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C9F9-87A0-44B4-A499-577C5765F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D99B-A16D-A3BA-BD11-DD056228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1C91-CAA7-1958-7C02-2734754B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7499-8241-0A74-5300-C28876A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D29F-977B-F8E9-9CDC-24196965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0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1D77-82C9-0B15-9D9D-53AB9E8C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55C40-F80D-DDF6-2A05-DA41DB61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C739-30FA-F546-58C1-1D6FBD67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998C-2E36-BCA1-CF45-EC3266EF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F61F-D19D-C9D2-EE25-EE63D2C9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7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31972-B2F7-578C-2927-63F651F3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C221-5953-843A-CE49-9A198DE3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7A96-032F-7A46-0297-A670FBD4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9189-B5EF-CCAB-8679-D0177220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CD65-61D1-3364-FC0D-D71F8C16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A1D0-671A-DBDC-6595-58A6E5F8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771B-8F26-2521-CFB6-27897CD3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3E90-52A2-E02C-AD22-9895AFD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C5E8-987D-A1C5-3D6B-1B70F8F8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1059-E427-F1C7-8F98-9EC2BA4A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0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9B79-968B-4A05-FE1B-B26A2C6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C423-CFB1-DF86-6E68-FECB4918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F7C4-E295-9306-854E-9AE76975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EE0F-58B9-A94D-92A8-0432FBDA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C182-215F-775E-8679-AC10EB73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88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592F-A5AE-AB00-6A08-6D51FB3B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456A-D92D-BAE8-67AC-992611ED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CF3-61ED-1073-F267-BB0C0F80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C9E0E-9F89-D3D5-D897-DFDA908F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15AD-0B3E-1B77-8D40-F30315B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4A76-3195-3F0A-0B73-D254B4B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2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E1F-C30B-2192-AA6D-7B2B8EE1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7BF2-49D5-B632-9639-886765C8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AC62C-FF82-1A15-9CAB-D6994550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9F661-DAD0-C4CC-A556-FC5C06AE0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580D-4B5F-FFD9-0D68-7E34CAB54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A415E-0309-8319-7BE2-0692E876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B5806-6B1B-CCD8-AAFB-6963219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6C72D-FE85-C2BD-FE9C-66518A7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2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8EFE-0DAF-0688-CA47-A1866E7D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A166D-61DC-1AED-510F-607FAC58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070C7-9E6A-9575-E2CF-98D2FB46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9270-0F61-E07D-D46D-31F80332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4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FF906-36FC-F839-4A1B-67ABD65B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246EB-70E7-6DD4-57FD-E447C4E9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8B29-35B3-04C9-A626-310EAEA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0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1568-F59C-7D52-0C27-FE0AF55C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508B-39A5-71C5-1E3F-9E367F2C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D1E0-74F7-9D94-64D0-5C81E4EA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87DC0-2DB9-6E37-E831-C6CBD8C9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247A-EDA8-5B9A-11CC-A871B926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0339D-D8FB-2B6F-F508-3B25CC9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07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F14E-8815-F2F7-2B72-6DED802D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709A0-EA11-C834-827F-91E88B81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40F30-8D08-1E8F-7599-EF13E019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DE49-BDC4-3331-ED9B-2662B6DF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9703E-3617-5B32-DACB-F05DB261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276D-643D-E57F-8273-D17CAD05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D0661-0B0F-1466-F5AF-E2F24176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A695-C2F5-3368-F97D-F223EFEF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98D1-8023-767E-8EDD-47CC4E1A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F1A6-07AF-4A07-B290-71017ECE9E2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2367-2758-F22F-449E-87666F6A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D32F-1F83-1153-0115-858A40C5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5762-BA8A-4565-B5DB-891EC7CA0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8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sg/UGREEN-Enclosure-External-Supported-Compatible/dp/B0963DGJSJ/ref=sr_1_8?crid=RD4AQW350292&amp;keywords=Sata+external+closure&amp;qid=1699517024&amp;sprefix=sata+external+closure%2Caps%2C273&amp;sr=8-8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jpe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5.png"/><Relationship Id="rId5" Type="http://schemas.openxmlformats.org/officeDocument/2006/relationships/slide" Target="slide6.xml"/><Relationship Id="rId10" Type="http://schemas.openxmlformats.org/officeDocument/2006/relationships/image" Target="../media/image4.jpeg"/><Relationship Id="rId4" Type="http://schemas.openxmlformats.org/officeDocument/2006/relationships/slide" Target="slide5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nde Koko ni Sensei ga!? – 01 – Random Curiosity">
            <a:extLst>
              <a:ext uri="{FF2B5EF4-FFF2-40B4-BE49-F238E27FC236}">
                <a16:creationId xmlns:a16="http://schemas.microsoft.com/office/drawing/2014/main" id="{A9B0B39D-BB65-3F6F-D521-8DAD65D3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8E2A6-9C80-7BF2-2A45-8D36500B807B}"/>
              </a:ext>
            </a:extLst>
          </p:cNvPr>
          <p:cNvSpPr/>
          <p:nvPr/>
        </p:nvSpPr>
        <p:spPr>
          <a:xfrm>
            <a:off x="891145" y="580756"/>
            <a:ext cx="7109460" cy="4623704"/>
          </a:xfrm>
          <a:prstGeom prst="rect">
            <a:avLst/>
          </a:prstGeom>
          <a:solidFill>
            <a:srgbClr val="384C4B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6A32F-040E-6D82-5E3E-F56B3F38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145" y="607219"/>
            <a:ext cx="7109460" cy="23876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Storage Solutions 101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137E8-DED0-A39A-54A1-2BA292D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145" y="3429000"/>
            <a:ext cx="7109460" cy="1330546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By yours truly: Tyche (Jun Hao)</a:t>
            </a:r>
            <a:endParaRPr lang="en-SG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2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stern Digital Blue WDS100T2B0A 3D NAND SATA 2.5&quot; Internal Solid State  Drive, 1TB : Amazon.sg: Electronics">
            <a:extLst>
              <a:ext uri="{FF2B5EF4-FFF2-40B4-BE49-F238E27FC236}">
                <a16:creationId xmlns:a16="http://schemas.microsoft.com/office/drawing/2014/main" id="{2B9A1D11-4254-CC86-E533-8CC1DAF1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20" y="1630479"/>
            <a:ext cx="1588519" cy="11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Micron 2400 SSD | PCIe Gen4 NVMe | Micron Technology">
            <a:extLst>
              <a:ext uri="{FF2B5EF4-FFF2-40B4-BE49-F238E27FC236}">
                <a16:creationId xmlns:a16="http://schemas.microsoft.com/office/drawing/2014/main" id="{CC0204D5-29A2-8E6A-C98C-30D7C1AB3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40"/>
          <a:stretch/>
        </p:blipFill>
        <p:spPr bwMode="auto">
          <a:xfrm>
            <a:off x="7225027" y="1630479"/>
            <a:ext cx="1215967" cy="12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66EF-2F5F-5D3F-122F-AF73AA1A7360}"/>
              </a:ext>
            </a:extLst>
          </p:cNvPr>
          <p:cNvSpPr txBox="1"/>
          <p:nvPr/>
        </p:nvSpPr>
        <p:spPr>
          <a:xfrm>
            <a:off x="4489855" y="306493"/>
            <a:ext cx="321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want to DIY my external SSD!”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D62DF-DAA3-BE90-E2B7-9172A506B33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4556780" y="675825"/>
            <a:ext cx="1539220" cy="95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C88E7-7A9B-E3AA-3FC9-D0AB8C71784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675825"/>
            <a:ext cx="1737011" cy="95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128E64-84B2-C39B-B92A-3FF7ADA88700}"/>
              </a:ext>
            </a:extLst>
          </p:cNvPr>
          <p:cNvSpPr txBox="1"/>
          <p:nvPr/>
        </p:nvSpPr>
        <p:spPr>
          <a:xfrm>
            <a:off x="7702145" y="968486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have a … ”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13173-9A4D-5864-64A3-2297F8D764C0}"/>
              </a:ext>
            </a:extLst>
          </p:cNvPr>
          <p:cNvSpPr txBox="1"/>
          <p:nvPr/>
        </p:nvSpPr>
        <p:spPr>
          <a:xfrm>
            <a:off x="9063736" y="3871706"/>
            <a:ext cx="288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“Therefore, I should get a …”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086127-31C0-305F-40FD-F18C0917C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0" t="1280" r="12849"/>
          <a:stretch/>
        </p:blipFill>
        <p:spPr>
          <a:xfrm>
            <a:off x="7094822" y="3644829"/>
            <a:ext cx="1476375" cy="158269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84590-D490-0900-4C21-2B551B26E5FD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7833010" y="2852331"/>
            <a:ext cx="1" cy="79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F5BB526-D600-428C-AE08-E5151F0C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572" y="3644829"/>
            <a:ext cx="1987093" cy="163047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10301C-50F8-FCC3-2815-17F069D7F370}"/>
              </a:ext>
            </a:extLst>
          </p:cNvPr>
          <p:cNvCxnSpPr>
            <a:cxnSpLocks/>
            <a:stCxn id="2" idx="2"/>
            <a:endCxn id="25" idx="0"/>
          </p:cNvCxnSpPr>
          <p:nvPr/>
        </p:nvCxnSpPr>
        <p:spPr>
          <a:xfrm>
            <a:off x="4556780" y="2785960"/>
            <a:ext cx="53339" cy="8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631EF2-F6AE-E059-03C3-5A851593BB39}"/>
              </a:ext>
            </a:extLst>
          </p:cNvPr>
          <p:cNvSpPr txBox="1"/>
          <p:nvPr/>
        </p:nvSpPr>
        <p:spPr>
          <a:xfrm>
            <a:off x="3161726" y="968486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have a … ”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8A20DF-3ADF-9B7E-F84A-56FA5B8F1D5F}"/>
              </a:ext>
            </a:extLst>
          </p:cNvPr>
          <p:cNvSpPr txBox="1"/>
          <p:nvPr/>
        </p:nvSpPr>
        <p:spPr>
          <a:xfrm>
            <a:off x="277026" y="3871706"/>
            <a:ext cx="288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“Therefore, I should get a …”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AA772-AE63-8E6C-E230-062908A24C2D}"/>
              </a:ext>
            </a:extLst>
          </p:cNvPr>
          <p:cNvSpPr txBox="1"/>
          <p:nvPr/>
        </p:nvSpPr>
        <p:spPr>
          <a:xfrm>
            <a:off x="5603665" y="3685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11DD8-CB34-D4B8-2B2E-E47507D524A7}"/>
              </a:ext>
            </a:extLst>
          </p:cNvPr>
          <p:cNvSpPr txBox="1"/>
          <p:nvPr/>
        </p:nvSpPr>
        <p:spPr>
          <a:xfrm>
            <a:off x="8711140" y="3644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5000D-3AFD-3188-CEA2-09357D93DD13}"/>
              </a:ext>
            </a:extLst>
          </p:cNvPr>
          <p:cNvSpPr txBox="1"/>
          <p:nvPr/>
        </p:nvSpPr>
        <p:spPr>
          <a:xfrm>
            <a:off x="371410" y="5489809"/>
            <a:ext cx="1117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link to external closure as seen in the picture :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err="1">
                <a:hlinkClick r:id="rId6"/>
              </a:rPr>
              <a:t>www.amazon.sg</a:t>
            </a:r>
            <a:r>
              <a:rPr lang="en-US" sz="1200" dirty="0">
                <a:hlinkClick r:id="rId6"/>
              </a:rPr>
              <a:t>/UGREEN-Enclosure-External-Supported-Compatible/</a:t>
            </a:r>
            <a:r>
              <a:rPr lang="en-US" sz="1200" dirty="0" err="1">
                <a:hlinkClick r:id="rId6"/>
              </a:rPr>
              <a:t>dp</a:t>
            </a:r>
            <a:r>
              <a:rPr lang="en-US" sz="1200" dirty="0">
                <a:hlinkClick r:id="rId6"/>
              </a:rPr>
              <a:t>/B0963DGJSJ/ref=sr_1_8?crid=RD4AQW350292&amp;keywords=</a:t>
            </a:r>
            <a:r>
              <a:rPr lang="en-US" sz="1200" dirty="0" err="1">
                <a:hlinkClick r:id="rId6"/>
              </a:rPr>
              <a:t>Sata+external+closure&amp;qid</a:t>
            </a:r>
            <a:r>
              <a:rPr lang="en-US" sz="1200" dirty="0">
                <a:hlinkClick r:id="rId6"/>
              </a:rPr>
              <a:t>=1699517024&amp;sprefix=sata+external+closure%2Caps%2C273&amp;sr=8-8</a:t>
            </a:r>
            <a:endParaRPr lang="en-US" sz="1200" dirty="0"/>
          </a:p>
          <a:p>
            <a:r>
              <a:rPr lang="en-SG" sz="1200" dirty="0">
                <a:solidFill>
                  <a:srgbClr val="FF0000"/>
                </a:solidFill>
              </a:rPr>
              <a:t>**</a:t>
            </a:r>
            <a:r>
              <a:rPr lang="en-SG" sz="1200" dirty="0"/>
              <a:t> = link to external closure as seen in the picture : </a:t>
            </a:r>
          </a:p>
          <a:p>
            <a:r>
              <a:rPr lang="en-SG" sz="1200" dirty="0"/>
              <a:t>https://</a:t>
            </a:r>
            <a:r>
              <a:rPr lang="en-SG" sz="1200" dirty="0" err="1"/>
              <a:t>www.amazon.sg</a:t>
            </a:r>
            <a:r>
              <a:rPr lang="en-SG" sz="1200" dirty="0"/>
              <a:t>/UGREEN-Enclosure-Tool-Free-Thunderbolt-Compatible/</a:t>
            </a:r>
            <a:r>
              <a:rPr lang="en-SG" sz="1200" dirty="0" err="1"/>
              <a:t>dp</a:t>
            </a:r>
            <a:r>
              <a:rPr lang="en-SG" sz="1200" dirty="0"/>
              <a:t>/B09T97Z7DM/ref=sr_1_1?crid=20FQ55ECNGH1H&amp;keywords=ugreen+m.2+nvme+ssd+enclosure&amp;qid=1699517294&amp;refinements=p_n_prime_domestic%3A7993547051&amp;rnid=7993546051&amp;sprefix=ugreen+m.2+%2Caps%2C253&amp;sr=8-1</a:t>
            </a:r>
          </a:p>
        </p:txBody>
      </p:sp>
    </p:spTree>
    <p:extLst>
      <p:ext uri="{BB962C8B-B14F-4D97-AF65-F5344CB8AC3E}">
        <p14:creationId xmlns:p14="http://schemas.microsoft.com/office/powerpoint/2010/main" val="3614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C3C09-4FC3-4AAB-A9A6-9D1E5CAD7C4F}"/>
              </a:ext>
            </a:extLst>
          </p:cNvPr>
          <p:cNvSpPr txBox="1"/>
          <p:nvPr/>
        </p:nvSpPr>
        <p:spPr>
          <a:xfrm>
            <a:off x="352213" y="291253"/>
            <a:ext cx="527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Kinds of Storage Solutions in the Market (as of 2023)</a:t>
            </a:r>
            <a:endParaRPr lang="en-SG" dirty="0"/>
          </a:p>
        </p:txBody>
      </p:sp>
      <p:pic>
        <p:nvPicPr>
          <p:cNvPr id="1026" name="Picture 2" descr="Seagate HDD Internal Hard Drive Disk, For Desktop, Storage Capacity: 250 Gb">
            <a:extLst>
              <a:ext uri="{FF2B5EF4-FFF2-40B4-BE49-F238E27FC236}">
                <a16:creationId xmlns:a16="http://schemas.microsoft.com/office/drawing/2014/main" id="{4D89440C-E494-8B0A-7761-EDB2DF40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3" y="824838"/>
            <a:ext cx="1545829" cy="154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95B92C35-1B90-7B33-A36F-4B23724A959C}"/>
              </a:ext>
            </a:extLst>
          </p:cNvPr>
          <p:cNvSpPr txBox="1"/>
          <p:nvPr/>
        </p:nvSpPr>
        <p:spPr>
          <a:xfrm>
            <a:off x="2172712" y="1369833"/>
            <a:ext cx="285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Internal Hard Drive (Sata) </a:t>
            </a:r>
            <a:endParaRPr lang="en-SG" dirty="0"/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A7E867EF-6E31-7700-97E8-3ED714F949B2}"/>
              </a:ext>
            </a:extLst>
          </p:cNvPr>
          <p:cNvSpPr txBox="1"/>
          <p:nvPr/>
        </p:nvSpPr>
        <p:spPr>
          <a:xfrm>
            <a:off x="2222407" y="479016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Internal Solid-State Drive (Sata)</a:t>
            </a:r>
            <a:endParaRPr lang="en-SG" dirty="0"/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56084B00-43B2-4F3B-FB72-84C789DEF964}"/>
              </a:ext>
            </a:extLst>
          </p:cNvPr>
          <p:cNvSpPr txBox="1"/>
          <p:nvPr/>
        </p:nvSpPr>
        <p:spPr>
          <a:xfrm>
            <a:off x="8786765" y="1360010"/>
            <a:ext cx="319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Internal Solid-State Drive (M.2 Sata) </a:t>
            </a:r>
            <a:endParaRPr lang="en-SG" dirty="0"/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2706E0D2-5FFF-33C8-7BBA-317CFA328A0C}"/>
              </a:ext>
            </a:extLst>
          </p:cNvPr>
          <p:cNvSpPr txBox="1"/>
          <p:nvPr/>
        </p:nvSpPr>
        <p:spPr>
          <a:xfrm>
            <a:off x="8786765" y="2892932"/>
            <a:ext cx="310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Internal Solid-State Drive (M.2 NVME)</a:t>
            </a:r>
            <a:endParaRPr lang="en-SG" dirty="0"/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C224116-4659-C7AA-9289-0BCC6AB8BC75}"/>
              </a:ext>
            </a:extLst>
          </p:cNvPr>
          <p:cNvSpPr txBox="1"/>
          <p:nvPr/>
        </p:nvSpPr>
        <p:spPr>
          <a:xfrm>
            <a:off x="8786765" y="4790162"/>
            <a:ext cx="319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External Solid-State Drive (USB A/ USB C) </a:t>
            </a:r>
            <a:endParaRPr lang="en-SG" dirty="0"/>
          </a:p>
        </p:txBody>
      </p:sp>
      <p:sp>
        <p:nvSpPr>
          <p:cNvPr id="10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64DDFB41-5687-B6D0-A6CE-9B3D339CD719}"/>
              </a:ext>
            </a:extLst>
          </p:cNvPr>
          <p:cNvSpPr txBox="1"/>
          <p:nvPr/>
        </p:nvSpPr>
        <p:spPr>
          <a:xfrm>
            <a:off x="2168095" y="3056905"/>
            <a:ext cx="372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External Hard Drive (USB A / USB C)</a:t>
            </a:r>
            <a:endParaRPr lang="en-SG" dirty="0"/>
          </a:p>
        </p:txBody>
      </p:sp>
      <p:pic>
        <p:nvPicPr>
          <p:cNvPr id="1028" name="Picture 4" descr="WD My Passport Portable External Hard Drive, 4TB, Black : Amazon.sg:  Electronics">
            <a:extLst>
              <a:ext uri="{FF2B5EF4-FFF2-40B4-BE49-F238E27FC236}">
                <a16:creationId xmlns:a16="http://schemas.microsoft.com/office/drawing/2014/main" id="{9DB36D81-F52F-95D4-39E5-831CEC1A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7" y="234786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stern Digital Blue WDS100T2B0A 3D NAND SATA 2.5&quot; Internal Solid State  Drive, 1TB : Amazon.sg: Electronics">
            <a:extLst>
              <a:ext uri="{FF2B5EF4-FFF2-40B4-BE49-F238E27FC236}">
                <a16:creationId xmlns:a16="http://schemas.microsoft.com/office/drawing/2014/main" id="{A1C5FD73-E759-B46D-9287-9E3972C4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3" y="4397087"/>
            <a:ext cx="1588519" cy="11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D Blue™ SATA SSD M.2 2280 PC Hard Drive | Western Digital">
            <a:extLst>
              <a:ext uri="{FF2B5EF4-FFF2-40B4-BE49-F238E27FC236}">
                <a16:creationId xmlns:a16="http://schemas.microsoft.com/office/drawing/2014/main" id="{D6F1A4F5-9DDF-FBE8-55C3-D578ADC0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17" y="631853"/>
            <a:ext cx="1825647" cy="18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n 2400 SSD | PCIe Gen4 NVMe | Micron Technology">
            <a:extLst>
              <a:ext uri="{FF2B5EF4-FFF2-40B4-BE49-F238E27FC236}">
                <a16:creationId xmlns:a16="http://schemas.microsoft.com/office/drawing/2014/main" id="{65997BBB-22AA-0B99-E3DB-E1D9C0CDE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40"/>
          <a:stretch/>
        </p:blipFill>
        <p:spPr bwMode="auto">
          <a:xfrm>
            <a:off x="6627602" y="2347864"/>
            <a:ext cx="1739214" cy="17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nDisk Extreme PRO® Portable SSD V2 – Weikeng Technology Pte Ltd">
            <a:extLst>
              <a:ext uri="{FF2B5EF4-FFF2-40B4-BE49-F238E27FC236}">
                <a16:creationId xmlns:a16="http://schemas.microsoft.com/office/drawing/2014/main" id="{571AEEE7-7AA9-4FBE-0FDD-78F27D46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8" y="4267472"/>
            <a:ext cx="2031124" cy="20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4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20D6F-A995-0C17-7380-2C30E13EB719}"/>
              </a:ext>
            </a:extLst>
          </p:cNvPr>
          <p:cNvSpPr txBox="1"/>
          <p:nvPr/>
        </p:nvSpPr>
        <p:spPr>
          <a:xfrm>
            <a:off x="352213" y="291253"/>
            <a:ext cx="25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Hard Drive (Sata)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8FD70-CADD-3F43-5B19-E6962263E3E4}"/>
              </a:ext>
            </a:extLst>
          </p:cNvPr>
          <p:cNvSpPr txBox="1"/>
          <p:nvPr/>
        </p:nvSpPr>
        <p:spPr>
          <a:xfrm>
            <a:off x="352213" y="1109893"/>
            <a:ext cx="6173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Usually comes in a few standard formats (2.5inch and 3.5inch) </a:t>
            </a:r>
          </a:p>
          <a:p>
            <a:r>
              <a:rPr lang="en-US" dirty="0"/>
              <a:t>- Looks very barebones and intimidating (as seen in the picture)</a:t>
            </a:r>
          </a:p>
          <a:p>
            <a:r>
              <a:rPr lang="en-US" dirty="0"/>
              <a:t>- HEAVY </a:t>
            </a:r>
          </a:p>
          <a:p>
            <a:r>
              <a:rPr lang="en-US" dirty="0"/>
              <a:t>- Go google “Internal Hard drive 2.5/3.5 [Storage size]”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4A281-A14B-E63D-7945-15EE0F93CC8A}"/>
              </a:ext>
            </a:extLst>
          </p:cNvPr>
          <p:cNvSpPr txBox="1"/>
          <p:nvPr/>
        </p:nvSpPr>
        <p:spPr>
          <a:xfrm>
            <a:off x="352212" y="2624434"/>
            <a:ext cx="7519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People who want LARGE storage for a reasonable price for their Desktop PCs </a:t>
            </a:r>
          </a:p>
          <a:p>
            <a:r>
              <a:rPr lang="en-US" dirty="0"/>
              <a:t>- People who are on a budget</a:t>
            </a:r>
          </a:p>
          <a:p>
            <a:r>
              <a:rPr lang="en-US" dirty="0"/>
              <a:t>- People who don’t care about speed of storage</a:t>
            </a:r>
          </a:p>
          <a:p>
            <a:r>
              <a:rPr lang="en-US" dirty="0"/>
              <a:t>- People who don’t mind tinkering around their Desktop / Laptops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EF930-71B1-616E-AB7F-D04550C1B6F0}"/>
              </a:ext>
            </a:extLst>
          </p:cNvPr>
          <p:cNvSpPr txBox="1"/>
          <p:nvPr/>
        </p:nvSpPr>
        <p:spPr>
          <a:xfrm>
            <a:off x="352211" y="4138975"/>
            <a:ext cx="6797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People who own laptops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want to upgrade their storage solution</a:t>
            </a:r>
          </a:p>
          <a:p>
            <a:r>
              <a:rPr lang="en-US" dirty="0"/>
              <a:t>- People who wants fast read and write speeds for their workflow</a:t>
            </a:r>
          </a:p>
          <a:p>
            <a:r>
              <a:rPr lang="en-US" dirty="0"/>
              <a:t>- Sound sensitive environments (when reading and writing) </a:t>
            </a:r>
          </a:p>
          <a:p>
            <a:r>
              <a:rPr lang="en-US" dirty="0"/>
              <a:t>- People who fears failure rates / corrupted data potential </a:t>
            </a:r>
            <a:r>
              <a:rPr lang="en-US" dirty="0">
                <a:solidFill>
                  <a:srgbClr val="FF0000"/>
                </a:solidFill>
              </a:rPr>
              <a:t>**</a:t>
            </a:r>
          </a:p>
          <a:p>
            <a:endParaRPr lang="en-SG" dirty="0"/>
          </a:p>
        </p:txBody>
      </p:sp>
      <p:pic>
        <p:nvPicPr>
          <p:cNvPr id="7" name="Picture 2" descr="Seagate HDD Internal Hard Drive Disk, For Desktop, Storage Capacity: 250 Gb">
            <a:extLst>
              <a:ext uri="{FF2B5EF4-FFF2-40B4-BE49-F238E27FC236}">
                <a16:creationId xmlns:a16="http://schemas.microsoft.com/office/drawing/2014/main" id="{832AB106-F18F-CF43-9327-B893FBC8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97" y="277296"/>
            <a:ext cx="3547467" cy="354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4AD643-C6DD-F134-E8EF-1F5FE97933FF}"/>
              </a:ext>
            </a:extLst>
          </p:cNvPr>
          <p:cNvSpPr txBox="1"/>
          <p:nvPr/>
        </p:nvSpPr>
        <p:spPr>
          <a:xfrm>
            <a:off x="371410" y="5764129"/>
            <a:ext cx="1086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Most older laptops do support internal 2.5inch sata, do check laptop manufacture date and motherboard support before pulling the plug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</a:t>
            </a:r>
            <a:r>
              <a:rPr lang="en-US" sz="1200" dirty="0"/>
              <a:t> =  Some premium Hard drive solutions (for CCTV or system backup servers) do offer lower hardware failure rates, but most consumers are not looking at those offerings. </a:t>
            </a:r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8F839-D3D8-6A7A-5C57-CEA804034CEF}"/>
              </a:ext>
            </a:extLst>
          </p:cNvPr>
          <p:cNvSpPr txBox="1"/>
          <p:nvPr/>
        </p:nvSpPr>
        <p:spPr>
          <a:xfrm>
            <a:off x="352211" y="68506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HDD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29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B1EC-B403-FED9-410A-ADA6B39DF7BB}"/>
              </a:ext>
            </a:extLst>
          </p:cNvPr>
          <p:cNvSpPr txBox="1"/>
          <p:nvPr/>
        </p:nvSpPr>
        <p:spPr>
          <a:xfrm>
            <a:off x="352213" y="291253"/>
            <a:ext cx="351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Hard Drive (USB A / USB C)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23C9-1E00-7A52-C0A9-257E1E64DBD3}"/>
              </a:ext>
            </a:extLst>
          </p:cNvPr>
          <p:cNvSpPr txBox="1"/>
          <p:nvPr/>
        </p:nvSpPr>
        <p:spPr>
          <a:xfrm>
            <a:off x="352213" y="1109893"/>
            <a:ext cx="8375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Comes in all shapes and sizes, but usually most of them base off the 2.5inch size guide</a:t>
            </a:r>
          </a:p>
          <a:p>
            <a:r>
              <a:rPr lang="en-SG" dirty="0"/>
              <a:t>- Usually sells with a USB A / USB C connection with them (Inside the box)</a:t>
            </a:r>
          </a:p>
          <a:p>
            <a:r>
              <a:rPr lang="en-SG" dirty="0"/>
              <a:t>- Always on sale for students </a:t>
            </a:r>
          </a:p>
          <a:p>
            <a:r>
              <a:rPr lang="en-SG" dirty="0"/>
              <a:t>- Go google “External hard drive [Storage size]” and look out for those Dirt-Cheap ones</a:t>
            </a:r>
          </a:p>
        </p:txBody>
      </p:sp>
      <p:pic>
        <p:nvPicPr>
          <p:cNvPr id="4" name="Picture 4" descr="WD My Passport Portable External Hard Drive, 4TB, Black : Amazon.sg:  Electronics">
            <a:extLst>
              <a:ext uri="{FF2B5EF4-FFF2-40B4-BE49-F238E27FC236}">
                <a16:creationId xmlns:a16="http://schemas.microsoft.com/office/drawing/2014/main" id="{51C1C7C8-2F51-5C9F-04A6-C9FCC6E75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3" t="3839" r="16350" b="4309"/>
          <a:stretch/>
        </p:blipFill>
        <p:spPr bwMode="auto">
          <a:xfrm>
            <a:off x="9107592" y="420033"/>
            <a:ext cx="2579795" cy="35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6AF4-D4DC-1514-EFBC-5DAD6412510F}"/>
              </a:ext>
            </a:extLst>
          </p:cNvPr>
          <p:cNvSpPr txBox="1"/>
          <p:nvPr/>
        </p:nvSpPr>
        <p:spPr>
          <a:xfrm>
            <a:off x="352212" y="2624434"/>
            <a:ext cx="845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People who want LARGE storage for a reasonable price for their Desktop PCs / Laptops </a:t>
            </a:r>
          </a:p>
          <a:p>
            <a:r>
              <a:rPr lang="en-US" dirty="0"/>
              <a:t>- People who are on a budget</a:t>
            </a:r>
          </a:p>
          <a:p>
            <a:r>
              <a:rPr lang="en-US" dirty="0"/>
              <a:t>- People who don’t care about speed of storage</a:t>
            </a:r>
          </a:p>
          <a:p>
            <a:r>
              <a:rPr lang="en-US" dirty="0"/>
              <a:t>- People who wants to bring their storage AROUND (Portable!)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B72F-3421-6C07-A453-821785475471}"/>
              </a:ext>
            </a:extLst>
          </p:cNvPr>
          <p:cNvSpPr txBox="1"/>
          <p:nvPr/>
        </p:nvSpPr>
        <p:spPr>
          <a:xfrm>
            <a:off x="352211" y="4138975"/>
            <a:ext cx="6425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People who wants fast read and write speeds for their workflow</a:t>
            </a:r>
          </a:p>
          <a:p>
            <a:r>
              <a:rPr lang="en-US" dirty="0"/>
              <a:t>- Sound sensitive environments (when reading and writing) </a:t>
            </a:r>
          </a:p>
          <a:p>
            <a:r>
              <a:rPr lang="en-US" dirty="0"/>
              <a:t>- People who fears failure rates / corrupted data potential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A815B-D9B8-5D92-4217-8FBA5F004724}"/>
              </a:ext>
            </a:extLst>
          </p:cNvPr>
          <p:cNvSpPr txBox="1"/>
          <p:nvPr/>
        </p:nvSpPr>
        <p:spPr>
          <a:xfrm>
            <a:off x="371410" y="5764129"/>
            <a:ext cx="769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External Hard Drives tend to have a higher failure rate compared to Internal Hard drives due to portability nature</a:t>
            </a:r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348DB-2BC3-35E9-A11C-DBDEEBE3B853}"/>
              </a:ext>
            </a:extLst>
          </p:cNvPr>
          <p:cNvSpPr txBox="1"/>
          <p:nvPr/>
        </p:nvSpPr>
        <p:spPr>
          <a:xfrm>
            <a:off x="352211" y="68506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HDD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59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06FD-2F6F-C2E2-CFBA-E7AEE3402A7D}"/>
              </a:ext>
            </a:extLst>
          </p:cNvPr>
          <p:cNvSpPr txBox="1"/>
          <p:nvPr/>
        </p:nvSpPr>
        <p:spPr>
          <a:xfrm>
            <a:off x="352213" y="291253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Solid-State Drive (Sata) 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31D6F-E487-27FD-4406-86515A955F63}"/>
              </a:ext>
            </a:extLst>
          </p:cNvPr>
          <p:cNvSpPr txBox="1"/>
          <p:nvPr/>
        </p:nvSpPr>
        <p:spPr>
          <a:xfrm>
            <a:off x="371410" y="5764129"/>
            <a:ext cx="980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Refer to the last slide on how to DIY a Portable SSD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</a:t>
            </a:r>
            <a:r>
              <a:rPr lang="en-US" sz="1200" dirty="0"/>
              <a:t> =  Please do research whether your system does support NVME connection first or not, Do a quick google + “Does it have NVME” to see results.  </a:t>
            </a:r>
            <a:endParaRPr lang="en-SG" sz="1200" dirty="0"/>
          </a:p>
        </p:txBody>
      </p:sp>
      <p:pic>
        <p:nvPicPr>
          <p:cNvPr id="4" name="Picture 6" descr="Western Digital Blue WDS100T2B0A 3D NAND SATA 2.5&quot; Internal Solid State  Drive, 1TB : Amazon.sg: Electronics">
            <a:extLst>
              <a:ext uri="{FF2B5EF4-FFF2-40B4-BE49-F238E27FC236}">
                <a16:creationId xmlns:a16="http://schemas.microsoft.com/office/drawing/2014/main" id="{C408BFB0-6C4C-22FE-087D-D04367FA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969" y="516539"/>
            <a:ext cx="3722954" cy="27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EFC61-7F06-60E5-DE5C-4117B645915C}"/>
              </a:ext>
            </a:extLst>
          </p:cNvPr>
          <p:cNvSpPr txBox="1"/>
          <p:nvPr/>
        </p:nvSpPr>
        <p:spPr>
          <a:xfrm>
            <a:off x="352213" y="1109893"/>
            <a:ext cx="6938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The only format (That I know of) is 2.5inch size Sata SSDs</a:t>
            </a:r>
          </a:p>
          <a:p>
            <a:r>
              <a:rPr lang="en-US" dirty="0"/>
              <a:t>- Usually VERY VERY Light (due to it not having any moving mechanisms)</a:t>
            </a:r>
          </a:p>
          <a:p>
            <a:r>
              <a:rPr lang="en-US" dirty="0"/>
              <a:t>- This solution was very popular in the mid 2014 – 2018s</a:t>
            </a:r>
          </a:p>
          <a:p>
            <a:r>
              <a:rPr lang="en-US" dirty="0"/>
              <a:t>- Go google “Sata SSD [Storage Size]” and look for the flat squarish ones 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70928-213F-8C77-762F-79BE648E1298}"/>
              </a:ext>
            </a:extLst>
          </p:cNvPr>
          <p:cNvSpPr txBox="1"/>
          <p:nvPr/>
        </p:nvSpPr>
        <p:spPr>
          <a:xfrm>
            <a:off x="352212" y="2624434"/>
            <a:ext cx="7959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People who have a Laptop or PC from that era ONLY HAS SATA based connections</a:t>
            </a:r>
          </a:p>
          <a:p>
            <a:r>
              <a:rPr lang="en-US" dirty="0"/>
              <a:t>- People who wants to upgrade their relatively old systems (From Hard Disk To SSD)</a:t>
            </a:r>
          </a:p>
          <a:p>
            <a:r>
              <a:rPr lang="en-US" dirty="0"/>
              <a:t>- People who wants to DIY portable external SSDs for cheap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B1241-77A0-9B67-8C55-6102666080BD}"/>
              </a:ext>
            </a:extLst>
          </p:cNvPr>
          <p:cNvSpPr txBox="1"/>
          <p:nvPr/>
        </p:nvSpPr>
        <p:spPr>
          <a:xfrm>
            <a:off x="352211" y="6850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SSD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129D4-D032-050D-EC60-9613799B51AA}"/>
              </a:ext>
            </a:extLst>
          </p:cNvPr>
          <p:cNvSpPr txBox="1"/>
          <p:nvPr/>
        </p:nvSpPr>
        <p:spPr>
          <a:xfrm>
            <a:off x="352211" y="4138975"/>
            <a:ext cx="1131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People who have VERY modern systems (2019 and newer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) with newer storage connection solutions available to them (M.2 NVME) </a:t>
            </a:r>
          </a:p>
          <a:p>
            <a:r>
              <a:rPr lang="en-US" dirty="0"/>
              <a:t>- People who are on a very VERY tight budget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47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12A4A-62C6-90D3-2261-EE3B6E152DFA}"/>
              </a:ext>
            </a:extLst>
          </p:cNvPr>
          <p:cNvSpPr txBox="1"/>
          <p:nvPr/>
        </p:nvSpPr>
        <p:spPr>
          <a:xfrm>
            <a:off x="352213" y="291253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Solid-State Drive (M.2 Sata) </a:t>
            </a:r>
            <a:endParaRPr lang="en-SG" dirty="0"/>
          </a:p>
        </p:txBody>
      </p:sp>
      <p:pic>
        <p:nvPicPr>
          <p:cNvPr id="3" name="Picture 8" descr="WD Blue™ SATA SSD M.2 2280 PC Hard Drive | Western Digital">
            <a:extLst>
              <a:ext uri="{FF2B5EF4-FFF2-40B4-BE49-F238E27FC236}">
                <a16:creationId xmlns:a16="http://schemas.microsoft.com/office/drawing/2014/main" id="{0E720724-2C5E-925D-E8CE-8B349249C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5" b="30681"/>
          <a:stretch/>
        </p:blipFill>
        <p:spPr bwMode="auto">
          <a:xfrm>
            <a:off x="7843162" y="1216407"/>
            <a:ext cx="4348838" cy="16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C4D4E-86A8-0C0D-0548-62D2D27452C4}"/>
              </a:ext>
            </a:extLst>
          </p:cNvPr>
          <p:cNvSpPr txBox="1"/>
          <p:nvPr/>
        </p:nvSpPr>
        <p:spPr>
          <a:xfrm>
            <a:off x="352213" y="1109893"/>
            <a:ext cx="769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The most misleading mfker in existence for newcomers, looks like NVME SSD</a:t>
            </a:r>
          </a:p>
          <a:p>
            <a:r>
              <a:rPr lang="en-US" dirty="0"/>
              <a:t>- Take note of how the connecting pins look like, 3 point of contact like a trident.</a:t>
            </a:r>
          </a:p>
          <a:p>
            <a:r>
              <a:rPr lang="en-US" dirty="0"/>
              <a:t>- Very small, light and flat, like the size of a vape / E-cigarette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B1F4F-FE90-43CC-3077-F70F8B919B33}"/>
              </a:ext>
            </a:extLst>
          </p:cNvPr>
          <p:cNvSpPr txBox="1"/>
          <p:nvPr/>
        </p:nvSpPr>
        <p:spPr>
          <a:xfrm>
            <a:off x="352211" y="6850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SSD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F639-55A3-D17C-B2AD-F0428826168C}"/>
              </a:ext>
            </a:extLst>
          </p:cNvPr>
          <p:cNvSpPr txBox="1"/>
          <p:nvPr/>
        </p:nvSpPr>
        <p:spPr>
          <a:xfrm>
            <a:off x="352212" y="2624434"/>
            <a:ext cx="782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ALMOST NOBODY (Unless your system came from the weird transition era from 2016 to 2018 where it had this weird ass M.2 SATA connection. (Higher chance on Desktop PCs)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671AA-113F-ABC5-06E0-490C02FA62D8}"/>
              </a:ext>
            </a:extLst>
          </p:cNvPr>
          <p:cNvSpPr txBox="1"/>
          <p:nvPr/>
        </p:nvSpPr>
        <p:spPr>
          <a:xfrm>
            <a:off x="352211" y="4138975"/>
            <a:ext cx="1131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Almost everyone, Just do a quick google check your device support, if it doesn’t just ignore this completely.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249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5353-2193-116B-A781-E84034C6910B}"/>
              </a:ext>
            </a:extLst>
          </p:cNvPr>
          <p:cNvSpPr txBox="1"/>
          <p:nvPr/>
        </p:nvSpPr>
        <p:spPr>
          <a:xfrm>
            <a:off x="352213" y="291253"/>
            <a:ext cx="378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Solid-State Drive (M.2 NVME) </a:t>
            </a:r>
            <a:endParaRPr lang="en-SG" dirty="0"/>
          </a:p>
        </p:txBody>
      </p:sp>
      <p:pic>
        <p:nvPicPr>
          <p:cNvPr id="3" name="Picture 10" descr="Micron 2400 SSD | PCIe Gen4 NVMe | Micron Technology">
            <a:extLst>
              <a:ext uri="{FF2B5EF4-FFF2-40B4-BE49-F238E27FC236}">
                <a16:creationId xmlns:a16="http://schemas.microsoft.com/office/drawing/2014/main" id="{183385BF-0812-72B0-7835-07F8342C5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40"/>
          <a:stretch/>
        </p:blipFill>
        <p:spPr bwMode="auto">
          <a:xfrm>
            <a:off x="8273522" y="660585"/>
            <a:ext cx="3324118" cy="334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05EB7-57D9-3E7B-7D40-AD54FDC0E684}"/>
              </a:ext>
            </a:extLst>
          </p:cNvPr>
          <p:cNvSpPr txBox="1"/>
          <p:nvPr/>
        </p:nvSpPr>
        <p:spPr>
          <a:xfrm>
            <a:off x="352211" y="6850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SSD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37E2C-FA01-8E95-EA7A-1DDA0B580261}"/>
              </a:ext>
            </a:extLst>
          </p:cNvPr>
          <p:cNvSpPr txBox="1"/>
          <p:nvPr/>
        </p:nvSpPr>
        <p:spPr>
          <a:xfrm>
            <a:off x="352213" y="1109893"/>
            <a:ext cx="780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Every technician favorite child to upsell you on, they will nonstop talk about it</a:t>
            </a:r>
          </a:p>
          <a:p>
            <a:r>
              <a:rPr lang="en-US" dirty="0"/>
              <a:t>- Same as M.2 SATA, flat and small. </a:t>
            </a:r>
          </a:p>
          <a:p>
            <a:r>
              <a:rPr lang="en-US" dirty="0"/>
              <a:t>- Comes in 3 sizes and seen below, premium ones do come with heat sinks preinstalled and cheaper ones usually wont.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6091A-84F2-7AD3-93FC-07464CE99861}"/>
              </a:ext>
            </a:extLst>
          </p:cNvPr>
          <p:cNvSpPr txBox="1"/>
          <p:nvPr/>
        </p:nvSpPr>
        <p:spPr>
          <a:xfrm>
            <a:off x="352212" y="2624434"/>
            <a:ext cx="7824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People who wants the current era of fastest storage read and write speeds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r>
              <a:rPr lang="en-US" dirty="0"/>
              <a:t>- People looking for a storage upgrade solution for their modern systems (PS5, Laptop and Desktops) </a:t>
            </a:r>
          </a:p>
          <a:p>
            <a:r>
              <a:rPr lang="en-US" dirty="0"/>
              <a:t>- People who have a more relaxed range of budget to work with</a:t>
            </a:r>
            <a:r>
              <a:rPr lang="en-US" dirty="0">
                <a:solidFill>
                  <a:srgbClr val="FF0000"/>
                </a:solidFill>
              </a:rPr>
              <a:t>**</a:t>
            </a:r>
          </a:p>
          <a:p>
            <a:r>
              <a:rPr lang="en-US" dirty="0"/>
              <a:t>- People who wants to DIY portable external SSDs for cheap</a:t>
            </a:r>
            <a:r>
              <a:rPr lang="en-US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537F6-FBB9-9CB3-6458-213223F78A51}"/>
              </a:ext>
            </a:extLst>
          </p:cNvPr>
          <p:cNvSpPr txBox="1"/>
          <p:nvPr/>
        </p:nvSpPr>
        <p:spPr>
          <a:xfrm>
            <a:off x="352211" y="4390435"/>
            <a:ext cx="11314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People with older systems that DO NOT support NVME connections</a:t>
            </a:r>
          </a:p>
          <a:p>
            <a:r>
              <a:rPr lang="en-US" dirty="0"/>
              <a:t>- People who are on a really tight and controlled budget needing big storage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EADA-B208-41DC-99D5-AD1F1BD9B191}"/>
              </a:ext>
            </a:extLst>
          </p:cNvPr>
          <p:cNvSpPr txBox="1"/>
          <p:nvPr/>
        </p:nvSpPr>
        <p:spPr>
          <a:xfrm>
            <a:off x="371410" y="5764129"/>
            <a:ext cx="1117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NVME SSD currently has 3 generations (Gen 3, Gen 4 and Gen 5). With each generation having different bandwidth support, check your device max NVME bandwidth support before pulling the plug to purchase in order not to waste $$$.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</a:t>
            </a:r>
            <a:r>
              <a:rPr lang="en-US" sz="1200" dirty="0"/>
              <a:t> = 3 generations of NVME SSD have different prices for same storage size, for example a 1TB gen 5 NVME SSD could cost as much as a 2TB gen 3 NVME SSD.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***</a:t>
            </a:r>
            <a:r>
              <a:rPr lang="en-US" sz="1200" dirty="0"/>
              <a:t> = Refer to the last slide for how to DIY a portable SSD.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372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5353-2193-116B-A781-E84034C6910B}"/>
              </a:ext>
            </a:extLst>
          </p:cNvPr>
          <p:cNvSpPr txBox="1"/>
          <p:nvPr/>
        </p:nvSpPr>
        <p:spPr>
          <a:xfrm>
            <a:off x="352213" y="291253"/>
            <a:ext cx="255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Solid-State Drive</a:t>
            </a:r>
            <a:endParaRPr lang="en-SG" dirty="0"/>
          </a:p>
        </p:txBody>
      </p:sp>
      <p:pic>
        <p:nvPicPr>
          <p:cNvPr id="3" name="Picture 12" descr="SanDisk Extreme PRO® Portable SSD V2 – Weikeng Technology Pte Ltd">
            <a:extLst>
              <a:ext uri="{FF2B5EF4-FFF2-40B4-BE49-F238E27FC236}">
                <a16:creationId xmlns:a16="http://schemas.microsoft.com/office/drawing/2014/main" id="{71303E71-BA60-B103-28DC-03620E4F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18" y="660585"/>
            <a:ext cx="3873142" cy="38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A03620-A362-50B2-F5B7-E75CCC77553E}"/>
              </a:ext>
            </a:extLst>
          </p:cNvPr>
          <p:cNvSpPr txBox="1"/>
          <p:nvPr/>
        </p:nvSpPr>
        <p:spPr>
          <a:xfrm>
            <a:off x="352211" y="6850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 SSD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C029-D458-CDB5-12DE-DF168826E9A9}"/>
              </a:ext>
            </a:extLst>
          </p:cNvPr>
          <p:cNvSpPr txBox="1"/>
          <p:nvPr/>
        </p:nvSpPr>
        <p:spPr>
          <a:xfrm>
            <a:off x="352213" y="1109893"/>
            <a:ext cx="7808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recognize &amp; find? </a:t>
            </a:r>
            <a:br>
              <a:rPr lang="en-US" dirty="0"/>
            </a:br>
            <a:r>
              <a:rPr lang="en-US" dirty="0"/>
              <a:t>- Comes in a HUGE range variety of shapes and sizes (Due to it using flash chips)</a:t>
            </a:r>
          </a:p>
          <a:p>
            <a:r>
              <a:rPr lang="en-US" dirty="0"/>
              <a:t>- Usually, the MOST expensive SSD solution if you are not buying during sale</a:t>
            </a:r>
          </a:p>
          <a:p>
            <a:r>
              <a:rPr lang="en-US" dirty="0"/>
              <a:t>- </a:t>
            </a:r>
            <a:r>
              <a:rPr lang="en-SG" dirty="0"/>
              <a:t>Go google “External SSD [Storage size]” and look out for</a:t>
            </a:r>
            <a:r>
              <a:rPr lang="en-US" dirty="0"/>
              <a:t> something nice looking like the one in the picture or something with a complete body look.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AE1D5-C1C7-07FC-DE5F-5A2DA0AAEE5E}"/>
              </a:ext>
            </a:extLst>
          </p:cNvPr>
          <p:cNvSpPr txBox="1"/>
          <p:nvPr/>
        </p:nvSpPr>
        <p:spPr>
          <a:xfrm>
            <a:off x="352212" y="2624434"/>
            <a:ext cx="7824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is this suitable for?</a:t>
            </a:r>
          </a:p>
          <a:p>
            <a:r>
              <a:rPr lang="en-US" dirty="0"/>
              <a:t>- ALL IN ONE solution for people who wants to upgrade their storage size without tampering with their system</a:t>
            </a:r>
          </a:p>
          <a:p>
            <a:r>
              <a:rPr lang="en-US" dirty="0"/>
              <a:t>- People who wants fast read and write speeds but don’t really care about having the best.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  <a:p>
            <a:r>
              <a:rPr lang="en-US" dirty="0"/>
              <a:t>- People who have big budgets and want their storage to be portable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443C8-84B0-203A-6C58-C26B58B74AA0}"/>
              </a:ext>
            </a:extLst>
          </p:cNvPr>
          <p:cNvSpPr txBox="1"/>
          <p:nvPr/>
        </p:nvSpPr>
        <p:spPr>
          <a:xfrm>
            <a:off x="352211" y="4664755"/>
            <a:ext cx="11314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What is this NOT suitable for?</a:t>
            </a:r>
          </a:p>
          <a:p>
            <a:r>
              <a:rPr lang="en-US" dirty="0"/>
              <a:t>- People looking for a bang for buck solution</a:t>
            </a:r>
          </a:p>
          <a:p>
            <a:r>
              <a:rPr lang="en-US" dirty="0"/>
              <a:t>- People whose computer systems (Laptop or Desktops) connections don’t really support fast read and write speeds</a:t>
            </a:r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C09D1-BAEE-FFC6-A220-440A5F2A0E9A}"/>
              </a:ext>
            </a:extLst>
          </p:cNvPr>
          <p:cNvSpPr txBox="1"/>
          <p:nvPr/>
        </p:nvSpPr>
        <p:spPr>
          <a:xfrm>
            <a:off x="371410" y="5764129"/>
            <a:ext cx="1117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 = Some external SSDs do claim to have blazing fast speeds, even faster than some gen3 NVME solutions. BUT DO THAKE THEIR CLAIMS WITH A GRAIN OF SALT. It is marketing fluff at the end of the day.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</a:t>
            </a:r>
            <a:r>
              <a:rPr lang="en-US" sz="1200" dirty="0"/>
              <a:t> = Some systems have a cap (max) read and write speeds set to very low due to bandwidth limitations in their system. Do check your device manufacture support before pulling the plug on a premium external SSD solution.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1345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in on Anime">
            <a:extLst>
              <a:ext uri="{FF2B5EF4-FFF2-40B4-BE49-F238E27FC236}">
                <a16:creationId xmlns:a16="http://schemas.microsoft.com/office/drawing/2014/main" id="{5836B152-175E-D5CF-3774-67EEA8B3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A3550A-1217-E0DD-7540-52AD0F0A4A53}"/>
              </a:ext>
            </a:extLst>
          </p:cNvPr>
          <p:cNvSpPr/>
          <p:nvPr/>
        </p:nvSpPr>
        <p:spPr>
          <a:xfrm>
            <a:off x="4282439" y="626476"/>
            <a:ext cx="6872845" cy="4623704"/>
          </a:xfrm>
          <a:prstGeom prst="rect">
            <a:avLst/>
          </a:prstGeom>
          <a:solidFill>
            <a:srgbClr val="384C4B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68B220-1E06-3FE3-9DEB-218E05C4087C}"/>
              </a:ext>
            </a:extLst>
          </p:cNvPr>
          <p:cNvSpPr txBox="1">
            <a:spLocks/>
          </p:cNvSpPr>
          <p:nvPr/>
        </p:nvSpPr>
        <p:spPr>
          <a:xfrm>
            <a:off x="4545032" y="1607820"/>
            <a:ext cx="6347658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DIY EXTERNAL SSD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6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1547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Stencil</vt:lpstr>
      <vt:lpstr>Office Theme</vt:lpstr>
      <vt:lpstr>Storage Solutions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 JUN HAO</dc:creator>
  <cp:lastModifiedBy>LAW JUN HAO</cp:lastModifiedBy>
  <cp:revision>12</cp:revision>
  <dcterms:created xsi:type="dcterms:W3CDTF">2023-11-09T06:39:10Z</dcterms:created>
  <dcterms:modified xsi:type="dcterms:W3CDTF">2023-11-09T08:09:29Z</dcterms:modified>
</cp:coreProperties>
</file>