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9" r:id="rId3"/>
    <p:sldId id="28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9FBE5-2351-CAFB-8D20-79DF7D8EC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CAF854-0355-F4E4-EA1C-D211177C7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C5ED5-2703-547B-F054-9D96A88C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BD3E-5ED3-4605-95DD-BC7F2C0C0B25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9C960-E064-7B17-BD8C-5121A33F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0CCC7-7571-DA54-4B6B-8AEE9FF1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0EB6-57A1-4576-A593-1DAD546E0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70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43FF0-48E5-D7B3-8016-4BBCCCA4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733C75-FA2F-A125-4750-06112C41C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3DF596-B9B9-5143-846E-10D2A590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BD3E-5ED3-4605-95DD-BC7F2C0C0B25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992169-4DD7-1850-F68E-11576E2B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3A94C-01E0-C33E-61EE-F7292746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0EB6-57A1-4576-A593-1DAD546E0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65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9372FC-4A56-8C3E-2200-E4795FE9F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593766-D6A8-983B-E4AB-54F2FD307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965DE-8F9A-685B-974F-4DEB7E40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BD3E-5ED3-4605-95DD-BC7F2C0C0B25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5DD85-FB8D-90AB-72B4-7689642B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FD9F66-0CD4-5640-E555-E958CCE8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0EB6-57A1-4576-A593-1DAD546E0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145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B0837-EB51-4D17-9892-67345477E769}" type="datetimeFigureOut">
              <a:rPr lang="zh-SG" altLang="en-US" smtClean="0"/>
              <a:t>5/4/2024</a:t>
            </a:fld>
            <a:endParaRPr lang="zh-SG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EF82E-59C6-4EB1-9FDA-A1CD8B3E63C7}" type="slidenum">
              <a:rPr lang="zh-SG" altLang="en-US" smtClean="0"/>
              <a:t>‹#›</a:t>
            </a:fld>
            <a:endParaRPr lang="zh-SG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27035574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8C1DA-0221-6A56-4C60-B4251F91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F0581-159D-11D2-6367-4D73278E0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E7EA2-F7A6-37CB-01CB-184C3737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BD3E-5ED3-4605-95DD-BC7F2C0C0B25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746BB-EDEB-B6DB-C269-C5ADA340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12E71-70E2-F50E-4C83-32A65F21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0EB6-57A1-4576-A593-1DAD546E0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27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B2362-5908-99FD-7F4B-BD519FDF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180C05-7D33-1890-82A0-DF52D138D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96E7D-944C-67ED-33B3-72503CFB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BD3E-5ED3-4605-95DD-BC7F2C0C0B25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75467-25C2-B7D7-B869-E1766FAE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F5D93-FA75-9523-BD99-972EEE7F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0EB6-57A1-4576-A593-1DAD546E0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9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72B0E-FBF3-4F82-A1CF-AEC11B3B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FD9ED-881D-15C8-330F-EB07E13E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003712-A0C0-696D-F5EC-2D4E5344F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EA2F3F-8942-1124-B71D-9D21C61B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BD3E-5ED3-4605-95DD-BC7F2C0C0B25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E37164-1BDC-40B5-AAAB-FE738140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C06F34-7B13-253D-7F17-0DCD3DE7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0EB6-57A1-4576-A593-1DAD546E0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06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D6783-D906-984B-4AD3-A494AA11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56B77-77A3-E09C-DB3B-72C1D4A4F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B58837-87A0-BE7D-A206-D5E5CCBE7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4076DF-6370-43AC-73BB-EA4A098E5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5879FB-8B1C-2C50-F729-22DDC9D81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10E233-62C1-116A-5D9A-6D119833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BD3E-5ED3-4605-95DD-BC7F2C0C0B25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C13395-1B80-C4C3-099A-BACB2E29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ABA83E-6981-7F17-2096-70430FFF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0EB6-57A1-4576-A593-1DAD546E0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86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5591A-DC61-8B6D-C278-BD08669D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EEDC0E-ED6A-7A41-52C1-BCD75A5E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BD3E-5ED3-4605-95DD-BC7F2C0C0B25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3B0F42-D30F-4EAE-B258-24C6FA351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D4EEC3-A75D-2AD7-A64D-56A03000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0EB6-57A1-4576-A593-1DAD546E0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0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B6617A-5637-241A-798A-34E78D32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BD3E-5ED3-4605-95DD-BC7F2C0C0B25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99707B-4734-0229-92A4-2E01E147E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E199B8-CF58-365F-C5B6-3EBAC6B1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0EB6-57A1-4576-A593-1DAD546E0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1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8BD6A-020A-E2E9-5747-3C454AC0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B64D02-B214-35E8-DE30-24158B6B1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B741EC-AE03-CA27-4C9A-427E00DA5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33BCE6-61DE-7367-5FA9-3B858D72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BD3E-5ED3-4605-95DD-BC7F2C0C0B25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94D8DF-FAE0-2409-A9EB-5D160CCD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4FC303-81FF-5EB0-8A5A-A9C4953E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0EB6-57A1-4576-A593-1DAD546E0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76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2949E-0197-BDA3-8004-5C8F2FA8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F1779B-CB59-EE84-8FC2-AE7796EF3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6AB73D-4817-BDFC-C905-43DD2080D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E982A4-E983-F8AC-259C-DE78A9CD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BD3E-5ED3-4605-95DD-BC7F2C0C0B25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414B87-18FE-CCAA-2187-B9FB3FC0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79FFCF-14F4-809D-8C3D-C391995E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40EB6-57A1-4576-A593-1DAD546E0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81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B29CF7-781F-80E4-796D-702A701BB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1E2EF5-AAF7-6906-A2AF-CC0471C2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93E97-2C92-8E16-3AF8-2BF9F28A3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FBD3E-5ED3-4605-95DD-BC7F2C0C0B25}" type="datetimeFigureOut">
              <a:rPr lang="zh-CN" altLang="en-US" smtClean="0"/>
              <a:t>2024/4/5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C42C8-50A4-7440-1909-619961CA5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1AA80-6749-08E2-DDB2-1FAD48669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40EB6-57A1-4576-A593-1DAD546E0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98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60543" y="165500"/>
            <a:ext cx="6360460" cy="530492"/>
            <a:chOff x="4299773" y="1452059"/>
            <a:chExt cx="6360460" cy="530492"/>
          </a:xfrm>
        </p:grpSpPr>
        <p:sp>
          <p:nvSpPr>
            <p:cNvPr id="9" name="矩形 8"/>
            <p:cNvSpPr/>
            <p:nvPr/>
          </p:nvSpPr>
          <p:spPr>
            <a:xfrm>
              <a:off x="4955326" y="1461072"/>
              <a:ext cx="5704907" cy="461665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zh-CN" sz="2400">
                  <a:ea typeface="+mn-lt"/>
                  <a:cs typeface="+mn-lt"/>
                </a:rPr>
                <a:t>Quality Analysis of Prior</a:t>
              </a:r>
              <a:endParaRPr lang="zh-CN">
                <a:ea typeface="+mn-lt"/>
                <a:cs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299773" y="1452059"/>
              <a:ext cx="530492" cy="530492"/>
              <a:chOff x="5416598" y="4355615"/>
              <a:chExt cx="530492" cy="530492"/>
            </a:xfrm>
          </p:grpSpPr>
          <p:sp>
            <p:nvSpPr>
              <p:cNvPr id="11" name="矩形: 圆角 10"/>
              <p:cNvSpPr/>
              <p:nvPr/>
            </p:nvSpPr>
            <p:spPr>
              <a:xfrm>
                <a:off x="5416598" y="4355615"/>
                <a:ext cx="530492" cy="530492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SG" altLang="en-US"/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>
                <a:off x="5492798" y="4431815"/>
                <a:ext cx="378092" cy="3780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>
                    <a:solidFill>
                      <a:srgbClr val="0070C0"/>
                    </a:solidFill>
                  </a:rPr>
                  <a:t>6</a:t>
                </a:r>
                <a:endParaRPr lang="zh-SG" altLang="en-US" b="1">
                  <a:solidFill>
                    <a:srgbClr val="0070C0"/>
                  </a:solidFill>
                </a:endParaRPr>
              </a:p>
            </p:txBody>
          </p:sp>
        </p:grpSp>
      </p:grpSp>
      <p:cxnSp>
        <p:nvCxnSpPr>
          <p:cNvPr id="14" name="直接连接符 13"/>
          <p:cNvCxnSpPr>
            <a:stCxn id="9" idx="3"/>
          </p:cNvCxnSpPr>
          <p:nvPr/>
        </p:nvCxnSpPr>
        <p:spPr>
          <a:xfrm>
            <a:off x="9245153" y="367246"/>
            <a:ext cx="2628087" cy="39494"/>
          </a:xfrm>
          <a:prstGeom prst="line">
            <a:avLst/>
          </a:prstGeom>
          <a:ln w="12700">
            <a:solidFill>
              <a:srgbClr val="388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0058885" y="6092547"/>
            <a:ext cx="1863702" cy="467670"/>
            <a:chOff x="97722" y="6317038"/>
            <a:chExt cx="1863702" cy="46767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31" t="40814" r="24779" b="40764"/>
            <a:stretch>
              <a:fillRect/>
            </a:stretch>
          </p:blipFill>
          <p:spPr>
            <a:xfrm>
              <a:off x="97722" y="6317038"/>
              <a:ext cx="1813834" cy="467670"/>
            </a:xfrm>
            <a:prstGeom prst="rect">
              <a:avLst/>
            </a:prstGeom>
          </p:spPr>
        </p:pic>
        <p:cxnSp>
          <p:nvCxnSpPr>
            <p:cNvPr id="17" name="直接连接符 16"/>
            <p:cNvCxnSpPr/>
            <p:nvPr/>
          </p:nvCxnSpPr>
          <p:spPr>
            <a:xfrm>
              <a:off x="1961424" y="6411270"/>
              <a:ext cx="0" cy="300146"/>
            </a:xfrm>
            <a:prstGeom prst="line">
              <a:avLst/>
            </a:prstGeom>
            <a:ln w="12700">
              <a:solidFill>
                <a:srgbClr val="2145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图表, 折线图&#10;&#10;已自动生成说明">
            <a:extLst>
              <a:ext uri="{FF2B5EF4-FFF2-40B4-BE49-F238E27FC236}">
                <a16:creationId xmlns:a16="http://schemas.microsoft.com/office/drawing/2014/main" id="{3D6EB88C-FF26-8347-CFE8-2348B2B80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942837"/>
            <a:ext cx="9493250" cy="2140226"/>
          </a:xfrm>
          <a:prstGeom prst="rect">
            <a:avLst/>
          </a:prstGeom>
        </p:spPr>
      </p:pic>
      <p:pic>
        <p:nvPicPr>
          <p:cNvPr id="3" name="图片 2" descr="图表, 折线图&#10;&#10;已自动生成说明">
            <a:extLst>
              <a:ext uri="{FF2B5EF4-FFF2-40B4-BE49-F238E27FC236}">
                <a16:creationId xmlns:a16="http://schemas.microsoft.com/office/drawing/2014/main" id="{498F5146-69D1-4920-A3F8-A49DCECB1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275629"/>
            <a:ext cx="9493250" cy="202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4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243557" y="202421"/>
            <a:ext cx="1724098" cy="53860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3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158703" y="4271849"/>
            <a:ext cx="991879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158702" y="4521971"/>
            <a:ext cx="774797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74940" y="3436382"/>
            <a:ext cx="4576640" cy="6038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/>
                <a:ea typeface="黑体"/>
              </a:rPr>
              <a:t>Conclusion</a:t>
            </a:r>
            <a:endParaRPr lang="zh-CN" altLang="en-US" sz="3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58702" y="4676702"/>
            <a:ext cx="6903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一两句话的概括介绍。。。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巴拉巴拉</a:t>
            </a:r>
            <a:endParaRPr lang="zh-SG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0672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60543" y="165500"/>
            <a:ext cx="6360460" cy="993898"/>
            <a:chOff x="4299773" y="1452059"/>
            <a:chExt cx="6360460" cy="993898"/>
          </a:xfrm>
        </p:grpSpPr>
        <p:sp>
          <p:nvSpPr>
            <p:cNvPr id="9" name="矩形 8"/>
            <p:cNvSpPr/>
            <p:nvPr/>
          </p:nvSpPr>
          <p:spPr>
            <a:xfrm>
              <a:off x="4955326" y="1461072"/>
              <a:ext cx="5704907" cy="984885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altLang="zh-CN" sz="2400">
                  <a:ea typeface="+mn-lt"/>
                  <a:cs typeface="+mn-lt"/>
                </a:rPr>
                <a:t>Conclusion</a:t>
              </a:r>
              <a:endParaRPr lang="zh-CN" altLang="en-US">
                <a:ea typeface="等线" panose="02010600030101010101" pitchFamily="2" charset="-122"/>
                <a:cs typeface="+mn-lt"/>
              </a:endParaRPr>
            </a:p>
            <a:p>
              <a:pPr>
                <a:spcBef>
                  <a:spcPts val="1200"/>
                </a:spcBef>
              </a:pPr>
              <a:endParaRPr lang="zh-CN" sz="2400" dirty="0">
                <a:cs typeface="Calibri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299773" y="1452059"/>
              <a:ext cx="530492" cy="530492"/>
              <a:chOff x="5416598" y="4355615"/>
              <a:chExt cx="530492" cy="530492"/>
            </a:xfrm>
          </p:grpSpPr>
          <p:sp>
            <p:nvSpPr>
              <p:cNvPr id="11" name="矩形: 圆角 10"/>
              <p:cNvSpPr/>
              <p:nvPr/>
            </p:nvSpPr>
            <p:spPr>
              <a:xfrm>
                <a:off x="5416598" y="4355615"/>
                <a:ext cx="530492" cy="530492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SG" altLang="en-US"/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>
                <a:off x="5492798" y="4431815"/>
                <a:ext cx="378092" cy="3780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altLang="zh-CN" sz="3200" b="1" dirty="0">
                    <a:solidFill>
                      <a:srgbClr val="0070C0"/>
                    </a:solidFill>
                    <a:ea typeface="等线"/>
                  </a:rPr>
                  <a:t>7</a:t>
                </a:r>
                <a:endParaRPr lang="en-US" altLang="zh-CN" sz="3200" b="1" dirty="0">
                  <a:solidFill>
                    <a:srgbClr val="0070C0"/>
                  </a:solidFill>
                  <a:ea typeface="等线"/>
                  <a:cs typeface="Calibri"/>
                </a:endParaRPr>
              </a:p>
            </p:txBody>
          </p:sp>
        </p:grpSp>
      </p:grpSp>
      <p:cxnSp>
        <p:nvCxnSpPr>
          <p:cNvPr id="14" name="直接连接符 13"/>
          <p:cNvCxnSpPr>
            <a:stCxn id="9" idx="3"/>
          </p:cNvCxnSpPr>
          <p:nvPr/>
        </p:nvCxnSpPr>
        <p:spPr>
          <a:xfrm flipV="1">
            <a:off x="3409503" y="406740"/>
            <a:ext cx="8463737" cy="31616"/>
          </a:xfrm>
          <a:prstGeom prst="line">
            <a:avLst/>
          </a:prstGeom>
          <a:ln w="12700">
            <a:solidFill>
              <a:srgbClr val="388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0058885" y="6098897"/>
            <a:ext cx="1863702" cy="467670"/>
            <a:chOff x="97722" y="6317038"/>
            <a:chExt cx="1863702" cy="46767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31" t="40814" r="24779" b="40764"/>
            <a:stretch>
              <a:fillRect/>
            </a:stretch>
          </p:blipFill>
          <p:spPr>
            <a:xfrm>
              <a:off x="97722" y="6317038"/>
              <a:ext cx="1813834" cy="467670"/>
            </a:xfrm>
            <a:prstGeom prst="rect">
              <a:avLst/>
            </a:prstGeom>
          </p:spPr>
        </p:pic>
        <p:cxnSp>
          <p:nvCxnSpPr>
            <p:cNvPr id="17" name="直接连接符 16"/>
            <p:cNvCxnSpPr/>
            <p:nvPr/>
          </p:nvCxnSpPr>
          <p:spPr>
            <a:xfrm>
              <a:off x="1961424" y="6411270"/>
              <a:ext cx="0" cy="300146"/>
            </a:xfrm>
            <a:prstGeom prst="line">
              <a:avLst/>
            </a:prstGeom>
            <a:ln w="12700">
              <a:solidFill>
                <a:srgbClr val="21454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FE01B44-B7FF-9FBC-C13F-40663B9B1275}"/>
              </a:ext>
            </a:extLst>
          </p:cNvPr>
          <p:cNvSpPr txBox="1"/>
          <p:nvPr/>
        </p:nvSpPr>
        <p:spPr>
          <a:xfrm>
            <a:off x="450850" y="927100"/>
            <a:ext cx="107188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b="1" dirty="0">
                <a:ea typeface="等线"/>
              </a:rPr>
              <a:t>Research Objectives: </a:t>
            </a:r>
            <a:r>
              <a:rPr lang="en-US" altLang="zh-CN" dirty="0">
                <a:ea typeface="等线"/>
              </a:rPr>
              <a:t>The paper focuses on </a:t>
            </a:r>
            <a:r>
              <a:rPr lang="en-US" altLang="zh-CN" u="sng" dirty="0">
                <a:ea typeface="等线"/>
              </a:rPr>
              <a:t>exploiting training dynamics to correct noisy predictions</a:t>
            </a:r>
            <a:r>
              <a:rPr lang="en-US" altLang="zh-CN" dirty="0">
                <a:ea typeface="等线"/>
              </a:rPr>
              <a:t>. The authors focus on improving the calibration of noisy predictions by taking into account </a:t>
            </a:r>
            <a:r>
              <a:rPr lang="en-US" altLang="zh-CN" u="sng" dirty="0">
                <a:ea typeface="等线"/>
              </a:rPr>
              <a:t>larger distances between noisy samples and their assigned label clusters</a:t>
            </a:r>
            <a:r>
              <a:rPr lang="en-US" altLang="zh-CN" dirty="0">
                <a:ea typeface="等线"/>
              </a:rPr>
              <a:t>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5691E7-4DB9-FB30-53CC-239BF28E5A72}"/>
              </a:ext>
            </a:extLst>
          </p:cNvPr>
          <p:cNvSpPr txBox="1"/>
          <p:nvPr/>
        </p:nvSpPr>
        <p:spPr>
          <a:xfrm>
            <a:off x="450850" y="1847850"/>
            <a:ext cx="1071880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>
                <a:ea typeface="等线"/>
              </a:rPr>
              <a:t>The study found that, relative to clean samples, noisy samples consistently exhibited higher distance means and standard deviations across 1500 experiments. </a:t>
            </a:r>
            <a:endParaRPr lang="zh-CN" altLang="en-US" dirty="0">
              <a:ea typeface="等线"/>
              <a:cs typeface="Calibri"/>
            </a:endParaRPr>
          </a:p>
          <a:p>
            <a:endParaRPr lang="en-US" altLang="zh-CN" dirty="0">
              <a:ea typeface="等线"/>
            </a:endParaRPr>
          </a:p>
          <a:p>
            <a:r>
              <a:rPr lang="en-US" altLang="zh-CN" b="1" dirty="0">
                <a:ea typeface="等线"/>
              </a:rPr>
              <a:t>Research Methods:</a:t>
            </a:r>
            <a:r>
              <a:rPr lang="en-US" altLang="zh-CN" dirty="0">
                <a:ea typeface="等线"/>
              </a:rPr>
              <a:t> In order to improve the quality of prior knowledge and improve the robustness to noisy labels, the authors propose a framework called </a:t>
            </a:r>
            <a:r>
              <a:rPr lang="en-US" altLang="zh-CN" err="1">
                <a:ea typeface="等线"/>
              </a:rPr>
              <a:t>DyGen</a:t>
            </a:r>
            <a:r>
              <a:rPr lang="en-US" altLang="zh-CN" dirty="0">
                <a:ea typeface="等线"/>
              </a:rPr>
              <a:t>. This framework combines </a:t>
            </a:r>
            <a:r>
              <a:rPr lang="en-US" altLang="zh-CN" u="sng" dirty="0">
                <a:ea typeface="等线"/>
              </a:rPr>
              <a:t>training dynamic patterns</a:t>
            </a:r>
            <a:r>
              <a:rPr lang="en-US" altLang="zh-CN" dirty="0">
                <a:ea typeface="等线"/>
              </a:rPr>
              <a:t> with </a:t>
            </a:r>
            <a:r>
              <a:rPr lang="en-US" altLang="zh-CN" u="sng" dirty="0">
                <a:ea typeface="等线"/>
              </a:rPr>
              <a:t>deep generative models</a:t>
            </a:r>
            <a:r>
              <a:rPr lang="en-US" altLang="zh-CN" dirty="0">
                <a:ea typeface="等线"/>
              </a:rPr>
              <a:t> for noisy label learning. </a:t>
            </a:r>
            <a:endParaRPr lang="en-US" dirty="0">
              <a:ea typeface="等线"/>
            </a:endParaRPr>
          </a:p>
          <a:p>
            <a:endParaRPr lang="en-US" altLang="zh-CN" dirty="0">
              <a:ea typeface="等线"/>
            </a:endParaRPr>
          </a:p>
          <a:p>
            <a:r>
              <a:rPr lang="en-US" altLang="zh-CN" b="1" dirty="0">
                <a:ea typeface="等线"/>
              </a:rPr>
              <a:t>Experimental verification:</a:t>
            </a:r>
            <a:r>
              <a:rPr lang="en-US" altLang="zh-CN" dirty="0">
                <a:ea typeface="等线"/>
              </a:rPr>
              <a:t> The author conducted extensive experiments to verify the effectiveness of each component and demonstrated the performance improvement of </a:t>
            </a:r>
            <a:r>
              <a:rPr lang="en-US" altLang="zh-CN" dirty="0" err="1">
                <a:ea typeface="等线"/>
              </a:rPr>
              <a:t>DyGen</a:t>
            </a:r>
            <a:r>
              <a:rPr lang="en-US" altLang="zh-CN" dirty="0">
                <a:ea typeface="等线"/>
              </a:rPr>
              <a:t> on multiple benchmark data sets.</a:t>
            </a:r>
            <a:endParaRPr lang="en-US" dirty="0">
              <a:ea typeface="等线"/>
            </a:endParaRPr>
          </a:p>
          <a:p>
            <a:endParaRPr lang="en-US" altLang="zh-CN" dirty="0">
              <a:ea typeface="等线"/>
              <a:cs typeface="Calibri"/>
            </a:endParaRPr>
          </a:p>
          <a:p>
            <a:r>
              <a:rPr lang="en-US" altLang="zh-CN" b="1" dirty="0">
                <a:ea typeface="等线"/>
              </a:rPr>
              <a:t>Research contribution:</a:t>
            </a:r>
            <a:r>
              <a:rPr lang="en-US" altLang="zh-CN" dirty="0">
                <a:ea typeface="等线"/>
              </a:rPr>
              <a:t> The authors believe that this study opens new possibilities for using training trajectories to deal with noisy labels, especially in calibrating noisy predictions under large noise scales.</a:t>
            </a:r>
            <a:endParaRPr lang="en-US">
              <a:ea typeface="等线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637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黑体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yilai chen</dc:creator>
  <cp:lastModifiedBy>yilai chen</cp:lastModifiedBy>
  <cp:revision>1</cp:revision>
  <dcterms:created xsi:type="dcterms:W3CDTF">2024-04-05T08:29:54Z</dcterms:created>
  <dcterms:modified xsi:type="dcterms:W3CDTF">2024-04-05T08:30:02Z</dcterms:modified>
</cp:coreProperties>
</file>