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1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6689" y="317500"/>
            <a:ext cx="114186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120" y="952500"/>
            <a:ext cx="2520696" cy="4572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38485" y="6076116"/>
            <a:ext cx="661261" cy="6609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8724" y="1623758"/>
            <a:ext cx="6594551" cy="106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5802" y="3421265"/>
            <a:ext cx="10680395" cy="2455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ianshu.com/p/91365f34358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eksforgeeks.org/reading-writing-text-files-pyth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noob.com/python/python-tutorial.html" TargetMode="External"/><Relationship Id="rId2" Type="http://schemas.openxmlformats.org/officeDocument/2006/relationships/hyperlink" Target="http://www.w3schools.com/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aconda.com/products/individual/get-start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9144"/>
              <a:ext cx="12192000" cy="1468120"/>
            </a:xfrm>
            <a:custGeom>
              <a:avLst/>
              <a:gdLst/>
              <a:ahLst/>
              <a:cxnLst/>
              <a:rect l="l" t="t" r="r" b="b"/>
              <a:pathLst>
                <a:path w="12192000" h="1468120">
                  <a:moveTo>
                    <a:pt x="12192000" y="1467611"/>
                  </a:moveTo>
                  <a:lnTo>
                    <a:pt x="0" y="1467611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14676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64563"/>
              <a:ext cx="12192000" cy="392734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5388864"/>
              <a:ext cx="12192000" cy="1469390"/>
            </a:xfrm>
            <a:custGeom>
              <a:avLst/>
              <a:gdLst/>
              <a:ahLst/>
              <a:cxnLst/>
              <a:rect l="l" t="t" r="r" b="b"/>
              <a:pathLst>
                <a:path w="12192000" h="1469390">
                  <a:moveTo>
                    <a:pt x="12192000" y="1469136"/>
                  </a:moveTo>
                  <a:lnTo>
                    <a:pt x="0" y="1469136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14691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72800" y="5981700"/>
              <a:ext cx="1219200" cy="8763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505203" y="2985376"/>
            <a:ext cx="914336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195830" marR="5080" indent="-2183130">
              <a:lnSpc>
                <a:spcPts val="3460"/>
              </a:lnSpc>
              <a:spcBef>
                <a:spcPts val="535"/>
              </a:spcBef>
              <a:tabLst>
                <a:tab pos="1000125" algn="l"/>
                <a:tab pos="1415415" algn="l"/>
                <a:tab pos="4081145" algn="l"/>
                <a:tab pos="4394200" algn="l"/>
                <a:tab pos="5005070" algn="l"/>
                <a:tab pos="6898005" algn="l"/>
              </a:tabLst>
            </a:pP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b	1	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Introductio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o	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,	</a:t>
            </a:r>
            <a:r>
              <a:rPr sz="3200" b="1" spc="295" dirty="0">
                <a:solidFill>
                  <a:srgbClr val="FFFFFF"/>
                </a:solidFill>
                <a:latin typeface="Arial"/>
                <a:cs typeface="Arial"/>
              </a:rPr>
              <a:t>Anacond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3200" b="1" spc="254" dirty="0">
                <a:solidFill>
                  <a:srgbClr val="FFFFFF"/>
                </a:solidFill>
                <a:latin typeface="Arial"/>
                <a:cs typeface="Arial"/>
              </a:rPr>
              <a:t>Jupyter	</a:t>
            </a:r>
            <a:r>
              <a:rPr sz="3200" b="1" spc="270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2791" y="4256532"/>
            <a:ext cx="2566670" cy="45720"/>
          </a:xfrm>
          <a:custGeom>
            <a:avLst/>
            <a:gdLst/>
            <a:ahLst/>
            <a:cxnLst/>
            <a:rect l="l" t="t" r="r" b="b"/>
            <a:pathLst>
              <a:path w="2566670" h="45720">
                <a:moveTo>
                  <a:pt x="2566416" y="45720"/>
                </a:moveTo>
                <a:lnTo>
                  <a:pt x="0" y="45720"/>
                </a:lnTo>
                <a:lnTo>
                  <a:pt x="0" y="0"/>
                </a:lnTo>
                <a:lnTo>
                  <a:pt x="2566416" y="0"/>
                </a:lnTo>
                <a:lnTo>
                  <a:pt x="2566416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51890" marR="5080" indent="-666750">
              <a:lnSpc>
                <a:spcPts val="3879"/>
              </a:lnSpc>
              <a:spcBef>
                <a:spcPts val="595"/>
              </a:spcBef>
              <a:tabLst>
                <a:tab pos="2372995" algn="l"/>
                <a:tab pos="3809365" algn="l"/>
                <a:tab pos="3879215" algn="l"/>
              </a:tabLst>
            </a:pPr>
            <a:r>
              <a:rPr spc="305" dirty="0"/>
              <a:t>K</a:t>
            </a:r>
            <a:r>
              <a:rPr spc="300" dirty="0"/>
              <a:t>n</a:t>
            </a:r>
            <a:r>
              <a:rPr spc="229" dirty="0"/>
              <a:t>o</a:t>
            </a:r>
            <a:r>
              <a:rPr spc="305" dirty="0"/>
              <a:t>wl</a:t>
            </a:r>
            <a:r>
              <a:rPr spc="300" dirty="0"/>
              <a:t>edg</a:t>
            </a:r>
            <a:r>
              <a:rPr dirty="0"/>
              <a:t>e	</a:t>
            </a:r>
            <a:r>
              <a:rPr spc="300" dirty="0"/>
              <a:t>D</a:t>
            </a:r>
            <a:r>
              <a:rPr spc="305" dirty="0"/>
              <a:t>is</a:t>
            </a:r>
            <a:r>
              <a:rPr spc="300" dirty="0"/>
              <a:t>c</a:t>
            </a:r>
            <a:r>
              <a:rPr spc="175" dirty="0"/>
              <a:t>o</a:t>
            </a:r>
            <a:r>
              <a:rPr spc="210" dirty="0"/>
              <a:t>v</a:t>
            </a:r>
            <a:r>
              <a:rPr spc="300" dirty="0"/>
              <a:t>e</a:t>
            </a:r>
            <a:r>
              <a:rPr dirty="0"/>
              <a:t>r</a:t>
            </a:r>
            <a:r>
              <a:rPr spc="-690" dirty="0"/>
              <a:t> </a:t>
            </a:r>
            <a:r>
              <a:rPr dirty="0"/>
              <a:t>y  </a:t>
            </a:r>
            <a:r>
              <a:rPr spc="200" dirty="0"/>
              <a:t>and	</a:t>
            </a:r>
            <a:r>
              <a:rPr spc="210" dirty="0"/>
              <a:t>Data		</a:t>
            </a:r>
            <a:r>
              <a:rPr spc="250" dirty="0"/>
              <a:t>Mining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E08D87-44D6-31B4-4596-2EAF52F232A0}"/>
              </a:ext>
            </a:extLst>
          </p:cNvPr>
          <p:cNvSpPr txBox="1"/>
          <p:nvPr/>
        </p:nvSpPr>
        <p:spPr>
          <a:xfrm>
            <a:off x="4830524" y="4522392"/>
            <a:ext cx="2530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Tianyue Zheng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zhengty@sustech.edu.cn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09" y="321309"/>
            <a:ext cx="490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Install</a:t>
            </a:r>
            <a:r>
              <a:rPr b="1" spc="-20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Jupyter</a:t>
            </a:r>
            <a:r>
              <a:rPr b="1" spc="-10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Notebook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9980"/>
            <a:ext cx="10654665" cy="3759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Installation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Jupyter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notebook</a:t>
            </a:r>
            <a:endParaRPr sz="32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5" dirty="0">
                <a:latin typeface="Times New Roman"/>
                <a:cs typeface="Times New Roman"/>
              </a:rPr>
              <a:t>Installing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Jupyter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using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Anaconda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and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conda</a:t>
            </a:r>
            <a:endParaRPr sz="30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698500" algn="l"/>
              </a:tabLst>
            </a:pPr>
            <a:r>
              <a:rPr sz="3000" spc="-5" dirty="0">
                <a:latin typeface="Times New Roman"/>
                <a:cs typeface="Times New Roman"/>
              </a:rPr>
              <a:t>Installing Jupyter with </a:t>
            </a:r>
            <a:r>
              <a:rPr sz="3000" dirty="0">
                <a:latin typeface="Times New Roman"/>
                <a:cs typeface="Times New Roman"/>
              </a:rPr>
              <a:t>pip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469900" marR="5080" indent="76200">
              <a:lnSpc>
                <a:spcPts val="2590"/>
              </a:lnSpc>
              <a:spcBef>
                <a:spcPts val="2950"/>
              </a:spcBef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Jupyter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notebook,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websites: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75"/>
              </a:spcBef>
              <a:buClr>
                <a:srgbClr val="000000"/>
              </a:buClr>
              <a:buAutoNum type="arabicParenBoth"/>
              <a:tabLst>
                <a:tab pos="927100" algn="l"/>
              </a:tabLst>
            </a:pPr>
            <a:r>
              <a:rPr sz="2400" i="1" u="heavy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https://jupyter.readthedocs.io/en/latest/install/notebook-classic.html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AutoNum type="arabicParenBoth"/>
              <a:tabLst>
                <a:tab pos="927100" algn="l"/>
              </a:tabLst>
            </a:pPr>
            <a:r>
              <a:rPr sz="2400" i="1" u="heavy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2400" i="1" u="heavy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2"/>
              </a:rPr>
              <a:t>www.jianshu.com/p/91365f343585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09980"/>
            <a:ext cx="3959225" cy="241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Install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some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packages</a:t>
            </a:r>
            <a:endParaRPr sz="3200">
              <a:latin typeface="Times New Roman"/>
              <a:cs typeface="Times New Roman"/>
            </a:endParaRPr>
          </a:p>
          <a:p>
            <a:pPr marL="793750" lvl="1" indent="-32385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793115" algn="l"/>
                <a:tab pos="793750" algn="l"/>
              </a:tabLst>
            </a:pPr>
            <a:r>
              <a:rPr sz="3000" spc="-5" dirty="0">
                <a:latin typeface="Times New Roman"/>
                <a:cs typeface="Times New Roman"/>
              </a:rPr>
              <a:t>pandas</a:t>
            </a:r>
            <a:endParaRPr sz="3000">
              <a:latin typeface="Times New Roman"/>
              <a:cs typeface="Times New Roman"/>
            </a:endParaRPr>
          </a:p>
          <a:p>
            <a:pPr marL="793750" lvl="1" indent="-32385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793115" algn="l"/>
                <a:tab pos="793750" algn="l"/>
              </a:tabLst>
            </a:pPr>
            <a:r>
              <a:rPr sz="3000" dirty="0">
                <a:latin typeface="Times New Roman"/>
                <a:cs typeface="Times New Roman"/>
              </a:rPr>
              <a:t>numpy</a:t>
            </a:r>
            <a:endParaRPr sz="3000">
              <a:latin typeface="Times New Roman"/>
              <a:cs typeface="Times New Roman"/>
            </a:endParaRPr>
          </a:p>
          <a:p>
            <a:pPr marL="793750" lvl="1" indent="-32385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793115" algn="l"/>
                <a:tab pos="793750" algn="l"/>
              </a:tabLst>
            </a:pPr>
            <a:r>
              <a:rPr sz="3000" spc="-5" dirty="0">
                <a:latin typeface="Times New Roman"/>
                <a:cs typeface="Times New Roman"/>
              </a:rPr>
              <a:t>matplotlib</a:t>
            </a:r>
            <a:endParaRPr sz="3000">
              <a:latin typeface="Times New Roman"/>
              <a:cs typeface="Times New Roman"/>
            </a:endParaRPr>
          </a:p>
          <a:p>
            <a:pPr marL="793750" lvl="1" indent="-32385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793115" algn="l"/>
                <a:tab pos="793750" algn="l"/>
              </a:tabLst>
            </a:pPr>
            <a:r>
              <a:rPr sz="3000" spc="-5" dirty="0">
                <a:latin typeface="Times New Roman"/>
                <a:cs typeface="Times New Roman"/>
              </a:rPr>
              <a:t>scikit-learn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799" y="321309"/>
            <a:ext cx="4500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5" dirty="0">
                <a:solidFill>
                  <a:srgbClr val="1B3868"/>
                </a:solidFill>
                <a:latin typeface="Times New Roman"/>
                <a:cs typeface="Times New Roman"/>
              </a:rPr>
              <a:t>Try</a:t>
            </a:r>
            <a:r>
              <a:rPr b="1" spc="-1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to</a:t>
            </a:r>
            <a:r>
              <a:rPr b="1" spc="-1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Install</a:t>
            </a:r>
            <a:r>
              <a:rPr b="1" spc="-1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Packages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34" y="321309"/>
            <a:ext cx="5681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5" dirty="0">
                <a:solidFill>
                  <a:srgbClr val="1B3868"/>
                </a:solidFill>
                <a:latin typeface="Times New Roman"/>
                <a:cs typeface="Times New Roman"/>
              </a:rPr>
              <a:t>Try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to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 Use Jupyter Notebook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9980"/>
            <a:ext cx="103371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Implement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sample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code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mentioned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previous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slides.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9855" y="2118360"/>
            <a:ext cx="6894436" cy="30830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5" y="288290"/>
            <a:ext cx="571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Python</a:t>
            </a:r>
            <a:r>
              <a:rPr b="1" spc="-1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Judgement</a:t>
            </a:r>
            <a:r>
              <a:rPr b="1" spc="-10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9980"/>
            <a:ext cx="214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Example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38904"/>
            <a:ext cx="214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Example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266" y="1714500"/>
            <a:ext cx="7421841" cy="2145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233" y="4501896"/>
            <a:ext cx="5812642" cy="22604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979" y="288290"/>
            <a:ext cx="457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Python</a:t>
            </a:r>
            <a:r>
              <a:rPr b="1" spc="-2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Loop</a:t>
            </a:r>
            <a:r>
              <a:rPr b="1" spc="-20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9980"/>
            <a:ext cx="214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Example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38904"/>
            <a:ext cx="214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Example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294" y="4675632"/>
            <a:ext cx="10208189" cy="16866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866" y="1647444"/>
            <a:ext cx="7580630" cy="19778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34" y="321309"/>
            <a:ext cx="1896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E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xe</a:t>
            </a:r>
            <a:r>
              <a:rPr b="1" spc="-70" dirty="0">
                <a:solidFill>
                  <a:srgbClr val="1B3868"/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c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is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e1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9980"/>
            <a:ext cx="10449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Calculate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odd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even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from</a:t>
            </a:r>
            <a:r>
              <a:rPr sz="3200" dirty="0">
                <a:latin typeface="Times New Roman"/>
                <a:cs typeface="Times New Roman"/>
              </a:rPr>
              <a:t> 1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100.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450" y="1955292"/>
            <a:ext cx="5967709" cy="223339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34" y="321309"/>
            <a:ext cx="1896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E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xe</a:t>
            </a:r>
            <a:r>
              <a:rPr b="1" spc="-70" dirty="0">
                <a:solidFill>
                  <a:srgbClr val="1B3868"/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c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is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e2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9980"/>
            <a:ext cx="11138535" cy="95313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41300" marR="5080" indent="-228600">
              <a:lnSpc>
                <a:spcPts val="3450"/>
              </a:lnSpc>
              <a:spcBef>
                <a:spcPts val="54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Implement</a:t>
            </a:r>
            <a:r>
              <a:rPr sz="3200" dirty="0">
                <a:latin typeface="Times New Roman"/>
                <a:cs typeface="Times New Roman"/>
              </a:rPr>
              <a:t> a </a:t>
            </a:r>
            <a:r>
              <a:rPr sz="3200" spc="-5" dirty="0">
                <a:latin typeface="Times New Roman"/>
                <a:cs typeface="Times New Roman"/>
              </a:rPr>
              <a:t>function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Python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takes</a:t>
            </a:r>
            <a:r>
              <a:rPr sz="3200" dirty="0">
                <a:latin typeface="Times New Roman"/>
                <a:cs typeface="Times New Roman"/>
              </a:rPr>
              <a:t>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collection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intervals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input and </a:t>
            </a:r>
            <a:r>
              <a:rPr sz="3200" spc="-15" dirty="0">
                <a:latin typeface="Times New Roman"/>
                <a:cs typeface="Times New Roman"/>
              </a:rPr>
              <a:t>merges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all overlapped intervals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as output.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7174" y="3006940"/>
            <a:ext cx="4448175" cy="234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SimSun"/>
                <a:cs typeface="SimSun"/>
              </a:rPr>
              <a:t>Example1:</a:t>
            </a:r>
            <a:endParaRPr sz="18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</a:pPr>
            <a:r>
              <a:rPr sz="1800" spc="-459" dirty="0">
                <a:latin typeface="SimSun"/>
                <a:cs typeface="SimSun"/>
              </a:rPr>
              <a:t>I</a:t>
            </a:r>
            <a:r>
              <a:rPr sz="1800" spc="85" dirty="0">
                <a:latin typeface="SimSun"/>
                <a:cs typeface="SimSun"/>
              </a:rPr>
              <a:t>n</a:t>
            </a:r>
            <a:r>
              <a:rPr sz="1800" spc="130" dirty="0">
                <a:latin typeface="SimSun"/>
                <a:cs typeface="SimSun"/>
              </a:rPr>
              <a:t>p</a:t>
            </a:r>
            <a:r>
              <a:rPr sz="1800" spc="85" dirty="0">
                <a:latin typeface="SimSun"/>
                <a:cs typeface="SimSun"/>
              </a:rPr>
              <a:t>u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-509" dirty="0">
                <a:latin typeface="SimSun"/>
                <a:cs typeface="SimSun"/>
              </a:rPr>
              <a:t>: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spc="-500" dirty="0">
                <a:latin typeface="SimSun"/>
                <a:cs typeface="SimSun"/>
              </a:rPr>
              <a:t>i</a:t>
            </a:r>
            <a:r>
              <a:rPr sz="1800" spc="85" dirty="0">
                <a:latin typeface="SimSun"/>
                <a:cs typeface="SimSun"/>
              </a:rPr>
              <a:t>n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-290" dirty="0">
                <a:latin typeface="SimSun"/>
                <a:cs typeface="SimSun"/>
              </a:rPr>
              <a:t>r</a:t>
            </a:r>
            <a:r>
              <a:rPr sz="1800" spc="-65" dirty="0">
                <a:latin typeface="SimSun"/>
                <a:cs typeface="SimSun"/>
              </a:rPr>
              <a:t>v</a:t>
            </a:r>
            <a:r>
              <a:rPr sz="1800" spc="-5" dirty="0">
                <a:latin typeface="SimSun"/>
                <a:cs typeface="SimSun"/>
              </a:rPr>
              <a:t>a</a:t>
            </a:r>
            <a:r>
              <a:rPr sz="1800" spc="-500" dirty="0">
                <a:latin typeface="SimSun"/>
                <a:cs typeface="SimSun"/>
              </a:rPr>
              <a:t>l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spc="300" dirty="0">
                <a:latin typeface="SimSun"/>
                <a:cs typeface="SimSun"/>
              </a:rPr>
              <a:t>=</a:t>
            </a:r>
            <a:r>
              <a:rPr sz="1800" spc="-409" dirty="0">
                <a:latin typeface="SimSun"/>
                <a:cs typeface="SimSun"/>
              </a:rPr>
              <a:t> </a:t>
            </a:r>
            <a:r>
              <a:rPr sz="1800" spc="-380" dirty="0">
                <a:latin typeface="SimSun"/>
                <a:cs typeface="SimSun"/>
              </a:rPr>
              <a:t>[[</a:t>
            </a:r>
            <a:r>
              <a:rPr sz="1800" spc="45" dirty="0">
                <a:latin typeface="SimSun"/>
                <a:cs typeface="SimSun"/>
              </a:rPr>
              <a:t>1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45" dirty="0">
                <a:latin typeface="SimSun"/>
                <a:cs typeface="SimSun"/>
              </a:rPr>
              <a:t>3</a:t>
            </a:r>
            <a:r>
              <a:rPr sz="1800" spc="-380" dirty="0">
                <a:latin typeface="SimSun"/>
                <a:cs typeface="SimSun"/>
              </a:rPr>
              <a:t>]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-380" dirty="0">
                <a:latin typeface="SimSun"/>
                <a:cs typeface="SimSun"/>
              </a:rPr>
              <a:t>[</a:t>
            </a:r>
            <a:r>
              <a:rPr sz="1800" spc="45" dirty="0">
                <a:latin typeface="SimSun"/>
                <a:cs typeface="SimSun"/>
              </a:rPr>
              <a:t>2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45" dirty="0">
                <a:latin typeface="SimSun"/>
                <a:cs typeface="SimSun"/>
              </a:rPr>
              <a:t>6</a:t>
            </a:r>
            <a:r>
              <a:rPr sz="1800" spc="-380" dirty="0">
                <a:latin typeface="SimSun"/>
                <a:cs typeface="SimSun"/>
              </a:rPr>
              <a:t>]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-380" dirty="0">
                <a:latin typeface="SimSun"/>
                <a:cs typeface="SimSun"/>
              </a:rPr>
              <a:t>[</a:t>
            </a:r>
            <a:r>
              <a:rPr sz="1800" spc="45" dirty="0">
                <a:latin typeface="SimSun"/>
                <a:cs typeface="SimSun"/>
              </a:rPr>
              <a:t>8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45" dirty="0">
                <a:latin typeface="SimSun"/>
                <a:cs typeface="SimSun"/>
              </a:rPr>
              <a:t>10</a:t>
            </a:r>
            <a:r>
              <a:rPr sz="1800" spc="-380" dirty="0">
                <a:latin typeface="SimSun"/>
                <a:cs typeface="SimSun"/>
              </a:rPr>
              <a:t>]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-380" dirty="0">
                <a:latin typeface="SimSun"/>
                <a:cs typeface="SimSun"/>
              </a:rPr>
              <a:t>[</a:t>
            </a:r>
            <a:r>
              <a:rPr sz="1800" spc="45" dirty="0">
                <a:latin typeface="SimSun"/>
                <a:cs typeface="SimSun"/>
              </a:rPr>
              <a:t>15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45" dirty="0">
                <a:latin typeface="SimSun"/>
                <a:cs typeface="SimSun"/>
              </a:rPr>
              <a:t>18</a:t>
            </a:r>
            <a:r>
              <a:rPr sz="1800" spc="-380" dirty="0">
                <a:latin typeface="SimSun"/>
                <a:cs typeface="SimSun"/>
              </a:rPr>
              <a:t>]</a:t>
            </a:r>
            <a:r>
              <a:rPr sz="1800" spc="-375" dirty="0">
                <a:latin typeface="SimSun"/>
                <a:cs typeface="SimSun"/>
              </a:rPr>
              <a:t>]</a:t>
            </a:r>
            <a:endParaRPr sz="18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</a:pPr>
            <a:r>
              <a:rPr sz="1800" spc="459" dirty="0">
                <a:latin typeface="SimSun"/>
                <a:cs typeface="SimSun"/>
              </a:rPr>
              <a:t>O</a:t>
            </a:r>
            <a:r>
              <a:rPr sz="1800" spc="85" dirty="0">
                <a:latin typeface="SimSun"/>
                <a:cs typeface="SimSun"/>
              </a:rPr>
              <a:t>u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130" dirty="0">
                <a:latin typeface="SimSun"/>
                <a:cs typeface="SimSun"/>
              </a:rPr>
              <a:t>p</a:t>
            </a:r>
            <a:r>
              <a:rPr sz="1800" spc="85" dirty="0">
                <a:latin typeface="SimSun"/>
                <a:cs typeface="SimSun"/>
              </a:rPr>
              <a:t>u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-509" dirty="0">
                <a:latin typeface="SimSun"/>
                <a:cs typeface="SimSun"/>
              </a:rPr>
              <a:t>: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spc="-380" dirty="0">
                <a:latin typeface="SimSun"/>
                <a:cs typeface="SimSun"/>
              </a:rPr>
              <a:t>[[</a:t>
            </a:r>
            <a:r>
              <a:rPr sz="1800" spc="45" dirty="0">
                <a:latin typeface="SimSun"/>
                <a:cs typeface="SimSun"/>
              </a:rPr>
              <a:t>1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45" dirty="0">
                <a:latin typeface="SimSun"/>
                <a:cs typeface="SimSun"/>
              </a:rPr>
              <a:t>6</a:t>
            </a:r>
            <a:r>
              <a:rPr sz="1800" spc="-380" dirty="0">
                <a:latin typeface="SimSun"/>
                <a:cs typeface="SimSun"/>
              </a:rPr>
              <a:t>]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-380" dirty="0">
                <a:latin typeface="SimSun"/>
                <a:cs typeface="SimSun"/>
              </a:rPr>
              <a:t>[</a:t>
            </a:r>
            <a:r>
              <a:rPr sz="1800" spc="45" dirty="0">
                <a:latin typeface="SimSun"/>
                <a:cs typeface="SimSun"/>
              </a:rPr>
              <a:t>8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45" dirty="0">
                <a:latin typeface="SimSun"/>
                <a:cs typeface="SimSun"/>
              </a:rPr>
              <a:t>10</a:t>
            </a:r>
            <a:r>
              <a:rPr sz="1800" spc="-380" dirty="0">
                <a:latin typeface="SimSun"/>
                <a:cs typeface="SimSun"/>
              </a:rPr>
              <a:t>]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-380" dirty="0">
                <a:latin typeface="SimSun"/>
                <a:cs typeface="SimSun"/>
              </a:rPr>
              <a:t>[</a:t>
            </a:r>
            <a:r>
              <a:rPr sz="1800" spc="45" dirty="0">
                <a:latin typeface="SimSun"/>
                <a:cs typeface="SimSun"/>
              </a:rPr>
              <a:t>15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45" dirty="0">
                <a:latin typeface="SimSun"/>
                <a:cs typeface="SimSun"/>
              </a:rPr>
              <a:t>18</a:t>
            </a:r>
            <a:r>
              <a:rPr sz="1800" spc="-380" dirty="0">
                <a:latin typeface="SimSun"/>
                <a:cs typeface="SimSun"/>
              </a:rPr>
              <a:t>]</a:t>
            </a:r>
            <a:r>
              <a:rPr sz="1800" spc="-375" dirty="0">
                <a:latin typeface="SimSun"/>
                <a:cs typeface="SimSun"/>
              </a:rPr>
              <a:t>]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SimSun"/>
                <a:cs typeface="SimSun"/>
              </a:rPr>
              <a:t>Example2:</a:t>
            </a:r>
            <a:endParaRPr sz="1800">
              <a:latin typeface="SimSun"/>
              <a:cs typeface="SimSun"/>
            </a:endParaRPr>
          </a:p>
          <a:p>
            <a:pPr marL="469900" marR="1316990">
              <a:lnSpc>
                <a:spcPct val="100000"/>
              </a:lnSpc>
            </a:pPr>
            <a:r>
              <a:rPr sz="1800" spc="-459" dirty="0">
                <a:latin typeface="SimSun"/>
                <a:cs typeface="SimSun"/>
              </a:rPr>
              <a:t>I</a:t>
            </a:r>
            <a:r>
              <a:rPr sz="1800" spc="85" dirty="0">
                <a:latin typeface="SimSun"/>
                <a:cs typeface="SimSun"/>
              </a:rPr>
              <a:t>n</a:t>
            </a:r>
            <a:r>
              <a:rPr sz="1800" spc="130" dirty="0">
                <a:latin typeface="SimSun"/>
                <a:cs typeface="SimSun"/>
              </a:rPr>
              <a:t>p</a:t>
            </a:r>
            <a:r>
              <a:rPr sz="1800" spc="85" dirty="0">
                <a:latin typeface="SimSun"/>
                <a:cs typeface="SimSun"/>
              </a:rPr>
              <a:t>u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-509" dirty="0">
                <a:latin typeface="SimSun"/>
                <a:cs typeface="SimSun"/>
              </a:rPr>
              <a:t>: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spc="-500" dirty="0">
                <a:latin typeface="SimSun"/>
                <a:cs typeface="SimSun"/>
              </a:rPr>
              <a:t>i</a:t>
            </a:r>
            <a:r>
              <a:rPr sz="1800" spc="85" dirty="0">
                <a:latin typeface="SimSun"/>
                <a:cs typeface="SimSun"/>
              </a:rPr>
              <a:t>n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-290" dirty="0">
                <a:latin typeface="SimSun"/>
                <a:cs typeface="SimSun"/>
              </a:rPr>
              <a:t>r</a:t>
            </a:r>
            <a:r>
              <a:rPr sz="1800" spc="-65" dirty="0">
                <a:latin typeface="SimSun"/>
                <a:cs typeface="SimSun"/>
              </a:rPr>
              <a:t>v</a:t>
            </a:r>
            <a:r>
              <a:rPr sz="1800" spc="-5" dirty="0">
                <a:latin typeface="SimSun"/>
                <a:cs typeface="SimSun"/>
              </a:rPr>
              <a:t>a</a:t>
            </a:r>
            <a:r>
              <a:rPr sz="1800" spc="-500" dirty="0">
                <a:latin typeface="SimSun"/>
                <a:cs typeface="SimSun"/>
              </a:rPr>
              <a:t>l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spc="300" dirty="0">
                <a:latin typeface="SimSun"/>
                <a:cs typeface="SimSun"/>
              </a:rPr>
              <a:t>=</a:t>
            </a:r>
            <a:r>
              <a:rPr sz="1800" spc="-409" dirty="0">
                <a:latin typeface="SimSun"/>
                <a:cs typeface="SimSun"/>
              </a:rPr>
              <a:t> </a:t>
            </a:r>
            <a:r>
              <a:rPr sz="1800" spc="-380" dirty="0">
                <a:latin typeface="SimSun"/>
                <a:cs typeface="SimSun"/>
              </a:rPr>
              <a:t>[[</a:t>
            </a:r>
            <a:r>
              <a:rPr sz="1800" spc="45" dirty="0">
                <a:latin typeface="SimSun"/>
                <a:cs typeface="SimSun"/>
              </a:rPr>
              <a:t>1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45" dirty="0">
                <a:latin typeface="SimSun"/>
                <a:cs typeface="SimSun"/>
              </a:rPr>
              <a:t>4</a:t>
            </a:r>
            <a:r>
              <a:rPr sz="1800" spc="-380" dirty="0">
                <a:latin typeface="SimSun"/>
                <a:cs typeface="SimSun"/>
              </a:rPr>
              <a:t>]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-380" dirty="0">
                <a:latin typeface="SimSun"/>
                <a:cs typeface="SimSun"/>
              </a:rPr>
              <a:t>[</a:t>
            </a:r>
            <a:r>
              <a:rPr sz="1800" spc="45" dirty="0">
                <a:latin typeface="SimSun"/>
                <a:cs typeface="SimSun"/>
              </a:rPr>
              <a:t>4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45" dirty="0">
                <a:latin typeface="SimSun"/>
                <a:cs typeface="SimSun"/>
              </a:rPr>
              <a:t>5</a:t>
            </a:r>
            <a:r>
              <a:rPr sz="1800" spc="-380" dirty="0">
                <a:latin typeface="SimSun"/>
                <a:cs typeface="SimSun"/>
              </a:rPr>
              <a:t>]</a:t>
            </a:r>
            <a:r>
              <a:rPr sz="1800" spc="-375" dirty="0">
                <a:latin typeface="SimSun"/>
                <a:cs typeface="SimSun"/>
              </a:rPr>
              <a:t>]  </a:t>
            </a:r>
            <a:r>
              <a:rPr sz="1800" spc="459" dirty="0">
                <a:latin typeface="SimSun"/>
                <a:cs typeface="SimSun"/>
              </a:rPr>
              <a:t>O</a:t>
            </a:r>
            <a:r>
              <a:rPr sz="1800" spc="85" dirty="0">
                <a:latin typeface="SimSun"/>
                <a:cs typeface="SimSun"/>
              </a:rPr>
              <a:t>u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130" dirty="0">
                <a:latin typeface="SimSun"/>
                <a:cs typeface="SimSun"/>
              </a:rPr>
              <a:t>p</a:t>
            </a:r>
            <a:r>
              <a:rPr sz="1800" spc="85" dirty="0">
                <a:latin typeface="SimSun"/>
                <a:cs typeface="SimSun"/>
              </a:rPr>
              <a:t>u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-509" dirty="0">
                <a:latin typeface="SimSun"/>
                <a:cs typeface="SimSun"/>
              </a:rPr>
              <a:t>: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spc="-380" dirty="0">
                <a:latin typeface="SimSun"/>
                <a:cs typeface="SimSun"/>
              </a:rPr>
              <a:t>[[</a:t>
            </a:r>
            <a:r>
              <a:rPr sz="1800" spc="45" dirty="0">
                <a:latin typeface="SimSun"/>
                <a:cs typeface="SimSun"/>
              </a:rPr>
              <a:t>1</a:t>
            </a:r>
            <a:r>
              <a:rPr sz="1800" spc="-509" dirty="0">
                <a:latin typeface="SimSun"/>
                <a:cs typeface="SimSun"/>
              </a:rPr>
              <a:t>,</a:t>
            </a:r>
            <a:r>
              <a:rPr sz="1800" spc="45" dirty="0">
                <a:latin typeface="SimSun"/>
                <a:cs typeface="SimSun"/>
              </a:rPr>
              <a:t>5</a:t>
            </a:r>
            <a:r>
              <a:rPr sz="1800" spc="-380" dirty="0">
                <a:latin typeface="SimSun"/>
                <a:cs typeface="SimSun"/>
              </a:rPr>
              <a:t>]</a:t>
            </a:r>
            <a:r>
              <a:rPr sz="1800" spc="-375" dirty="0">
                <a:latin typeface="SimSun"/>
                <a:cs typeface="SimSun"/>
              </a:rPr>
              <a:t>]</a:t>
            </a:r>
            <a:endParaRPr sz="1800">
              <a:latin typeface="SimSun"/>
              <a:cs typeface="SimSu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296" y="3003804"/>
            <a:ext cx="4219956" cy="24048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34" y="321309"/>
            <a:ext cx="1896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E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xe</a:t>
            </a:r>
            <a:r>
              <a:rPr b="1" spc="-70" dirty="0">
                <a:solidFill>
                  <a:srgbClr val="1B3868"/>
                </a:solidFill>
                <a:latin typeface="Times New Roman"/>
                <a:cs typeface="Times New Roman"/>
              </a:rPr>
              <a:t>r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c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is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e3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32637"/>
            <a:ext cx="9032240" cy="115697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710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1.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Reading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writing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TXT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jupyter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notebook.</a:t>
            </a:r>
            <a:endParaRPr sz="3200">
              <a:latin typeface="Times New Roman"/>
              <a:cs typeface="Times New Roman"/>
            </a:endParaRPr>
          </a:p>
          <a:p>
            <a:pPr marL="379730" indent="-367030">
              <a:lnSpc>
                <a:spcPct val="100000"/>
              </a:lnSpc>
              <a:spcBef>
                <a:spcPts val="61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2.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Reading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writing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CSV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file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jupyter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notebook.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802" y="3421265"/>
            <a:ext cx="7938134" cy="245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85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Hints:</a:t>
            </a:r>
            <a:endParaRPr sz="2400">
              <a:latin typeface="Times New Roman"/>
              <a:cs typeface="Times New Roman"/>
            </a:endParaRPr>
          </a:p>
          <a:p>
            <a:pPr marL="1697355" indent="-305435">
              <a:lnSpc>
                <a:spcPts val="2740"/>
              </a:lnSpc>
              <a:buAutoNum type="arabicPeriod"/>
              <a:tabLst>
                <a:tab pos="1697989" algn="l"/>
              </a:tabLst>
            </a:pPr>
            <a:r>
              <a:rPr sz="2400" spc="-5" dirty="0">
                <a:latin typeface="Times New Roman"/>
                <a:cs typeface="Times New Roman"/>
              </a:rPr>
              <a:t>txt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file:</a:t>
            </a:r>
            <a:endParaRPr sz="2400">
              <a:latin typeface="Times New Roman"/>
              <a:cs typeface="Times New Roman"/>
            </a:endParaRPr>
          </a:p>
          <a:p>
            <a:pPr marL="1392555" marR="5080">
              <a:lnSpc>
                <a:spcPts val="2160"/>
              </a:lnSpc>
              <a:spcBef>
                <a:spcPts val="30"/>
              </a:spcBef>
            </a:pPr>
            <a:r>
              <a:rPr sz="1800" u="sng" spc="-10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SimSun"/>
                <a:cs typeface="SimSun"/>
              </a:rPr>
              <a:t>https://</a:t>
            </a:r>
            <a:r>
              <a:rPr sz="1800" u="sng" spc="-10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SimSun"/>
                <a:cs typeface="SimSun"/>
                <a:hlinkClick r:id="rId2"/>
              </a:rPr>
              <a:t>www.geeksforgeeks.org/reading-writing-text-files-python/ </a:t>
            </a:r>
            <a:r>
              <a:rPr sz="1800" spc="-885" dirty="0">
                <a:solidFill>
                  <a:srgbClr val="0562C1"/>
                </a:solidFill>
                <a:latin typeface="SimSun"/>
                <a:cs typeface="SimSun"/>
              </a:rPr>
              <a:t> </a:t>
            </a:r>
            <a:r>
              <a:rPr sz="1800" u="sng" spc="-10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SimSun"/>
                <a:cs typeface="SimSun"/>
              </a:rPr>
              <a:t>https://pythonexamples.org/python-read-text-file/</a:t>
            </a:r>
            <a:endParaRPr sz="180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9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SimSun"/>
              <a:cs typeface="SimSun"/>
            </a:endParaRPr>
          </a:p>
          <a:p>
            <a:pPr marL="1697355" indent="-305435">
              <a:lnSpc>
                <a:spcPts val="2835"/>
              </a:lnSpc>
              <a:spcBef>
                <a:spcPts val="5"/>
              </a:spcBef>
              <a:buAutoNum type="arabicPeriod" startAt="2"/>
              <a:tabLst>
                <a:tab pos="1697989" algn="l"/>
              </a:tabLst>
            </a:pPr>
            <a:r>
              <a:rPr sz="2400" spc="-5" dirty="0">
                <a:latin typeface="Times New Roman"/>
                <a:cs typeface="Times New Roman"/>
              </a:rPr>
              <a:t>csv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file</a:t>
            </a:r>
            <a:endParaRPr sz="2400">
              <a:latin typeface="Times New Roman"/>
              <a:cs typeface="Times New Roman"/>
            </a:endParaRPr>
          </a:p>
          <a:p>
            <a:pPr marL="1392555">
              <a:lnSpc>
                <a:spcPts val="2115"/>
              </a:lnSpc>
            </a:pPr>
            <a:r>
              <a:rPr sz="1800" u="sng" spc="-8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SimSun"/>
                <a:cs typeface="SimSun"/>
              </a:rPr>
              <a:t>https://realpython.com/python-csv/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24" y="321309"/>
            <a:ext cx="32721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Other</a:t>
            </a:r>
            <a:r>
              <a:rPr b="1" spc="-13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1B3868"/>
                </a:solidFill>
                <a:latin typeface="Times New Roman"/>
                <a:cs typeface="Times New Roman"/>
              </a:rPr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28699"/>
            <a:ext cx="10426065" cy="444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ts val="355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Python:</a:t>
            </a:r>
            <a:endParaRPr sz="3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3020"/>
              </a:lnSpc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u="heavy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3000" u="heavy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2"/>
              </a:rPr>
              <a:t>www.w3schools.com/python/</a:t>
            </a:r>
            <a:endParaRPr sz="30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3310"/>
              </a:lnSpc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u="heavy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3000" u="heavy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3"/>
              </a:rPr>
              <a:t>www.runoob.com/python/python-tutorial.html</a:t>
            </a:r>
            <a:endParaRPr sz="3000">
              <a:latin typeface="Times New Roman"/>
              <a:cs typeface="Times New Roman"/>
            </a:endParaRPr>
          </a:p>
          <a:p>
            <a:pPr marL="356870" indent="-344170">
              <a:lnSpc>
                <a:spcPts val="3545"/>
              </a:lnSpc>
              <a:spcBef>
                <a:spcPts val="2870"/>
              </a:spcBef>
              <a:buFont typeface="Microsoft YaHei"/>
              <a:buChar char="●"/>
              <a:tabLst>
                <a:tab pos="356870" algn="l"/>
              </a:tabLst>
            </a:pPr>
            <a:r>
              <a:rPr sz="3200" spc="-5" dirty="0">
                <a:latin typeface="Times New Roman"/>
                <a:cs typeface="Times New Roman"/>
              </a:rPr>
              <a:t>Anaconda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Jupyter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notebook:</a:t>
            </a:r>
            <a:endParaRPr sz="32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3020"/>
              </a:lnSpc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u="heavy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https://</a:t>
            </a:r>
            <a:r>
              <a:rPr sz="3000" u="heavy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4"/>
              </a:rPr>
              <a:t>www.anaconda.com/products/individual/get-started</a:t>
            </a:r>
            <a:endParaRPr sz="30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3020"/>
              </a:lnSpc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u="heavy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https://blog.csdn.net/zaishuiyifangxym/article/details/83269834</a:t>
            </a:r>
            <a:endParaRPr sz="30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3020"/>
              </a:lnSpc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u="heavy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https://mirrors.tuna.tsinghua.edu.cn/anaconda/archive/</a:t>
            </a:r>
            <a:endParaRPr sz="3000">
              <a:latin typeface="Times New Roman"/>
              <a:cs typeface="Times New Roman"/>
            </a:endParaRPr>
          </a:p>
          <a:p>
            <a:pPr marL="698500" lvl="1" indent="-228600">
              <a:lnSpc>
                <a:spcPts val="3310"/>
              </a:lnSpc>
              <a:buClr>
                <a:srgbClr val="000000"/>
              </a:buClr>
              <a:buFont typeface="Arial MT"/>
              <a:buChar char="•"/>
              <a:tabLst>
                <a:tab pos="698500" algn="l"/>
              </a:tabLst>
            </a:pPr>
            <a:r>
              <a:rPr sz="3000" u="heavy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</a:rPr>
              <a:t>https://juejin.im/post/6844903842497167374</a:t>
            </a:r>
            <a:endParaRPr sz="3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●"/>
              <a:tabLst>
                <a:tab pos="241300" algn="l"/>
              </a:tabLst>
            </a:pPr>
            <a:r>
              <a:rPr sz="2400" dirty="0">
                <a:latin typeface="Microsoft YaHei"/>
                <a:cs typeface="Microsoft YaHei"/>
              </a:rPr>
              <a:t>余庆，李玮峰《交通时空大数据分析、挖掘与可视化》清华大学出版社</a:t>
            </a:r>
            <a:endParaRPr sz="240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92000" cy="2780030"/>
            </a:xfrm>
            <a:custGeom>
              <a:avLst/>
              <a:gdLst/>
              <a:ahLst/>
              <a:cxnLst/>
              <a:rect l="l" t="t" r="r" b="b"/>
              <a:pathLst>
                <a:path w="12192000" h="2780030">
                  <a:moveTo>
                    <a:pt x="0" y="0"/>
                  </a:moveTo>
                  <a:lnTo>
                    <a:pt x="12192000" y="0"/>
                  </a:lnTo>
                  <a:lnTo>
                    <a:pt x="12192000" y="2779776"/>
                  </a:lnTo>
                  <a:lnTo>
                    <a:pt x="0" y="27797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779776"/>
              <a:ext cx="12192000" cy="4078604"/>
            </a:xfrm>
            <a:custGeom>
              <a:avLst/>
              <a:gdLst/>
              <a:ahLst/>
              <a:cxnLst/>
              <a:rect l="l" t="t" r="r" b="b"/>
              <a:pathLst>
                <a:path w="12192000" h="4078604">
                  <a:moveTo>
                    <a:pt x="0" y="4078224"/>
                  </a:moveTo>
                  <a:lnTo>
                    <a:pt x="0" y="0"/>
                  </a:lnTo>
                  <a:lnTo>
                    <a:pt x="12192000" y="0"/>
                  </a:lnTo>
                  <a:lnTo>
                    <a:pt x="12192000" y="4078224"/>
                  </a:lnTo>
                  <a:lnTo>
                    <a:pt x="0" y="4078224"/>
                  </a:lnTo>
                  <a:close/>
                </a:path>
              </a:pathLst>
            </a:custGeom>
            <a:solidFill>
              <a:srgbClr val="1B3868">
                <a:alpha val="94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560575"/>
              <a:ext cx="12192000" cy="45720"/>
            </a:xfrm>
            <a:custGeom>
              <a:avLst/>
              <a:gdLst/>
              <a:ahLst/>
              <a:cxnLst/>
              <a:rect l="l" t="t" r="r" b="b"/>
              <a:pathLst>
                <a:path w="12192000" h="45719">
                  <a:moveTo>
                    <a:pt x="474877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748771" y="45720"/>
                  </a:lnTo>
                  <a:lnTo>
                    <a:pt x="4748771" y="0"/>
                  </a:lnTo>
                  <a:close/>
                </a:path>
                <a:path w="12192000" h="45719">
                  <a:moveTo>
                    <a:pt x="12192000" y="0"/>
                  </a:moveTo>
                  <a:lnTo>
                    <a:pt x="7438644" y="0"/>
                  </a:lnTo>
                  <a:lnTo>
                    <a:pt x="7438644" y="45720"/>
                  </a:lnTo>
                  <a:lnTo>
                    <a:pt x="12192000" y="4572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39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9664" y="185928"/>
              <a:ext cx="3933443" cy="282854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2485" y="2921038"/>
            <a:ext cx="58559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9965" algn="l"/>
                <a:tab pos="3669665" algn="l"/>
              </a:tabLst>
            </a:pPr>
            <a:r>
              <a:rPr sz="5400" b="1" dirty="0">
                <a:latin typeface="Arial"/>
                <a:cs typeface="Arial"/>
              </a:rPr>
              <a:t>E</a:t>
            </a:r>
            <a:r>
              <a:rPr sz="5400" b="1" spc="-5" dirty="0">
                <a:latin typeface="Arial"/>
                <a:cs typeface="Arial"/>
              </a:rPr>
              <a:t> </a:t>
            </a:r>
            <a:r>
              <a:rPr sz="5400" b="1" dirty="0">
                <a:latin typeface="Arial"/>
                <a:cs typeface="Arial"/>
              </a:rPr>
              <a:t>n d	o f	L</a:t>
            </a:r>
            <a:r>
              <a:rPr sz="5400" b="1" spc="-35" dirty="0">
                <a:latin typeface="Arial"/>
                <a:cs typeface="Arial"/>
              </a:rPr>
              <a:t> </a:t>
            </a:r>
            <a:r>
              <a:rPr sz="5400" b="1" dirty="0">
                <a:latin typeface="Arial"/>
                <a:cs typeface="Arial"/>
              </a:rPr>
              <a:t>a</a:t>
            </a:r>
            <a:r>
              <a:rPr sz="5400" b="1" spc="-35" dirty="0">
                <a:latin typeface="Arial"/>
                <a:cs typeface="Arial"/>
              </a:rPr>
              <a:t> </a:t>
            </a:r>
            <a:r>
              <a:rPr sz="5400" b="1" dirty="0">
                <a:latin typeface="Arial"/>
                <a:cs typeface="Arial"/>
              </a:rPr>
              <a:t>b</a:t>
            </a:r>
            <a:r>
              <a:rPr sz="5400" b="1" spc="-30" dirty="0">
                <a:latin typeface="Arial"/>
                <a:cs typeface="Arial"/>
              </a:rPr>
              <a:t> </a:t>
            </a:r>
            <a:r>
              <a:rPr sz="5400" b="1" dirty="0">
                <a:latin typeface="Arial"/>
                <a:cs typeface="Arial"/>
              </a:rPr>
              <a:t>1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364" y="321309"/>
            <a:ext cx="142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Pyt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h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9980"/>
            <a:ext cx="10285095" cy="2650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ts val="3645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Python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interpreted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high-level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general-purpose</a:t>
            </a:r>
            <a:endParaRPr sz="3200">
              <a:latin typeface="Times New Roman"/>
              <a:cs typeface="Times New Roman"/>
            </a:endParaRPr>
          </a:p>
          <a:p>
            <a:pPr marL="241300">
              <a:lnSpc>
                <a:spcPts val="3645"/>
              </a:lnSpc>
            </a:pPr>
            <a:r>
              <a:rPr sz="3200" spc="-5" dirty="0">
                <a:latin typeface="Times New Roman"/>
                <a:cs typeface="Times New Roman"/>
              </a:rPr>
              <a:t>programming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language.</a:t>
            </a:r>
            <a:endParaRPr sz="3200">
              <a:latin typeface="Times New Roman"/>
              <a:cs typeface="Times New Roman"/>
            </a:endParaRPr>
          </a:p>
          <a:p>
            <a:pPr marL="379730" indent="-367030">
              <a:lnSpc>
                <a:spcPct val="100000"/>
              </a:lnSpc>
              <a:spcBef>
                <a:spcPts val="61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Created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Guido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van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Rossum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 released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1991.</a:t>
            </a:r>
            <a:endParaRPr sz="3200">
              <a:latin typeface="Times New Roman"/>
              <a:cs typeface="Times New Roman"/>
            </a:endParaRPr>
          </a:p>
          <a:p>
            <a:pPr marL="215900" marR="5080" indent="-203200">
              <a:lnSpc>
                <a:spcPct val="115999"/>
              </a:lnSpc>
              <a:buFont typeface="Microsoft YaHei"/>
              <a:buChar char="●"/>
              <a:tabLst>
                <a:tab pos="356870" algn="l"/>
              </a:tabLst>
            </a:pPr>
            <a:r>
              <a:rPr sz="3200" spc="-5" dirty="0">
                <a:latin typeface="Times New Roman"/>
                <a:cs typeface="Times New Roman"/>
              </a:rPr>
              <a:t>Aims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help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programmers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write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clear,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logical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code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small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large-scale</a:t>
            </a:r>
            <a:r>
              <a:rPr sz="3200" spc="-5" dirty="0">
                <a:latin typeface="Times New Roman"/>
                <a:cs typeface="Times New Roman"/>
              </a:rPr>
              <a:t> projects.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189" y="4337010"/>
            <a:ext cx="2981633" cy="9244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64" y="321309"/>
            <a:ext cx="4508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Why</a:t>
            </a:r>
            <a:r>
              <a:rPr b="1" spc="-1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to</a:t>
            </a:r>
            <a:r>
              <a:rPr b="1" spc="-1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Learn</a:t>
            </a:r>
            <a:r>
              <a:rPr b="1" spc="-20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Python?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32637"/>
            <a:ext cx="4411980" cy="172275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710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Easy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learn</a:t>
            </a:r>
            <a:endParaRPr sz="3200">
              <a:latin typeface="Times New Roman"/>
              <a:cs typeface="Times New Roman"/>
            </a:endParaRPr>
          </a:p>
          <a:p>
            <a:pPr marL="379730" indent="-367030">
              <a:lnSpc>
                <a:spcPct val="100000"/>
              </a:lnSpc>
              <a:spcBef>
                <a:spcPts val="61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Easy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read</a:t>
            </a:r>
            <a:endParaRPr sz="3200">
              <a:latin typeface="Times New Roman"/>
              <a:cs typeface="Times New Roman"/>
            </a:endParaRPr>
          </a:p>
          <a:p>
            <a:pPr marL="379730" indent="-367030">
              <a:lnSpc>
                <a:spcPct val="100000"/>
              </a:lnSpc>
              <a:spcBef>
                <a:spcPts val="61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Large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standard</a:t>
            </a:r>
            <a:r>
              <a:rPr sz="3200" b="1" spc="-2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library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1511" y="3037332"/>
            <a:ext cx="7669172" cy="35631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14" y="321309"/>
            <a:ext cx="629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Python</a:t>
            </a:r>
            <a:r>
              <a:rPr b="1" spc="-1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1B3868"/>
                </a:solidFill>
                <a:latin typeface="Times New Roman"/>
                <a:cs typeface="Times New Roman"/>
              </a:rPr>
              <a:t>Programming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09980"/>
            <a:ext cx="214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Example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73120"/>
            <a:ext cx="21424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Example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9706" y="1895170"/>
            <a:ext cx="8890069" cy="12873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398" y="4451603"/>
            <a:ext cx="8490205" cy="13894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" y="952500"/>
            <a:ext cx="2520696" cy="457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2587" y="1013460"/>
            <a:ext cx="11767185" cy="5723890"/>
            <a:chOff x="132587" y="1013460"/>
            <a:chExt cx="11767185" cy="572389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8485" y="6076116"/>
              <a:ext cx="661261" cy="6609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7" y="1013460"/>
              <a:ext cx="11654028" cy="507187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1604" y="321309"/>
            <a:ext cx="5414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0" dirty="0">
                <a:solidFill>
                  <a:srgbClr val="1B3868"/>
                </a:solidFill>
                <a:latin typeface="Times New Roman"/>
                <a:cs typeface="Times New Roman"/>
              </a:rPr>
              <a:t>Types</a:t>
            </a:r>
            <a:r>
              <a:rPr b="1" spc="-1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of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 Big Data(example)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47189" y="6304279"/>
            <a:ext cx="707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SimSun"/>
                <a:cs typeface="SimSun"/>
              </a:rPr>
              <a:t>R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-290" dirty="0">
                <a:latin typeface="SimSun"/>
                <a:cs typeface="SimSun"/>
              </a:rPr>
              <a:t>r</a:t>
            </a:r>
            <a:r>
              <a:rPr sz="1800" spc="-500" dirty="0">
                <a:latin typeface="SimSun"/>
                <a:cs typeface="SimSun"/>
              </a:rPr>
              <a:t>i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-65" dirty="0">
                <a:latin typeface="SimSun"/>
                <a:cs typeface="SimSun"/>
              </a:rPr>
              <a:t>v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130" dirty="0">
                <a:latin typeface="SimSun"/>
                <a:cs typeface="SimSun"/>
              </a:rPr>
              <a:t>d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f</a:t>
            </a:r>
            <a:r>
              <a:rPr sz="1800" spc="-290" dirty="0">
                <a:latin typeface="SimSun"/>
                <a:cs typeface="SimSun"/>
              </a:rPr>
              <a:t>r</a:t>
            </a:r>
            <a:r>
              <a:rPr sz="1800" spc="125" dirty="0">
                <a:latin typeface="SimSun"/>
                <a:cs typeface="SimSun"/>
              </a:rPr>
              <a:t>o</a:t>
            </a:r>
            <a:r>
              <a:rPr sz="1800" spc="610" dirty="0">
                <a:latin typeface="SimSun"/>
                <a:cs typeface="SimSun"/>
              </a:rPr>
              <a:t>m</a:t>
            </a:r>
            <a:r>
              <a:rPr sz="1800" spc="-509" dirty="0">
                <a:latin typeface="SimSun"/>
                <a:cs typeface="SimSun"/>
              </a:rPr>
              <a:t>: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余庆，李玮峰《交通时空大数据分析、挖掘与可视化》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604" y="321309"/>
            <a:ext cx="4283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Data</a:t>
            </a:r>
            <a:r>
              <a:rPr b="1" spc="-4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1B3868"/>
                </a:solidFill>
                <a:latin typeface="Times New Roman"/>
                <a:cs typeface="Times New Roman"/>
              </a:rPr>
              <a:t>Processing</a:t>
            </a:r>
            <a:r>
              <a:rPr b="1" spc="-105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70" dirty="0">
                <a:solidFill>
                  <a:srgbClr val="1B3868"/>
                </a:solidFill>
                <a:latin typeface="Times New Roman"/>
                <a:cs typeface="Times New Roman"/>
              </a:rPr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" y="1043939"/>
            <a:ext cx="11910060" cy="47716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47189" y="5636260"/>
            <a:ext cx="9243695" cy="96774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4981575">
              <a:lnSpc>
                <a:spcPct val="100000"/>
              </a:lnSpc>
              <a:spcBef>
                <a:spcPts val="1460"/>
              </a:spcBef>
            </a:pPr>
            <a:r>
              <a:rPr sz="2400" b="1" spc="-100" dirty="0">
                <a:solidFill>
                  <a:srgbClr val="224863"/>
                </a:solidFill>
                <a:latin typeface="Microsoft JhengHei"/>
                <a:cs typeface="Microsoft JhengHei"/>
              </a:rPr>
              <a:t>E</a:t>
            </a:r>
            <a:r>
              <a:rPr sz="2400" b="1" spc="-80" dirty="0">
                <a:solidFill>
                  <a:srgbClr val="224863"/>
                </a:solidFill>
                <a:latin typeface="Microsoft JhengHei"/>
                <a:cs typeface="Microsoft JhengHei"/>
              </a:rPr>
              <a:t>x</a:t>
            </a:r>
            <a:r>
              <a:rPr sz="2400" b="1" spc="-90" dirty="0">
                <a:solidFill>
                  <a:srgbClr val="224863"/>
                </a:solidFill>
                <a:latin typeface="Microsoft JhengHei"/>
                <a:cs typeface="Microsoft JhengHei"/>
              </a:rPr>
              <a:t>c</a:t>
            </a:r>
            <a:r>
              <a:rPr sz="2400" b="1" spc="-100" dirty="0">
                <a:solidFill>
                  <a:srgbClr val="224863"/>
                </a:solidFill>
                <a:latin typeface="Microsoft JhengHei"/>
                <a:cs typeface="Microsoft JhengHei"/>
              </a:rPr>
              <a:t>e</a:t>
            </a:r>
            <a:r>
              <a:rPr sz="2400" b="1" spc="-40" dirty="0">
                <a:solidFill>
                  <a:srgbClr val="224863"/>
                </a:solidFill>
                <a:latin typeface="Microsoft JhengHei"/>
                <a:cs typeface="Microsoft JhengHei"/>
              </a:rPr>
              <a:t>l</a:t>
            </a:r>
            <a:r>
              <a:rPr sz="2400" b="1" dirty="0">
                <a:solidFill>
                  <a:srgbClr val="224863"/>
                </a:solidFill>
                <a:latin typeface="Microsoft JhengHei"/>
                <a:cs typeface="Microsoft JhengHei"/>
              </a:rPr>
              <a:t>最大仅支持</a:t>
            </a:r>
            <a:r>
              <a:rPr sz="2400" b="1" spc="-105" dirty="0">
                <a:solidFill>
                  <a:srgbClr val="224863"/>
                </a:solidFill>
                <a:latin typeface="Microsoft JhengHei"/>
                <a:cs typeface="Microsoft JhengHei"/>
              </a:rPr>
              <a:t>104</a:t>
            </a:r>
            <a:r>
              <a:rPr sz="2400" b="1" dirty="0">
                <a:solidFill>
                  <a:srgbClr val="224863"/>
                </a:solidFill>
                <a:latin typeface="Microsoft JhengHei"/>
                <a:cs typeface="Microsoft JhengHei"/>
              </a:rPr>
              <a:t>万行数据！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800" spc="135" dirty="0">
                <a:latin typeface="SimSun"/>
                <a:cs typeface="SimSun"/>
              </a:rPr>
              <a:t>R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-290" dirty="0">
                <a:latin typeface="SimSun"/>
                <a:cs typeface="SimSun"/>
              </a:rPr>
              <a:t>r</a:t>
            </a:r>
            <a:r>
              <a:rPr sz="1800" spc="-500" dirty="0">
                <a:latin typeface="SimSun"/>
                <a:cs typeface="SimSun"/>
              </a:rPr>
              <a:t>i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-65" dirty="0">
                <a:latin typeface="SimSun"/>
                <a:cs typeface="SimSun"/>
              </a:rPr>
              <a:t>v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130" dirty="0">
                <a:latin typeface="SimSun"/>
                <a:cs typeface="SimSun"/>
              </a:rPr>
              <a:t>d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f</a:t>
            </a:r>
            <a:r>
              <a:rPr sz="1800" spc="-290" dirty="0">
                <a:latin typeface="SimSun"/>
                <a:cs typeface="SimSun"/>
              </a:rPr>
              <a:t>r</a:t>
            </a:r>
            <a:r>
              <a:rPr sz="1800" spc="125" dirty="0">
                <a:latin typeface="SimSun"/>
                <a:cs typeface="SimSun"/>
              </a:rPr>
              <a:t>o</a:t>
            </a:r>
            <a:r>
              <a:rPr sz="1800" spc="610" dirty="0">
                <a:latin typeface="SimSun"/>
                <a:cs typeface="SimSun"/>
              </a:rPr>
              <a:t>m</a:t>
            </a:r>
            <a:r>
              <a:rPr sz="1800" spc="-509" dirty="0">
                <a:latin typeface="SimSun"/>
                <a:cs typeface="SimSun"/>
              </a:rPr>
              <a:t>: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余庆，李玮峰《交通时空大数据分析、挖掘与可视化》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234" y="321309"/>
            <a:ext cx="2705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Why</a:t>
            </a:r>
            <a:r>
              <a:rPr b="1" spc="-60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Python?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3486" y="2715416"/>
            <a:ext cx="3269471" cy="98311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51503" y="463295"/>
            <a:ext cx="1990725" cy="1971039"/>
          </a:xfrm>
          <a:custGeom>
            <a:avLst/>
            <a:gdLst/>
            <a:ahLst/>
            <a:cxnLst/>
            <a:rect l="l" t="t" r="r" b="b"/>
            <a:pathLst>
              <a:path w="1990725" h="1971039">
                <a:moveTo>
                  <a:pt x="1662684" y="1970531"/>
                </a:moveTo>
                <a:lnTo>
                  <a:pt x="329184" y="1970531"/>
                </a:lnTo>
                <a:lnTo>
                  <a:pt x="280602" y="1966788"/>
                </a:lnTo>
                <a:lnTo>
                  <a:pt x="234239" y="1956296"/>
                </a:lnTo>
                <a:lnTo>
                  <a:pt x="190599" y="1939559"/>
                </a:lnTo>
                <a:lnTo>
                  <a:pt x="150187" y="1917082"/>
                </a:lnTo>
                <a:lnTo>
                  <a:pt x="113505" y="1889368"/>
                </a:lnTo>
                <a:lnTo>
                  <a:pt x="81059" y="1856922"/>
                </a:lnTo>
                <a:lnTo>
                  <a:pt x="53352" y="1820247"/>
                </a:lnTo>
                <a:lnTo>
                  <a:pt x="30888" y="1779849"/>
                </a:lnTo>
                <a:lnTo>
                  <a:pt x="14173" y="1736230"/>
                </a:lnTo>
                <a:lnTo>
                  <a:pt x="3708" y="1689895"/>
                </a:lnTo>
                <a:lnTo>
                  <a:pt x="0" y="1641347"/>
                </a:lnTo>
                <a:lnTo>
                  <a:pt x="0" y="327659"/>
                </a:lnTo>
                <a:lnTo>
                  <a:pt x="3708" y="279281"/>
                </a:lnTo>
                <a:lnTo>
                  <a:pt x="14173" y="233088"/>
                </a:lnTo>
                <a:lnTo>
                  <a:pt x="30888" y="189592"/>
                </a:lnTo>
                <a:lnTo>
                  <a:pt x="53352" y="149303"/>
                </a:lnTo>
                <a:lnTo>
                  <a:pt x="81059" y="112733"/>
                </a:lnTo>
                <a:lnTo>
                  <a:pt x="113505" y="80392"/>
                </a:lnTo>
                <a:lnTo>
                  <a:pt x="150187" y="52791"/>
                </a:lnTo>
                <a:lnTo>
                  <a:pt x="190599" y="30440"/>
                </a:lnTo>
                <a:lnTo>
                  <a:pt x="234239" y="13851"/>
                </a:lnTo>
                <a:lnTo>
                  <a:pt x="280602" y="3534"/>
                </a:lnTo>
                <a:lnTo>
                  <a:pt x="329184" y="0"/>
                </a:lnTo>
                <a:lnTo>
                  <a:pt x="1662684" y="0"/>
                </a:lnTo>
                <a:lnTo>
                  <a:pt x="1711138" y="3534"/>
                </a:lnTo>
                <a:lnTo>
                  <a:pt x="1757392" y="13851"/>
                </a:lnTo>
                <a:lnTo>
                  <a:pt x="1800934" y="30440"/>
                </a:lnTo>
                <a:lnTo>
                  <a:pt x="1841254" y="52791"/>
                </a:lnTo>
                <a:lnTo>
                  <a:pt x="1877841" y="80392"/>
                </a:lnTo>
                <a:lnTo>
                  <a:pt x="1910183" y="112733"/>
                </a:lnTo>
                <a:lnTo>
                  <a:pt x="1937770" y="149303"/>
                </a:lnTo>
                <a:lnTo>
                  <a:pt x="1960090" y="189592"/>
                </a:lnTo>
                <a:lnTo>
                  <a:pt x="1976633" y="233088"/>
                </a:lnTo>
                <a:lnTo>
                  <a:pt x="1986888" y="279281"/>
                </a:lnTo>
                <a:lnTo>
                  <a:pt x="1990344" y="327659"/>
                </a:lnTo>
                <a:lnTo>
                  <a:pt x="1990344" y="1641347"/>
                </a:lnTo>
                <a:lnTo>
                  <a:pt x="1986888" y="1689895"/>
                </a:lnTo>
                <a:lnTo>
                  <a:pt x="1976633" y="1736230"/>
                </a:lnTo>
                <a:lnTo>
                  <a:pt x="1960090" y="1779849"/>
                </a:lnTo>
                <a:lnTo>
                  <a:pt x="1937770" y="1820247"/>
                </a:lnTo>
                <a:lnTo>
                  <a:pt x="1910183" y="1856922"/>
                </a:lnTo>
                <a:lnTo>
                  <a:pt x="1877841" y="1889368"/>
                </a:lnTo>
                <a:lnTo>
                  <a:pt x="1841254" y="1917082"/>
                </a:lnTo>
                <a:lnTo>
                  <a:pt x="1800934" y="1939559"/>
                </a:lnTo>
                <a:lnTo>
                  <a:pt x="1757392" y="1956296"/>
                </a:lnTo>
                <a:lnTo>
                  <a:pt x="1711138" y="1966788"/>
                </a:lnTo>
                <a:lnTo>
                  <a:pt x="1662684" y="1970531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4952" y="543991"/>
            <a:ext cx="8642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SimSun"/>
                <a:cs typeface="SimSun"/>
              </a:rPr>
              <a:t>地理信息处</a:t>
            </a:r>
            <a:r>
              <a:rPr sz="1100" spc="5" dirty="0">
                <a:latin typeface="SimSun"/>
                <a:cs typeface="SimSun"/>
              </a:rPr>
              <a:t>理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6303" y="1591055"/>
            <a:ext cx="1382395" cy="585470"/>
          </a:xfrm>
          <a:custGeom>
            <a:avLst/>
            <a:gdLst/>
            <a:ahLst/>
            <a:cxnLst/>
            <a:rect l="l" t="t" r="r" b="b"/>
            <a:pathLst>
              <a:path w="1382395" h="585469">
                <a:moveTo>
                  <a:pt x="1284732" y="585216"/>
                </a:moveTo>
                <a:lnTo>
                  <a:pt x="97536" y="585216"/>
                </a:lnTo>
                <a:lnTo>
                  <a:pt x="59289" y="577403"/>
                </a:lnTo>
                <a:lnTo>
                  <a:pt x="28203" y="556464"/>
                </a:lnTo>
                <a:lnTo>
                  <a:pt x="7399" y="525517"/>
                </a:lnTo>
                <a:lnTo>
                  <a:pt x="0" y="487680"/>
                </a:lnTo>
                <a:lnTo>
                  <a:pt x="0" y="97536"/>
                </a:lnTo>
                <a:lnTo>
                  <a:pt x="7399" y="59861"/>
                </a:lnTo>
                <a:lnTo>
                  <a:pt x="28203" y="28965"/>
                </a:lnTo>
                <a:lnTo>
                  <a:pt x="59289" y="7971"/>
                </a:lnTo>
                <a:lnTo>
                  <a:pt x="97536" y="0"/>
                </a:lnTo>
                <a:lnTo>
                  <a:pt x="1284732" y="0"/>
                </a:lnTo>
                <a:lnTo>
                  <a:pt x="1322692" y="7971"/>
                </a:lnTo>
                <a:lnTo>
                  <a:pt x="1353683" y="28965"/>
                </a:lnTo>
                <a:lnTo>
                  <a:pt x="1374582" y="59861"/>
                </a:lnTo>
                <a:lnTo>
                  <a:pt x="1382268" y="97536"/>
                </a:lnTo>
                <a:lnTo>
                  <a:pt x="1382268" y="487680"/>
                </a:lnTo>
                <a:lnTo>
                  <a:pt x="1374582" y="525517"/>
                </a:lnTo>
                <a:lnTo>
                  <a:pt x="1353683" y="556464"/>
                </a:lnTo>
                <a:lnTo>
                  <a:pt x="1322692" y="577403"/>
                </a:lnTo>
                <a:lnTo>
                  <a:pt x="1284732" y="585216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79646" y="1768729"/>
            <a:ext cx="73469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70" dirty="0">
                <a:solidFill>
                  <a:srgbClr val="FFFFFF"/>
                </a:solidFill>
                <a:latin typeface="Microsoft JhengHei"/>
                <a:cs typeface="Microsoft JhengHei"/>
              </a:rPr>
              <a:t>G</a:t>
            </a: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e</a:t>
            </a:r>
            <a:r>
              <a:rPr sz="1100" b="1" spc="-55" dirty="0">
                <a:solidFill>
                  <a:srgbClr val="FFFFFF"/>
                </a:solidFill>
                <a:latin typeface="Microsoft JhengHei"/>
                <a:cs typeface="Microsoft JhengHei"/>
              </a:rPr>
              <a:t>o</a:t>
            </a: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P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a</a:t>
            </a: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n</a:t>
            </a:r>
            <a:r>
              <a:rPr sz="1100" b="1" spc="-55" dirty="0">
                <a:solidFill>
                  <a:srgbClr val="FFFFFF"/>
                </a:solidFill>
                <a:latin typeface="Microsoft JhengHei"/>
                <a:cs typeface="Microsoft JhengHei"/>
              </a:rPr>
              <a:t>d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as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6303" y="940308"/>
            <a:ext cx="1382395" cy="585470"/>
          </a:xfrm>
          <a:custGeom>
            <a:avLst/>
            <a:gdLst/>
            <a:ahLst/>
            <a:cxnLst/>
            <a:rect l="l" t="t" r="r" b="b"/>
            <a:pathLst>
              <a:path w="1382395" h="585469">
                <a:moveTo>
                  <a:pt x="1284732" y="585215"/>
                </a:moveTo>
                <a:lnTo>
                  <a:pt x="97536" y="585215"/>
                </a:lnTo>
                <a:lnTo>
                  <a:pt x="59289" y="577180"/>
                </a:lnTo>
                <a:lnTo>
                  <a:pt x="28203" y="556164"/>
                </a:lnTo>
                <a:lnTo>
                  <a:pt x="7399" y="525290"/>
                </a:lnTo>
                <a:lnTo>
                  <a:pt x="0" y="487679"/>
                </a:lnTo>
                <a:lnTo>
                  <a:pt x="0" y="97535"/>
                </a:lnTo>
                <a:lnTo>
                  <a:pt x="7399" y="59632"/>
                </a:lnTo>
                <a:lnTo>
                  <a:pt x="28203" y="28660"/>
                </a:lnTo>
                <a:lnTo>
                  <a:pt x="59289" y="7742"/>
                </a:lnTo>
                <a:lnTo>
                  <a:pt x="97536" y="0"/>
                </a:lnTo>
                <a:lnTo>
                  <a:pt x="1284732" y="0"/>
                </a:lnTo>
                <a:lnTo>
                  <a:pt x="1322692" y="7742"/>
                </a:lnTo>
                <a:lnTo>
                  <a:pt x="1353683" y="28660"/>
                </a:lnTo>
                <a:lnTo>
                  <a:pt x="1374582" y="59632"/>
                </a:lnTo>
                <a:lnTo>
                  <a:pt x="1382268" y="97535"/>
                </a:lnTo>
                <a:lnTo>
                  <a:pt x="1382268" y="487679"/>
                </a:lnTo>
                <a:lnTo>
                  <a:pt x="1374582" y="525290"/>
                </a:lnTo>
                <a:lnTo>
                  <a:pt x="1353683" y="556164"/>
                </a:lnTo>
                <a:lnTo>
                  <a:pt x="1322692" y="577180"/>
                </a:lnTo>
                <a:lnTo>
                  <a:pt x="1284732" y="585215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85690" y="1117574"/>
            <a:ext cx="52260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Shapely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60491" y="213359"/>
            <a:ext cx="1990725" cy="1979930"/>
          </a:xfrm>
          <a:custGeom>
            <a:avLst/>
            <a:gdLst/>
            <a:ahLst/>
            <a:cxnLst/>
            <a:rect l="l" t="t" r="r" b="b"/>
            <a:pathLst>
              <a:path w="1990725" h="1979930">
                <a:moveTo>
                  <a:pt x="1659636" y="1979676"/>
                </a:moveTo>
                <a:lnTo>
                  <a:pt x="330708" y="1979676"/>
                </a:lnTo>
                <a:lnTo>
                  <a:pt x="281763" y="1976248"/>
                </a:lnTo>
                <a:lnTo>
                  <a:pt x="235070" y="1965975"/>
                </a:lnTo>
                <a:lnTo>
                  <a:pt x="191137" y="1949373"/>
                </a:lnTo>
                <a:lnTo>
                  <a:pt x="150471" y="1926955"/>
                </a:lnTo>
                <a:lnTo>
                  <a:pt x="113582" y="1899239"/>
                </a:lnTo>
                <a:lnTo>
                  <a:pt x="80976" y="1866737"/>
                </a:lnTo>
                <a:lnTo>
                  <a:pt x="53163" y="1829967"/>
                </a:lnTo>
                <a:lnTo>
                  <a:pt x="30651" y="1789442"/>
                </a:lnTo>
                <a:lnTo>
                  <a:pt x="13947" y="1745678"/>
                </a:lnTo>
                <a:lnTo>
                  <a:pt x="3561" y="1699189"/>
                </a:lnTo>
                <a:lnTo>
                  <a:pt x="0" y="1650492"/>
                </a:lnTo>
                <a:lnTo>
                  <a:pt x="0" y="329184"/>
                </a:lnTo>
                <a:lnTo>
                  <a:pt x="3561" y="280480"/>
                </a:lnTo>
                <a:lnTo>
                  <a:pt x="13947" y="233986"/>
                </a:lnTo>
                <a:lnTo>
                  <a:pt x="30651" y="190218"/>
                </a:lnTo>
                <a:lnTo>
                  <a:pt x="53163" y="149691"/>
                </a:lnTo>
                <a:lnTo>
                  <a:pt x="80976" y="112919"/>
                </a:lnTo>
                <a:lnTo>
                  <a:pt x="113582" y="80417"/>
                </a:lnTo>
                <a:lnTo>
                  <a:pt x="150471" y="52702"/>
                </a:lnTo>
                <a:lnTo>
                  <a:pt x="191137" y="30287"/>
                </a:lnTo>
                <a:lnTo>
                  <a:pt x="235070" y="13689"/>
                </a:lnTo>
                <a:lnTo>
                  <a:pt x="281763" y="3421"/>
                </a:lnTo>
                <a:lnTo>
                  <a:pt x="330708" y="0"/>
                </a:lnTo>
                <a:lnTo>
                  <a:pt x="1659636" y="0"/>
                </a:lnTo>
                <a:lnTo>
                  <a:pt x="1708495" y="3421"/>
                </a:lnTo>
                <a:lnTo>
                  <a:pt x="1755120" y="13689"/>
                </a:lnTo>
                <a:lnTo>
                  <a:pt x="1799002" y="30287"/>
                </a:lnTo>
                <a:lnTo>
                  <a:pt x="1839634" y="52702"/>
                </a:lnTo>
                <a:lnTo>
                  <a:pt x="1876506" y="80417"/>
                </a:lnTo>
                <a:lnTo>
                  <a:pt x="1909112" y="112919"/>
                </a:lnTo>
                <a:lnTo>
                  <a:pt x="1936942" y="149691"/>
                </a:lnTo>
                <a:lnTo>
                  <a:pt x="1959488" y="190218"/>
                </a:lnTo>
                <a:lnTo>
                  <a:pt x="1976243" y="233986"/>
                </a:lnTo>
                <a:lnTo>
                  <a:pt x="1986697" y="280480"/>
                </a:lnTo>
                <a:lnTo>
                  <a:pt x="1990343" y="329184"/>
                </a:lnTo>
                <a:lnTo>
                  <a:pt x="1990343" y="1650492"/>
                </a:lnTo>
                <a:lnTo>
                  <a:pt x="1986697" y="1699189"/>
                </a:lnTo>
                <a:lnTo>
                  <a:pt x="1976243" y="1745678"/>
                </a:lnTo>
                <a:lnTo>
                  <a:pt x="1959488" y="1789442"/>
                </a:lnTo>
                <a:lnTo>
                  <a:pt x="1936942" y="1829967"/>
                </a:lnTo>
                <a:lnTo>
                  <a:pt x="1909112" y="1866737"/>
                </a:lnTo>
                <a:lnTo>
                  <a:pt x="1876506" y="1899239"/>
                </a:lnTo>
                <a:lnTo>
                  <a:pt x="1839634" y="1926955"/>
                </a:lnTo>
                <a:lnTo>
                  <a:pt x="1799002" y="1949373"/>
                </a:lnTo>
                <a:lnTo>
                  <a:pt x="1755120" y="1965975"/>
                </a:lnTo>
                <a:lnTo>
                  <a:pt x="1708495" y="1976248"/>
                </a:lnTo>
                <a:lnTo>
                  <a:pt x="1659636" y="1979676"/>
                </a:lnTo>
                <a:close/>
              </a:path>
            </a:pathLst>
          </a:custGeom>
          <a:solidFill>
            <a:srgbClr val="FFD966">
              <a:alpha val="2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33058" y="293535"/>
            <a:ext cx="445134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SimSun"/>
                <a:cs typeface="SimSun"/>
              </a:rPr>
              <a:t>可视</a:t>
            </a:r>
            <a:r>
              <a:rPr sz="1100" spc="5" dirty="0">
                <a:latin typeface="SimSun"/>
                <a:cs typeface="SimSun"/>
              </a:rPr>
              <a:t>化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63767" y="1341119"/>
            <a:ext cx="1384300" cy="584200"/>
          </a:xfrm>
          <a:custGeom>
            <a:avLst/>
            <a:gdLst/>
            <a:ahLst/>
            <a:cxnLst/>
            <a:rect l="l" t="t" r="r" b="b"/>
            <a:pathLst>
              <a:path w="1384300" h="584200">
                <a:moveTo>
                  <a:pt x="1286256" y="583691"/>
                </a:moveTo>
                <a:lnTo>
                  <a:pt x="97536" y="583691"/>
                </a:lnTo>
                <a:lnTo>
                  <a:pt x="59762" y="576466"/>
                </a:lnTo>
                <a:lnTo>
                  <a:pt x="28836" y="555878"/>
                </a:lnTo>
                <a:lnTo>
                  <a:pt x="7876" y="525195"/>
                </a:lnTo>
                <a:lnTo>
                  <a:pt x="0" y="487679"/>
                </a:lnTo>
                <a:lnTo>
                  <a:pt x="0" y="97535"/>
                </a:lnTo>
                <a:lnTo>
                  <a:pt x="7876" y="59561"/>
                </a:lnTo>
                <a:lnTo>
                  <a:pt x="28836" y="28565"/>
                </a:lnTo>
                <a:lnTo>
                  <a:pt x="59762" y="7671"/>
                </a:lnTo>
                <a:lnTo>
                  <a:pt x="97536" y="0"/>
                </a:lnTo>
                <a:lnTo>
                  <a:pt x="1286256" y="0"/>
                </a:lnTo>
                <a:lnTo>
                  <a:pt x="1323836" y="7671"/>
                </a:lnTo>
                <a:lnTo>
                  <a:pt x="1354697" y="28565"/>
                </a:lnTo>
                <a:lnTo>
                  <a:pt x="1375722" y="59561"/>
                </a:lnTo>
                <a:lnTo>
                  <a:pt x="1383791" y="97535"/>
                </a:lnTo>
                <a:lnTo>
                  <a:pt x="1383791" y="487679"/>
                </a:lnTo>
                <a:lnTo>
                  <a:pt x="1375722" y="525195"/>
                </a:lnTo>
                <a:lnTo>
                  <a:pt x="1354697" y="555878"/>
                </a:lnTo>
                <a:lnTo>
                  <a:pt x="1323836" y="576466"/>
                </a:lnTo>
                <a:lnTo>
                  <a:pt x="1286256" y="583691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88290" y="1518272"/>
            <a:ext cx="5340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seaborn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63767" y="690372"/>
            <a:ext cx="1384300" cy="584200"/>
          </a:xfrm>
          <a:custGeom>
            <a:avLst/>
            <a:gdLst/>
            <a:ahLst/>
            <a:cxnLst/>
            <a:rect l="l" t="t" r="r" b="b"/>
            <a:pathLst>
              <a:path w="1384300" h="584200">
                <a:moveTo>
                  <a:pt x="1286256" y="583691"/>
                </a:moveTo>
                <a:lnTo>
                  <a:pt x="97536" y="583691"/>
                </a:lnTo>
                <a:lnTo>
                  <a:pt x="59762" y="576213"/>
                </a:lnTo>
                <a:lnTo>
                  <a:pt x="28836" y="555383"/>
                </a:lnTo>
                <a:lnTo>
                  <a:pt x="7876" y="524323"/>
                </a:lnTo>
                <a:lnTo>
                  <a:pt x="0" y="486155"/>
                </a:lnTo>
                <a:lnTo>
                  <a:pt x="0" y="97535"/>
                </a:lnTo>
                <a:lnTo>
                  <a:pt x="7876" y="59334"/>
                </a:lnTo>
                <a:lnTo>
                  <a:pt x="28836" y="28265"/>
                </a:lnTo>
                <a:lnTo>
                  <a:pt x="59762" y="7447"/>
                </a:lnTo>
                <a:lnTo>
                  <a:pt x="97536" y="0"/>
                </a:lnTo>
                <a:lnTo>
                  <a:pt x="1286256" y="0"/>
                </a:lnTo>
                <a:lnTo>
                  <a:pt x="1323836" y="7447"/>
                </a:lnTo>
                <a:lnTo>
                  <a:pt x="1354697" y="28265"/>
                </a:lnTo>
                <a:lnTo>
                  <a:pt x="1375722" y="59334"/>
                </a:lnTo>
                <a:lnTo>
                  <a:pt x="1383791" y="97535"/>
                </a:lnTo>
                <a:lnTo>
                  <a:pt x="1383791" y="486155"/>
                </a:lnTo>
                <a:lnTo>
                  <a:pt x="1375722" y="524323"/>
                </a:lnTo>
                <a:lnTo>
                  <a:pt x="1354697" y="555383"/>
                </a:lnTo>
                <a:lnTo>
                  <a:pt x="1323836" y="576213"/>
                </a:lnTo>
                <a:lnTo>
                  <a:pt x="1286256" y="583691"/>
                </a:lnTo>
                <a:close/>
              </a:path>
            </a:pathLst>
          </a:custGeom>
          <a:solidFill>
            <a:srgbClr val="BE9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10820" y="867117"/>
            <a:ext cx="68897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80" dirty="0">
                <a:solidFill>
                  <a:srgbClr val="FFFFFF"/>
                </a:solidFill>
                <a:latin typeface="Microsoft JhengHei"/>
                <a:cs typeface="Microsoft JhengHei"/>
              </a:rPr>
              <a:t>M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a</a:t>
            </a:r>
            <a:r>
              <a:rPr sz="1100" b="1" spc="-30" dirty="0">
                <a:solidFill>
                  <a:srgbClr val="FFFFFF"/>
                </a:solidFill>
                <a:latin typeface="Microsoft JhengHei"/>
                <a:cs typeface="Microsoft JhengHei"/>
              </a:rPr>
              <a:t>t</a:t>
            </a:r>
            <a:r>
              <a:rPr sz="1100" b="1" spc="-55" dirty="0">
                <a:solidFill>
                  <a:srgbClr val="FFFFFF"/>
                </a:solidFill>
                <a:latin typeface="Microsoft JhengHei"/>
                <a:cs typeface="Microsoft JhengHei"/>
              </a:rPr>
              <a:t>p</a:t>
            </a:r>
            <a:r>
              <a:rPr sz="1100" b="1" spc="-20" dirty="0">
                <a:solidFill>
                  <a:srgbClr val="FFFFFF"/>
                </a:solidFill>
                <a:latin typeface="Microsoft JhengHei"/>
                <a:cs typeface="Microsoft JhengHei"/>
              </a:rPr>
              <a:t>l</a:t>
            </a:r>
            <a:r>
              <a:rPr sz="1100" b="1" spc="-55" dirty="0">
                <a:solidFill>
                  <a:srgbClr val="FFFFFF"/>
                </a:solidFill>
                <a:latin typeface="Microsoft JhengHei"/>
                <a:cs typeface="Microsoft JhengHei"/>
              </a:rPr>
              <a:t>o</a:t>
            </a:r>
            <a:r>
              <a:rPr sz="1100" b="1" spc="-30" dirty="0">
                <a:solidFill>
                  <a:srgbClr val="FFFFFF"/>
                </a:solidFill>
                <a:latin typeface="Microsoft JhengHei"/>
                <a:cs typeface="Microsoft JhengHei"/>
              </a:rPr>
              <a:t>t</a:t>
            </a:r>
            <a:r>
              <a:rPr sz="1100" b="1" spc="-20" dirty="0">
                <a:solidFill>
                  <a:srgbClr val="FFFFFF"/>
                </a:solidFill>
                <a:latin typeface="Microsoft JhengHei"/>
                <a:cs typeface="Microsoft JhengHei"/>
              </a:rPr>
              <a:t>li</a:t>
            </a: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b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58695" y="1188719"/>
            <a:ext cx="1990725" cy="1979930"/>
          </a:xfrm>
          <a:custGeom>
            <a:avLst/>
            <a:gdLst/>
            <a:ahLst/>
            <a:cxnLst/>
            <a:rect l="l" t="t" r="r" b="b"/>
            <a:pathLst>
              <a:path w="1990725" h="1979930">
                <a:moveTo>
                  <a:pt x="1661159" y="1979675"/>
                </a:moveTo>
                <a:lnTo>
                  <a:pt x="330708" y="1979675"/>
                </a:lnTo>
                <a:lnTo>
                  <a:pt x="281958" y="1976222"/>
                </a:lnTo>
                <a:lnTo>
                  <a:pt x="235422" y="1965929"/>
                </a:lnTo>
                <a:lnTo>
                  <a:pt x="191605" y="1949310"/>
                </a:lnTo>
                <a:lnTo>
                  <a:pt x="151018" y="1926882"/>
                </a:lnTo>
                <a:lnTo>
                  <a:pt x="114167" y="1899159"/>
                </a:lnTo>
                <a:lnTo>
                  <a:pt x="81562" y="1866657"/>
                </a:lnTo>
                <a:lnTo>
                  <a:pt x="53710" y="1829891"/>
                </a:lnTo>
                <a:lnTo>
                  <a:pt x="31119" y="1789376"/>
                </a:lnTo>
                <a:lnTo>
                  <a:pt x="14299" y="1745628"/>
                </a:lnTo>
                <a:lnTo>
                  <a:pt x="3756" y="1699161"/>
                </a:lnTo>
                <a:lnTo>
                  <a:pt x="0" y="1650491"/>
                </a:lnTo>
                <a:lnTo>
                  <a:pt x="0" y="329183"/>
                </a:lnTo>
                <a:lnTo>
                  <a:pt x="3756" y="280454"/>
                </a:lnTo>
                <a:lnTo>
                  <a:pt x="14299" y="233940"/>
                </a:lnTo>
                <a:lnTo>
                  <a:pt x="31119" y="190156"/>
                </a:lnTo>
                <a:lnTo>
                  <a:pt x="53710" y="149617"/>
                </a:lnTo>
                <a:lnTo>
                  <a:pt x="81562" y="112839"/>
                </a:lnTo>
                <a:lnTo>
                  <a:pt x="114167" y="80337"/>
                </a:lnTo>
                <a:lnTo>
                  <a:pt x="151018" y="52626"/>
                </a:lnTo>
                <a:lnTo>
                  <a:pt x="191605" y="30221"/>
                </a:lnTo>
                <a:lnTo>
                  <a:pt x="235422" y="13639"/>
                </a:lnTo>
                <a:lnTo>
                  <a:pt x="281958" y="3393"/>
                </a:lnTo>
                <a:lnTo>
                  <a:pt x="330708" y="0"/>
                </a:lnTo>
                <a:lnTo>
                  <a:pt x="1661159" y="0"/>
                </a:lnTo>
                <a:lnTo>
                  <a:pt x="1709835" y="3393"/>
                </a:lnTo>
                <a:lnTo>
                  <a:pt x="1756307" y="13639"/>
                </a:lnTo>
                <a:lnTo>
                  <a:pt x="1800059" y="30221"/>
                </a:lnTo>
                <a:lnTo>
                  <a:pt x="1840576" y="52626"/>
                </a:lnTo>
                <a:lnTo>
                  <a:pt x="1877344" y="80337"/>
                </a:lnTo>
                <a:lnTo>
                  <a:pt x="1909846" y="112839"/>
                </a:lnTo>
                <a:lnTo>
                  <a:pt x="1937567" y="149617"/>
                </a:lnTo>
                <a:lnTo>
                  <a:pt x="1959993" y="190156"/>
                </a:lnTo>
                <a:lnTo>
                  <a:pt x="1976608" y="233940"/>
                </a:lnTo>
                <a:lnTo>
                  <a:pt x="1986896" y="280454"/>
                </a:lnTo>
                <a:lnTo>
                  <a:pt x="1990344" y="329183"/>
                </a:lnTo>
                <a:lnTo>
                  <a:pt x="1990344" y="1650491"/>
                </a:lnTo>
                <a:lnTo>
                  <a:pt x="1986896" y="1699161"/>
                </a:lnTo>
                <a:lnTo>
                  <a:pt x="1976608" y="1745628"/>
                </a:lnTo>
                <a:lnTo>
                  <a:pt x="1959993" y="1789376"/>
                </a:lnTo>
                <a:lnTo>
                  <a:pt x="1937567" y="1829891"/>
                </a:lnTo>
                <a:lnTo>
                  <a:pt x="1909846" y="1866657"/>
                </a:lnTo>
                <a:lnTo>
                  <a:pt x="1877344" y="1899159"/>
                </a:lnTo>
                <a:lnTo>
                  <a:pt x="1840576" y="1926882"/>
                </a:lnTo>
                <a:lnTo>
                  <a:pt x="1800059" y="1949310"/>
                </a:lnTo>
                <a:lnTo>
                  <a:pt x="1756307" y="1965929"/>
                </a:lnTo>
                <a:lnTo>
                  <a:pt x="1709835" y="1976222"/>
                </a:lnTo>
                <a:lnTo>
                  <a:pt x="1661159" y="1979675"/>
                </a:lnTo>
                <a:close/>
              </a:path>
            </a:pathLst>
          </a:custGeom>
          <a:solidFill>
            <a:srgbClr val="8FAADC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462123" y="1268780"/>
            <a:ext cx="5848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SimSun"/>
                <a:cs typeface="SimSun"/>
              </a:rPr>
              <a:t>数据处</a:t>
            </a:r>
            <a:r>
              <a:rPr sz="1100" spc="5" dirty="0">
                <a:latin typeface="SimSun"/>
                <a:cs typeface="SimSun"/>
              </a:rPr>
              <a:t>理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63495" y="2316479"/>
            <a:ext cx="1382395" cy="584200"/>
          </a:xfrm>
          <a:custGeom>
            <a:avLst/>
            <a:gdLst/>
            <a:ahLst/>
            <a:cxnLst/>
            <a:rect l="l" t="t" r="r" b="b"/>
            <a:pathLst>
              <a:path w="1382395" h="584200">
                <a:moveTo>
                  <a:pt x="1284732" y="583692"/>
                </a:moveTo>
                <a:lnTo>
                  <a:pt x="97536" y="583692"/>
                </a:lnTo>
                <a:lnTo>
                  <a:pt x="59353" y="576377"/>
                </a:lnTo>
                <a:lnTo>
                  <a:pt x="28289" y="555602"/>
                </a:lnTo>
                <a:lnTo>
                  <a:pt x="7464" y="524488"/>
                </a:lnTo>
                <a:lnTo>
                  <a:pt x="0" y="486156"/>
                </a:lnTo>
                <a:lnTo>
                  <a:pt x="0" y="97536"/>
                </a:lnTo>
                <a:lnTo>
                  <a:pt x="7464" y="59498"/>
                </a:lnTo>
                <a:lnTo>
                  <a:pt x="28289" y="28484"/>
                </a:lnTo>
                <a:lnTo>
                  <a:pt x="59353" y="7612"/>
                </a:lnTo>
                <a:lnTo>
                  <a:pt x="97536" y="0"/>
                </a:lnTo>
                <a:lnTo>
                  <a:pt x="1284732" y="0"/>
                </a:lnTo>
                <a:lnTo>
                  <a:pt x="1322756" y="7612"/>
                </a:lnTo>
                <a:lnTo>
                  <a:pt x="1353769" y="28484"/>
                </a:lnTo>
                <a:lnTo>
                  <a:pt x="1374646" y="59498"/>
                </a:lnTo>
                <a:lnTo>
                  <a:pt x="1382268" y="97536"/>
                </a:lnTo>
                <a:lnTo>
                  <a:pt x="1382268" y="486156"/>
                </a:lnTo>
                <a:lnTo>
                  <a:pt x="1374646" y="524488"/>
                </a:lnTo>
                <a:lnTo>
                  <a:pt x="1353769" y="555602"/>
                </a:lnTo>
                <a:lnTo>
                  <a:pt x="1322756" y="576377"/>
                </a:lnTo>
                <a:lnTo>
                  <a:pt x="1284732" y="58369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514587" y="2493518"/>
            <a:ext cx="48005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P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a</a:t>
            </a: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n</a:t>
            </a:r>
            <a:r>
              <a:rPr sz="1100" b="1" spc="-55" dirty="0">
                <a:solidFill>
                  <a:srgbClr val="FFFFFF"/>
                </a:solidFill>
                <a:latin typeface="Microsoft JhengHei"/>
                <a:cs typeface="Microsoft JhengHei"/>
              </a:rPr>
              <a:t>d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as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63495" y="1665732"/>
            <a:ext cx="1382395" cy="584200"/>
          </a:xfrm>
          <a:custGeom>
            <a:avLst/>
            <a:gdLst/>
            <a:ahLst/>
            <a:cxnLst/>
            <a:rect l="l" t="t" r="r" b="b"/>
            <a:pathLst>
              <a:path w="1382395" h="584200">
                <a:moveTo>
                  <a:pt x="1284732" y="583692"/>
                </a:moveTo>
                <a:lnTo>
                  <a:pt x="97536" y="583692"/>
                </a:lnTo>
                <a:lnTo>
                  <a:pt x="59353" y="576151"/>
                </a:lnTo>
                <a:lnTo>
                  <a:pt x="28289" y="555302"/>
                </a:lnTo>
                <a:lnTo>
                  <a:pt x="7464" y="524264"/>
                </a:lnTo>
                <a:lnTo>
                  <a:pt x="0" y="486156"/>
                </a:lnTo>
                <a:lnTo>
                  <a:pt x="0" y="97536"/>
                </a:lnTo>
                <a:lnTo>
                  <a:pt x="7464" y="59275"/>
                </a:lnTo>
                <a:lnTo>
                  <a:pt x="28289" y="28184"/>
                </a:lnTo>
                <a:lnTo>
                  <a:pt x="59353" y="7385"/>
                </a:lnTo>
                <a:lnTo>
                  <a:pt x="97536" y="0"/>
                </a:lnTo>
                <a:lnTo>
                  <a:pt x="1284732" y="0"/>
                </a:lnTo>
                <a:lnTo>
                  <a:pt x="1322756" y="7385"/>
                </a:lnTo>
                <a:lnTo>
                  <a:pt x="1353769" y="28184"/>
                </a:lnTo>
                <a:lnTo>
                  <a:pt x="1374646" y="59275"/>
                </a:lnTo>
                <a:lnTo>
                  <a:pt x="1382268" y="97536"/>
                </a:lnTo>
                <a:lnTo>
                  <a:pt x="1382268" y="486156"/>
                </a:lnTo>
                <a:lnTo>
                  <a:pt x="1374646" y="524264"/>
                </a:lnTo>
                <a:lnTo>
                  <a:pt x="1353769" y="555302"/>
                </a:lnTo>
                <a:lnTo>
                  <a:pt x="1322756" y="576151"/>
                </a:lnTo>
                <a:lnTo>
                  <a:pt x="1284732" y="583692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08872" y="1842363"/>
            <a:ext cx="4914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65" dirty="0">
                <a:solidFill>
                  <a:srgbClr val="FFFFFF"/>
                </a:solidFill>
                <a:latin typeface="Microsoft JhengHei"/>
                <a:cs typeface="Microsoft JhengHei"/>
              </a:rPr>
              <a:t>N</a:t>
            </a: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u</a:t>
            </a:r>
            <a:r>
              <a:rPr sz="1100" b="1" spc="-75" dirty="0">
                <a:solidFill>
                  <a:srgbClr val="FFFFFF"/>
                </a:solidFill>
                <a:latin typeface="Microsoft JhengHei"/>
                <a:cs typeface="Microsoft JhengHei"/>
              </a:rPr>
              <a:t>m</a:t>
            </a: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P</a:t>
            </a:r>
            <a:r>
              <a:rPr sz="1100" b="1" spc="-40" dirty="0">
                <a:solidFill>
                  <a:srgbClr val="FFFFFF"/>
                </a:solidFill>
                <a:latin typeface="Microsoft JhengHei"/>
                <a:cs typeface="Microsoft JhengHei"/>
              </a:rPr>
              <a:t>y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98435" y="583691"/>
            <a:ext cx="1990725" cy="1981200"/>
          </a:xfrm>
          <a:custGeom>
            <a:avLst/>
            <a:gdLst/>
            <a:ahLst/>
            <a:cxnLst/>
            <a:rect l="l" t="t" r="r" b="b"/>
            <a:pathLst>
              <a:path w="1990725" h="1981200">
                <a:moveTo>
                  <a:pt x="1659636" y="1981200"/>
                </a:moveTo>
                <a:lnTo>
                  <a:pt x="330708" y="1981200"/>
                </a:lnTo>
                <a:lnTo>
                  <a:pt x="281848" y="1977687"/>
                </a:lnTo>
                <a:lnTo>
                  <a:pt x="235223" y="1967346"/>
                </a:lnTo>
                <a:lnTo>
                  <a:pt x="191341" y="1950692"/>
                </a:lnTo>
                <a:lnTo>
                  <a:pt x="150709" y="1928241"/>
                </a:lnTo>
                <a:lnTo>
                  <a:pt x="113837" y="1900508"/>
                </a:lnTo>
                <a:lnTo>
                  <a:pt x="81231" y="1868006"/>
                </a:lnTo>
                <a:lnTo>
                  <a:pt x="53401" y="1831253"/>
                </a:lnTo>
                <a:lnTo>
                  <a:pt x="30855" y="1790762"/>
                </a:lnTo>
                <a:lnTo>
                  <a:pt x="14100" y="1747049"/>
                </a:lnTo>
                <a:lnTo>
                  <a:pt x="3646" y="1700628"/>
                </a:lnTo>
                <a:lnTo>
                  <a:pt x="0" y="1652016"/>
                </a:lnTo>
                <a:lnTo>
                  <a:pt x="0" y="330708"/>
                </a:lnTo>
                <a:lnTo>
                  <a:pt x="3646" y="281917"/>
                </a:lnTo>
                <a:lnTo>
                  <a:pt x="14100" y="235348"/>
                </a:lnTo>
                <a:lnTo>
                  <a:pt x="30855" y="191507"/>
                </a:lnTo>
                <a:lnTo>
                  <a:pt x="53401" y="150903"/>
                </a:lnTo>
                <a:lnTo>
                  <a:pt x="81231" y="114044"/>
                </a:lnTo>
                <a:lnTo>
                  <a:pt x="113837" y="81439"/>
                </a:lnTo>
                <a:lnTo>
                  <a:pt x="150709" y="53595"/>
                </a:lnTo>
                <a:lnTo>
                  <a:pt x="191341" y="31021"/>
                </a:lnTo>
                <a:lnTo>
                  <a:pt x="235223" y="14225"/>
                </a:lnTo>
                <a:lnTo>
                  <a:pt x="281848" y="3715"/>
                </a:lnTo>
                <a:lnTo>
                  <a:pt x="330708" y="0"/>
                </a:lnTo>
                <a:lnTo>
                  <a:pt x="1659636" y="0"/>
                </a:lnTo>
                <a:lnTo>
                  <a:pt x="1708580" y="3715"/>
                </a:lnTo>
                <a:lnTo>
                  <a:pt x="1755273" y="14225"/>
                </a:lnTo>
                <a:lnTo>
                  <a:pt x="1799206" y="31021"/>
                </a:lnTo>
                <a:lnTo>
                  <a:pt x="1839872" y="53595"/>
                </a:lnTo>
                <a:lnTo>
                  <a:pt x="1876761" y="81439"/>
                </a:lnTo>
                <a:lnTo>
                  <a:pt x="1909367" y="114044"/>
                </a:lnTo>
                <a:lnTo>
                  <a:pt x="1937180" y="150903"/>
                </a:lnTo>
                <a:lnTo>
                  <a:pt x="1959692" y="191507"/>
                </a:lnTo>
                <a:lnTo>
                  <a:pt x="1976396" y="235348"/>
                </a:lnTo>
                <a:lnTo>
                  <a:pt x="1986782" y="281917"/>
                </a:lnTo>
                <a:lnTo>
                  <a:pt x="1990344" y="330708"/>
                </a:lnTo>
                <a:lnTo>
                  <a:pt x="1990344" y="1652016"/>
                </a:lnTo>
                <a:lnTo>
                  <a:pt x="1986782" y="1700628"/>
                </a:lnTo>
                <a:lnTo>
                  <a:pt x="1976396" y="1747049"/>
                </a:lnTo>
                <a:lnTo>
                  <a:pt x="1959692" y="1790762"/>
                </a:lnTo>
                <a:lnTo>
                  <a:pt x="1937180" y="1831253"/>
                </a:lnTo>
                <a:lnTo>
                  <a:pt x="1909367" y="1868006"/>
                </a:lnTo>
                <a:lnTo>
                  <a:pt x="1876761" y="1900508"/>
                </a:lnTo>
                <a:lnTo>
                  <a:pt x="1839872" y="1928241"/>
                </a:lnTo>
                <a:lnTo>
                  <a:pt x="1799206" y="1950692"/>
                </a:lnTo>
                <a:lnTo>
                  <a:pt x="1755273" y="1967346"/>
                </a:lnTo>
                <a:lnTo>
                  <a:pt x="1708580" y="1977687"/>
                </a:lnTo>
                <a:lnTo>
                  <a:pt x="1659636" y="1981200"/>
                </a:lnTo>
                <a:close/>
              </a:path>
            </a:pathLst>
          </a:custGeom>
          <a:solidFill>
            <a:srgbClr val="F4B083">
              <a:alpha val="2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001406" y="668528"/>
            <a:ext cx="5848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SimSun"/>
                <a:cs typeface="SimSun"/>
              </a:rPr>
              <a:t>数据挖</a:t>
            </a:r>
            <a:r>
              <a:rPr sz="1100" spc="5" dirty="0">
                <a:latin typeface="SimSun"/>
                <a:cs typeface="SimSun"/>
              </a:rPr>
              <a:t>掘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01711" y="1712976"/>
            <a:ext cx="1384300" cy="584200"/>
          </a:xfrm>
          <a:custGeom>
            <a:avLst/>
            <a:gdLst/>
            <a:ahLst/>
            <a:cxnLst/>
            <a:rect l="l" t="t" r="r" b="b"/>
            <a:pathLst>
              <a:path w="1384300" h="584200">
                <a:moveTo>
                  <a:pt x="1286256" y="583692"/>
                </a:moveTo>
                <a:lnTo>
                  <a:pt x="97536" y="583692"/>
                </a:lnTo>
                <a:lnTo>
                  <a:pt x="59955" y="576244"/>
                </a:lnTo>
                <a:lnTo>
                  <a:pt x="29094" y="555426"/>
                </a:lnTo>
                <a:lnTo>
                  <a:pt x="8069" y="524357"/>
                </a:lnTo>
                <a:lnTo>
                  <a:pt x="0" y="486156"/>
                </a:lnTo>
                <a:lnTo>
                  <a:pt x="0" y="97536"/>
                </a:lnTo>
                <a:lnTo>
                  <a:pt x="8069" y="59368"/>
                </a:lnTo>
                <a:lnTo>
                  <a:pt x="29094" y="28308"/>
                </a:lnTo>
                <a:lnTo>
                  <a:pt x="59955" y="7478"/>
                </a:lnTo>
                <a:lnTo>
                  <a:pt x="97536" y="0"/>
                </a:lnTo>
                <a:lnTo>
                  <a:pt x="1286256" y="0"/>
                </a:lnTo>
                <a:lnTo>
                  <a:pt x="1324029" y="7478"/>
                </a:lnTo>
                <a:lnTo>
                  <a:pt x="1354955" y="28308"/>
                </a:lnTo>
                <a:lnTo>
                  <a:pt x="1375915" y="59368"/>
                </a:lnTo>
                <a:lnTo>
                  <a:pt x="1383792" y="97536"/>
                </a:lnTo>
                <a:lnTo>
                  <a:pt x="1383792" y="486156"/>
                </a:lnTo>
                <a:lnTo>
                  <a:pt x="1375915" y="524357"/>
                </a:lnTo>
                <a:lnTo>
                  <a:pt x="1354955" y="555426"/>
                </a:lnTo>
                <a:lnTo>
                  <a:pt x="1324029" y="576244"/>
                </a:lnTo>
                <a:lnTo>
                  <a:pt x="1286256" y="58369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55788" y="1889772"/>
            <a:ext cx="47561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s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k</a:t>
            </a:r>
            <a:r>
              <a:rPr sz="1100" b="1" spc="-20" dirty="0">
                <a:solidFill>
                  <a:srgbClr val="FFFFFF"/>
                </a:solidFill>
                <a:latin typeface="Microsoft JhengHei"/>
                <a:cs typeface="Microsoft JhengHei"/>
              </a:rPr>
              <a:t>l</a:t>
            </a: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e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a</a:t>
            </a:r>
            <a:r>
              <a:rPr sz="1100" b="1" spc="-30" dirty="0">
                <a:solidFill>
                  <a:srgbClr val="FFFFFF"/>
                </a:solidFill>
                <a:latin typeface="Microsoft JhengHei"/>
                <a:cs typeface="Microsoft JhengHei"/>
              </a:rPr>
              <a:t>r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n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601711" y="1062227"/>
            <a:ext cx="1384300" cy="584200"/>
          </a:xfrm>
          <a:custGeom>
            <a:avLst/>
            <a:gdLst/>
            <a:ahLst/>
            <a:cxnLst/>
            <a:rect l="l" t="t" r="r" b="b"/>
            <a:pathLst>
              <a:path w="1384300" h="584200">
                <a:moveTo>
                  <a:pt x="1286256" y="583692"/>
                </a:moveTo>
                <a:lnTo>
                  <a:pt x="97536" y="583692"/>
                </a:lnTo>
                <a:lnTo>
                  <a:pt x="59955" y="576015"/>
                </a:lnTo>
                <a:lnTo>
                  <a:pt x="29094" y="555121"/>
                </a:lnTo>
                <a:lnTo>
                  <a:pt x="8069" y="524129"/>
                </a:lnTo>
                <a:lnTo>
                  <a:pt x="0" y="486156"/>
                </a:lnTo>
                <a:lnTo>
                  <a:pt x="0" y="96012"/>
                </a:lnTo>
                <a:lnTo>
                  <a:pt x="8069" y="58496"/>
                </a:lnTo>
                <a:lnTo>
                  <a:pt x="29094" y="27813"/>
                </a:lnTo>
                <a:lnTo>
                  <a:pt x="59955" y="7225"/>
                </a:lnTo>
                <a:lnTo>
                  <a:pt x="97536" y="0"/>
                </a:lnTo>
                <a:lnTo>
                  <a:pt x="1286256" y="0"/>
                </a:lnTo>
                <a:lnTo>
                  <a:pt x="1324029" y="7225"/>
                </a:lnTo>
                <a:lnTo>
                  <a:pt x="1354955" y="27813"/>
                </a:lnTo>
                <a:lnTo>
                  <a:pt x="1375915" y="58496"/>
                </a:lnTo>
                <a:lnTo>
                  <a:pt x="1383792" y="96012"/>
                </a:lnTo>
                <a:lnTo>
                  <a:pt x="1383792" y="486156"/>
                </a:lnTo>
                <a:lnTo>
                  <a:pt x="1375915" y="524129"/>
                </a:lnTo>
                <a:lnTo>
                  <a:pt x="1354955" y="555121"/>
                </a:lnTo>
                <a:lnTo>
                  <a:pt x="1324029" y="576015"/>
                </a:lnTo>
                <a:lnTo>
                  <a:pt x="1286256" y="58369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115477" y="1238618"/>
            <a:ext cx="3568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S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c</a:t>
            </a:r>
            <a:r>
              <a:rPr sz="1100" b="1" spc="-20" dirty="0">
                <a:solidFill>
                  <a:srgbClr val="FFFFFF"/>
                </a:solidFill>
                <a:latin typeface="Microsoft JhengHei"/>
                <a:cs typeface="Microsoft JhengHei"/>
              </a:rPr>
              <a:t>i</a:t>
            </a: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P</a:t>
            </a:r>
            <a:r>
              <a:rPr sz="1100" b="1" spc="-40" dirty="0">
                <a:solidFill>
                  <a:srgbClr val="FFFFFF"/>
                </a:solidFill>
                <a:latin typeface="Microsoft JhengHei"/>
                <a:cs typeface="Microsoft JhengHei"/>
              </a:rPr>
              <a:t>y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077200" y="2378964"/>
            <a:ext cx="1988820" cy="1926589"/>
          </a:xfrm>
          <a:custGeom>
            <a:avLst/>
            <a:gdLst/>
            <a:ahLst/>
            <a:cxnLst/>
            <a:rect l="l" t="t" r="r" b="b"/>
            <a:pathLst>
              <a:path w="1988820" h="1926589">
                <a:moveTo>
                  <a:pt x="1668779" y="1926336"/>
                </a:moveTo>
                <a:lnTo>
                  <a:pt x="320040" y="1926336"/>
                </a:lnTo>
                <a:lnTo>
                  <a:pt x="272663" y="1922871"/>
                </a:lnTo>
                <a:lnTo>
                  <a:pt x="227441" y="1912772"/>
                </a:lnTo>
                <a:lnTo>
                  <a:pt x="184875" y="1896532"/>
                </a:lnTo>
                <a:lnTo>
                  <a:pt x="145463" y="1874645"/>
                </a:lnTo>
                <a:lnTo>
                  <a:pt x="109709" y="1847604"/>
                </a:lnTo>
                <a:lnTo>
                  <a:pt x="78111" y="1815902"/>
                </a:lnTo>
                <a:lnTo>
                  <a:pt x="51171" y="1780035"/>
                </a:lnTo>
                <a:lnTo>
                  <a:pt x="29389" y="1740494"/>
                </a:lnTo>
                <a:lnTo>
                  <a:pt x="13266" y="1697774"/>
                </a:lnTo>
                <a:lnTo>
                  <a:pt x="3303" y="1652369"/>
                </a:lnTo>
                <a:lnTo>
                  <a:pt x="0" y="1604772"/>
                </a:lnTo>
                <a:lnTo>
                  <a:pt x="0" y="321563"/>
                </a:lnTo>
                <a:lnTo>
                  <a:pt x="3303" y="274151"/>
                </a:lnTo>
                <a:lnTo>
                  <a:pt x="13266" y="228894"/>
                </a:lnTo>
                <a:lnTo>
                  <a:pt x="29389" y="186285"/>
                </a:lnTo>
                <a:lnTo>
                  <a:pt x="51171" y="146817"/>
                </a:lnTo>
                <a:lnTo>
                  <a:pt x="78111" y="110986"/>
                </a:lnTo>
                <a:lnTo>
                  <a:pt x="109709" y="79284"/>
                </a:lnTo>
                <a:lnTo>
                  <a:pt x="145463" y="52205"/>
                </a:lnTo>
                <a:lnTo>
                  <a:pt x="184875" y="30243"/>
                </a:lnTo>
                <a:lnTo>
                  <a:pt x="227441" y="13893"/>
                </a:lnTo>
                <a:lnTo>
                  <a:pt x="272663" y="3647"/>
                </a:lnTo>
                <a:lnTo>
                  <a:pt x="320040" y="0"/>
                </a:lnTo>
                <a:lnTo>
                  <a:pt x="1668779" y="0"/>
                </a:lnTo>
                <a:lnTo>
                  <a:pt x="1716137" y="3647"/>
                </a:lnTo>
                <a:lnTo>
                  <a:pt x="1761344" y="13893"/>
                </a:lnTo>
                <a:lnTo>
                  <a:pt x="1803899" y="30243"/>
                </a:lnTo>
                <a:lnTo>
                  <a:pt x="1843303" y="52205"/>
                </a:lnTo>
                <a:lnTo>
                  <a:pt x="1879054" y="79284"/>
                </a:lnTo>
                <a:lnTo>
                  <a:pt x="1910652" y="110986"/>
                </a:lnTo>
                <a:lnTo>
                  <a:pt x="1937595" y="146817"/>
                </a:lnTo>
                <a:lnTo>
                  <a:pt x="1959385" y="186285"/>
                </a:lnTo>
                <a:lnTo>
                  <a:pt x="1975519" y="228894"/>
                </a:lnTo>
                <a:lnTo>
                  <a:pt x="1985498" y="274151"/>
                </a:lnTo>
                <a:lnTo>
                  <a:pt x="1988820" y="321563"/>
                </a:lnTo>
                <a:lnTo>
                  <a:pt x="1988820" y="1604772"/>
                </a:lnTo>
                <a:lnTo>
                  <a:pt x="1985498" y="1652369"/>
                </a:lnTo>
                <a:lnTo>
                  <a:pt x="1975519" y="1697774"/>
                </a:lnTo>
                <a:lnTo>
                  <a:pt x="1959385" y="1740494"/>
                </a:lnTo>
                <a:lnTo>
                  <a:pt x="1937595" y="1780035"/>
                </a:lnTo>
                <a:lnTo>
                  <a:pt x="1910652" y="1815902"/>
                </a:lnTo>
                <a:lnTo>
                  <a:pt x="1879054" y="1847604"/>
                </a:lnTo>
                <a:lnTo>
                  <a:pt x="1843303" y="1874645"/>
                </a:lnTo>
                <a:lnTo>
                  <a:pt x="1803899" y="1896532"/>
                </a:lnTo>
                <a:lnTo>
                  <a:pt x="1761344" y="1912772"/>
                </a:lnTo>
                <a:lnTo>
                  <a:pt x="1716137" y="1922871"/>
                </a:lnTo>
                <a:lnTo>
                  <a:pt x="1668779" y="1926336"/>
                </a:lnTo>
                <a:close/>
              </a:path>
            </a:pathLst>
          </a:custGeom>
          <a:solidFill>
            <a:srgbClr val="7670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779205" y="2460447"/>
            <a:ext cx="5848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SimSun"/>
                <a:cs typeface="SimSun"/>
              </a:rPr>
              <a:t>机器学</a:t>
            </a:r>
            <a:r>
              <a:rPr sz="1100" spc="5" dirty="0">
                <a:latin typeface="SimSun"/>
                <a:cs typeface="SimSun"/>
              </a:rPr>
              <a:t>习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80476" y="3508247"/>
            <a:ext cx="1382395" cy="584200"/>
          </a:xfrm>
          <a:custGeom>
            <a:avLst/>
            <a:gdLst/>
            <a:ahLst/>
            <a:cxnLst/>
            <a:rect l="l" t="t" r="r" b="b"/>
            <a:pathLst>
              <a:path w="1382395" h="584200">
                <a:moveTo>
                  <a:pt x="1284731" y="583691"/>
                </a:moveTo>
                <a:lnTo>
                  <a:pt x="97535" y="583691"/>
                </a:lnTo>
                <a:lnTo>
                  <a:pt x="59410" y="576320"/>
                </a:lnTo>
                <a:lnTo>
                  <a:pt x="28365" y="555526"/>
                </a:lnTo>
                <a:lnTo>
                  <a:pt x="7521" y="524431"/>
                </a:lnTo>
                <a:lnTo>
                  <a:pt x="0" y="486155"/>
                </a:lnTo>
                <a:lnTo>
                  <a:pt x="0" y="97536"/>
                </a:lnTo>
                <a:lnTo>
                  <a:pt x="7521" y="59441"/>
                </a:lnTo>
                <a:lnTo>
                  <a:pt x="28365" y="28408"/>
                </a:lnTo>
                <a:lnTo>
                  <a:pt x="59410" y="7555"/>
                </a:lnTo>
                <a:lnTo>
                  <a:pt x="97535" y="0"/>
                </a:lnTo>
                <a:lnTo>
                  <a:pt x="1284731" y="0"/>
                </a:lnTo>
                <a:lnTo>
                  <a:pt x="1322814" y="7555"/>
                </a:lnTo>
                <a:lnTo>
                  <a:pt x="1353845" y="28408"/>
                </a:lnTo>
                <a:lnTo>
                  <a:pt x="1374703" y="59441"/>
                </a:lnTo>
                <a:lnTo>
                  <a:pt x="1382268" y="97536"/>
                </a:lnTo>
                <a:lnTo>
                  <a:pt x="1382268" y="486155"/>
                </a:lnTo>
                <a:lnTo>
                  <a:pt x="1374703" y="524431"/>
                </a:lnTo>
                <a:lnTo>
                  <a:pt x="1353845" y="555526"/>
                </a:lnTo>
                <a:lnTo>
                  <a:pt x="1322814" y="576320"/>
                </a:lnTo>
                <a:lnTo>
                  <a:pt x="1284731" y="583691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803106" y="3685184"/>
            <a:ext cx="53721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P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yT</a:t>
            </a:r>
            <a:r>
              <a:rPr sz="1100" b="1" spc="-55" dirty="0">
                <a:solidFill>
                  <a:srgbClr val="FFFFFF"/>
                </a:solidFill>
                <a:latin typeface="Microsoft JhengHei"/>
                <a:cs typeface="Microsoft JhengHei"/>
              </a:rPr>
              <a:t>o</a:t>
            </a:r>
            <a:r>
              <a:rPr sz="1100" b="1" spc="-30" dirty="0">
                <a:solidFill>
                  <a:srgbClr val="FFFFFF"/>
                </a:solidFill>
                <a:latin typeface="Microsoft JhengHei"/>
                <a:cs typeface="Microsoft JhengHei"/>
              </a:rPr>
              <a:t>r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ch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80476" y="2857500"/>
            <a:ext cx="1382395" cy="584200"/>
          </a:xfrm>
          <a:custGeom>
            <a:avLst/>
            <a:gdLst/>
            <a:ahLst/>
            <a:cxnLst/>
            <a:rect l="l" t="t" r="r" b="b"/>
            <a:pathLst>
              <a:path w="1382395" h="584200">
                <a:moveTo>
                  <a:pt x="1284731" y="583691"/>
                </a:moveTo>
                <a:lnTo>
                  <a:pt x="97535" y="583691"/>
                </a:lnTo>
                <a:lnTo>
                  <a:pt x="59410" y="576094"/>
                </a:lnTo>
                <a:lnTo>
                  <a:pt x="28365" y="555226"/>
                </a:lnTo>
                <a:lnTo>
                  <a:pt x="7521" y="524207"/>
                </a:lnTo>
                <a:lnTo>
                  <a:pt x="0" y="486155"/>
                </a:lnTo>
                <a:lnTo>
                  <a:pt x="0" y="97536"/>
                </a:lnTo>
                <a:lnTo>
                  <a:pt x="7521" y="59218"/>
                </a:lnTo>
                <a:lnTo>
                  <a:pt x="28365" y="28108"/>
                </a:lnTo>
                <a:lnTo>
                  <a:pt x="59410" y="7328"/>
                </a:lnTo>
                <a:lnTo>
                  <a:pt x="97535" y="0"/>
                </a:lnTo>
                <a:lnTo>
                  <a:pt x="1284731" y="0"/>
                </a:lnTo>
                <a:lnTo>
                  <a:pt x="1322814" y="7328"/>
                </a:lnTo>
                <a:lnTo>
                  <a:pt x="1353845" y="28108"/>
                </a:lnTo>
                <a:lnTo>
                  <a:pt x="1374703" y="59218"/>
                </a:lnTo>
                <a:lnTo>
                  <a:pt x="1382268" y="97536"/>
                </a:lnTo>
                <a:lnTo>
                  <a:pt x="1382268" y="486155"/>
                </a:lnTo>
                <a:lnTo>
                  <a:pt x="1374703" y="524207"/>
                </a:lnTo>
                <a:lnTo>
                  <a:pt x="1353845" y="555226"/>
                </a:lnTo>
                <a:lnTo>
                  <a:pt x="1322814" y="576094"/>
                </a:lnTo>
                <a:lnTo>
                  <a:pt x="1284731" y="583691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697061" y="3034030"/>
            <a:ext cx="74930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T</a:t>
            </a: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ens</a:t>
            </a:r>
            <a:r>
              <a:rPr sz="1100" b="1" spc="-55" dirty="0">
                <a:solidFill>
                  <a:srgbClr val="FFFFFF"/>
                </a:solidFill>
                <a:latin typeface="Microsoft JhengHei"/>
                <a:cs typeface="Microsoft JhengHei"/>
              </a:rPr>
              <a:t>o</a:t>
            </a:r>
            <a:r>
              <a:rPr sz="1100" b="1" spc="-30" dirty="0">
                <a:solidFill>
                  <a:srgbClr val="FFFFFF"/>
                </a:solidFill>
                <a:latin typeface="Microsoft JhengHei"/>
                <a:cs typeface="Microsoft JhengHei"/>
              </a:rPr>
              <a:t>r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F</a:t>
            </a:r>
            <a:r>
              <a:rPr sz="1100" b="1" spc="-20" dirty="0">
                <a:solidFill>
                  <a:srgbClr val="FFFFFF"/>
                </a:solidFill>
                <a:latin typeface="Microsoft JhengHei"/>
                <a:cs typeface="Microsoft JhengHei"/>
              </a:rPr>
              <a:t>l</a:t>
            </a:r>
            <a:r>
              <a:rPr sz="1100" b="1" spc="-55" dirty="0">
                <a:solidFill>
                  <a:srgbClr val="FFFFFF"/>
                </a:solidFill>
                <a:latin typeface="Microsoft JhengHei"/>
                <a:cs typeface="Microsoft JhengHei"/>
              </a:rPr>
              <a:t>ow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169408" y="4215384"/>
            <a:ext cx="1990725" cy="1969135"/>
          </a:xfrm>
          <a:custGeom>
            <a:avLst/>
            <a:gdLst/>
            <a:ahLst/>
            <a:cxnLst/>
            <a:rect l="l" t="t" r="r" b="b"/>
            <a:pathLst>
              <a:path w="1990725" h="1969135">
                <a:moveTo>
                  <a:pt x="1661160" y="1969007"/>
                </a:moveTo>
                <a:lnTo>
                  <a:pt x="327659" y="1969007"/>
                </a:lnTo>
                <a:lnTo>
                  <a:pt x="279208" y="1965574"/>
                </a:lnTo>
                <a:lnTo>
                  <a:pt x="232957" y="1955338"/>
                </a:lnTo>
                <a:lnTo>
                  <a:pt x="189416" y="1938809"/>
                </a:lnTo>
                <a:lnTo>
                  <a:pt x="149097" y="1916499"/>
                </a:lnTo>
                <a:lnTo>
                  <a:pt x="112512" y="1888917"/>
                </a:lnTo>
                <a:lnTo>
                  <a:pt x="80170" y="1856576"/>
                </a:lnTo>
                <a:lnTo>
                  <a:pt x="52582" y="1819986"/>
                </a:lnTo>
                <a:lnTo>
                  <a:pt x="30261" y="1779657"/>
                </a:lnTo>
                <a:lnTo>
                  <a:pt x="13716" y="1736100"/>
                </a:lnTo>
                <a:lnTo>
                  <a:pt x="3458" y="1689827"/>
                </a:lnTo>
                <a:lnTo>
                  <a:pt x="0" y="1641348"/>
                </a:lnTo>
                <a:lnTo>
                  <a:pt x="0" y="327660"/>
                </a:lnTo>
                <a:lnTo>
                  <a:pt x="3458" y="279212"/>
                </a:lnTo>
                <a:lnTo>
                  <a:pt x="13716" y="232963"/>
                </a:lnTo>
                <a:lnTo>
                  <a:pt x="30261" y="189426"/>
                </a:lnTo>
                <a:lnTo>
                  <a:pt x="52582" y="149109"/>
                </a:lnTo>
                <a:lnTo>
                  <a:pt x="80170" y="112525"/>
                </a:lnTo>
                <a:lnTo>
                  <a:pt x="112512" y="80184"/>
                </a:lnTo>
                <a:lnTo>
                  <a:pt x="149097" y="52597"/>
                </a:lnTo>
                <a:lnTo>
                  <a:pt x="189416" y="30274"/>
                </a:lnTo>
                <a:lnTo>
                  <a:pt x="232957" y="13726"/>
                </a:lnTo>
                <a:lnTo>
                  <a:pt x="279208" y="3464"/>
                </a:lnTo>
                <a:lnTo>
                  <a:pt x="327659" y="0"/>
                </a:lnTo>
                <a:lnTo>
                  <a:pt x="1661160" y="0"/>
                </a:lnTo>
                <a:lnTo>
                  <a:pt x="1709744" y="3464"/>
                </a:lnTo>
                <a:lnTo>
                  <a:pt x="1756110" y="13726"/>
                </a:lnTo>
                <a:lnTo>
                  <a:pt x="1799751" y="30274"/>
                </a:lnTo>
                <a:lnTo>
                  <a:pt x="1840165" y="52597"/>
                </a:lnTo>
                <a:lnTo>
                  <a:pt x="1876847" y="80184"/>
                </a:lnTo>
                <a:lnTo>
                  <a:pt x="1909294" y="112525"/>
                </a:lnTo>
                <a:lnTo>
                  <a:pt x="1937000" y="149109"/>
                </a:lnTo>
                <a:lnTo>
                  <a:pt x="1959462" y="189426"/>
                </a:lnTo>
                <a:lnTo>
                  <a:pt x="1976176" y="232963"/>
                </a:lnTo>
                <a:lnTo>
                  <a:pt x="1986638" y="279212"/>
                </a:lnTo>
                <a:lnTo>
                  <a:pt x="1990343" y="327660"/>
                </a:lnTo>
                <a:lnTo>
                  <a:pt x="1990343" y="1641348"/>
                </a:lnTo>
                <a:lnTo>
                  <a:pt x="1986638" y="1689827"/>
                </a:lnTo>
                <a:lnTo>
                  <a:pt x="1976176" y="1736100"/>
                </a:lnTo>
                <a:lnTo>
                  <a:pt x="1959462" y="1779657"/>
                </a:lnTo>
                <a:lnTo>
                  <a:pt x="1937000" y="1819986"/>
                </a:lnTo>
                <a:lnTo>
                  <a:pt x="1909294" y="1856576"/>
                </a:lnTo>
                <a:lnTo>
                  <a:pt x="1876847" y="1888917"/>
                </a:lnTo>
                <a:lnTo>
                  <a:pt x="1840165" y="1916499"/>
                </a:lnTo>
                <a:lnTo>
                  <a:pt x="1799751" y="1938809"/>
                </a:lnTo>
                <a:lnTo>
                  <a:pt x="1756110" y="1955338"/>
                </a:lnTo>
                <a:lnTo>
                  <a:pt x="1709744" y="1965574"/>
                </a:lnTo>
                <a:lnTo>
                  <a:pt x="1661160" y="1969007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871717" y="4284776"/>
            <a:ext cx="5848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SimSun"/>
                <a:cs typeface="SimSun"/>
              </a:rPr>
              <a:t>复杂网</a:t>
            </a:r>
            <a:r>
              <a:rPr sz="1100" spc="5" dirty="0">
                <a:latin typeface="SimSun"/>
                <a:cs typeface="SimSun"/>
              </a:rPr>
              <a:t>络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72684" y="5332476"/>
            <a:ext cx="1382395" cy="584200"/>
          </a:xfrm>
          <a:custGeom>
            <a:avLst/>
            <a:gdLst/>
            <a:ahLst/>
            <a:cxnLst/>
            <a:rect l="l" t="t" r="r" b="b"/>
            <a:pathLst>
              <a:path w="1382395" h="584200">
                <a:moveTo>
                  <a:pt x="1284732" y="583691"/>
                </a:moveTo>
                <a:lnTo>
                  <a:pt x="97536" y="583691"/>
                </a:lnTo>
                <a:lnTo>
                  <a:pt x="59582" y="576379"/>
                </a:lnTo>
                <a:lnTo>
                  <a:pt x="28594" y="555607"/>
                </a:lnTo>
                <a:lnTo>
                  <a:pt x="7692" y="524493"/>
                </a:lnTo>
                <a:lnTo>
                  <a:pt x="0" y="486156"/>
                </a:lnTo>
                <a:lnTo>
                  <a:pt x="0" y="97536"/>
                </a:lnTo>
                <a:lnTo>
                  <a:pt x="7692" y="59503"/>
                </a:lnTo>
                <a:lnTo>
                  <a:pt x="28594" y="28489"/>
                </a:lnTo>
                <a:lnTo>
                  <a:pt x="59582" y="7614"/>
                </a:lnTo>
                <a:lnTo>
                  <a:pt x="97536" y="0"/>
                </a:lnTo>
                <a:lnTo>
                  <a:pt x="1284732" y="0"/>
                </a:lnTo>
                <a:lnTo>
                  <a:pt x="1322985" y="7614"/>
                </a:lnTo>
                <a:lnTo>
                  <a:pt x="1354073" y="28489"/>
                </a:lnTo>
                <a:lnTo>
                  <a:pt x="1374875" y="59503"/>
                </a:lnTo>
                <a:lnTo>
                  <a:pt x="1382267" y="97536"/>
                </a:lnTo>
                <a:lnTo>
                  <a:pt x="1382267" y="486156"/>
                </a:lnTo>
                <a:lnTo>
                  <a:pt x="1374875" y="524493"/>
                </a:lnTo>
                <a:lnTo>
                  <a:pt x="1354073" y="555607"/>
                </a:lnTo>
                <a:lnTo>
                  <a:pt x="1322985" y="576379"/>
                </a:lnTo>
                <a:lnTo>
                  <a:pt x="1284732" y="583691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835294" y="5509514"/>
            <a:ext cx="65722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NetworkX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72684" y="4681728"/>
            <a:ext cx="1382395" cy="584200"/>
          </a:xfrm>
          <a:custGeom>
            <a:avLst/>
            <a:gdLst/>
            <a:ahLst/>
            <a:cxnLst/>
            <a:rect l="l" t="t" r="r" b="b"/>
            <a:pathLst>
              <a:path w="1382395" h="584200">
                <a:moveTo>
                  <a:pt x="1284732" y="583692"/>
                </a:moveTo>
                <a:lnTo>
                  <a:pt x="97536" y="583692"/>
                </a:lnTo>
                <a:lnTo>
                  <a:pt x="59582" y="576156"/>
                </a:lnTo>
                <a:lnTo>
                  <a:pt x="28594" y="555307"/>
                </a:lnTo>
                <a:lnTo>
                  <a:pt x="7692" y="524266"/>
                </a:lnTo>
                <a:lnTo>
                  <a:pt x="0" y="486156"/>
                </a:lnTo>
                <a:lnTo>
                  <a:pt x="0" y="97536"/>
                </a:lnTo>
                <a:lnTo>
                  <a:pt x="7692" y="59275"/>
                </a:lnTo>
                <a:lnTo>
                  <a:pt x="28594" y="28184"/>
                </a:lnTo>
                <a:lnTo>
                  <a:pt x="59582" y="7385"/>
                </a:lnTo>
                <a:lnTo>
                  <a:pt x="97536" y="0"/>
                </a:lnTo>
                <a:lnTo>
                  <a:pt x="1284732" y="0"/>
                </a:lnTo>
                <a:lnTo>
                  <a:pt x="1322985" y="7385"/>
                </a:lnTo>
                <a:lnTo>
                  <a:pt x="1354073" y="28184"/>
                </a:lnTo>
                <a:lnTo>
                  <a:pt x="1374875" y="59275"/>
                </a:lnTo>
                <a:lnTo>
                  <a:pt x="1382267" y="97536"/>
                </a:lnTo>
                <a:lnTo>
                  <a:pt x="1382267" y="486156"/>
                </a:lnTo>
                <a:lnTo>
                  <a:pt x="1374875" y="524266"/>
                </a:lnTo>
                <a:lnTo>
                  <a:pt x="1354073" y="555307"/>
                </a:lnTo>
                <a:lnTo>
                  <a:pt x="1322985" y="576156"/>
                </a:lnTo>
                <a:lnTo>
                  <a:pt x="1284732" y="583692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45784" y="4858359"/>
            <a:ext cx="43688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0" dirty="0">
                <a:solidFill>
                  <a:srgbClr val="FFFFFF"/>
                </a:solidFill>
                <a:latin typeface="Microsoft JhengHei"/>
                <a:cs typeface="Microsoft JhengHei"/>
              </a:rPr>
              <a:t>i</a:t>
            </a:r>
            <a:r>
              <a:rPr sz="1100" b="1" spc="-55" dirty="0">
                <a:solidFill>
                  <a:srgbClr val="FFFFFF"/>
                </a:solidFill>
                <a:latin typeface="Microsoft JhengHei"/>
                <a:cs typeface="Microsoft JhengHei"/>
              </a:rPr>
              <a:t>g</a:t>
            </a:r>
            <a:r>
              <a:rPr sz="1100" b="1" spc="-30" dirty="0">
                <a:solidFill>
                  <a:srgbClr val="FFFFFF"/>
                </a:solidFill>
                <a:latin typeface="Microsoft JhengHei"/>
                <a:cs typeface="Microsoft JhengHei"/>
              </a:rPr>
              <a:t>r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a</a:t>
            </a:r>
            <a:r>
              <a:rPr sz="1100" b="1" spc="-55" dirty="0">
                <a:solidFill>
                  <a:srgbClr val="FFFFFF"/>
                </a:solidFill>
                <a:latin typeface="Microsoft JhengHei"/>
                <a:cs typeface="Microsoft JhengHei"/>
              </a:rPr>
              <a:t>p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h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380744" y="3009900"/>
            <a:ext cx="1990725" cy="1308100"/>
          </a:xfrm>
          <a:custGeom>
            <a:avLst/>
            <a:gdLst/>
            <a:ahLst/>
            <a:cxnLst/>
            <a:rect l="l" t="t" r="r" b="b"/>
            <a:pathLst>
              <a:path w="1990725" h="1308100">
                <a:moveTo>
                  <a:pt x="1772412" y="1307591"/>
                </a:moveTo>
                <a:lnTo>
                  <a:pt x="217931" y="1307591"/>
                </a:lnTo>
                <a:lnTo>
                  <a:pt x="168118" y="1301958"/>
                </a:lnTo>
                <a:lnTo>
                  <a:pt x="122347" y="1285639"/>
                </a:lnTo>
                <a:lnTo>
                  <a:pt x="81928" y="1259945"/>
                </a:lnTo>
                <a:lnTo>
                  <a:pt x="48173" y="1226189"/>
                </a:lnTo>
                <a:lnTo>
                  <a:pt x="22393" y="1185681"/>
                </a:lnTo>
                <a:lnTo>
                  <a:pt x="5898" y="1139734"/>
                </a:lnTo>
                <a:lnTo>
                  <a:pt x="0" y="1089660"/>
                </a:lnTo>
                <a:lnTo>
                  <a:pt x="0" y="217931"/>
                </a:lnTo>
                <a:lnTo>
                  <a:pt x="5898" y="167833"/>
                </a:lnTo>
                <a:lnTo>
                  <a:pt x="22393" y="121871"/>
                </a:lnTo>
                <a:lnTo>
                  <a:pt x="48173" y="81355"/>
                </a:lnTo>
                <a:lnTo>
                  <a:pt x="81928" y="47599"/>
                </a:lnTo>
                <a:lnTo>
                  <a:pt x="122347" y="21913"/>
                </a:lnTo>
                <a:lnTo>
                  <a:pt x="168118" y="5609"/>
                </a:lnTo>
                <a:lnTo>
                  <a:pt x="217931" y="0"/>
                </a:lnTo>
                <a:lnTo>
                  <a:pt x="1772412" y="0"/>
                </a:lnTo>
                <a:lnTo>
                  <a:pt x="1822435" y="5609"/>
                </a:lnTo>
                <a:lnTo>
                  <a:pt x="1868348" y="21913"/>
                </a:lnTo>
                <a:lnTo>
                  <a:pt x="1908838" y="47599"/>
                </a:lnTo>
                <a:lnTo>
                  <a:pt x="1942595" y="81355"/>
                </a:lnTo>
                <a:lnTo>
                  <a:pt x="1968305" y="121871"/>
                </a:lnTo>
                <a:lnTo>
                  <a:pt x="1984659" y="167833"/>
                </a:lnTo>
                <a:lnTo>
                  <a:pt x="1990344" y="217931"/>
                </a:lnTo>
                <a:lnTo>
                  <a:pt x="1990344" y="1089660"/>
                </a:lnTo>
                <a:lnTo>
                  <a:pt x="1984659" y="1139734"/>
                </a:lnTo>
                <a:lnTo>
                  <a:pt x="1968305" y="1185681"/>
                </a:lnTo>
                <a:lnTo>
                  <a:pt x="1942595" y="1226189"/>
                </a:lnTo>
                <a:lnTo>
                  <a:pt x="1908838" y="1259945"/>
                </a:lnTo>
                <a:lnTo>
                  <a:pt x="1868348" y="1285639"/>
                </a:lnTo>
                <a:lnTo>
                  <a:pt x="1822435" y="1301958"/>
                </a:lnTo>
                <a:lnTo>
                  <a:pt x="1772412" y="1307591"/>
                </a:lnTo>
                <a:close/>
              </a:path>
            </a:pathLst>
          </a:custGeom>
          <a:solidFill>
            <a:srgbClr val="702EA2">
              <a:alpha val="27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083828" y="3090303"/>
            <a:ext cx="5848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SimSun"/>
                <a:cs typeface="SimSun"/>
              </a:rPr>
              <a:t>空间统</a:t>
            </a:r>
            <a:r>
              <a:rPr sz="1100" spc="5" dirty="0">
                <a:latin typeface="SimSun"/>
                <a:cs typeface="SimSun"/>
              </a:rPr>
              <a:t>计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90116" y="3486911"/>
            <a:ext cx="1382395" cy="584200"/>
          </a:xfrm>
          <a:custGeom>
            <a:avLst/>
            <a:gdLst/>
            <a:ahLst/>
            <a:cxnLst/>
            <a:rect l="l" t="t" r="r" b="b"/>
            <a:pathLst>
              <a:path w="1382395" h="584200">
                <a:moveTo>
                  <a:pt x="1284732" y="583691"/>
                </a:moveTo>
                <a:lnTo>
                  <a:pt x="97535" y="583691"/>
                </a:lnTo>
                <a:lnTo>
                  <a:pt x="59468" y="576344"/>
                </a:lnTo>
                <a:lnTo>
                  <a:pt x="28441" y="555559"/>
                </a:lnTo>
                <a:lnTo>
                  <a:pt x="7578" y="524457"/>
                </a:lnTo>
                <a:lnTo>
                  <a:pt x="0" y="486155"/>
                </a:lnTo>
                <a:lnTo>
                  <a:pt x="0" y="97536"/>
                </a:lnTo>
                <a:lnTo>
                  <a:pt x="7578" y="59468"/>
                </a:lnTo>
                <a:lnTo>
                  <a:pt x="28441" y="28441"/>
                </a:lnTo>
                <a:lnTo>
                  <a:pt x="59468" y="7578"/>
                </a:lnTo>
                <a:lnTo>
                  <a:pt x="97535" y="0"/>
                </a:lnTo>
                <a:lnTo>
                  <a:pt x="1284732" y="0"/>
                </a:lnTo>
                <a:lnTo>
                  <a:pt x="1322869" y="7578"/>
                </a:lnTo>
                <a:lnTo>
                  <a:pt x="1353916" y="28441"/>
                </a:lnTo>
                <a:lnTo>
                  <a:pt x="1374755" y="59468"/>
                </a:lnTo>
                <a:lnTo>
                  <a:pt x="1382267" y="97536"/>
                </a:lnTo>
                <a:lnTo>
                  <a:pt x="1382267" y="486155"/>
                </a:lnTo>
                <a:lnTo>
                  <a:pt x="1374755" y="524457"/>
                </a:lnTo>
                <a:lnTo>
                  <a:pt x="1353916" y="555559"/>
                </a:lnTo>
                <a:lnTo>
                  <a:pt x="1322869" y="576344"/>
                </a:lnTo>
                <a:lnTo>
                  <a:pt x="1284732" y="583691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72525" y="3663886"/>
            <a:ext cx="41783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P</a:t>
            </a: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y</a:t>
            </a:r>
            <a:r>
              <a:rPr sz="1100" b="1" spc="-50" dirty="0">
                <a:solidFill>
                  <a:srgbClr val="FFFFFF"/>
                </a:solidFill>
                <a:latin typeface="Microsoft JhengHei"/>
                <a:cs typeface="Microsoft JhengHei"/>
              </a:rPr>
              <a:t>S</a:t>
            </a:r>
            <a:r>
              <a:rPr sz="1100" b="1" spc="-55" dirty="0">
                <a:solidFill>
                  <a:srgbClr val="FFFFFF"/>
                </a:solidFill>
                <a:latin typeface="Microsoft JhengHei"/>
                <a:cs typeface="Microsoft JhengHei"/>
              </a:rPr>
              <a:t>A</a:t>
            </a:r>
            <a:r>
              <a:rPr sz="1100" b="1" spc="-40" dirty="0">
                <a:solidFill>
                  <a:srgbClr val="FFFFFF"/>
                </a:solidFill>
                <a:latin typeface="Microsoft JhengHei"/>
                <a:cs typeface="Microsoft JhengHei"/>
              </a:rPr>
              <a:t>L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81443" y="4125467"/>
            <a:ext cx="1990725" cy="1981200"/>
          </a:xfrm>
          <a:custGeom>
            <a:avLst/>
            <a:gdLst/>
            <a:ahLst/>
            <a:cxnLst/>
            <a:rect l="l" t="t" r="r" b="b"/>
            <a:pathLst>
              <a:path w="1990725" h="1981200">
                <a:moveTo>
                  <a:pt x="1659635" y="1981200"/>
                </a:moveTo>
                <a:lnTo>
                  <a:pt x="329183" y="1981200"/>
                </a:lnTo>
                <a:lnTo>
                  <a:pt x="280501" y="1977493"/>
                </a:lnTo>
                <a:lnTo>
                  <a:pt x="234025" y="1966991"/>
                </a:lnTo>
                <a:lnTo>
                  <a:pt x="190269" y="1950201"/>
                </a:lnTo>
                <a:lnTo>
                  <a:pt x="149749" y="1927630"/>
                </a:lnTo>
                <a:lnTo>
                  <a:pt x="112980" y="1899788"/>
                </a:lnTo>
                <a:lnTo>
                  <a:pt x="80478" y="1867183"/>
                </a:lnTo>
                <a:lnTo>
                  <a:pt x="52758" y="1830322"/>
                </a:lnTo>
                <a:lnTo>
                  <a:pt x="30335" y="1789715"/>
                </a:lnTo>
                <a:lnTo>
                  <a:pt x="13724" y="1745868"/>
                </a:lnTo>
                <a:lnTo>
                  <a:pt x="3440" y="1699291"/>
                </a:lnTo>
                <a:lnTo>
                  <a:pt x="0" y="1650492"/>
                </a:lnTo>
                <a:lnTo>
                  <a:pt x="0" y="329184"/>
                </a:lnTo>
                <a:lnTo>
                  <a:pt x="3440" y="280580"/>
                </a:lnTo>
                <a:lnTo>
                  <a:pt x="13724" y="234167"/>
                </a:lnTo>
                <a:lnTo>
                  <a:pt x="30335" y="190460"/>
                </a:lnTo>
                <a:lnTo>
                  <a:pt x="52758" y="149973"/>
                </a:lnTo>
                <a:lnTo>
                  <a:pt x="80478" y="113221"/>
                </a:lnTo>
                <a:lnTo>
                  <a:pt x="112980" y="80720"/>
                </a:lnTo>
                <a:lnTo>
                  <a:pt x="149749" y="52984"/>
                </a:lnTo>
                <a:lnTo>
                  <a:pt x="190269" y="30529"/>
                </a:lnTo>
                <a:lnTo>
                  <a:pt x="234025" y="13870"/>
                </a:lnTo>
                <a:lnTo>
                  <a:pt x="280501" y="3522"/>
                </a:lnTo>
                <a:lnTo>
                  <a:pt x="329183" y="0"/>
                </a:lnTo>
                <a:lnTo>
                  <a:pt x="1659635" y="0"/>
                </a:lnTo>
                <a:lnTo>
                  <a:pt x="1708378" y="3522"/>
                </a:lnTo>
                <a:lnTo>
                  <a:pt x="1754910" y="13870"/>
                </a:lnTo>
                <a:lnTo>
                  <a:pt x="1798723" y="30529"/>
                </a:lnTo>
                <a:lnTo>
                  <a:pt x="1839308" y="52984"/>
                </a:lnTo>
                <a:lnTo>
                  <a:pt x="1876157" y="80720"/>
                </a:lnTo>
                <a:lnTo>
                  <a:pt x="1908762" y="113221"/>
                </a:lnTo>
                <a:lnTo>
                  <a:pt x="1936616" y="149973"/>
                </a:lnTo>
                <a:lnTo>
                  <a:pt x="1959209" y="190460"/>
                </a:lnTo>
                <a:lnTo>
                  <a:pt x="1976033" y="234167"/>
                </a:lnTo>
                <a:lnTo>
                  <a:pt x="1986581" y="280580"/>
                </a:lnTo>
                <a:lnTo>
                  <a:pt x="1990344" y="329184"/>
                </a:lnTo>
                <a:lnTo>
                  <a:pt x="1990344" y="1650492"/>
                </a:lnTo>
                <a:lnTo>
                  <a:pt x="1986581" y="1699291"/>
                </a:lnTo>
                <a:lnTo>
                  <a:pt x="1976033" y="1745868"/>
                </a:lnTo>
                <a:lnTo>
                  <a:pt x="1959209" y="1789715"/>
                </a:lnTo>
                <a:lnTo>
                  <a:pt x="1936616" y="1830322"/>
                </a:lnTo>
                <a:lnTo>
                  <a:pt x="1908762" y="1867183"/>
                </a:lnTo>
                <a:lnTo>
                  <a:pt x="1876157" y="1899788"/>
                </a:lnTo>
                <a:lnTo>
                  <a:pt x="1839308" y="1927630"/>
                </a:lnTo>
                <a:lnTo>
                  <a:pt x="1798723" y="1950201"/>
                </a:lnTo>
                <a:lnTo>
                  <a:pt x="1754910" y="1966991"/>
                </a:lnTo>
                <a:lnTo>
                  <a:pt x="1708378" y="1977493"/>
                </a:lnTo>
                <a:lnTo>
                  <a:pt x="1659635" y="1981200"/>
                </a:lnTo>
                <a:close/>
              </a:path>
            </a:pathLst>
          </a:custGeom>
          <a:solidFill>
            <a:srgbClr val="00E0DD">
              <a:alpha val="172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823466" y="4206049"/>
            <a:ext cx="3054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SimSun"/>
                <a:cs typeface="SimSun"/>
              </a:rPr>
              <a:t>爬</a:t>
            </a:r>
            <a:r>
              <a:rPr sz="1100" spc="5" dirty="0">
                <a:latin typeface="SimSun"/>
                <a:cs typeface="SimSun"/>
              </a:rPr>
              <a:t>虫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84719" y="5253228"/>
            <a:ext cx="1382395" cy="585470"/>
          </a:xfrm>
          <a:custGeom>
            <a:avLst/>
            <a:gdLst/>
            <a:ahLst/>
            <a:cxnLst/>
            <a:rect l="l" t="t" r="r" b="b"/>
            <a:pathLst>
              <a:path w="1382395" h="585470">
                <a:moveTo>
                  <a:pt x="1284731" y="585216"/>
                </a:moveTo>
                <a:lnTo>
                  <a:pt x="97535" y="585216"/>
                </a:lnTo>
                <a:lnTo>
                  <a:pt x="59498" y="577337"/>
                </a:lnTo>
                <a:lnTo>
                  <a:pt x="28484" y="556374"/>
                </a:lnTo>
                <a:lnTo>
                  <a:pt x="7612" y="525447"/>
                </a:lnTo>
                <a:lnTo>
                  <a:pt x="0" y="487680"/>
                </a:lnTo>
                <a:lnTo>
                  <a:pt x="0" y="97536"/>
                </a:lnTo>
                <a:lnTo>
                  <a:pt x="7612" y="59789"/>
                </a:lnTo>
                <a:lnTo>
                  <a:pt x="28484" y="28870"/>
                </a:lnTo>
                <a:lnTo>
                  <a:pt x="59498" y="7899"/>
                </a:lnTo>
                <a:lnTo>
                  <a:pt x="97535" y="0"/>
                </a:lnTo>
                <a:lnTo>
                  <a:pt x="1284731" y="0"/>
                </a:lnTo>
                <a:lnTo>
                  <a:pt x="1322899" y="7899"/>
                </a:lnTo>
                <a:lnTo>
                  <a:pt x="1353959" y="28870"/>
                </a:lnTo>
                <a:lnTo>
                  <a:pt x="1374789" y="59789"/>
                </a:lnTo>
                <a:lnTo>
                  <a:pt x="1382268" y="97536"/>
                </a:lnTo>
                <a:lnTo>
                  <a:pt x="1382268" y="487680"/>
                </a:lnTo>
                <a:lnTo>
                  <a:pt x="1374789" y="525447"/>
                </a:lnTo>
                <a:lnTo>
                  <a:pt x="1353959" y="556374"/>
                </a:lnTo>
                <a:lnTo>
                  <a:pt x="1322899" y="577337"/>
                </a:lnTo>
                <a:lnTo>
                  <a:pt x="1284731" y="585216"/>
                </a:lnTo>
                <a:close/>
              </a:path>
            </a:pathLst>
          </a:custGeom>
          <a:solidFill>
            <a:srgbClr val="00CF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517638" y="5430786"/>
            <a:ext cx="91630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BeautifulSoup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284719" y="4602479"/>
            <a:ext cx="1382395" cy="584200"/>
          </a:xfrm>
          <a:custGeom>
            <a:avLst/>
            <a:gdLst/>
            <a:ahLst/>
            <a:cxnLst/>
            <a:rect l="l" t="t" r="r" b="b"/>
            <a:pathLst>
              <a:path w="1382395" h="584200">
                <a:moveTo>
                  <a:pt x="1284731" y="583692"/>
                </a:moveTo>
                <a:lnTo>
                  <a:pt x="97535" y="583692"/>
                </a:lnTo>
                <a:lnTo>
                  <a:pt x="59498" y="576466"/>
                </a:lnTo>
                <a:lnTo>
                  <a:pt x="28484" y="555879"/>
                </a:lnTo>
                <a:lnTo>
                  <a:pt x="7612" y="525195"/>
                </a:lnTo>
                <a:lnTo>
                  <a:pt x="0" y="487680"/>
                </a:lnTo>
                <a:lnTo>
                  <a:pt x="0" y="97536"/>
                </a:lnTo>
                <a:lnTo>
                  <a:pt x="7612" y="59561"/>
                </a:lnTo>
                <a:lnTo>
                  <a:pt x="28484" y="28565"/>
                </a:lnTo>
                <a:lnTo>
                  <a:pt x="59498" y="7671"/>
                </a:lnTo>
                <a:lnTo>
                  <a:pt x="97535" y="0"/>
                </a:lnTo>
                <a:lnTo>
                  <a:pt x="1284731" y="0"/>
                </a:lnTo>
                <a:lnTo>
                  <a:pt x="1322899" y="7671"/>
                </a:lnTo>
                <a:lnTo>
                  <a:pt x="1353959" y="28565"/>
                </a:lnTo>
                <a:lnTo>
                  <a:pt x="1374789" y="59561"/>
                </a:lnTo>
                <a:lnTo>
                  <a:pt x="1382268" y="97536"/>
                </a:lnTo>
                <a:lnTo>
                  <a:pt x="1382268" y="487680"/>
                </a:lnTo>
                <a:lnTo>
                  <a:pt x="1374789" y="525195"/>
                </a:lnTo>
                <a:lnTo>
                  <a:pt x="1353959" y="555879"/>
                </a:lnTo>
                <a:lnTo>
                  <a:pt x="1322899" y="576466"/>
                </a:lnTo>
                <a:lnTo>
                  <a:pt x="1284731" y="583692"/>
                </a:lnTo>
                <a:close/>
              </a:path>
            </a:pathLst>
          </a:custGeom>
          <a:solidFill>
            <a:srgbClr val="00CF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800213" y="4779632"/>
            <a:ext cx="3517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35" dirty="0">
                <a:solidFill>
                  <a:srgbClr val="FFFFFF"/>
                </a:solidFill>
                <a:latin typeface="Microsoft JhengHei"/>
                <a:cs typeface="Microsoft JhengHei"/>
              </a:rPr>
              <a:t>urllib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072383" y="4014215"/>
            <a:ext cx="2243455" cy="1308100"/>
          </a:xfrm>
          <a:custGeom>
            <a:avLst/>
            <a:gdLst/>
            <a:ahLst/>
            <a:cxnLst/>
            <a:rect l="l" t="t" r="r" b="b"/>
            <a:pathLst>
              <a:path w="2243454" h="1308100">
                <a:moveTo>
                  <a:pt x="2025395" y="1307592"/>
                </a:moveTo>
                <a:lnTo>
                  <a:pt x="217931" y="1307592"/>
                </a:lnTo>
                <a:lnTo>
                  <a:pt x="168076" y="1301908"/>
                </a:lnTo>
                <a:lnTo>
                  <a:pt x="122275" y="1285556"/>
                </a:lnTo>
                <a:lnTo>
                  <a:pt x="81841" y="1259847"/>
                </a:lnTo>
                <a:lnTo>
                  <a:pt x="48084" y="1226092"/>
                </a:lnTo>
                <a:lnTo>
                  <a:pt x="22317" y="1185602"/>
                </a:lnTo>
                <a:lnTo>
                  <a:pt x="5852" y="1139687"/>
                </a:lnTo>
                <a:lnTo>
                  <a:pt x="0" y="1089660"/>
                </a:lnTo>
                <a:lnTo>
                  <a:pt x="0" y="217932"/>
                </a:lnTo>
                <a:lnTo>
                  <a:pt x="5852" y="167783"/>
                </a:lnTo>
                <a:lnTo>
                  <a:pt x="22317" y="121787"/>
                </a:lnTo>
                <a:lnTo>
                  <a:pt x="48084" y="81257"/>
                </a:lnTo>
                <a:lnTo>
                  <a:pt x="81841" y="47502"/>
                </a:lnTo>
                <a:lnTo>
                  <a:pt x="122275" y="21833"/>
                </a:lnTo>
                <a:lnTo>
                  <a:pt x="168076" y="5562"/>
                </a:lnTo>
                <a:lnTo>
                  <a:pt x="217931" y="0"/>
                </a:lnTo>
                <a:lnTo>
                  <a:pt x="2025395" y="0"/>
                </a:lnTo>
                <a:lnTo>
                  <a:pt x="2075307" y="5562"/>
                </a:lnTo>
                <a:lnTo>
                  <a:pt x="2121143" y="21833"/>
                </a:lnTo>
                <a:lnTo>
                  <a:pt x="2161594" y="47502"/>
                </a:lnTo>
                <a:lnTo>
                  <a:pt x="2195349" y="81257"/>
                </a:lnTo>
                <a:lnTo>
                  <a:pt x="2221097" y="121787"/>
                </a:lnTo>
                <a:lnTo>
                  <a:pt x="2237527" y="167783"/>
                </a:lnTo>
                <a:lnTo>
                  <a:pt x="2243328" y="217932"/>
                </a:lnTo>
                <a:lnTo>
                  <a:pt x="2243328" y="1089660"/>
                </a:lnTo>
                <a:lnTo>
                  <a:pt x="2237527" y="1139687"/>
                </a:lnTo>
                <a:lnTo>
                  <a:pt x="2221097" y="1185602"/>
                </a:lnTo>
                <a:lnTo>
                  <a:pt x="2195349" y="1226092"/>
                </a:lnTo>
                <a:lnTo>
                  <a:pt x="2161594" y="1259847"/>
                </a:lnTo>
                <a:lnTo>
                  <a:pt x="2121143" y="1285556"/>
                </a:lnTo>
                <a:lnTo>
                  <a:pt x="2075307" y="1301908"/>
                </a:lnTo>
                <a:lnTo>
                  <a:pt x="2025395" y="1307592"/>
                </a:lnTo>
                <a:close/>
              </a:path>
            </a:pathLst>
          </a:custGeom>
          <a:solidFill>
            <a:srgbClr val="B4C6E7">
              <a:alpha val="41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658476" y="4094479"/>
            <a:ext cx="10039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SimSun"/>
                <a:cs typeface="SimSun"/>
              </a:rPr>
              <a:t>交通时空大数</a:t>
            </a:r>
            <a:r>
              <a:rPr sz="1100" spc="5" dirty="0">
                <a:latin typeface="SimSun"/>
                <a:cs typeface="SimSun"/>
              </a:rPr>
              <a:t>据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381755" y="4491228"/>
            <a:ext cx="1557655" cy="584200"/>
          </a:xfrm>
          <a:custGeom>
            <a:avLst/>
            <a:gdLst/>
            <a:ahLst/>
            <a:cxnLst/>
            <a:rect l="l" t="t" r="r" b="b"/>
            <a:pathLst>
              <a:path w="1557654" h="584200">
                <a:moveTo>
                  <a:pt x="1459992" y="583692"/>
                </a:moveTo>
                <a:lnTo>
                  <a:pt x="97536" y="583692"/>
                </a:lnTo>
                <a:lnTo>
                  <a:pt x="59396" y="576270"/>
                </a:lnTo>
                <a:lnTo>
                  <a:pt x="28346" y="555459"/>
                </a:lnTo>
                <a:lnTo>
                  <a:pt x="7506" y="524381"/>
                </a:lnTo>
                <a:lnTo>
                  <a:pt x="0" y="486156"/>
                </a:lnTo>
                <a:lnTo>
                  <a:pt x="0" y="97536"/>
                </a:lnTo>
                <a:lnTo>
                  <a:pt x="7506" y="59389"/>
                </a:lnTo>
                <a:lnTo>
                  <a:pt x="28346" y="28336"/>
                </a:lnTo>
                <a:lnTo>
                  <a:pt x="59396" y="7499"/>
                </a:lnTo>
                <a:lnTo>
                  <a:pt x="97536" y="0"/>
                </a:lnTo>
                <a:lnTo>
                  <a:pt x="1459992" y="0"/>
                </a:lnTo>
                <a:lnTo>
                  <a:pt x="1498267" y="7499"/>
                </a:lnTo>
                <a:lnTo>
                  <a:pt x="1529362" y="28336"/>
                </a:lnTo>
                <a:lnTo>
                  <a:pt x="1550156" y="59389"/>
                </a:lnTo>
                <a:lnTo>
                  <a:pt x="1557528" y="97536"/>
                </a:lnTo>
                <a:lnTo>
                  <a:pt x="1557528" y="486156"/>
                </a:lnTo>
                <a:lnTo>
                  <a:pt x="1550156" y="524381"/>
                </a:lnTo>
                <a:lnTo>
                  <a:pt x="1529362" y="555459"/>
                </a:lnTo>
                <a:lnTo>
                  <a:pt x="1498267" y="576270"/>
                </a:lnTo>
                <a:lnTo>
                  <a:pt x="1459992" y="583692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725621" y="4668062"/>
            <a:ext cx="8705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45" dirty="0">
                <a:solidFill>
                  <a:srgbClr val="FFFFFF"/>
                </a:solidFill>
                <a:latin typeface="Microsoft JhengHei"/>
                <a:cs typeface="Microsoft JhengHei"/>
              </a:rPr>
              <a:t>TransBigData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47189" y="6304279"/>
            <a:ext cx="707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35" dirty="0">
                <a:latin typeface="SimSun"/>
                <a:cs typeface="SimSun"/>
              </a:rPr>
              <a:t>R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-290" dirty="0">
                <a:latin typeface="SimSun"/>
                <a:cs typeface="SimSun"/>
              </a:rPr>
              <a:t>r</a:t>
            </a:r>
            <a:r>
              <a:rPr sz="1800" spc="-500" dirty="0">
                <a:latin typeface="SimSun"/>
                <a:cs typeface="SimSun"/>
              </a:rPr>
              <a:t>i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-65" dirty="0">
                <a:latin typeface="SimSun"/>
                <a:cs typeface="SimSun"/>
              </a:rPr>
              <a:t>v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130" dirty="0">
                <a:latin typeface="SimSun"/>
                <a:cs typeface="SimSun"/>
              </a:rPr>
              <a:t>d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spc="-370" dirty="0">
                <a:latin typeface="SimSun"/>
                <a:cs typeface="SimSun"/>
              </a:rPr>
              <a:t>f</a:t>
            </a:r>
            <a:r>
              <a:rPr sz="1800" spc="-290" dirty="0">
                <a:latin typeface="SimSun"/>
                <a:cs typeface="SimSun"/>
              </a:rPr>
              <a:t>r</a:t>
            </a:r>
            <a:r>
              <a:rPr sz="1800" spc="125" dirty="0">
                <a:latin typeface="SimSun"/>
                <a:cs typeface="SimSun"/>
              </a:rPr>
              <a:t>o</a:t>
            </a:r>
            <a:r>
              <a:rPr sz="1800" spc="610" dirty="0">
                <a:latin typeface="SimSun"/>
                <a:cs typeface="SimSun"/>
              </a:rPr>
              <a:t>m</a:t>
            </a:r>
            <a:r>
              <a:rPr sz="1800" spc="-509" dirty="0">
                <a:latin typeface="SimSun"/>
                <a:cs typeface="SimSun"/>
              </a:rPr>
              <a:t>: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dirty="0">
                <a:latin typeface="SimSun"/>
                <a:cs typeface="SimSun"/>
              </a:rPr>
              <a:t>余庆，李玮峰《交通时空大数据分析、挖掘与可视化》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689" y="317500"/>
            <a:ext cx="4118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1B3868"/>
                </a:solidFill>
                <a:latin typeface="Times New Roman"/>
                <a:cs typeface="Times New Roman"/>
              </a:rPr>
              <a:t>Python</a:t>
            </a:r>
            <a:r>
              <a:rPr sz="3600" b="1" spc="-60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1B3868"/>
                </a:solidFill>
                <a:latin typeface="Times New Roman"/>
                <a:cs typeface="Times New Roman"/>
              </a:rPr>
              <a:t>Environment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8667" y="1184147"/>
            <a:ext cx="6074663" cy="33363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27260" y="4970170"/>
            <a:ext cx="6113145" cy="1573530"/>
            <a:chOff x="3027260" y="4970170"/>
            <a:chExt cx="6113145" cy="1573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500" y="5289803"/>
              <a:ext cx="1658112" cy="9784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0420" y="5117591"/>
              <a:ext cx="1138427" cy="13258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03036" y="5553709"/>
              <a:ext cx="440690" cy="440690"/>
            </a:xfrm>
            <a:custGeom>
              <a:avLst/>
              <a:gdLst/>
              <a:ahLst/>
              <a:cxnLst/>
              <a:rect l="l" t="t" r="r" b="b"/>
              <a:pathLst>
                <a:path w="440689" h="440689">
                  <a:moveTo>
                    <a:pt x="440436" y="148590"/>
                  </a:moveTo>
                  <a:lnTo>
                    <a:pt x="291084" y="148590"/>
                  </a:lnTo>
                  <a:lnTo>
                    <a:pt x="291084" y="0"/>
                  </a:lnTo>
                  <a:lnTo>
                    <a:pt x="149352" y="0"/>
                  </a:lnTo>
                  <a:lnTo>
                    <a:pt x="149352" y="148590"/>
                  </a:lnTo>
                  <a:lnTo>
                    <a:pt x="0" y="148590"/>
                  </a:lnTo>
                  <a:lnTo>
                    <a:pt x="0" y="290842"/>
                  </a:lnTo>
                  <a:lnTo>
                    <a:pt x="149352" y="290842"/>
                  </a:lnTo>
                  <a:lnTo>
                    <a:pt x="149352" y="440690"/>
                  </a:lnTo>
                  <a:lnTo>
                    <a:pt x="291084" y="440690"/>
                  </a:lnTo>
                  <a:lnTo>
                    <a:pt x="291084" y="290842"/>
                  </a:lnTo>
                  <a:lnTo>
                    <a:pt x="440436" y="290842"/>
                  </a:lnTo>
                  <a:lnTo>
                    <a:pt x="440436" y="14859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96457" y="5547207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149923" y="156273"/>
                  </a:moveTo>
                  <a:lnTo>
                    <a:pt x="149923" y="0"/>
                  </a:lnTo>
                  <a:lnTo>
                    <a:pt x="303758" y="0"/>
                  </a:lnTo>
                  <a:lnTo>
                    <a:pt x="303758" y="6350"/>
                  </a:lnTo>
                  <a:lnTo>
                    <a:pt x="162623" y="6350"/>
                  </a:lnTo>
                  <a:lnTo>
                    <a:pt x="156273" y="12700"/>
                  </a:lnTo>
                  <a:lnTo>
                    <a:pt x="162623" y="12700"/>
                  </a:lnTo>
                  <a:lnTo>
                    <a:pt x="162623" y="149923"/>
                  </a:lnTo>
                  <a:lnTo>
                    <a:pt x="156273" y="149923"/>
                  </a:lnTo>
                  <a:lnTo>
                    <a:pt x="149923" y="156273"/>
                  </a:lnTo>
                  <a:close/>
                </a:path>
                <a:path w="454025" h="454025">
                  <a:moveTo>
                    <a:pt x="162623" y="12700"/>
                  </a:moveTo>
                  <a:lnTo>
                    <a:pt x="156273" y="12700"/>
                  </a:lnTo>
                  <a:lnTo>
                    <a:pt x="162623" y="6350"/>
                  </a:lnTo>
                  <a:lnTo>
                    <a:pt x="162623" y="12700"/>
                  </a:lnTo>
                  <a:close/>
                </a:path>
                <a:path w="454025" h="454025">
                  <a:moveTo>
                    <a:pt x="291058" y="12700"/>
                  </a:moveTo>
                  <a:lnTo>
                    <a:pt x="162623" y="12700"/>
                  </a:lnTo>
                  <a:lnTo>
                    <a:pt x="162623" y="6350"/>
                  </a:lnTo>
                  <a:lnTo>
                    <a:pt x="291058" y="6350"/>
                  </a:lnTo>
                  <a:lnTo>
                    <a:pt x="291058" y="12700"/>
                  </a:lnTo>
                  <a:close/>
                </a:path>
                <a:path w="454025" h="454025">
                  <a:moveTo>
                    <a:pt x="440994" y="162623"/>
                  </a:moveTo>
                  <a:lnTo>
                    <a:pt x="291058" y="162623"/>
                  </a:lnTo>
                  <a:lnTo>
                    <a:pt x="291058" y="6350"/>
                  </a:lnTo>
                  <a:lnTo>
                    <a:pt x="297408" y="12700"/>
                  </a:lnTo>
                  <a:lnTo>
                    <a:pt x="303758" y="12700"/>
                  </a:lnTo>
                  <a:lnTo>
                    <a:pt x="303758" y="149923"/>
                  </a:lnTo>
                  <a:lnTo>
                    <a:pt x="297408" y="149923"/>
                  </a:lnTo>
                  <a:lnTo>
                    <a:pt x="303758" y="156273"/>
                  </a:lnTo>
                  <a:lnTo>
                    <a:pt x="440994" y="156273"/>
                  </a:lnTo>
                  <a:lnTo>
                    <a:pt x="440994" y="162623"/>
                  </a:lnTo>
                  <a:close/>
                </a:path>
                <a:path w="454025" h="454025">
                  <a:moveTo>
                    <a:pt x="303758" y="12700"/>
                  </a:moveTo>
                  <a:lnTo>
                    <a:pt x="297408" y="12700"/>
                  </a:lnTo>
                  <a:lnTo>
                    <a:pt x="291058" y="6350"/>
                  </a:lnTo>
                  <a:lnTo>
                    <a:pt x="303758" y="6350"/>
                  </a:lnTo>
                  <a:lnTo>
                    <a:pt x="303758" y="12700"/>
                  </a:lnTo>
                  <a:close/>
                </a:path>
                <a:path w="454025" h="454025">
                  <a:moveTo>
                    <a:pt x="149923" y="303758"/>
                  </a:moveTo>
                  <a:lnTo>
                    <a:pt x="0" y="303758"/>
                  </a:lnTo>
                  <a:lnTo>
                    <a:pt x="0" y="149923"/>
                  </a:lnTo>
                  <a:lnTo>
                    <a:pt x="149923" y="149923"/>
                  </a:lnTo>
                  <a:lnTo>
                    <a:pt x="149923" y="156273"/>
                  </a:lnTo>
                  <a:lnTo>
                    <a:pt x="12700" y="156273"/>
                  </a:lnTo>
                  <a:lnTo>
                    <a:pt x="6350" y="162623"/>
                  </a:lnTo>
                  <a:lnTo>
                    <a:pt x="12700" y="162623"/>
                  </a:lnTo>
                  <a:lnTo>
                    <a:pt x="12700" y="291058"/>
                  </a:lnTo>
                  <a:lnTo>
                    <a:pt x="6350" y="291058"/>
                  </a:lnTo>
                  <a:lnTo>
                    <a:pt x="12700" y="297408"/>
                  </a:lnTo>
                  <a:lnTo>
                    <a:pt x="149923" y="297408"/>
                  </a:lnTo>
                  <a:lnTo>
                    <a:pt x="149923" y="303758"/>
                  </a:lnTo>
                  <a:close/>
                </a:path>
                <a:path w="454025" h="454025">
                  <a:moveTo>
                    <a:pt x="162623" y="162623"/>
                  </a:moveTo>
                  <a:lnTo>
                    <a:pt x="12700" y="162623"/>
                  </a:lnTo>
                  <a:lnTo>
                    <a:pt x="12700" y="156273"/>
                  </a:lnTo>
                  <a:lnTo>
                    <a:pt x="149923" y="156273"/>
                  </a:lnTo>
                  <a:lnTo>
                    <a:pt x="156273" y="149923"/>
                  </a:lnTo>
                  <a:lnTo>
                    <a:pt x="162623" y="149923"/>
                  </a:lnTo>
                  <a:lnTo>
                    <a:pt x="162623" y="162623"/>
                  </a:lnTo>
                  <a:close/>
                </a:path>
                <a:path w="454025" h="454025">
                  <a:moveTo>
                    <a:pt x="303758" y="156273"/>
                  </a:moveTo>
                  <a:lnTo>
                    <a:pt x="297408" y="149923"/>
                  </a:lnTo>
                  <a:lnTo>
                    <a:pt x="303758" y="149923"/>
                  </a:lnTo>
                  <a:lnTo>
                    <a:pt x="303758" y="156273"/>
                  </a:lnTo>
                  <a:close/>
                </a:path>
                <a:path w="454025" h="454025">
                  <a:moveTo>
                    <a:pt x="453694" y="162623"/>
                  </a:moveTo>
                  <a:lnTo>
                    <a:pt x="447344" y="162623"/>
                  </a:lnTo>
                  <a:lnTo>
                    <a:pt x="440994" y="156273"/>
                  </a:lnTo>
                  <a:lnTo>
                    <a:pt x="303758" y="156273"/>
                  </a:lnTo>
                  <a:lnTo>
                    <a:pt x="303758" y="149923"/>
                  </a:lnTo>
                  <a:lnTo>
                    <a:pt x="453694" y="149923"/>
                  </a:lnTo>
                  <a:lnTo>
                    <a:pt x="453694" y="162623"/>
                  </a:lnTo>
                  <a:close/>
                </a:path>
                <a:path w="454025" h="454025">
                  <a:moveTo>
                    <a:pt x="12700" y="162623"/>
                  </a:moveTo>
                  <a:lnTo>
                    <a:pt x="6350" y="162623"/>
                  </a:lnTo>
                  <a:lnTo>
                    <a:pt x="12700" y="156273"/>
                  </a:lnTo>
                  <a:lnTo>
                    <a:pt x="12700" y="162623"/>
                  </a:lnTo>
                  <a:close/>
                </a:path>
                <a:path w="454025" h="454025">
                  <a:moveTo>
                    <a:pt x="440994" y="297408"/>
                  </a:moveTo>
                  <a:lnTo>
                    <a:pt x="440994" y="156273"/>
                  </a:lnTo>
                  <a:lnTo>
                    <a:pt x="447344" y="162623"/>
                  </a:lnTo>
                  <a:lnTo>
                    <a:pt x="453694" y="162623"/>
                  </a:lnTo>
                  <a:lnTo>
                    <a:pt x="453694" y="291058"/>
                  </a:lnTo>
                  <a:lnTo>
                    <a:pt x="447344" y="291058"/>
                  </a:lnTo>
                  <a:lnTo>
                    <a:pt x="440994" y="297408"/>
                  </a:lnTo>
                  <a:close/>
                </a:path>
                <a:path w="454025" h="454025">
                  <a:moveTo>
                    <a:pt x="12700" y="297408"/>
                  </a:moveTo>
                  <a:lnTo>
                    <a:pt x="6350" y="291058"/>
                  </a:lnTo>
                  <a:lnTo>
                    <a:pt x="12700" y="291058"/>
                  </a:lnTo>
                  <a:lnTo>
                    <a:pt x="12700" y="297408"/>
                  </a:lnTo>
                  <a:close/>
                </a:path>
                <a:path w="454025" h="454025">
                  <a:moveTo>
                    <a:pt x="162623" y="303758"/>
                  </a:moveTo>
                  <a:lnTo>
                    <a:pt x="156273" y="303758"/>
                  </a:lnTo>
                  <a:lnTo>
                    <a:pt x="149923" y="297408"/>
                  </a:lnTo>
                  <a:lnTo>
                    <a:pt x="12700" y="297408"/>
                  </a:lnTo>
                  <a:lnTo>
                    <a:pt x="12700" y="291058"/>
                  </a:lnTo>
                  <a:lnTo>
                    <a:pt x="162623" y="291058"/>
                  </a:lnTo>
                  <a:lnTo>
                    <a:pt x="162623" y="303758"/>
                  </a:lnTo>
                  <a:close/>
                </a:path>
                <a:path w="454025" h="454025">
                  <a:moveTo>
                    <a:pt x="291058" y="447344"/>
                  </a:moveTo>
                  <a:lnTo>
                    <a:pt x="291058" y="291058"/>
                  </a:lnTo>
                  <a:lnTo>
                    <a:pt x="440994" y="291058"/>
                  </a:lnTo>
                  <a:lnTo>
                    <a:pt x="440994" y="297408"/>
                  </a:lnTo>
                  <a:lnTo>
                    <a:pt x="303758" y="297408"/>
                  </a:lnTo>
                  <a:lnTo>
                    <a:pt x="297408" y="303758"/>
                  </a:lnTo>
                  <a:lnTo>
                    <a:pt x="303758" y="303758"/>
                  </a:lnTo>
                  <a:lnTo>
                    <a:pt x="303758" y="440994"/>
                  </a:lnTo>
                  <a:lnTo>
                    <a:pt x="297408" y="440994"/>
                  </a:lnTo>
                  <a:lnTo>
                    <a:pt x="291058" y="447344"/>
                  </a:lnTo>
                  <a:close/>
                </a:path>
                <a:path w="454025" h="454025">
                  <a:moveTo>
                    <a:pt x="453694" y="303758"/>
                  </a:moveTo>
                  <a:lnTo>
                    <a:pt x="303758" y="303758"/>
                  </a:lnTo>
                  <a:lnTo>
                    <a:pt x="303758" y="297408"/>
                  </a:lnTo>
                  <a:lnTo>
                    <a:pt x="440994" y="297408"/>
                  </a:lnTo>
                  <a:lnTo>
                    <a:pt x="447344" y="291058"/>
                  </a:lnTo>
                  <a:lnTo>
                    <a:pt x="453694" y="291058"/>
                  </a:lnTo>
                  <a:lnTo>
                    <a:pt x="453694" y="303758"/>
                  </a:lnTo>
                  <a:close/>
                </a:path>
                <a:path w="454025" h="454025">
                  <a:moveTo>
                    <a:pt x="303758" y="453694"/>
                  </a:moveTo>
                  <a:lnTo>
                    <a:pt x="149923" y="453694"/>
                  </a:lnTo>
                  <a:lnTo>
                    <a:pt x="149923" y="297408"/>
                  </a:lnTo>
                  <a:lnTo>
                    <a:pt x="156273" y="303758"/>
                  </a:lnTo>
                  <a:lnTo>
                    <a:pt x="162623" y="303758"/>
                  </a:lnTo>
                  <a:lnTo>
                    <a:pt x="162623" y="440994"/>
                  </a:lnTo>
                  <a:lnTo>
                    <a:pt x="156273" y="440994"/>
                  </a:lnTo>
                  <a:lnTo>
                    <a:pt x="162623" y="447344"/>
                  </a:lnTo>
                  <a:lnTo>
                    <a:pt x="303758" y="447344"/>
                  </a:lnTo>
                  <a:lnTo>
                    <a:pt x="303758" y="453694"/>
                  </a:lnTo>
                  <a:close/>
                </a:path>
                <a:path w="454025" h="454025">
                  <a:moveTo>
                    <a:pt x="303758" y="303758"/>
                  </a:moveTo>
                  <a:lnTo>
                    <a:pt x="297408" y="303758"/>
                  </a:lnTo>
                  <a:lnTo>
                    <a:pt x="303758" y="297408"/>
                  </a:lnTo>
                  <a:lnTo>
                    <a:pt x="303758" y="303758"/>
                  </a:lnTo>
                  <a:close/>
                </a:path>
                <a:path w="454025" h="454025">
                  <a:moveTo>
                    <a:pt x="162623" y="447344"/>
                  </a:moveTo>
                  <a:lnTo>
                    <a:pt x="156273" y="440994"/>
                  </a:lnTo>
                  <a:lnTo>
                    <a:pt x="162623" y="440994"/>
                  </a:lnTo>
                  <a:lnTo>
                    <a:pt x="162623" y="447344"/>
                  </a:lnTo>
                  <a:close/>
                </a:path>
                <a:path w="454025" h="454025">
                  <a:moveTo>
                    <a:pt x="291058" y="447344"/>
                  </a:moveTo>
                  <a:lnTo>
                    <a:pt x="162623" y="447344"/>
                  </a:lnTo>
                  <a:lnTo>
                    <a:pt x="162623" y="440994"/>
                  </a:lnTo>
                  <a:lnTo>
                    <a:pt x="291058" y="440994"/>
                  </a:lnTo>
                  <a:lnTo>
                    <a:pt x="291058" y="447344"/>
                  </a:lnTo>
                  <a:close/>
                </a:path>
                <a:path w="454025" h="454025">
                  <a:moveTo>
                    <a:pt x="303758" y="447344"/>
                  </a:moveTo>
                  <a:lnTo>
                    <a:pt x="291058" y="447344"/>
                  </a:lnTo>
                  <a:lnTo>
                    <a:pt x="297408" y="440994"/>
                  </a:lnTo>
                  <a:lnTo>
                    <a:pt x="303758" y="440994"/>
                  </a:lnTo>
                  <a:lnTo>
                    <a:pt x="303758" y="447344"/>
                  </a:lnTo>
                  <a:close/>
                </a:path>
              </a:pathLst>
            </a:custGeom>
            <a:solidFill>
              <a:srgbClr val="AE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27260" y="4970170"/>
              <a:ext cx="6113145" cy="1573530"/>
            </a:xfrm>
            <a:custGeom>
              <a:avLst/>
              <a:gdLst/>
              <a:ahLst/>
              <a:cxnLst/>
              <a:rect l="l" t="t" r="r" b="b"/>
              <a:pathLst>
                <a:path w="6113145" h="1573529">
                  <a:moveTo>
                    <a:pt x="6112624" y="1572983"/>
                  </a:moveTo>
                  <a:lnTo>
                    <a:pt x="0" y="1572983"/>
                  </a:lnTo>
                  <a:lnTo>
                    <a:pt x="0" y="0"/>
                  </a:lnTo>
                  <a:lnTo>
                    <a:pt x="6112624" y="0"/>
                  </a:lnTo>
                  <a:lnTo>
                    <a:pt x="6112624" y="6350"/>
                  </a:lnTo>
                  <a:lnTo>
                    <a:pt x="12700" y="6350"/>
                  </a:lnTo>
                  <a:lnTo>
                    <a:pt x="6350" y="12700"/>
                  </a:lnTo>
                  <a:lnTo>
                    <a:pt x="12700" y="12700"/>
                  </a:lnTo>
                  <a:lnTo>
                    <a:pt x="12700" y="1560283"/>
                  </a:lnTo>
                  <a:lnTo>
                    <a:pt x="6350" y="1560283"/>
                  </a:lnTo>
                  <a:lnTo>
                    <a:pt x="12700" y="1566633"/>
                  </a:lnTo>
                  <a:lnTo>
                    <a:pt x="6112624" y="1566633"/>
                  </a:lnTo>
                  <a:lnTo>
                    <a:pt x="6112624" y="1572983"/>
                  </a:lnTo>
                  <a:close/>
                </a:path>
                <a:path w="6113145" h="1573529">
                  <a:moveTo>
                    <a:pt x="12700" y="12700"/>
                  </a:moveTo>
                  <a:lnTo>
                    <a:pt x="6350" y="12700"/>
                  </a:lnTo>
                  <a:lnTo>
                    <a:pt x="12700" y="6350"/>
                  </a:lnTo>
                  <a:lnTo>
                    <a:pt x="12700" y="12700"/>
                  </a:lnTo>
                  <a:close/>
                </a:path>
                <a:path w="6113145" h="1573529">
                  <a:moveTo>
                    <a:pt x="6099924" y="12700"/>
                  </a:moveTo>
                  <a:lnTo>
                    <a:pt x="12700" y="12700"/>
                  </a:lnTo>
                  <a:lnTo>
                    <a:pt x="12700" y="6350"/>
                  </a:lnTo>
                  <a:lnTo>
                    <a:pt x="6099924" y="6350"/>
                  </a:lnTo>
                  <a:lnTo>
                    <a:pt x="6099924" y="12700"/>
                  </a:lnTo>
                  <a:close/>
                </a:path>
                <a:path w="6113145" h="1573529">
                  <a:moveTo>
                    <a:pt x="6099924" y="1566633"/>
                  </a:moveTo>
                  <a:lnTo>
                    <a:pt x="6099924" y="6350"/>
                  </a:lnTo>
                  <a:lnTo>
                    <a:pt x="6106274" y="12700"/>
                  </a:lnTo>
                  <a:lnTo>
                    <a:pt x="6112624" y="12700"/>
                  </a:lnTo>
                  <a:lnTo>
                    <a:pt x="6112624" y="1560283"/>
                  </a:lnTo>
                  <a:lnTo>
                    <a:pt x="6106274" y="1560283"/>
                  </a:lnTo>
                  <a:lnTo>
                    <a:pt x="6099924" y="1566633"/>
                  </a:lnTo>
                  <a:close/>
                </a:path>
                <a:path w="6113145" h="1573529">
                  <a:moveTo>
                    <a:pt x="6112624" y="12700"/>
                  </a:moveTo>
                  <a:lnTo>
                    <a:pt x="6106274" y="12700"/>
                  </a:lnTo>
                  <a:lnTo>
                    <a:pt x="6099924" y="6350"/>
                  </a:lnTo>
                  <a:lnTo>
                    <a:pt x="6112624" y="6350"/>
                  </a:lnTo>
                  <a:lnTo>
                    <a:pt x="6112624" y="12700"/>
                  </a:lnTo>
                  <a:close/>
                </a:path>
                <a:path w="6113145" h="1573529">
                  <a:moveTo>
                    <a:pt x="12700" y="1566633"/>
                  </a:moveTo>
                  <a:lnTo>
                    <a:pt x="6350" y="1560283"/>
                  </a:lnTo>
                  <a:lnTo>
                    <a:pt x="12700" y="1560283"/>
                  </a:lnTo>
                  <a:lnTo>
                    <a:pt x="12700" y="1566633"/>
                  </a:lnTo>
                  <a:close/>
                </a:path>
                <a:path w="6113145" h="1573529">
                  <a:moveTo>
                    <a:pt x="6099924" y="1566633"/>
                  </a:moveTo>
                  <a:lnTo>
                    <a:pt x="12700" y="1566633"/>
                  </a:lnTo>
                  <a:lnTo>
                    <a:pt x="12700" y="1560283"/>
                  </a:lnTo>
                  <a:lnTo>
                    <a:pt x="6099924" y="1560283"/>
                  </a:lnTo>
                  <a:lnTo>
                    <a:pt x="6099924" y="1566633"/>
                  </a:lnTo>
                  <a:close/>
                </a:path>
                <a:path w="6113145" h="1573529">
                  <a:moveTo>
                    <a:pt x="6112624" y="1566633"/>
                  </a:moveTo>
                  <a:lnTo>
                    <a:pt x="6099924" y="1566633"/>
                  </a:lnTo>
                  <a:lnTo>
                    <a:pt x="6106274" y="1560283"/>
                  </a:lnTo>
                  <a:lnTo>
                    <a:pt x="6112624" y="1560283"/>
                  </a:lnTo>
                  <a:lnTo>
                    <a:pt x="6112624" y="15666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472" y="5502452"/>
            <a:ext cx="24638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/>
                <a:cs typeface="Times New Roman"/>
              </a:rPr>
              <a:t>Recommended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94" y="321309"/>
            <a:ext cx="3340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Ins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ta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l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l</a:t>
            </a:r>
            <a:r>
              <a:rPr b="1" spc="-204" dirty="0">
                <a:solidFill>
                  <a:srgbClr val="1B3868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A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n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aco</a:t>
            </a:r>
            <a:r>
              <a:rPr b="1" spc="-5" dirty="0">
                <a:solidFill>
                  <a:srgbClr val="1B3868"/>
                </a:solidFill>
                <a:latin typeface="Times New Roman"/>
                <a:cs typeface="Times New Roman"/>
              </a:rPr>
              <a:t>nd</a:t>
            </a:r>
            <a:r>
              <a:rPr b="1" dirty="0">
                <a:solidFill>
                  <a:srgbClr val="1B3868"/>
                </a:solidFill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564" y="1146352"/>
            <a:ext cx="4387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9730" indent="-367030">
              <a:lnSpc>
                <a:spcPct val="100000"/>
              </a:lnSpc>
              <a:spcBef>
                <a:spcPts val="105"/>
              </a:spcBef>
              <a:buFont typeface="Microsoft YaHei"/>
              <a:buChar char="●"/>
              <a:tabLst>
                <a:tab pos="379730" algn="l"/>
              </a:tabLst>
            </a:pPr>
            <a:r>
              <a:rPr sz="3200" spc="-5" dirty="0">
                <a:latin typeface="Times New Roman"/>
                <a:cs typeface="Times New Roman"/>
              </a:rPr>
              <a:t>Installatio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o</a:t>
            </a:r>
            <a:r>
              <a:rPr sz="3200" dirty="0">
                <a:latin typeface="Times New Roman"/>
                <a:cs typeface="Times New Roman"/>
              </a:rPr>
              <a:t>f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Anacond</a:t>
            </a:r>
            <a:r>
              <a:rPr sz="320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" y="3003804"/>
            <a:ext cx="6280404" cy="20970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8420" y="2324100"/>
            <a:ext cx="5704332" cy="33299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59784" y="5878169"/>
            <a:ext cx="4353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SimSun"/>
                <a:cs typeface="SimSun"/>
              </a:rPr>
              <a:t>conda</a:t>
            </a:r>
            <a:r>
              <a:rPr sz="1800" spc="-409" dirty="0">
                <a:latin typeface="SimSun"/>
                <a:cs typeface="SimSun"/>
              </a:rPr>
              <a:t> </a:t>
            </a:r>
            <a:r>
              <a:rPr sz="1800" spc="-114" dirty="0">
                <a:latin typeface="SimSun"/>
                <a:cs typeface="SimSun"/>
              </a:rPr>
              <a:t>create</a:t>
            </a:r>
            <a:r>
              <a:rPr sz="1800" spc="-400" dirty="0">
                <a:latin typeface="SimSun"/>
                <a:cs typeface="SimSun"/>
              </a:rPr>
              <a:t> </a:t>
            </a:r>
            <a:r>
              <a:rPr sz="1800" spc="45" dirty="0">
                <a:latin typeface="SimSun"/>
                <a:cs typeface="SimSun"/>
              </a:rPr>
              <a:t>-n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spc="20" dirty="0">
                <a:latin typeface="SimSun"/>
                <a:cs typeface="SimSun"/>
              </a:rPr>
              <a:t>your_env_name</a:t>
            </a:r>
            <a:r>
              <a:rPr sz="1800" spc="-400" dirty="0">
                <a:latin typeface="SimSun"/>
                <a:cs typeface="SimSun"/>
              </a:rPr>
              <a:t> </a:t>
            </a:r>
            <a:r>
              <a:rPr sz="1800" spc="-40" dirty="0">
                <a:latin typeface="SimSun"/>
                <a:cs typeface="SimSun"/>
              </a:rPr>
              <a:t>python=x.x </a:t>
            </a:r>
            <a:r>
              <a:rPr sz="1800" spc="-885" dirty="0">
                <a:latin typeface="SimSun"/>
                <a:cs typeface="SimSun"/>
              </a:rPr>
              <a:t> </a:t>
            </a:r>
            <a:r>
              <a:rPr sz="1800" spc="-5" dirty="0">
                <a:latin typeface="SimSun"/>
                <a:cs typeface="SimSun"/>
              </a:rPr>
              <a:t>a</a:t>
            </a:r>
            <a:r>
              <a:rPr sz="1800" spc="-90" dirty="0">
                <a:latin typeface="SimSun"/>
                <a:cs typeface="SimSun"/>
              </a:rPr>
              <a:t>c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-500" dirty="0">
                <a:latin typeface="SimSun"/>
                <a:cs typeface="SimSun"/>
              </a:rPr>
              <a:t>i</a:t>
            </a:r>
            <a:r>
              <a:rPr sz="1800" spc="-65" dirty="0">
                <a:latin typeface="SimSun"/>
                <a:cs typeface="SimSun"/>
              </a:rPr>
              <a:t>v</a:t>
            </a:r>
            <a:r>
              <a:rPr sz="1800" spc="-5" dirty="0">
                <a:latin typeface="SimSun"/>
                <a:cs typeface="SimSun"/>
              </a:rPr>
              <a:t>a</a:t>
            </a:r>
            <a:r>
              <a:rPr sz="1800" spc="-335" dirty="0">
                <a:latin typeface="SimSun"/>
                <a:cs typeface="SimSun"/>
              </a:rPr>
              <a:t>t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-405" dirty="0">
                <a:latin typeface="SimSun"/>
                <a:cs typeface="SimSun"/>
              </a:rPr>
              <a:t> </a:t>
            </a:r>
            <a:r>
              <a:rPr sz="1800" spc="-60" dirty="0">
                <a:latin typeface="SimSun"/>
                <a:cs typeface="SimSun"/>
              </a:rPr>
              <a:t>y</a:t>
            </a:r>
            <a:r>
              <a:rPr sz="1800" spc="125" dirty="0">
                <a:latin typeface="SimSun"/>
                <a:cs typeface="SimSun"/>
              </a:rPr>
              <a:t>o</a:t>
            </a:r>
            <a:r>
              <a:rPr sz="1800" spc="85" dirty="0">
                <a:latin typeface="SimSun"/>
                <a:cs typeface="SimSun"/>
              </a:rPr>
              <a:t>u</a:t>
            </a:r>
            <a:r>
              <a:rPr sz="1800" spc="-290" dirty="0">
                <a:latin typeface="SimSun"/>
                <a:cs typeface="SimSun"/>
              </a:rPr>
              <a:t>r</a:t>
            </a:r>
            <a:r>
              <a:rPr sz="1800" spc="-160" dirty="0">
                <a:latin typeface="SimSun"/>
                <a:cs typeface="SimSun"/>
              </a:rPr>
              <a:t>_</a:t>
            </a:r>
            <a:r>
              <a:rPr sz="1800" spc="20" dirty="0">
                <a:latin typeface="SimSun"/>
                <a:cs typeface="SimSun"/>
              </a:rPr>
              <a:t>e</a:t>
            </a:r>
            <a:r>
              <a:rPr sz="1800" spc="85" dirty="0">
                <a:latin typeface="SimSun"/>
                <a:cs typeface="SimSun"/>
              </a:rPr>
              <a:t>n</a:t>
            </a:r>
            <a:r>
              <a:rPr sz="1800" spc="-65" dirty="0">
                <a:latin typeface="SimSun"/>
                <a:cs typeface="SimSun"/>
              </a:rPr>
              <a:t>v</a:t>
            </a:r>
            <a:r>
              <a:rPr sz="1800" spc="-160" dirty="0">
                <a:latin typeface="SimSun"/>
                <a:cs typeface="SimSun"/>
              </a:rPr>
              <a:t>_</a:t>
            </a:r>
            <a:r>
              <a:rPr sz="1800" spc="85" dirty="0">
                <a:latin typeface="SimSun"/>
                <a:cs typeface="SimSun"/>
              </a:rPr>
              <a:t>n</a:t>
            </a:r>
            <a:r>
              <a:rPr sz="1800" spc="-5" dirty="0">
                <a:latin typeface="SimSun"/>
                <a:cs typeface="SimSun"/>
              </a:rPr>
              <a:t>a</a:t>
            </a:r>
            <a:r>
              <a:rPr sz="1800" spc="610" dirty="0">
                <a:latin typeface="SimSun"/>
                <a:cs typeface="SimSun"/>
              </a:rPr>
              <a:t>m</a:t>
            </a:r>
            <a:r>
              <a:rPr sz="1800" spc="20" dirty="0">
                <a:latin typeface="SimSun"/>
                <a:cs typeface="SimSun"/>
              </a:rPr>
              <a:t>e</a:t>
            </a:r>
            <a:endParaRPr sz="18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538</Words>
  <Application>Microsoft Office PowerPoint</Application>
  <PresentationFormat>宽屏</PresentationFormat>
  <Paragraphs>108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 MT</vt:lpstr>
      <vt:lpstr>Microsoft JhengHei</vt:lpstr>
      <vt:lpstr>Microsoft YaHei</vt:lpstr>
      <vt:lpstr>SimSun</vt:lpstr>
      <vt:lpstr>Arial</vt:lpstr>
      <vt:lpstr>Arial Black</vt:lpstr>
      <vt:lpstr>Calibri</vt:lpstr>
      <vt:lpstr>Times New Roman</vt:lpstr>
      <vt:lpstr>Office Theme</vt:lpstr>
      <vt:lpstr>Knowledge Discover y  and Data  Mining</vt:lpstr>
      <vt:lpstr>Python</vt:lpstr>
      <vt:lpstr>Why to Learn Python?</vt:lpstr>
      <vt:lpstr>Python Programming Examples</vt:lpstr>
      <vt:lpstr>Types of Big Data(example)</vt:lpstr>
      <vt:lpstr>Data Processing Tools</vt:lpstr>
      <vt:lpstr>Why Python?</vt:lpstr>
      <vt:lpstr>PowerPoint 演示文稿</vt:lpstr>
      <vt:lpstr>Install Anaconda</vt:lpstr>
      <vt:lpstr>Install Jupyter Notebook</vt:lpstr>
      <vt:lpstr>Try to Install Packages</vt:lpstr>
      <vt:lpstr>Try to Use Jupyter Notebook</vt:lpstr>
      <vt:lpstr>Python Judgement Examples</vt:lpstr>
      <vt:lpstr>Python Loop Examples</vt:lpstr>
      <vt:lpstr>Exercise1</vt:lpstr>
      <vt:lpstr>Exercise2</vt:lpstr>
      <vt:lpstr>Exercise3</vt:lpstr>
      <vt:lpstr>Other Resources</vt:lpstr>
      <vt:lpstr>E n d o f L a b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Discover y  and Data  Mining</dc:title>
  <cp:lastModifiedBy>Tianyue Zheng</cp:lastModifiedBy>
  <cp:revision>1</cp:revision>
  <dcterms:created xsi:type="dcterms:W3CDTF">2024-02-18T07:20:58Z</dcterms:created>
  <dcterms:modified xsi:type="dcterms:W3CDTF">2024-02-18T07:22:27Z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2024-02-18T00:00:00Z</vt:filetime>
  </property>
</Properties>
</file>