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9144000"/>
  <p:notesSz cx="7010400" cy="9296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5" roundtripDataSignature="AMtx7mhhujiVdBtLH7AJbKq6kQbBqQsJR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customschemas.google.com/relationships/presentationmetadata" Target="metadata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3:notes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4:notes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5:notes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6:notes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:notes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7:notes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:notes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8:notes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:notes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9:notes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/>
          <p:nvPr>
            <p:ph type="ctrTitle"/>
          </p:nvPr>
        </p:nvSpPr>
        <p:spPr>
          <a:xfrm>
            <a:off x="685800" y="2130426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" name="Google Shape;20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91375" spcFirstLastPara="1" rIns="91375" wrap="square" tIns="45675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" type="body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14"/>
          <p:cNvSpPr txBox="1"/>
          <p:nvPr>
            <p:ph idx="2" type="body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91375" spcFirstLastPara="1" rIns="91375" wrap="square" tIns="45675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5"/>
          <p:cNvSpPr txBox="1"/>
          <p:nvPr>
            <p:ph idx="2" type="body"/>
          </p:nvPr>
        </p:nvSpPr>
        <p:spPr>
          <a:xfrm>
            <a:off x="457200" y="2174876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15"/>
          <p:cNvSpPr txBox="1"/>
          <p:nvPr>
            <p:ph idx="3" type="body"/>
          </p:nvPr>
        </p:nvSpPr>
        <p:spPr>
          <a:xfrm>
            <a:off x="4645030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91375" spcFirstLastPara="1" rIns="91375" wrap="square" tIns="45675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5"/>
          <p:cNvSpPr txBox="1"/>
          <p:nvPr>
            <p:ph idx="4" type="body"/>
          </p:nvPr>
        </p:nvSpPr>
        <p:spPr>
          <a:xfrm>
            <a:off x="4645030" y="2174876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/>
          <p:nvPr>
            <p:ph type="title"/>
          </p:nvPr>
        </p:nvSpPr>
        <p:spPr>
          <a:xfrm>
            <a:off x="457202" y="273051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91375" spcFirstLastPara="1" rIns="91375" wrap="square" tIns="456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8"/>
          <p:cNvSpPr txBox="1"/>
          <p:nvPr>
            <p:ph idx="2" type="body"/>
          </p:nvPr>
        </p:nvSpPr>
        <p:spPr>
          <a:xfrm>
            <a:off x="457202" y="1435105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91375" spcFirstLastPara="1" rIns="91375" wrap="square" tIns="456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9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9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jpg"/><Relationship Id="rId5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 flipH="1" rot="10800000">
            <a:off x="0" y="6858000"/>
            <a:ext cx="9144000" cy="46038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BFCFEC"/>
              </a:gs>
              <a:gs pos="100000">
                <a:srgbClr val="E0E8F4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" name="Google Shape;8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34200" y="71438"/>
            <a:ext cx="2209800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"/>
          <p:cNvSpPr txBox="1"/>
          <p:nvPr>
            <p:ph idx="1" type="body"/>
          </p:nvPr>
        </p:nvSpPr>
        <p:spPr>
          <a:xfrm>
            <a:off x="457200" y="2438400"/>
            <a:ext cx="8229600" cy="3687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Slug Hub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1800"/>
              <a:t>PO: Lawrence Tam</a:t>
            </a:r>
            <a:endParaRPr sz="18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Team member names 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    Lawrence Tam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    Naum Markenzon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    Mason Nguyen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    Xuhua Feng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    Zhelin Li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"/>
          <p:cNvSpPr txBox="1"/>
          <p:nvPr>
            <p:ph type="title"/>
          </p:nvPr>
        </p:nvSpPr>
        <p:spPr>
          <a:xfrm>
            <a:off x="457200" y="1046163"/>
            <a:ext cx="8229600" cy="1260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Slug Hub</a:t>
            </a:r>
            <a:b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July 2, 2019</a:t>
            </a:r>
            <a:endParaRPr/>
          </a:p>
        </p:txBody>
      </p:sp>
      <p:sp>
        <p:nvSpPr>
          <p:cNvPr id="88" name="Google Shape;88;p1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BFCFEC"/>
              </a:gs>
              <a:gs pos="100000">
                <a:srgbClr val="E0E8F4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" name="Google Shape;89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8053" y="4472135"/>
            <a:ext cx="2018950" cy="146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98048" y="2695876"/>
            <a:ext cx="2018950" cy="14662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BFCFEC"/>
              </a:gs>
              <a:gs pos="100000">
                <a:srgbClr val="E0E8F4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" name="Google Shape;9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34200" y="0"/>
            <a:ext cx="2209800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"/>
          <p:cNvSpPr txBox="1"/>
          <p:nvPr>
            <p:ph type="title"/>
          </p:nvPr>
        </p:nvSpPr>
        <p:spPr>
          <a:xfrm>
            <a:off x="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Slug Hub</a:t>
            </a:r>
            <a:endParaRPr/>
          </a:p>
        </p:txBody>
      </p:sp>
      <p:sp>
        <p:nvSpPr>
          <p:cNvPr id="98" name="Google Shape;98;p2"/>
          <p:cNvSpPr txBox="1"/>
          <p:nvPr>
            <p:ph idx="1" type="body"/>
          </p:nvPr>
        </p:nvSpPr>
        <p:spPr>
          <a:xfrm>
            <a:off x="457200" y="1508850"/>
            <a:ext cx="8229600" cy="38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-354012" lvl="0" marL="341312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FFC000"/>
              </a:buClr>
              <a:buSzPts val="2000"/>
              <a:buFont typeface="Calibri"/>
              <a:buChar char="•"/>
            </a:pPr>
            <a:r>
              <a:rPr lang="en-US" sz="2000"/>
              <a:t>F</a:t>
            </a:r>
            <a:r>
              <a:rPr lang="en-US" sz="2000"/>
              <a:t>rom the tools available to them, s</a:t>
            </a:r>
            <a:r>
              <a:rPr lang="en-US" sz="2000"/>
              <a:t>tudents find information and resources available to them to be either obscure or annoying to navigate around</a:t>
            </a:r>
            <a:endParaRPr sz="20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4012" lvl="0" marL="341312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FFC000"/>
              </a:buClr>
              <a:buSzPts val="2000"/>
              <a:buFont typeface="Calibri"/>
              <a:buChar char="•"/>
            </a:pPr>
            <a:r>
              <a:rPr lang="en-US" sz="2000">
                <a:solidFill>
                  <a:srgbClr val="333333"/>
                </a:solidFill>
                <a:highlight>
                  <a:schemeClr val="lt1"/>
                </a:highlight>
              </a:rPr>
              <a:t>Build a mobile app that acts as a hub for student affairs and raises awareness of resources that UC Santa Cruz provides. From giving instant access to myUCSC and Canvas, to providing forms to </a:t>
            </a:r>
            <a:r>
              <a:rPr lang="en-US" sz="2000">
                <a:solidFill>
                  <a:srgbClr val="333333"/>
                </a:solidFill>
                <a:highlight>
                  <a:schemeClr val="lt1"/>
                </a:highlight>
              </a:rPr>
              <a:t>sign up for LSS,</a:t>
            </a:r>
            <a:r>
              <a:rPr lang="en-US" sz="2000">
                <a:solidFill>
                  <a:srgbClr val="333333"/>
                </a:solidFill>
                <a:highlight>
                  <a:schemeClr val="lt1"/>
                </a:highlight>
              </a:rPr>
              <a:t> to providing info on which labs are looking for research assistants, this app will make UCSC resources much more accessible to students</a:t>
            </a:r>
            <a:endParaRPr/>
          </a:p>
        </p:txBody>
      </p:sp>
      <p:sp>
        <p:nvSpPr>
          <p:cNvPr id="99" name="Google Shape;99;p2"/>
          <p:cNvSpPr txBox="1"/>
          <p:nvPr/>
        </p:nvSpPr>
        <p:spPr>
          <a:xfrm>
            <a:off x="1007050" y="1030650"/>
            <a:ext cx="63771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PROBLEM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 txBox="1"/>
          <p:nvPr/>
        </p:nvSpPr>
        <p:spPr>
          <a:xfrm>
            <a:off x="884700" y="2787800"/>
            <a:ext cx="3687300" cy="7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SOLUTION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BFCFEC"/>
              </a:gs>
              <a:gs pos="100000">
                <a:srgbClr val="E0E8F4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" name="Google Shape;10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5150" y="76200"/>
            <a:ext cx="2209800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3"/>
          <p:cNvSpPr txBox="1"/>
          <p:nvPr>
            <p:ph type="title"/>
          </p:nvPr>
        </p:nvSpPr>
        <p:spPr>
          <a:xfrm>
            <a:off x="533400" y="2009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Sprint 1</a:t>
            </a:r>
            <a:endParaRPr/>
          </a:p>
        </p:txBody>
      </p:sp>
      <p:sp>
        <p:nvSpPr>
          <p:cNvPr id="108" name="Google Shape;108;p3"/>
          <p:cNvSpPr txBox="1"/>
          <p:nvPr>
            <p:ph idx="1" type="body"/>
          </p:nvPr>
        </p:nvSpPr>
        <p:spPr>
          <a:xfrm>
            <a:off x="457200" y="926300"/>
            <a:ext cx="8229600" cy="48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[ Sprint 1</a:t>
            </a:r>
            <a:endParaRPr sz="2400"/>
          </a:p>
          <a:p>
            <a:pPr indent="-284162" lvl="1" marL="74136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As a student, I want easier access to academic information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7012" lvl="2" marL="114141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So that I can graduate smoothly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7012" lvl="3" marL="159861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Classes offered each quarter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7012" lvl="3" marL="159861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Info on Curriculum chart/ classes needed to graduate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7012" lvl="3" marL="159861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Advising info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7012" lvl="3" marL="159861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Instant access to myUCSC and Canvas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84162" lvl="1" marL="741362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Spikes 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0662" lvl="1" marL="741362" rtl="0" algn="l">
              <a:spcBef>
                <a:spcPts val="560"/>
              </a:spcBef>
              <a:spcAft>
                <a:spcPts val="0"/>
              </a:spcAft>
              <a:buSzPts val="1800"/>
              <a:buFont typeface="Times New Roman"/>
              <a:buChar char="–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Learn React and web scraping techniques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0662" lvl="1" marL="741362" rtl="0" algn="l">
              <a:spcBef>
                <a:spcPts val="560"/>
              </a:spcBef>
              <a:spcAft>
                <a:spcPts val="0"/>
              </a:spcAft>
              <a:buSzPts val="1800"/>
              <a:buFont typeface="Times New Roman"/>
              <a:buChar char="–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store login information in database (privacy issue)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0662" lvl="1" marL="741363" rtl="0" algn="l">
              <a:spcBef>
                <a:spcPts val="560"/>
              </a:spcBef>
              <a:spcAft>
                <a:spcPts val="0"/>
              </a:spcAft>
              <a:buSzPts val="1800"/>
              <a:buFont typeface="Times New Roman"/>
              <a:buChar char="–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making the app scalable for future additions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4162" lvl="1" marL="741362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Infrastructure tasks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0662" lvl="1" marL="741362" rtl="0" algn="l">
              <a:spcBef>
                <a:spcPts val="560"/>
              </a:spcBef>
              <a:spcAft>
                <a:spcPts val="0"/>
              </a:spcAft>
              <a:buSzPts val="1800"/>
              <a:buFont typeface="Times New Roman"/>
              <a:buChar char="–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Set up Github repository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0662" lvl="1" marL="741362" rtl="0" algn="l">
              <a:spcBef>
                <a:spcPts val="560"/>
              </a:spcBef>
              <a:spcAft>
                <a:spcPts val="0"/>
              </a:spcAft>
              <a:buSzPts val="1800"/>
              <a:buFont typeface="Times New Roman"/>
              <a:buChar char="–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Set up React native environment, everyone download Expo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BFCFEC"/>
              </a:gs>
              <a:gs pos="100000">
                <a:srgbClr val="E0E8F4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4" name="Google Shape;11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5150" y="76200"/>
            <a:ext cx="2209800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4"/>
          <p:cNvSpPr txBox="1"/>
          <p:nvPr>
            <p:ph type="title"/>
          </p:nvPr>
        </p:nvSpPr>
        <p:spPr>
          <a:xfrm>
            <a:off x="609600" y="76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Sprint 2</a:t>
            </a:r>
            <a:endParaRPr/>
          </a:p>
        </p:txBody>
      </p:sp>
      <p:sp>
        <p:nvSpPr>
          <p:cNvPr id="116" name="Google Shape;116;p4"/>
          <p:cNvSpPr txBox="1"/>
          <p:nvPr>
            <p:ph idx="1" type="body"/>
          </p:nvPr>
        </p:nvSpPr>
        <p:spPr>
          <a:xfrm>
            <a:off x="457200" y="879400"/>
            <a:ext cx="8229600" cy="57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[ Sprint 2 </a:t>
            </a:r>
            <a:endParaRPr/>
          </a:p>
          <a:p>
            <a:pPr indent="-284162" lvl="1" marL="74136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As a student, I want to be engaged with my education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7012" lvl="2" marL="114141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so I can make the most of my time here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7012" lvl="3" marL="159861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Create Study groups (*)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7012" lvl="3" marL="159861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LSS/MSI/small group tutoring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7012" lvl="3" marL="159861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Booking rooms in library (Mchenry &amp; SNE)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7012" lvl="3" marL="159861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networking, social life, and entertainment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7012" lvl="3" marL="159861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Academic calendar w/ deadlines (notifications)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84162" lvl="1" marL="741362" rtl="0" algn="l">
              <a:spcBef>
                <a:spcPts val="560"/>
              </a:spcBef>
              <a:spcAft>
                <a:spcPts val="0"/>
              </a:spcAft>
              <a:buSzPts val="2800"/>
              <a:buChar char="–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Spikes 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0662" lvl="1" marL="741362" rtl="0" algn="l">
              <a:spcBef>
                <a:spcPts val="560"/>
              </a:spcBef>
              <a:spcAft>
                <a:spcPts val="0"/>
              </a:spcAft>
              <a:buSzPts val="1800"/>
              <a:buFont typeface="Times New Roman"/>
              <a:buChar char="–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Setting up study group form (reuse GrepThink )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4162" lvl="1" marL="741362" rtl="0" algn="l">
              <a:spcBef>
                <a:spcPts val="560"/>
              </a:spcBef>
              <a:spcAft>
                <a:spcPts val="0"/>
              </a:spcAft>
              <a:buSzPts val="2800"/>
              <a:buChar char="–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Infrastructure tasks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0662" lvl="1" marL="741362" rtl="0" algn="l">
              <a:spcBef>
                <a:spcPts val="560"/>
              </a:spcBef>
              <a:spcAft>
                <a:spcPts val="0"/>
              </a:spcAft>
              <a:buSzPts val="1800"/>
              <a:buFont typeface="Times New Roman"/>
              <a:buChar char="–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Build a new path for the application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0662" lvl="1" marL="741362" rtl="0" algn="l">
              <a:spcBef>
                <a:spcPts val="560"/>
              </a:spcBef>
              <a:spcAft>
                <a:spcPts val="0"/>
              </a:spcAft>
              <a:buSzPts val="1800"/>
              <a:buFont typeface="Times New Roman"/>
              <a:buChar char="–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Integrating logic for website navigation from app to browser and vice versa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4162" lvl="1" marL="741362" rtl="0" algn="l">
              <a:spcBef>
                <a:spcPts val="560"/>
              </a:spcBef>
              <a:spcAft>
                <a:spcPts val="0"/>
              </a:spcAft>
              <a:buSzPts val="1800"/>
              <a:buFont typeface="Times New Roman"/>
              <a:buChar char="–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UI/UX for all these features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5150" y="76200"/>
            <a:ext cx="2209800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5"/>
          <p:cNvSpPr txBox="1"/>
          <p:nvPr>
            <p:ph type="title"/>
          </p:nvPr>
        </p:nvSpPr>
        <p:spPr>
          <a:xfrm>
            <a:off x="489857" y="6029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Sprint 3</a:t>
            </a:r>
            <a:endParaRPr/>
          </a:p>
        </p:txBody>
      </p:sp>
      <p:sp>
        <p:nvSpPr>
          <p:cNvPr id="123" name="Google Shape;123;p5"/>
          <p:cNvSpPr txBox="1"/>
          <p:nvPr>
            <p:ph idx="1" type="body"/>
          </p:nvPr>
        </p:nvSpPr>
        <p:spPr>
          <a:xfrm>
            <a:off x="457200" y="975526"/>
            <a:ext cx="8229600" cy="53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[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Sprint 3 </a:t>
            </a:r>
            <a:endParaRPr/>
          </a:p>
          <a:p>
            <a:pPr indent="-284162" lvl="1" marL="74136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As a student, I want a job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7012" lvl="2" marL="114141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So I can get money and experience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7012" lvl="3" marL="159861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Job fairs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7012" lvl="3" marL="159861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Workshops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7012" lvl="3" marL="159861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Handshake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7012" lvl="3" marL="159861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Research opportunities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84162" lvl="1" marL="741362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Spikes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0662" lvl="1" marL="741362" rtl="0" algn="l">
              <a:spcBef>
                <a:spcPts val="560"/>
              </a:spcBef>
              <a:spcAft>
                <a:spcPts val="0"/>
              </a:spcAft>
              <a:buSzPts val="1800"/>
              <a:buFont typeface="Times New Roman"/>
              <a:buChar char="–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Researching how to know when workshops/job fairs are available (inside info)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0662" lvl="1" marL="741362" rtl="0" algn="l">
              <a:spcBef>
                <a:spcPts val="560"/>
              </a:spcBef>
              <a:spcAft>
                <a:spcPts val="0"/>
              </a:spcAft>
              <a:buSzPts val="1800"/>
              <a:buFont typeface="Times New Roman"/>
              <a:buChar char="–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Figure out a way to access information on research opportunities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4162" lvl="1" marL="741362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Infrastructure tasks 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07962" lvl="1" marL="741362" rtl="0" algn="l">
              <a:spcBef>
                <a:spcPts val="560"/>
              </a:spcBef>
              <a:spcAft>
                <a:spcPts val="0"/>
              </a:spcAft>
              <a:buSzPts val="1600"/>
              <a:buFont typeface="Times New Roman"/>
              <a:buChar char="–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open Handshake website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" name="Google Shape;124;p5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BFCFEC"/>
              </a:gs>
              <a:gs pos="100000">
                <a:srgbClr val="E0E8F4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5150" y="76200"/>
            <a:ext cx="2209800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6"/>
          <p:cNvSpPr txBox="1"/>
          <p:nvPr>
            <p:ph type="title"/>
          </p:nvPr>
        </p:nvSpPr>
        <p:spPr>
          <a:xfrm>
            <a:off x="533400" y="76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Architecture</a:t>
            </a:r>
            <a:endParaRPr/>
          </a:p>
        </p:txBody>
      </p:sp>
      <p:sp>
        <p:nvSpPr>
          <p:cNvPr id="131" name="Google Shape;131;p6"/>
          <p:cNvSpPr txBox="1"/>
          <p:nvPr>
            <p:ph idx="1" type="body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32" name="Google Shape;132;p6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BFCFEC"/>
              </a:gs>
              <a:gs pos="100000">
                <a:srgbClr val="E0E8F4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Google Shape;133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531327"/>
            <a:ext cx="9143999" cy="379534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4" name="Google Shape;134;p6"/>
          <p:cNvCxnSpPr/>
          <p:nvPr/>
        </p:nvCxnSpPr>
        <p:spPr>
          <a:xfrm>
            <a:off x="1663775" y="3129450"/>
            <a:ext cx="376500" cy="293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"/>
          <p:cNvSpPr txBox="1"/>
          <p:nvPr>
            <p:ph idx="1" type="body"/>
          </p:nvPr>
        </p:nvSpPr>
        <p:spPr>
          <a:xfrm>
            <a:off x="457200" y="1371600"/>
            <a:ext cx="8229600" cy="4754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[Challenge 1]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>
                <a:latin typeface="Times New Roman"/>
                <a:ea typeface="Times New Roman"/>
                <a:cs typeface="Times New Roman"/>
                <a:sym typeface="Times New Roman"/>
              </a:rPr>
              <a:t>Getting familiar with coding in react native  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[Challenge 2] </a:t>
            </a: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Creating the overall structure of our hub</a:t>
            </a:r>
            <a:r>
              <a:rPr lang="en-US" sz="29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[Challenge 3]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>
                <a:latin typeface="Times New Roman"/>
                <a:ea typeface="Times New Roman"/>
                <a:cs typeface="Times New Roman"/>
                <a:sym typeface="Times New Roman"/>
              </a:rPr>
              <a:t>Pulling data from existing websites</a:t>
            </a:r>
            <a:endParaRPr sz="33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[Challenge 4]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>
                <a:latin typeface="Times New Roman"/>
                <a:ea typeface="Times New Roman"/>
                <a:cs typeface="Times New Roman"/>
                <a:sym typeface="Times New Roman"/>
              </a:rPr>
              <a:t>Getting information from job fairs and handshakes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40" name="Google Shape;14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5150" y="76200"/>
            <a:ext cx="2209800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7"/>
          <p:cNvSpPr txBox="1"/>
          <p:nvPr>
            <p:ph type="title"/>
          </p:nvPr>
        </p:nvSpPr>
        <p:spPr>
          <a:xfrm>
            <a:off x="609600" y="10383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7365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Challenges/Risks</a:t>
            </a:r>
            <a:endParaRPr/>
          </a:p>
        </p:txBody>
      </p:sp>
      <p:sp>
        <p:nvSpPr>
          <p:cNvPr id="142" name="Google Shape;142;p7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BFCFEC"/>
              </a:gs>
              <a:gs pos="100000">
                <a:srgbClr val="E0E8F4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5150" y="76200"/>
            <a:ext cx="2209800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8"/>
          <p:cNvSpPr txBox="1"/>
          <p:nvPr>
            <p:ph type="title"/>
          </p:nvPr>
        </p:nvSpPr>
        <p:spPr>
          <a:xfrm>
            <a:off x="457200" y="76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Technologies</a:t>
            </a:r>
            <a:endParaRPr/>
          </a:p>
        </p:txBody>
      </p:sp>
      <p:sp>
        <p:nvSpPr>
          <p:cNvPr id="149" name="Google Shape;149;p8"/>
          <p:cNvSpPr txBox="1"/>
          <p:nvPr>
            <p:ph idx="1" type="body"/>
          </p:nvPr>
        </p:nvSpPr>
        <p:spPr>
          <a:xfrm>
            <a:off x="457200" y="1219200"/>
            <a:ext cx="8229600" cy="4906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[Technology 1] 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React Native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[Technology 2] 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Javascript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[Technology 3] 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Webscraping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[Technology 4] 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Google Calendar API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[Technology 5] 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Grepthink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50" name="Google Shape;150;p8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BFCFEC"/>
              </a:gs>
              <a:gs pos="100000">
                <a:srgbClr val="E0E8F4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5150" y="76200"/>
            <a:ext cx="2209800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9"/>
          <p:cNvSpPr txBox="1"/>
          <p:nvPr>
            <p:ph type="title"/>
          </p:nvPr>
        </p:nvSpPr>
        <p:spPr>
          <a:xfrm>
            <a:off x="457200" y="76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Minimum Viable Product</a:t>
            </a:r>
            <a:endParaRPr/>
          </a:p>
        </p:txBody>
      </p:sp>
      <p:sp>
        <p:nvSpPr>
          <p:cNvPr id="157" name="Google Shape;157;p9"/>
          <p:cNvSpPr txBox="1"/>
          <p:nvPr>
            <p:ph idx="1" type="body"/>
          </p:nvPr>
        </p:nvSpPr>
        <p:spPr>
          <a:xfrm>
            <a:off x="457200" y="1219200"/>
            <a:ext cx="8229600" cy="49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640"/>
              </a:spcBef>
              <a:spcAft>
                <a:spcPts val="0"/>
              </a:spcAft>
              <a:buSzPts val="2000"/>
              <a:buFont typeface="Times New Roman"/>
              <a:buAutoNum type="arabicPeriod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Functional home page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AutoNum type="alphaLcPeriod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Links to portal and Canvas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AutoNum type="alphaLcPeriod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Links to Career, Advising and Academic sections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AutoNum type="arabicPeriod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Advising Section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AutoNum type="alphaLcPeriod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Links to departments, majors, and resources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AutoNum type="arabicPeriod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Academic Section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AutoNum type="alphaLcPeriod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Links to study rooms, library catalog, LSS tutoring, and Grepthink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AutoNum type="arabicPeriod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Career Section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AutoNum type="alphaLcPeriod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Links to Handshake, Jobfairs, and Research Opportunities with Professors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58" name="Google Shape;158;p9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BFCFEC"/>
              </a:gs>
              <a:gs pos="100000">
                <a:srgbClr val="E0E8F4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2008-09-30T23:31:36Z</dcterms:created>
  <dc:creator>drecept</dc:creator>
</cp:coreProperties>
</file>