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9" r:id="rId4"/>
    <p:sldId id="261" r:id="rId5"/>
    <p:sldId id="262" r:id="rId6"/>
    <p:sldId id="263" r:id="rId7"/>
    <p:sldId id="264" r:id="rId8"/>
    <p:sldId id="265" r:id="rId9"/>
    <p:sldId id="266"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000000"/>
    <a:srgbClr val="0099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C44FCD7-BCBE-4591-B399-183D26624CC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D595B-6FD1-46A2-A68A-B4878123AB2C}" type="slidenum">
              <a:rPr lang="en-US" smtClean="0"/>
              <a:t>‹#›</a:t>
            </a:fld>
            <a:endParaRPr lang="en-US"/>
          </a:p>
        </p:txBody>
      </p:sp>
    </p:spTree>
    <p:extLst>
      <p:ext uri="{BB962C8B-B14F-4D97-AF65-F5344CB8AC3E}">
        <p14:creationId xmlns:p14="http://schemas.microsoft.com/office/powerpoint/2010/main" val="337814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4FCD7-BCBE-4591-B399-183D26624CC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D595B-6FD1-46A2-A68A-B4878123AB2C}" type="slidenum">
              <a:rPr lang="en-US" smtClean="0"/>
              <a:t>‹#›</a:t>
            </a:fld>
            <a:endParaRPr lang="en-US"/>
          </a:p>
        </p:txBody>
      </p:sp>
    </p:spTree>
    <p:extLst>
      <p:ext uri="{BB962C8B-B14F-4D97-AF65-F5344CB8AC3E}">
        <p14:creationId xmlns:p14="http://schemas.microsoft.com/office/powerpoint/2010/main" val="418295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4FCD7-BCBE-4591-B399-183D26624CC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D595B-6FD1-46A2-A68A-B4878123AB2C}" type="slidenum">
              <a:rPr lang="en-US" smtClean="0"/>
              <a:t>‹#›</a:t>
            </a:fld>
            <a:endParaRPr lang="en-US"/>
          </a:p>
        </p:txBody>
      </p:sp>
    </p:spTree>
    <p:extLst>
      <p:ext uri="{BB962C8B-B14F-4D97-AF65-F5344CB8AC3E}">
        <p14:creationId xmlns:p14="http://schemas.microsoft.com/office/powerpoint/2010/main" val="323698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4FCD7-BCBE-4591-B399-183D26624CC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D595B-6FD1-46A2-A68A-B4878123AB2C}" type="slidenum">
              <a:rPr lang="en-US" smtClean="0"/>
              <a:t>‹#›</a:t>
            </a:fld>
            <a:endParaRPr lang="en-US"/>
          </a:p>
        </p:txBody>
      </p:sp>
    </p:spTree>
    <p:extLst>
      <p:ext uri="{BB962C8B-B14F-4D97-AF65-F5344CB8AC3E}">
        <p14:creationId xmlns:p14="http://schemas.microsoft.com/office/powerpoint/2010/main" val="82535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44FCD7-BCBE-4591-B399-183D26624CC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D595B-6FD1-46A2-A68A-B4878123AB2C}" type="slidenum">
              <a:rPr lang="en-US" smtClean="0"/>
              <a:t>‹#›</a:t>
            </a:fld>
            <a:endParaRPr lang="en-US"/>
          </a:p>
        </p:txBody>
      </p:sp>
    </p:spTree>
    <p:extLst>
      <p:ext uri="{BB962C8B-B14F-4D97-AF65-F5344CB8AC3E}">
        <p14:creationId xmlns:p14="http://schemas.microsoft.com/office/powerpoint/2010/main" val="1829211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44FCD7-BCBE-4591-B399-183D26624CC6}"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D595B-6FD1-46A2-A68A-B4878123AB2C}" type="slidenum">
              <a:rPr lang="en-US" smtClean="0"/>
              <a:t>‹#›</a:t>
            </a:fld>
            <a:endParaRPr lang="en-US"/>
          </a:p>
        </p:txBody>
      </p:sp>
    </p:spTree>
    <p:extLst>
      <p:ext uri="{BB962C8B-B14F-4D97-AF65-F5344CB8AC3E}">
        <p14:creationId xmlns:p14="http://schemas.microsoft.com/office/powerpoint/2010/main" val="90929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44FCD7-BCBE-4591-B399-183D26624CC6}"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6D595B-6FD1-46A2-A68A-B4878123AB2C}" type="slidenum">
              <a:rPr lang="en-US" smtClean="0"/>
              <a:t>‹#›</a:t>
            </a:fld>
            <a:endParaRPr lang="en-US"/>
          </a:p>
        </p:txBody>
      </p:sp>
    </p:spTree>
    <p:extLst>
      <p:ext uri="{BB962C8B-B14F-4D97-AF65-F5344CB8AC3E}">
        <p14:creationId xmlns:p14="http://schemas.microsoft.com/office/powerpoint/2010/main" val="24170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44FCD7-BCBE-4591-B399-183D26624CC6}"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6D595B-6FD1-46A2-A68A-B4878123AB2C}" type="slidenum">
              <a:rPr lang="en-US" smtClean="0"/>
              <a:t>‹#›</a:t>
            </a:fld>
            <a:endParaRPr lang="en-US"/>
          </a:p>
        </p:txBody>
      </p:sp>
    </p:spTree>
    <p:extLst>
      <p:ext uri="{BB962C8B-B14F-4D97-AF65-F5344CB8AC3E}">
        <p14:creationId xmlns:p14="http://schemas.microsoft.com/office/powerpoint/2010/main" val="300879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4FCD7-BCBE-4591-B399-183D26624CC6}"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6D595B-6FD1-46A2-A68A-B4878123AB2C}" type="slidenum">
              <a:rPr lang="en-US" smtClean="0"/>
              <a:t>‹#›</a:t>
            </a:fld>
            <a:endParaRPr lang="en-US"/>
          </a:p>
        </p:txBody>
      </p:sp>
    </p:spTree>
    <p:extLst>
      <p:ext uri="{BB962C8B-B14F-4D97-AF65-F5344CB8AC3E}">
        <p14:creationId xmlns:p14="http://schemas.microsoft.com/office/powerpoint/2010/main" val="285305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44FCD7-BCBE-4591-B399-183D26624CC6}"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D595B-6FD1-46A2-A68A-B4878123AB2C}" type="slidenum">
              <a:rPr lang="en-US" smtClean="0"/>
              <a:t>‹#›</a:t>
            </a:fld>
            <a:endParaRPr lang="en-US"/>
          </a:p>
        </p:txBody>
      </p:sp>
    </p:spTree>
    <p:extLst>
      <p:ext uri="{BB962C8B-B14F-4D97-AF65-F5344CB8AC3E}">
        <p14:creationId xmlns:p14="http://schemas.microsoft.com/office/powerpoint/2010/main" val="19310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44FCD7-BCBE-4591-B399-183D26624CC6}"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D595B-6FD1-46A2-A68A-B4878123AB2C}" type="slidenum">
              <a:rPr lang="en-US" smtClean="0"/>
              <a:t>‹#›</a:t>
            </a:fld>
            <a:endParaRPr lang="en-US"/>
          </a:p>
        </p:txBody>
      </p:sp>
    </p:spTree>
    <p:extLst>
      <p:ext uri="{BB962C8B-B14F-4D97-AF65-F5344CB8AC3E}">
        <p14:creationId xmlns:p14="http://schemas.microsoft.com/office/powerpoint/2010/main" val="339946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4FCD7-BCBE-4591-B399-183D26624CC6}" type="datetimeFigureOut">
              <a:rPr lang="en-US" smtClean="0"/>
              <a:t>7/24/2025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D595B-6FD1-46A2-A68A-B4878123AB2C}" type="slidenum">
              <a:rPr lang="en-US" smtClean="0"/>
              <a:t>‹#›</a:t>
            </a:fld>
            <a:endParaRPr lang="en-US"/>
          </a:p>
        </p:txBody>
      </p:sp>
    </p:spTree>
    <p:extLst>
      <p:ext uri="{BB962C8B-B14F-4D97-AF65-F5344CB8AC3E}">
        <p14:creationId xmlns:p14="http://schemas.microsoft.com/office/powerpoint/2010/main" val="1032796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nual Input 4"/>
          <p:cNvSpPr/>
          <p:nvPr/>
        </p:nvSpPr>
        <p:spPr>
          <a:xfrm rot="5400000">
            <a:off x="495200" y="-496572"/>
            <a:ext cx="6859372" cy="784977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21 w 10000"/>
              <a:gd name="connsiteY0" fmla="*/ 6050 h 10000"/>
              <a:gd name="connsiteX1" fmla="*/ 10000 w 10000"/>
              <a:gd name="connsiteY1" fmla="*/ 0 h 10000"/>
              <a:gd name="connsiteX2" fmla="*/ 10000 w 10000"/>
              <a:gd name="connsiteY2" fmla="*/ 10000 h 10000"/>
              <a:gd name="connsiteX3" fmla="*/ 0 w 10000"/>
              <a:gd name="connsiteY3" fmla="*/ 10000 h 10000"/>
              <a:gd name="connsiteX4" fmla="*/ 21 w 10000"/>
              <a:gd name="connsiteY4" fmla="*/ 6050 h 10000"/>
              <a:gd name="connsiteX0" fmla="*/ 62 w 10000"/>
              <a:gd name="connsiteY0" fmla="*/ 6695 h 10000"/>
              <a:gd name="connsiteX1" fmla="*/ 10000 w 10000"/>
              <a:gd name="connsiteY1" fmla="*/ 0 h 10000"/>
              <a:gd name="connsiteX2" fmla="*/ 10000 w 10000"/>
              <a:gd name="connsiteY2" fmla="*/ 10000 h 10000"/>
              <a:gd name="connsiteX3" fmla="*/ 0 w 10000"/>
              <a:gd name="connsiteY3" fmla="*/ 10000 h 10000"/>
              <a:gd name="connsiteX4" fmla="*/ 62 w 10000"/>
              <a:gd name="connsiteY4" fmla="*/ 6695 h 10000"/>
              <a:gd name="connsiteX0" fmla="*/ 2 w 10002"/>
              <a:gd name="connsiteY0" fmla="*/ 6677 h 10000"/>
              <a:gd name="connsiteX1" fmla="*/ 10002 w 10002"/>
              <a:gd name="connsiteY1" fmla="*/ 0 h 10000"/>
              <a:gd name="connsiteX2" fmla="*/ 10002 w 10002"/>
              <a:gd name="connsiteY2" fmla="*/ 10000 h 10000"/>
              <a:gd name="connsiteX3" fmla="*/ 2 w 10002"/>
              <a:gd name="connsiteY3" fmla="*/ 10000 h 10000"/>
              <a:gd name="connsiteX4" fmla="*/ 2 w 10002"/>
              <a:gd name="connsiteY4" fmla="*/ 6677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2" h="10000">
                <a:moveTo>
                  <a:pt x="2" y="6677"/>
                </a:moveTo>
                <a:lnTo>
                  <a:pt x="10002" y="0"/>
                </a:lnTo>
                <a:lnTo>
                  <a:pt x="10002" y="10000"/>
                </a:lnTo>
                <a:lnTo>
                  <a:pt x="2" y="10000"/>
                </a:lnTo>
                <a:cubicBezTo>
                  <a:pt x="9" y="8683"/>
                  <a:pt x="-5" y="7994"/>
                  <a:pt x="2" y="6677"/>
                </a:cubicBezTo>
                <a:close/>
              </a:path>
            </a:pathLst>
          </a:custGeom>
          <a:solidFill>
            <a:schemeClr val="accent2">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545981" y="-2746"/>
            <a:ext cx="10056936" cy="6858000"/>
          </a:xfrm>
          <a:prstGeom prst="rect">
            <a:avLst/>
          </a:prstGeom>
        </p:spPr>
      </p:pic>
      <p:sp>
        <p:nvSpPr>
          <p:cNvPr id="6" name="Flowchart: Manual Input 4"/>
          <p:cNvSpPr/>
          <p:nvPr/>
        </p:nvSpPr>
        <p:spPr>
          <a:xfrm rot="16200000">
            <a:off x="3955349" y="-1410131"/>
            <a:ext cx="6846340" cy="969266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21 w 10000"/>
              <a:gd name="connsiteY0" fmla="*/ 6050 h 10000"/>
              <a:gd name="connsiteX1" fmla="*/ 10000 w 10000"/>
              <a:gd name="connsiteY1" fmla="*/ 0 h 10000"/>
              <a:gd name="connsiteX2" fmla="*/ 10000 w 10000"/>
              <a:gd name="connsiteY2" fmla="*/ 10000 h 10000"/>
              <a:gd name="connsiteX3" fmla="*/ 0 w 10000"/>
              <a:gd name="connsiteY3" fmla="*/ 10000 h 10000"/>
              <a:gd name="connsiteX4" fmla="*/ 21 w 10000"/>
              <a:gd name="connsiteY4" fmla="*/ 6050 h 10000"/>
              <a:gd name="connsiteX0" fmla="*/ 62 w 10000"/>
              <a:gd name="connsiteY0" fmla="*/ 6695 h 10000"/>
              <a:gd name="connsiteX1" fmla="*/ 10000 w 10000"/>
              <a:gd name="connsiteY1" fmla="*/ 0 h 10000"/>
              <a:gd name="connsiteX2" fmla="*/ 10000 w 10000"/>
              <a:gd name="connsiteY2" fmla="*/ 10000 h 10000"/>
              <a:gd name="connsiteX3" fmla="*/ 0 w 10000"/>
              <a:gd name="connsiteY3" fmla="*/ 10000 h 10000"/>
              <a:gd name="connsiteX4" fmla="*/ 62 w 10000"/>
              <a:gd name="connsiteY4" fmla="*/ 6695 h 10000"/>
              <a:gd name="connsiteX0" fmla="*/ 2 w 10002"/>
              <a:gd name="connsiteY0" fmla="*/ 6677 h 10000"/>
              <a:gd name="connsiteX1" fmla="*/ 10002 w 10002"/>
              <a:gd name="connsiteY1" fmla="*/ 0 h 10000"/>
              <a:gd name="connsiteX2" fmla="*/ 10002 w 10002"/>
              <a:gd name="connsiteY2" fmla="*/ 10000 h 10000"/>
              <a:gd name="connsiteX3" fmla="*/ 2 w 10002"/>
              <a:gd name="connsiteY3" fmla="*/ 10000 h 10000"/>
              <a:gd name="connsiteX4" fmla="*/ 2 w 10002"/>
              <a:gd name="connsiteY4" fmla="*/ 6677 h 10000"/>
              <a:gd name="connsiteX0" fmla="*/ 2 w 10002"/>
              <a:gd name="connsiteY0" fmla="*/ 6677 h 12135"/>
              <a:gd name="connsiteX1" fmla="*/ 10002 w 10002"/>
              <a:gd name="connsiteY1" fmla="*/ 0 h 12135"/>
              <a:gd name="connsiteX2" fmla="*/ 9981 w 10002"/>
              <a:gd name="connsiteY2" fmla="*/ 12135 h 12135"/>
              <a:gd name="connsiteX3" fmla="*/ 2 w 10002"/>
              <a:gd name="connsiteY3" fmla="*/ 10000 h 12135"/>
              <a:gd name="connsiteX4" fmla="*/ 2 w 10002"/>
              <a:gd name="connsiteY4" fmla="*/ 6677 h 12135"/>
              <a:gd name="connsiteX0" fmla="*/ 2 w 10002"/>
              <a:gd name="connsiteY0" fmla="*/ 6677 h 12188"/>
              <a:gd name="connsiteX1" fmla="*/ 10002 w 10002"/>
              <a:gd name="connsiteY1" fmla="*/ 0 h 12188"/>
              <a:gd name="connsiteX2" fmla="*/ 9981 w 10002"/>
              <a:gd name="connsiteY2" fmla="*/ 12135 h 12188"/>
              <a:gd name="connsiteX3" fmla="*/ 2 w 10002"/>
              <a:gd name="connsiteY3" fmla="*/ 12188 h 12188"/>
              <a:gd name="connsiteX4" fmla="*/ 2 w 10002"/>
              <a:gd name="connsiteY4" fmla="*/ 6677 h 12188"/>
              <a:gd name="connsiteX0" fmla="*/ 2 w 9981"/>
              <a:gd name="connsiteY0" fmla="*/ 6677 h 12188"/>
              <a:gd name="connsiteX1" fmla="*/ 9981 w 9981"/>
              <a:gd name="connsiteY1" fmla="*/ 0 h 12188"/>
              <a:gd name="connsiteX2" fmla="*/ 9981 w 9981"/>
              <a:gd name="connsiteY2" fmla="*/ 12135 h 12188"/>
              <a:gd name="connsiteX3" fmla="*/ 2 w 9981"/>
              <a:gd name="connsiteY3" fmla="*/ 12188 h 12188"/>
              <a:gd name="connsiteX4" fmla="*/ 2 w 9981"/>
              <a:gd name="connsiteY4" fmla="*/ 6677 h 12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1" h="12188">
                <a:moveTo>
                  <a:pt x="2" y="6677"/>
                </a:moveTo>
                <a:lnTo>
                  <a:pt x="9981" y="0"/>
                </a:lnTo>
                <a:lnTo>
                  <a:pt x="9981" y="12135"/>
                </a:lnTo>
                <a:lnTo>
                  <a:pt x="2" y="12188"/>
                </a:lnTo>
                <a:cubicBezTo>
                  <a:pt x="9" y="10871"/>
                  <a:pt x="-5" y="7994"/>
                  <a:pt x="2" y="6677"/>
                </a:cubicBezTo>
                <a:close/>
              </a:path>
            </a:pathLst>
          </a:custGeom>
          <a:solidFill>
            <a:srgbClr val="006666"/>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b="1" dirty="0">
                <a:solidFill>
                  <a:schemeClr val="bg1"/>
                </a:solidFill>
                <a:latin typeface="Times New Roman" panose="02020603050405020304" pitchFamily="18" charset="0"/>
                <a:cs typeface="Times New Roman" panose="02020603050405020304" pitchFamily="18" charset="0"/>
              </a:rPr>
              <a:t>			GENERAL SURVEY REPORT (2024)</a:t>
            </a:r>
          </a:p>
          <a:p>
            <a:pPr lvl="8"/>
            <a:endParaRPr lang="en-US" sz="2000" b="1" dirty="0">
              <a:solidFill>
                <a:schemeClr val="bg1"/>
              </a:solidFill>
              <a:latin typeface="Times New Roman" panose="02020603050405020304" pitchFamily="18" charset="0"/>
              <a:cs typeface="Times New Roman" panose="02020603050405020304" pitchFamily="18" charset="0"/>
            </a:endParaRPr>
          </a:p>
          <a:p>
            <a:pPr lvl="8"/>
            <a:endParaRPr lang="en-US" sz="2000" b="1" dirty="0">
              <a:solidFill>
                <a:schemeClr val="bg1"/>
              </a:solidFill>
              <a:latin typeface="Times New Roman" panose="02020603050405020304" pitchFamily="18" charset="0"/>
              <a:cs typeface="Times New Roman" panose="02020603050405020304" pitchFamily="18" charset="0"/>
            </a:endParaRPr>
          </a:p>
          <a:p>
            <a:pPr lvl="8"/>
            <a:endParaRPr lang="en-US" sz="2000" b="1" dirty="0">
              <a:solidFill>
                <a:schemeClr val="bg1"/>
              </a:solidFill>
              <a:latin typeface="Times New Roman" panose="02020603050405020304" pitchFamily="18" charset="0"/>
              <a:cs typeface="Times New Roman" panose="02020603050405020304" pitchFamily="18" charset="0"/>
            </a:endParaRPr>
          </a:p>
          <a:p>
            <a:pPr lvl="8"/>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Lawal</a:t>
            </a:r>
            <a:r>
              <a:rPr lang="en-US" sz="2000" b="1" dirty="0">
                <a:solidFill>
                  <a:schemeClr val="bg1"/>
                </a:solidFill>
                <a:latin typeface="Times New Roman" panose="02020603050405020304" pitchFamily="18" charset="0"/>
                <a:cs typeface="Times New Roman" panose="02020603050405020304" pitchFamily="18" charset="0"/>
              </a:rPr>
              <a:t> Fatimah Titilope</a:t>
            </a:r>
          </a:p>
          <a:p>
            <a:pPr lvl="8"/>
            <a:r>
              <a:rPr lang="en-US" sz="2000" b="1" dirty="0">
                <a:solidFill>
                  <a:schemeClr val="bg1"/>
                </a:solidFill>
                <a:latin typeface="Times New Roman" panose="02020603050405020304" pitchFamily="18" charset="0"/>
                <a:cs typeface="Times New Roman" panose="02020603050405020304" pitchFamily="18" charset="0"/>
              </a:rPr>
              <a:t>			June, 2025.</a:t>
            </a:r>
          </a:p>
        </p:txBody>
      </p:sp>
    </p:spTree>
    <p:extLst>
      <p:ext uri="{BB962C8B-B14F-4D97-AF65-F5344CB8AC3E}">
        <p14:creationId xmlns:p14="http://schemas.microsoft.com/office/powerpoint/2010/main" val="114181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922" y="1048870"/>
            <a:ext cx="12177932" cy="68019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lnSpc>
                <a:spcPct val="150000"/>
              </a:lnSpc>
              <a:buFont typeface="Arial" panose="020B0604020202020204" pitchFamily="34" charset="0"/>
              <a:buChar char="•"/>
            </a:pPr>
            <a:r>
              <a:rPr lang="en-US" sz="2800" b="1" dirty="0">
                <a:solidFill>
                  <a:schemeClr val="tx1"/>
                </a:solidFill>
              </a:rPr>
              <a:t>Financial Institutions can develop flexible savings and investment plans targeted at younger demographics who spend significant time online.</a:t>
            </a:r>
          </a:p>
          <a:p>
            <a:pPr marL="457200" indent="-457200" algn="just">
              <a:lnSpc>
                <a:spcPct val="150000"/>
              </a:lnSpc>
              <a:buFont typeface="Arial" panose="020B0604020202020204" pitchFamily="34" charset="0"/>
              <a:buChar char="•"/>
            </a:pPr>
            <a:r>
              <a:rPr lang="en-US" sz="2800" b="1" dirty="0">
                <a:solidFill>
                  <a:schemeClr val="tx1"/>
                </a:solidFill>
              </a:rPr>
              <a:t>Telecom companies should introduce affordable data plans for users with high daily online activity.</a:t>
            </a:r>
          </a:p>
          <a:p>
            <a:pPr marL="457200" indent="-457200" algn="just">
              <a:lnSpc>
                <a:spcPct val="150000"/>
              </a:lnSpc>
              <a:buFont typeface="Arial" panose="020B0604020202020204" pitchFamily="34" charset="0"/>
              <a:buChar char="•"/>
            </a:pPr>
            <a:r>
              <a:rPr lang="en-US" sz="2800" b="1" dirty="0">
                <a:solidFill>
                  <a:schemeClr val="tx1"/>
                </a:solidFill>
              </a:rPr>
              <a:t>Social media platforms should enhance user engage strategies by focusing on features that align with WhatsApp’s popularity among respondents.</a:t>
            </a:r>
          </a:p>
          <a:p>
            <a:pPr marL="457200" indent="-457200" algn="just">
              <a:lnSpc>
                <a:spcPct val="150000"/>
              </a:lnSpc>
              <a:buFont typeface="Arial" panose="020B0604020202020204" pitchFamily="34" charset="0"/>
              <a:buChar char="•"/>
            </a:pPr>
            <a:r>
              <a:rPr lang="en-US" sz="2800" b="1" dirty="0">
                <a:solidFill>
                  <a:schemeClr val="tx1"/>
                </a:solidFill>
              </a:rPr>
              <a:t>Tech companies should consider age and preferences in phone type and color to guide product design.</a:t>
            </a:r>
          </a:p>
          <a:p>
            <a:pPr marL="457200" indent="-457200" algn="just">
              <a:lnSpc>
                <a:spcPct val="150000"/>
              </a:lnSpc>
              <a:buFont typeface="Arial" panose="020B0604020202020204" pitchFamily="34" charset="0"/>
              <a:buChar char="•"/>
            </a:pPr>
            <a:endParaRPr lang="en-US" sz="2800" b="1" dirty="0">
              <a:solidFill>
                <a:schemeClr val="tx1"/>
              </a:solidFill>
            </a:endParaRPr>
          </a:p>
          <a:p>
            <a:pPr algn="just">
              <a:lnSpc>
                <a:spcPct val="150000"/>
              </a:lnSpc>
            </a:pPr>
            <a:endParaRPr lang="en-US" sz="28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0"/>
            <a:ext cx="12179786" cy="1048871"/>
          </a:xfrm>
          <a:prstGeom prst="rect">
            <a:avLst/>
          </a:prstGeom>
        </p:spPr>
      </p:pic>
      <p:sp>
        <p:nvSpPr>
          <p:cNvPr id="6" name="Rectangle 5"/>
          <p:cNvSpPr/>
          <p:nvPr/>
        </p:nvSpPr>
        <p:spPr>
          <a:xfrm>
            <a:off x="5431371" y="329142"/>
            <a:ext cx="5570806" cy="390586"/>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imes New Roman" panose="02020603050405020304" pitchFamily="18" charset="0"/>
                <a:cs typeface="Times New Roman" panose="02020603050405020304" pitchFamily="18" charset="0"/>
              </a:rPr>
              <a:t>RCOMMENDATION</a:t>
            </a:r>
          </a:p>
        </p:txBody>
      </p:sp>
    </p:spTree>
    <p:extLst>
      <p:ext uri="{BB962C8B-B14F-4D97-AF65-F5344CB8AC3E}">
        <p14:creationId xmlns:p14="http://schemas.microsoft.com/office/powerpoint/2010/main" val="420779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nual Input 4"/>
          <p:cNvSpPr/>
          <p:nvPr/>
        </p:nvSpPr>
        <p:spPr>
          <a:xfrm rot="5400000">
            <a:off x="495200" y="-496572"/>
            <a:ext cx="6859372" cy="784977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21 w 10000"/>
              <a:gd name="connsiteY0" fmla="*/ 6050 h 10000"/>
              <a:gd name="connsiteX1" fmla="*/ 10000 w 10000"/>
              <a:gd name="connsiteY1" fmla="*/ 0 h 10000"/>
              <a:gd name="connsiteX2" fmla="*/ 10000 w 10000"/>
              <a:gd name="connsiteY2" fmla="*/ 10000 h 10000"/>
              <a:gd name="connsiteX3" fmla="*/ 0 w 10000"/>
              <a:gd name="connsiteY3" fmla="*/ 10000 h 10000"/>
              <a:gd name="connsiteX4" fmla="*/ 21 w 10000"/>
              <a:gd name="connsiteY4" fmla="*/ 6050 h 10000"/>
              <a:gd name="connsiteX0" fmla="*/ 62 w 10000"/>
              <a:gd name="connsiteY0" fmla="*/ 6695 h 10000"/>
              <a:gd name="connsiteX1" fmla="*/ 10000 w 10000"/>
              <a:gd name="connsiteY1" fmla="*/ 0 h 10000"/>
              <a:gd name="connsiteX2" fmla="*/ 10000 w 10000"/>
              <a:gd name="connsiteY2" fmla="*/ 10000 h 10000"/>
              <a:gd name="connsiteX3" fmla="*/ 0 w 10000"/>
              <a:gd name="connsiteY3" fmla="*/ 10000 h 10000"/>
              <a:gd name="connsiteX4" fmla="*/ 62 w 10000"/>
              <a:gd name="connsiteY4" fmla="*/ 6695 h 10000"/>
              <a:gd name="connsiteX0" fmla="*/ 2 w 10002"/>
              <a:gd name="connsiteY0" fmla="*/ 6677 h 10000"/>
              <a:gd name="connsiteX1" fmla="*/ 10002 w 10002"/>
              <a:gd name="connsiteY1" fmla="*/ 0 h 10000"/>
              <a:gd name="connsiteX2" fmla="*/ 10002 w 10002"/>
              <a:gd name="connsiteY2" fmla="*/ 10000 h 10000"/>
              <a:gd name="connsiteX3" fmla="*/ 2 w 10002"/>
              <a:gd name="connsiteY3" fmla="*/ 10000 h 10000"/>
              <a:gd name="connsiteX4" fmla="*/ 2 w 10002"/>
              <a:gd name="connsiteY4" fmla="*/ 6677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2" h="10000">
                <a:moveTo>
                  <a:pt x="2" y="6677"/>
                </a:moveTo>
                <a:lnTo>
                  <a:pt x="10002" y="0"/>
                </a:lnTo>
                <a:lnTo>
                  <a:pt x="10002" y="10000"/>
                </a:lnTo>
                <a:lnTo>
                  <a:pt x="2" y="10000"/>
                </a:lnTo>
                <a:cubicBezTo>
                  <a:pt x="9" y="8683"/>
                  <a:pt x="-5" y="7994"/>
                  <a:pt x="2" y="6677"/>
                </a:cubicBezTo>
                <a:close/>
              </a:path>
            </a:pathLst>
          </a:custGeom>
          <a:solidFill>
            <a:schemeClr val="accent2">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1545981" y="-2746"/>
            <a:ext cx="13770834" cy="6862119"/>
            <a:chOff x="-1545981" y="-2746"/>
            <a:chExt cx="13770834" cy="6862119"/>
          </a:xfrm>
        </p:grpSpPr>
        <p:pic>
          <p:nvPicPr>
            <p:cNvPr id="7" name="Picture 6"/>
            <p:cNvPicPr>
              <a:picLocks noChangeAspect="1"/>
            </p:cNvPicPr>
            <p:nvPr/>
          </p:nvPicPr>
          <p:blipFill>
            <a:blip r:embed="rId2"/>
            <a:stretch>
              <a:fillRect/>
            </a:stretch>
          </p:blipFill>
          <p:spPr>
            <a:xfrm>
              <a:off x="-1545981" y="-2746"/>
              <a:ext cx="10056936" cy="6858000"/>
            </a:xfrm>
            <a:prstGeom prst="rect">
              <a:avLst/>
            </a:prstGeom>
          </p:spPr>
        </p:pic>
        <p:sp>
          <p:nvSpPr>
            <p:cNvPr id="6" name="Flowchart: Manual Input 4"/>
            <p:cNvSpPr/>
            <p:nvPr/>
          </p:nvSpPr>
          <p:spPr>
            <a:xfrm rot="16200000">
              <a:off x="3955349" y="-1410131"/>
              <a:ext cx="6846340" cy="969266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21 w 10000"/>
                <a:gd name="connsiteY0" fmla="*/ 6050 h 10000"/>
                <a:gd name="connsiteX1" fmla="*/ 10000 w 10000"/>
                <a:gd name="connsiteY1" fmla="*/ 0 h 10000"/>
                <a:gd name="connsiteX2" fmla="*/ 10000 w 10000"/>
                <a:gd name="connsiteY2" fmla="*/ 10000 h 10000"/>
                <a:gd name="connsiteX3" fmla="*/ 0 w 10000"/>
                <a:gd name="connsiteY3" fmla="*/ 10000 h 10000"/>
                <a:gd name="connsiteX4" fmla="*/ 21 w 10000"/>
                <a:gd name="connsiteY4" fmla="*/ 6050 h 10000"/>
                <a:gd name="connsiteX0" fmla="*/ 62 w 10000"/>
                <a:gd name="connsiteY0" fmla="*/ 6695 h 10000"/>
                <a:gd name="connsiteX1" fmla="*/ 10000 w 10000"/>
                <a:gd name="connsiteY1" fmla="*/ 0 h 10000"/>
                <a:gd name="connsiteX2" fmla="*/ 10000 w 10000"/>
                <a:gd name="connsiteY2" fmla="*/ 10000 h 10000"/>
                <a:gd name="connsiteX3" fmla="*/ 0 w 10000"/>
                <a:gd name="connsiteY3" fmla="*/ 10000 h 10000"/>
                <a:gd name="connsiteX4" fmla="*/ 62 w 10000"/>
                <a:gd name="connsiteY4" fmla="*/ 6695 h 10000"/>
                <a:gd name="connsiteX0" fmla="*/ 2 w 10002"/>
                <a:gd name="connsiteY0" fmla="*/ 6677 h 10000"/>
                <a:gd name="connsiteX1" fmla="*/ 10002 w 10002"/>
                <a:gd name="connsiteY1" fmla="*/ 0 h 10000"/>
                <a:gd name="connsiteX2" fmla="*/ 10002 w 10002"/>
                <a:gd name="connsiteY2" fmla="*/ 10000 h 10000"/>
                <a:gd name="connsiteX3" fmla="*/ 2 w 10002"/>
                <a:gd name="connsiteY3" fmla="*/ 10000 h 10000"/>
                <a:gd name="connsiteX4" fmla="*/ 2 w 10002"/>
                <a:gd name="connsiteY4" fmla="*/ 6677 h 10000"/>
                <a:gd name="connsiteX0" fmla="*/ 2 w 10002"/>
                <a:gd name="connsiteY0" fmla="*/ 6677 h 12135"/>
                <a:gd name="connsiteX1" fmla="*/ 10002 w 10002"/>
                <a:gd name="connsiteY1" fmla="*/ 0 h 12135"/>
                <a:gd name="connsiteX2" fmla="*/ 9981 w 10002"/>
                <a:gd name="connsiteY2" fmla="*/ 12135 h 12135"/>
                <a:gd name="connsiteX3" fmla="*/ 2 w 10002"/>
                <a:gd name="connsiteY3" fmla="*/ 10000 h 12135"/>
                <a:gd name="connsiteX4" fmla="*/ 2 w 10002"/>
                <a:gd name="connsiteY4" fmla="*/ 6677 h 12135"/>
                <a:gd name="connsiteX0" fmla="*/ 2 w 10002"/>
                <a:gd name="connsiteY0" fmla="*/ 6677 h 12188"/>
                <a:gd name="connsiteX1" fmla="*/ 10002 w 10002"/>
                <a:gd name="connsiteY1" fmla="*/ 0 h 12188"/>
                <a:gd name="connsiteX2" fmla="*/ 9981 w 10002"/>
                <a:gd name="connsiteY2" fmla="*/ 12135 h 12188"/>
                <a:gd name="connsiteX3" fmla="*/ 2 w 10002"/>
                <a:gd name="connsiteY3" fmla="*/ 12188 h 12188"/>
                <a:gd name="connsiteX4" fmla="*/ 2 w 10002"/>
                <a:gd name="connsiteY4" fmla="*/ 6677 h 12188"/>
                <a:gd name="connsiteX0" fmla="*/ 2 w 9981"/>
                <a:gd name="connsiteY0" fmla="*/ 6677 h 12188"/>
                <a:gd name="connsiteX1" fmla="*/ 9981 w 9981"/>
                <a:gd name="connsiteY1" fmla="*/ 0 h 12188"/>
                <a:gd name="connsiteX2" fmla="*/ 9981 w 9981"/>
                <a:gd name="connsiteY2" fmla="*/ 12135 h 12188"/>
                <a:gd name="connsiteX3" fmla="*/ 2 w 9981"/>
                <a:gd name="connsiteY3" fmla="*/ 12188 h 12188"/>
                <a:gd name="connsiteX4" fmla="*/ 2 w 9981"/>
                <a:gd name="connsiteY4" fmla="*/ 6677 h 12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1" h="12188">
                  <a:moveTo>
                    <a:pt x="2" y="6677"/>
                  </a:moveTo>
                  <a:lnTo>
                    <a:pt x="9981" y="0"/>
                  </a:lnTo>
                  <a:lnTo>
                    <a:pt x="9981" y="12135"/>
                  </a:lnTo>
                  <a:lnTo>
                    <a:pt x="2" y="12188"/>
                  </a:lnTo>
                  <a:cubicBezTo>
                    <a:pt x="9" y="10871"/>
                    <a:pt x="-5" y="7994"/>
                    <a:pt x="2" y="6677"/>
                  </a:cubicBezTo>
                  <a:close/>
                </a:path>
              </a:pathLst>
            </a:custGeom>
            <a:solidFill>
              <a:srgbClr val="006666"/>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lvl="8"/>
              <a:endParaRPr lang="en-US" sz="2000" b="1" dirty="0">
                <a:solidFill>
                  <a:schemeClr val="bg1"/>
                </a:solidFill>
                <a:latin typeface="Times New Roman" panose="02020603050405020304" pitchFamily="18" charset="0"/>
                <a:cs typeface="Times New Roman" panose="02020603050405020304" pitchFamily="18" charset="0"/>
              </a:endParaRPr>
            </a:p>
            <a:p>
              <a:pPr lvl="8"/>
              <a:endParaRPr lang="en-US" sz="2000" b="1" dirty="0">
                <a:solidFill>
                  <a:schemeClr val="bg1"/>
                </a:solidFill>
                <a:latin typeface="Times New Roman" panose="02020603050405020304" pitchFamily="18" charset="0"/>
                <a:cs typeface="Times New Roman" panose="02020603050405020304" pitchFamily="18" charset="0"/>
              </a:endParaRPr>
            </a:p>
            <a:p>
              <a:pPr lvl="8"/>
              <a:endParaRPr lang="en-US" sz="2000" b="1" dirty="0">
                <a:solidFill>
                  <a:schemeClr val="bg1"/>
                </a:solidFill>
                <a:latin typeface="Times New Roman" panose="02020603050405020304" pitchFamily="18" charset="0"/>
                <a:cs typeface="Times New Roman" panose="02020603050405020304" pitchFamily="18" charset="0"/>
              </a:endParaRPr>
            </a:p>
          </p:txBody>
        </p:sp>
      </p:grpSp>
      <p:sp>
        <p:nvSpPr>
          <p:cNvPr id="9" name="Rectangle 8"/>
          <p:cNvSpPr/>
          <p:nvPr/>
        </p:nvSpPr>
        <p:spPr>
          <a:xfrm>
            <a:off x="5822571" y="2512788"/>
            <a:ext cx="6492240" cy="1037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Times New Roman" panose="02020603050405020304" pitchFamily="18" charset="0"/>
                <a:cs typeface="Times New Roman" panose="02020603050405020304" pitchFamily="18" charset="0"/>
              </a:rPr>
              <a:t>THANK YOU</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51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68" y="1631852"/>
            <a:ext cx="12177932" cy="5226148"/>
          </a:xfrm>
          <a:solidFill>
            <a:schemeClr val="bg1">
              <a:lumMod val="95000"/>
            </a:schemeClr>
          </a:solidFill>
          <a:ln>
            <a:solidFill>
              <a:schemeClr val="bg1"/>
            </a:solidFill>
          </a:ln>
        </p:spPr>
        <p:txBody>
          <a:bodyPr/>
          <a:lstStyle/>
          <a:p>
            <a:pPr algn="just">
              <a:lnSpc>
                <a:spcPct val="150000"/>
              </a:lnSpc>
            </a:pPr>
            <a:r>
              <a:rPr lang="en-US" b="1" dirty="0">
                <a:cs typeface="Times New Roman" panose="02020603050405020304" pitchFamily="18" charset="0"/>
              </a:rPr>
              <a:t>This survey aimed to explore online habits, app preferences and financial behaviors across diverse demographics. </a:t>
            </a:r>
          </a:p>
          <a:p>
            <a:pPr algn="just">
              <a:lnSpc>
                <a:spcPct val="150000"/>
              </a:lnSpc>
            </a:pPr>
            <a:r>
              <a:rPr lang="en-US" b="1" dirty="0">
                <a:cs typeface="Times New Roman" panose="02020603050405020304" pitchFamily="18" charset="0"/>
              </a:rPr>
              <a:t>It examined key factors such as the hours spent online, amount spent on data weekly, preferred social media platforms and financial metrics like income, expenses and savings.</a:t>
            </a:r>
          </a:p>
          <a:p>
            <a:pPr algn="just">
              <a:lnSpc>
                <a:spcPct val="150000"/>
              </a:lnSpc>
            </a:pPr>
            <a:r>
              <a:rPr lang="en-US" b="1" dirty="0">
                <a:cs typeface="Times New Roman" panose="02020603050405020304" pitchFamily="18" charset="0"/>
              </a:rPr>
              <a:t>The respondents for this survey include individuals from different age groups and genders. This presentation will highlight the major findings from the survey, offering insights that can guide strategic.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0"/>
            <a:ext cx="12179786" cy="1631852"/>
          </a:xfrm>
          <a:prstGeom prst="rect">
            <a:avLst/>
          </a:prstGeom>
        </p:spPr>
      </p:pic>
      <p:sp>
        <p:nvSpPr>
          <p:cNvPr id="6" name="Rectangle 5"/>
          <p:cNvSpPr/>
          <p:nvPr/>
        </p:nvSpPr>
        <p:spPr>
          <a:xfrm>
            <a:off x="5458265" y="443132"/>
            <a:ext cx="5209735" cy="738554"/>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73173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0"/>
            <a:ext cx="12179786" cy="1631852"/>
          </a:xfrm>
          <a:prstGeom prst="rect">
            <a:avLst/>
          </a:prstGeom>
        </p:spPr>
      </p:pic>
      <p:sp>
        <p:nvSpPr>
          <p:cNvPr id="6" name="Rectangle 5"/>
          <p:cNvSpPr/>
          <p:nvPr/>
        </p:nvSpPr>
        <p:spPr>
          <a:xfrm>
            <a:off x="5458265" y="443132"/>
            <a:ext cx="5209735" cy="738554"/>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imes New Roman" panose="02020603050405020304" pitchFamily="18" charset="0"/>
                <a:cs typeface="Times New Roman" panose="02020603050405020304" pitchFamily="18" charset="0"/>
              </a:rPr>
              <a:t>RAW DATASET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 y="1631852"/>
            <a:ext cx="12177933" cy="5226148"/>
          </a:xfrm>
          <a:prstGeom prst="rect">
            <a:avLst/>
          </a:prstGeom>
        </p:spPr>
      </p:pic>
    </p:spTree>
    <p:extLst>
      <p:ext uri="{BB962C8B-B14F-4D97-AF65-F5344CB8AC3E}">
        <p14:creationId xmlns:p14="http://schemas.microsoft.com/office/powerpoint/2010/main" val="380035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0"/>
            <a:ext cx="12179786" cy="1631852"/>
          </a:xfrm>
          <a:prstGeom prst="rect">
            <a:avLst/>
          </a:prstGeom>
        </p:spPr>
      </p:pic>
      <p:sp>
        <p:nvSpPr>
          <p:cNvPr id="6" name="Rectangle 5"/>
          <p:cNvSpPr/>
          <p:nvPr/>
        </p:nvSpPr>
        <p:spPr>
          <a:xfrm>
            <a:off x="5458265" y="443132"/>
            <a:ext cx="5209735" cy="738554"/>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imes New Roman" panose="02020603050405020304" pitchFamily="18" charset="0"/>
                <a:cs typeface="Times New Roman" panose="02020603050405020304" pitchFamily="18" charset="0"/>
              </a:rPr>
              <a:t>PROCESS WORKFLOW</a:t>
            </a:r>
          </a:p>
        </p:txBody>
      </p:sp>
      <p:grpSp>
        <p:nvGrpSpPr>
          <p:cNvPr id="11" name="Group 10"/>
          <p:cNvGrpSpPr/>
          <p:nvPr/>
        </p:nvGrpSpPr>
        <p:grpSpPr>
          <a:xfrm>
            <a:off x="281597" y="3611259"/>
            <a:ext cx="11644727" cy="1294228"/>
            <a:chOff x="298840" y="3597812"/>
            <a:chExt cx="11644727" cy="1294228"/>
          </a:xfrm>
        </p:grpSpPr>
        <p:sp>
          <p:nvSpPr>
            <p:cNvPr id="4" name="Pentagon 3"/>
            <p:cNvSpPr/>
            <p:nvPr/>
          </p:nvSpPr>
          <p:spPr>
            <a:xfrm>
              <a:off x="298840" y="3597812"/>
              <a:ext cx="2767917" cy="1294228"/>
            </a:xfrm>
            <a:prstGeom prst="homePlate">
              <a:avLst/>
            </a:prstGeom>
            <a:solidFill>
              <a:srgbClr val="0066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DATA CLEANING</a:t>
              </a:r>
            </a:p>
          </p:txBody>
        </p:sp>
        <p:sp>
          <p:nvSpPr>
            <p:cNvPr id="7" name="Chevron 6"/>
            <p:cNvSpPr/>
            <p:nvPr/>
          </p:nvSpPr>
          <p:spPr>
            <a:xfrm>
              <a:off x="2533941" y="3597812"/>
              <a:ext cx="3416693" cy="1294227"/>
            </a:xfrm>
            <a:prstGeom prst="chevron">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ANALYSIS </a:t>
              </a:r>
            </a:p>
            <a:p>
              <a:pPr algn="ctr"/>
              <a:r>
                <a:rPr lang="en-US" sz="2000" b="1" dirty="0">
                  <a:solidFill>
                    <a:schemeClr val="bg1"/>
                  </a:solidFill>
                </a:rPr>
                <a:t>&amp; </a:t>
              </a:r>
            </a:p>
            <a:p>
              <a:pPr algn="ctr"/>
              <a:r>
                <a:rPr lang="en-US" sz="2000" b="1" dirty="0">
                  <a:solidFill>
                    <a:schemeClr val="bg1"/>
                  </a:solidFill>
                </a:rPr>
                <a:t>INSIGHTS</a:t>
              </a:r>
            </a:p>
          </p:txBody>
        </p:sp>
        <p:sp>
          <p:nvSpPr>
            <p:cNvPr id="8" name="Chevron 7"/>
            <p:cNvSpPr/>
            <p:nvPr/>
          </p:nvSpPr>
          <p:spPr>
            <a:xfrm>
              <a:off x="5425732" y="3597812"/>
              <a:ext cx="3239966" cy="1294227"/>
            </a:xfrm>
            <a:prstGeom prst="chevron">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DATA VISUALIZATION</a:t>
              </a:r>
            </a:p>
          </p:txBody>
        </p:sp>
        <p:sp>
          <p:nvSpPr>
            <p:cNvPr id="10" name="Chevron 9"/>
            <p:cNvSpPr/>
            <p:nvPr/>
          </p:nvSpPr>
          <p:spPr>
            <a:xfrm>
              <a:off x="8131223" y="3597812"/>
              <a:ext cx="3812344" cy="1294227"/>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CONCLUSIONS </a:t>
              </a:r>
            </a:p>
            <a:p>
              <a:pPr algn="ctr"/>
              <a:r>
                <a:rPr lang="en-US" sz="2000" b="1" dirty="0">
                  <a:solidFill>
                    <a:schemeClr val="bg1"/>
                  </a:solidFill>
                </a:rPr>
                <a:t>&amp; RECOMMENDATIONS</a:t>
              </a:r>
            </a:p>
          </p:txBody>
        </p:sp>
      </p:grpSp>
    </p:spTree>
    <p:extLst>
      <p:ext uri="{BB962C8B-B14F-4D97-AF65-F5344CB8AC3E}">
        <p14:creationId xmlns:p14="http://schemas.microsoft.com/office/powerpoint/2010/main" val="410460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0"/>
            <a:ext cx="12179786" cy="1631852"/>
          </a:xfrm>
          <a:prstGeom prst="rect">
            <a:avLst/>
          </a:prstGeom>
        </p:spPr>
      </p:pic>
      <p:sp>
        <p:nvSpPr>
          <p:cNvPr id="6" name="Rectangle 5"/>
          <p:cNvSpPr/>
          <p:nvPr/>
        </p:nvSpPr>
        <p:spPr>
          <a:xfrm>
            <a:off x="5458265" y="443132"/>
            <a:ext cx="5209735" cy="738554"/>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imes New Roman" panose="02020603050405020304" pitchFamily="18" charset="0"/>
                <a:cs typeface="Times New Roman" panose="02020603050405020304" pitchFamily="18" charset="0"/>
              </a:rPr>
              <a:t>CLEANED DATASET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 y="1631852"/>
            <a:ext cx="12139551" cy="5226148"/>
          </a:xfrm>
          <a:prstGeom prst="rect">
            <a:avLst/>
          </a:prstGeom>
        </p:spPr>
      </p:pic>
    </p:spTree>
    <p:extLst>
      <p:ext uri="{BB962C8B-B14F-4D97-AF65-F5344CB8AC3E}">
        <p14:creationId xmlns:p14="http://schemas.microsoft.com/office/powerpoint/2010/main" val="219495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0"/>
            <a:ext cx="12179786" cy="1631852"/>
          </a:xfrm>
          <a:prstGeom prst="rect">
            <a:avLst/>
          </a:prstGeom>
        </p:spPr>
      </p:pic>
      <p:sp>
        <p:nvSpPr>
          <p:cNvPr id="6" name="Rectangle 5"/>
          <p:cNvSpPr/>
          <p:nvPr/>
        </p:nvSpPr>
        <p:spPr>
          <a:xfrm>
            <a:off x="5458265" y="443132"/>
            <a:ext cx="5570806" cy="738554"/>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imes New Roman" panose="02020603050405020304" pitchFamily="18" charset="0"/>
                <a:cs typeface="Times New Roman" panose="02020603050405020304" pitchFamily="18" charset="0"/>
              </a:rPr>
              <a:t>DATA CLEANING PROCESS</a:t>
            </a:r>
          </a:p>
        </p:txBody>
      </p:sp>
      <p:sp>
        <p:nvSpPr>
          <p:cNvPr id="2" name="Rectangle 1"/>
          <p:cNvSpPr/>
          <p:nvPr/>
        </p:nvSpPr>
        <p:spPr>
          <a:xfrm>
            <a:off x="2602521" y="2074984"/>
            <a:ext cx="7258929" cy="998806"/>
          </a:xfrm>
          <a:prstGeom prst="rect">
            <a:avLst/>
          </a:prstGeom>
          <a:solidFill>
            <a:srgbClr val="0066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The dataset was thoroughly checked for duplicates and blank entries but none were found.</a:t>
            </a:r>
          </a:p>
        </p:txBody>
      </p:sp>
      <p:sp>
        <p:nvSpPr>
          <p:cNvPr id="7" name="Rectangle 6"/>
          <p:cNvSpPr/>
          <p:nvPr/>
        </p:nvSpPr>
        <p:spPr>
          <a:xfrm>
            <a:off x="2602521" y="3617740"/>
            <a:ext cx="7258929" cy="998806"/>
          </a:xfrm>
          <a:prstGeom prst="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Two rows containing irrelevant data were identified and completely removed to ensure the dataset’s integrity.</a:t>
            </a:r>
          </a:p>
        </p:txBody>
      </p:sp>
      <p:sp>
        <p:nvSpPr>
          <p:cNvPr id="8" name="Rectangle 7"/>
          <p:cNvSpPr/>
          <p:nvPr/>
        </p:nvSpPr>
        <p:spPr>
          <a:xfrm>
            <a:off x="2602521" y="5108916"/>
            <a:ext cx="7258929" cy="998806"/>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All columns were properly formatted and the dataset was </a:t>
            </a:r>
            <a:r>
              <a:rPr lang="en-US" sz="2000" b="1" dirty="0" err="1"/>
              <a:t>organised</a:t>
            </a:r>
            <a:r>
              <a:rPr lang="en-US" sz="2000" b="1" dirty="0"/>
              <a:t> into a standard excel worksheet for further analysis.</a:t>
            </a:r>
          </a:p>
        </p:txBody>
      </p:sp>
      <p:cxnSp>
        <p:nvCxnSpPr>
          <p:cNvPr id="12" name="Straight Arrow Connector 11"/>
          <p:cNvCxnSpPr>
            <a:stCxn id="2" idx="2"/>
            <a:endCxn id="7" idx="0"/>
          </p:cNvCxnSpPr>
          <p:nvPr/>
        </p:nvCxnSpPr>
        <p:spPr>
          <a:xfrm>
            <a:off x="6231986" y="3073790"/>
            <a:ext cx="0" cy="543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2"/>
          </p:cNvCxnSpPr>
          <p:nvPr/>
        </p:nvCxnSpPr>
        <p:spPr>
          <a:xfrm flipH="1">
            <a:off x="6230981" y="4616546"/>
            <a:ext cx="1005" cy="492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539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0"/>
            <a:ext cx="12179786" cy="1631852"/>
          </a:xfrm>
          <a:prstGeom prst="rect">
            <a:avLst/>
          </a:prstGeom>
        </p:spPr>
      </p:pic>
      <p:sp>
        <p:nvSpPr>
          <p:cNvPr id="6" name="Rectangle 5"/>
          <p:cNvSpPr/>
          <p:nvPr/>
        </p:nvSpPr>
        <p:spPr>
          <a:xfrm>
            <a:off x="5458265" y="443132"/>
            <a:ext cx="5570806" cy="738554"/>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imes New Roman" panose="02020603050405020304" pitchFamily="18" charset="0"/>
                <a:cs typeface="Times New Roman" panose="02020603050405020304" pitchFamily="18" charset="0"/>
              </a:rPr>
              <a:t>ANALYSIS &amp; INSIGHTS</a:t>
            </a:r>
          </a:p>
        </p:txBody>
      </p:sp>
      <p:grpSp>
        <p:nvGrpSpPr>
          <p:cNvPr id="4" name="Group 3"/>
          <p:cNvGrpSpPr/>
          <p:nvPr/>
        </p:nvGrpSpPr>
        <p:grpSpPr>
          <a:xfrm>
            <a:off x="1881277" y="2509989"/>
            <a:ext cx="8445368" cy="3272118"/>
            <a:chOff x="1028706" y="2447364"/>
            <a:chExt cx="8445368" cy="3272118"/>
          </a:xfrm>
        </p:grpSpPr>
        <p:sp>
          <p:nvSpPr>
            <p:cNvPr id="3" name="Rectangle 2"/>
            <p:cNvSpPr/>
            <p:nvPr/>
          </p:nvSpPr>
          <p:spPr>
            <a:xfrm>
              <a:off x="1028706" y="2447364"/>
              <a:ext cx="2460812" cy="146572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No of Respondents</a:t>
              </a:r>
            </a:p>
            <a:p>
              <a:pPr algn="ctr"/>
              <a:endParaRPr lang="en-US" sz="1600" b="1" baseline="0" dirty="0">
                <a:solidFill>
                  <a:sysClr val="windowText" lastClr="000000"/>
                </a:solidFill>
              </a:endParaRPr>
            </a:p>
            <a:p>
              <a:pPr algn="ctr"/>
              <a:r>
                <a:rPr lang="en-US" sz="3200" b="1" baseline="0" dirty="0">
                  <a:solidFill>
                    <a:schemeClr val="bg1"/>
                  </a:solidFill>
                  <a:latin typeface="Times New Roman" panose="02020603050405020304" pitchFamily="18" charset="0"/>
                  <a:cs typeface="Times New Roman" panose="02020603050405020304" pitchFamily="18" charset="0"/>
                </a:rPr>
                <a:t>132</a:t>
              </a:r>
              <a:endParaRPr lang="en-US" sz="3200" b="1"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10" name="Rectangle 9"/>
            <p:cNvSpPr/>
            <p:nvPr/>
          </p:nvSpPr>
          <p:spPr>
            <a:xfrm>
              <a:off x="4020984" y="2447364"/>
              <a:ext cx="2460812" cy="1465729"/>
            </a:xfrm>
            <a:prstGeom prst="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Average Monthly Income</a:t>
              </a:r>
            </a:p>
            <a:p>
              <a:pPr algn="ctr"/>
              <a:r>
                <a:rPr lang="en-US" sz="3200" b="1" dirty="0">
                  <a:latin typeface="Times New Roman" panose="02020603050405020304" pitchFamily="18" charset="0"/>
                  <a:cs typeface="Times New Roman" panose="02020603050405020304" pitchFamily="18" charset="0"/>
                </a:rPr>
                <a:t>#280,183</a:t>
              </a:r>
            </a:p>
            <a:p>
              <a:pPr algn="ctr"/>
              <a:endParaRPr lang="en-US" dirty="0"/>
            </a:p>
          </p:txBody>
        </p:sp>
        <p:sp>
          <p:nvSpPr>
            <p:cNvPr id="11" name="Rectangle 10"/>
            <p:cNvSpPr/>
            <p:nvPr/>
          </p:nvSpPr>
          <p:spPr>
            <a:xfrm>
              <a:off x="7013262" y="2447364"/>
              <a:ext cx="2460812" cy="1465729"/>
            </a:xfrm>
            <a:prstGeom prst="rect">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Average Hours Spent Online</a:t>
              </a:r>
            </a:p>
            <a:p>
              <a:pPr algn="ctr"/>
              <a:r>
                <a:rPr lang="en-US" sz="3200" b="1" dirty="0">
                  <a:latin typeface="Times New Roman" panose="02020603050405020304" pitchFamily="18" charset="0"/>
                  <a:cs typeface="Times New Roman" panose="02020603050405020304" pitchFamily="18" charset="0"/>
                </a:rPr>
                <a:t>9.8</a:t>
              </a:r>
            </a:p>
            <a:p>
              <a:pPr algn="ctr"/>
              <a:endParaRPr lang="en-US" dirty="0"/>
            </a:p>
          </p:txBody>
        </p:sp>
        <p:sp>
          <p:nvSpPr>
            <p:cNvPr id="14" name="Rectangle 13"/>
            <p:cNvSpPr/>
            <p:nvPr/>
          </p:nvSpPr>
          <p:spPr>
            <a:xfrm>
              <a:off x="7013262" y="4253753"/>
              <a:ext cx="2460812" cy="146572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Average Monthly Savings</a:t>
              </a:r>
            </a:p>
            <a:p>
              <a:pPr algn="ctr"/>
              <a:r>
                <a:rPr lang="en-US" sz="3200" b="1" dirty="0">
                  <a:latin typeface="Times New Roman" panose="02020603050405020304" pitchFamily="18" charset="0"/>
                  <a:cs typeface="Times New Roman" panose="02020603050405020304" pitchFamily="18" charset="0"/>
                </a:rPr>
                <a:t>#68,196</a:t>
              </a:r>
            </a:p>
            <a:p>
              <a:pPr algn="ctr"/>
              <a:endParaRPr lang="en-US" dirty="0"/>
            </a:p>
          </p:txBody>
        </p:sp>
        <p:sp>
          <p:nvSpPr>
            <p:cNvPr id="15" name="Rectangle 14"/>
            <p:cNvSpPr/>
            <p:nvPr/>
          </p:nvSpPr>
          <p:spPr>
            <a:xfrm>
              <a:off x="1028706" y="4253752"/>
              <a:ext cx="2460812" cy="146572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Most Used App</a:t>
              </a:r>
            </a:p>
            <a:p>
              <a:pPr algn="ctr"/>
              <a:endParaRPr lang="en-US" b="1" baseline="0" dirty="0">
                <a:solidFill>
                  <a:schemeClr val="bg1"/>
                </a:solidFill>
              </a:endParaRPr>
            </a:p>
            <a:p>
              <a:pPr algn="ctr"/>
              <a:r>
                <a:rPr lang="en-US" sz="3200" b="1" dirty="0">
                  <a:solidFill>
                    <a:schemeClr val="bg1"/>
                  </a:solidFill>
                  <a:latin typeface="Times New Roman" panose="02020603050405020304" pitchFamily="18" charset="0"/>
                  <a:cs typeface="Times New Roman" panose="02020603050405020304" pitchFamily="18" charset="0"/>
                </a:rPr>
                <a:t>WhatsApp</a:t>
              </a:r>
            </a:p>
            <a:p>
              <a:pPr algn="ctr"/>
              <a:endParaRPr lang="en-US" dirty="0"/>
            </a:p>
          </p:txBody>
        </p:sp>
        <p:sp>
          <p:nvSpPr>
            <p:cNvPr id="16" name="Rectangle 15"/>
            <p:cNvSpPr/>
            <p:nvPr/>
          </p:nvSpPr>
          <p:spPr>
            <a:xfrm>
              <a:off x="4020984" y="4253753"/>
              <a:ext cx="2460812" cy="146572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Average Data Expenditure</a:t>
              </a:r>
            </a:p>
            <a:p>
              <a:pPr algn="ctr"/>
              <a:r>
                <a:rPr lang="en-US" sz="3200" b="1" dirty="0">
                  <a:latin typeface="Times New Roman" panose="02020603050405020304" pitchFamily="18" charset="0"/>
                  <a:cs typeface="Times New Roman" panose="02020603050405020304" pitchFamily="18" charset="0"/>
                </a:rPr>
                <a:t>#21,240</a:t>
              </a:r>
            </a:p>
            <a:p>
              <a:pPr algn="ctr"/>
              <a:endParaRPr lang="en-US" dirty="0"/>
            </a:p>
          </p:txBody>
        </p:sp>
      </p:grpSp>
    </p:spTree>
    <p:extLst>
      <p:ext uri="{BB962C8B-B14F-4D97-AF65-F5344CB8AC3E}">
        <p14:creationId xmlns:p14="http://schemas.microsoft.com/office/powerpoint/2010/main" val="113976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068" y="1048870"/>
            <a:ext cx="12177932" cy="580913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0"/>
            <a:ext cx="12179786" cy="1048871"/>
          </a:xfrm>
          <a:prstGeom prst="rect">
            <a:avLst/>
          </a:prstGeom>
        </p:spPr>
      </p:pic>
      <p:sp>
        <p:nvSpPr>
          <p:cNvPr id="6" name="Rectangle 5"/>
          <p:cNvSpPr/>
          <p:nvPr/>
        </p:nvSpPr>
        <p:spPr>
          <a:xfrm>
            <a:off x="5431371" y="329142"/>
            <a:ext cx="5570806" cy="390586"/>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imes New Roman" panose="02020603050405020304" pitchFamily="18" charset="0"/>
                <a:cs typeface="Times New Roman" panose="02020603050405020304" pitchFamily="18" charset="0"/>
              </a:rPr>
              <a:t>DATA VISUALIZATION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77" y="1048869"/>
            <a:ext cx="10580914" cy="5809131"/>
          </a:xfrm>
          <a:prstGeom prst="rect">
            <a:avLst/>
          </a:prstGeom>
        </p:spPr>
      </p:pic>
    </p:spTree>
    <p:extLst>
      <p:ext uri="{BB962C8B-B14F-4D97-AF65-F5344CB8AC3E}">
        <p14:creationId xmlns:p14="http://schemas.microsoft.com/office/powerpoint/2010/main" val="281900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922" y="1048870"/>
            <a:ext cx="12177932" cy="3396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800" b="1" dirty="0">
                <a:solidFill>
                  <a:schemeClr val="tx1"/>
                </a:solidFill>
              </a:rPr>
              <a:t>These insights provide a clear understanding of the respondents’ lifestyles, preferences and financial habits. Organizations such as financial institutions,  telecom companies, social media platforms and tech firms can leverage this data to make informed decisions and tailor their strategies effectively.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0"/>
            <a:ext cx="12179786" cy="1048871"/>
          </a:xfrm>
          <a:prstGeom prst="rect">
            <a:avLst/>
          </a:prstGeom>
        </p:spPr>
      </p:pic>
      <p:sp>
        <p:nvSpPr>
          <p:cNvPr id="6" name="Rectangle 5"/>
          <p:cNvSpPr/>
          <p:nvPr/>
        </p:nvSpPr>
        <p:spPr>
          <a:xfrm>
            <a:off x="5431371" y="329142"/>
            <a:ext cx="5570806" cy="390586"/>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72323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304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FATIMOH</dc:creator>
  <cp:lastModifiedBy>Fatimah Lawal</cp:lastModifiedBy>
  <cp:revision>34</cp:revision>
  <dcterms:created xsi:type="dcterms:W3CDTF">2025-06-12T17:07:10Z</dcterms:created>
  <dcterms:modified xsi:type="dcterms:W3CDTF">2025-07-24T14:16:26Z</dcterms:modified>
</cp:coreProperties>
</file>