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notesSlides/notesSlide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59" r:id="rId3"/>
    <p:sldId id="260" r:id="rId4"/>
    <p:sldId id="262" r:id="rId5"/>
    <p:sldId id="258" r:id="rId6"/>
    <p:sldId id="261" r:id="rId7"/>
    <p:sldId id="263" r:id="rId8"/>
    <p:sldId id="273" r:id="rId9"/>
    <p:sldId id="257" r:id="rId10"/>
    <p:sldId id="265" r:id="rId11"/>
    <p:sldId id="266" r:id="rId12"/>
    <p:sldId id="267" r:id="rId13"/>
    <p:sldId id="272" r:id="rId14"/>
    <p:sldId id="275" r:id="rId15"/>
    <p:sldId id="27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193"/>
    <a:srgbClr val="14AFF4"/>
    <a:srgbClr val="9E16F2"/>
    <a:srgbClr val="81FB6B"/>
    <a:srgbClr val="27E1B0"/>
    <a:srgbClr val="1C6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5171" autoAdjust="0"/>
  </p:normalViewPr>
  <p:slideViewPr>
    <p:cSldViewPr snapToGrid="0">
      <p:cViewPr varScale="1">
        <p:scale>
          <a:sx n="82" d="100"/>
          <a:sy n="82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dmin\Documents\Dental%20Care%20SOE%20SOV%20May%202023%20NEW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Admin\Documents\Dental%20Care%20SOE%20SOV%20May%202023%20NEW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Admin\Documents\Dental%20Care%20SOE%20SOV%20May%202023%20NEW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Admin\Documents\Dental%20Care%20SOE%20SOV%20May%202023%20NEW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Admin\Documents\Dental%20Care%20SOE%20SOV%20May%202023%20NEW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dmin\Documents\Dental%20Care%20SOE%20SOV%20May%202023%20NEW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Admin\Documents\Dental%20Care%20SOE%20SOV%20May%202023%20NEW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dmin\Documents\Dental%20Care%20SOE%20SOV%20May%202023%20NEW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Dental%20Care%20SOE%20SOV%20May%202023%20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dmin\Documents\Dental%20Care%20SOE%20SOV%20May%202023%20NEW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dmin\Documents\Dental%20Care%20SOE%20SOV%20May%202023%20NEW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Admin\Documents\Dental%20Care%20SOE%20SOV%20May%202023%20NEW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Admin\Documents\Dental%20Care%20SOE%20SOV%20May%202023%20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NEW.xlsx]INSIGHTS 2!PivotTable2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1CFB"/>
          </a:solidFill>
          <a:ln>
            <a:solidFill>
              <a:srgbClr val="991CFB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1CFB"/>
          </a:solidFill>
          <a:ln>
            <a:solidFill>
              <a:srgbClr val="991CFB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1CFB"/>
          </a:solidFill>
          <a:ln>
            <a:solidFill>
              <a:srgbClr val="991CFB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4311054353767012"/>
          <c:y val="5.5787326093892822E-2"/>
          <c:w val="0.52579273444003272"/>
          <c:h val="0.83990674691202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'INSIGHTS 2'!$B$1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4472C4">
                <a:lumMod val="75000"/>
              </a:srgbClr>
            </a:solidFill>
            <a:ln>
              <a:solidFill>
                <a:srgbClr val="991CF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'INSIGHTS 2'!$A$2:$A$6</c:f>
              <c:strCache>
                <c:ptCount val="4"/>
                <c:pt idx="0">
                  <c:v>Cable TV</c:v>
                </c:pt>
                <c:pt idx="1">
                  <c:v>Outdoor</c:v>
                </c:pt>
                <c:pt idx="2">
                  <c:v>Radio</c:v>
                </c:pt>
                <c:pt idx="3">
                  <c:v>TV</c:v>
                </c:pt>
              </c:strCache>
            </c:strRef>
          </c:cat>
          <c:val>
            <c:numRef>
              <c:f>'INSIGHTS 2'!$B$2:$B$6</c:f>
              <c:numCache>
                <c:formatCode>_(* #,##0_);_(* \(#,##0\);_(* "-"??_);_(@_)</c:formatCode>
                <c:ptCount val="4"/>
                <c:pt idx="0">
                  <c:v>2336</c:v>
                </c:pt>
                <c:pt idx="1">
                  <c:v>72</c:v>
                </c:pt>
                <c:pt idx="2">
                  <c:v>7698</c:v>
                </c:pt>
                <c:pt idx="3">
                  <c:v>3340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11-4FD5-AE5F-2467CC99FC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80514096"/>
        <c:axId val="580513680"/>
      </c:barChart>
      <c:catAx>
        <c:axId val="580514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0513680"/>
        <c:crosses val="autoZero"/>
        <c:auto val="1"/>
        <c:lblAlgn val="ctr"/>
        <c:lblOffset val="100"/>
        <c:noMultiLvlLbl val="0"/>
      </c:catAx>
      <c:valAx>
        <c:axId val="580513680"/>
        <c:scaling>
          <c:orientation val="minMax"/>
        </c:scaling>
        <c:delete val="0"/>
        <c:axPos val="b"/>
        <c:majorGridlines>
          <c:spPr>
            <a:ln w="6350" cap="flat" cmpd="dbl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051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NEW.xlsx]INSIGHT!PivotTable5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1CFB"/>
          </a:solidFill>
          <a:ln>
            <a:noFill/>
          </a:ln>
          <a:effectLst/>
        </c:spPr>
        <c:dLbl>
          <c:idx val="0"/>
          <c:layout>
            <c:manualLayout>
              <c:x val="0"/>
              <c:y val="-5.925925925925953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991CFB"/>
          </a:solidFill>
          <a:ln>
            <a:noFill/>
          </a:ln>
          <a:effectLst/>
        </c:spPr>
        <c:dLbl>
          <c:idx val="0"/>
          <c:layout>
            <c:manualLayout>
              <c:x val="0"/>
              <c:y val="-5.925925925925953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91CFB"/>
          </a:solidFill>
          <a:ln>
            <a:noFill/>
          </a:ln>
          <a:effectLst/>
        </c:spPr>
        <c:dLbl>
          <c:idx val="0"/>
          <c:layout>
            <c:manualLayout>
              <c:x val="0"/>
              <c:y val="-5.925925925925953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375163015834091"/>
          <c:y val="0.11196909354779665"/>
          <c:w val="0.56242990138607152"/>
          <c:h val="0.864197530864197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INSIGHT!$F$10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4AFF4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14AFF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26-4909-AE7D-801496AEC90F}"/>
              </c:ext>
            </c:extLst>
          </c:dPt>
          <c:dLbls>
            <c:dLbl>
              <c:idx val="8"/>
              <c:layout>
                <c:manualLayout>
                  <c:x val="-1.3756153441551296E-2"/>
                  <c:y val="-1.965122735964817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26-4909-AE7D-801496AEC90F}"/>
                </c:ext>
              </c:extLst>
            </c:dLbl>
            <c:numFmt formatCode="[$₦-46A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INSIGHT!$E$11:$E$21</c:f>
              <c:strCache>
                <c:ptCount val="10"/>
                <c:pt idx="0">
                  <c:v>AFRICA MAGIC FAMILY DSTV</c:v>
                </c:pt>
                <c:pt idx="1">
                  <c:v>AFRICA MAGIC FAMILY GOTV</c:v>
                </c:pt>
                <c:pt idx="2">
                  <c:v>AFRICA MAGIC SHOWCASE DSTV</c:v>
                </c:pt>
                <c:pt idx="3">
                  <c:v>AFRICA MAGIC YORUBA GOTV</c:v>
                </c:pt>
                <c:pt idx="4">
                  <c:v>AIT LAGOS</c:v>
                </c:pt>
                <c:pt idx="5">
                  <c:v>GALAXY TV UHF CHANN 27,LAGOS</c:v>
                </c:pt>
                <c:pt idx="6">
                  <c:v>NIGERIAN IDOL DSTV</c:v>
                </c:pt>
                <c:pt idx="7">
                  <c:v>ONTV LAGOS</c:v>
                </c:pt>
                <c:pt idx="8">
                  <c:v>Outdoor</c:v>
                </c:pt>
                <c:pt idx="9">
                  <c:v>ZEE WORLD DSTV</c:v>
                </c:pt>
              </c:strCache>
            </c:strRef>
          </c:cat>
          <c:val>
            <c:numRef>
              <c:f>INSIGHT!$F$11:$F$21</c:f>
              <c:numCache>
                <c:formatCode>[&lt;999950]0.0,"K";[&lt;999950000]0.0,,"M";0.0,,,"B"</c:formatCode>
                <c:ptCount val="10"/>
                <c:pt idx="0">
                  <c:v>28600000</c:v>
                </c:pt>
                <c:pt idx="1">
                  <c:v>9569778</c:v>
                </c:pt>
                <c:pt idx="2">
                  <c:v>21180000</c:v>
                </c:pt>
                <c:pt idx="3">
                  <c:v>11400000</c:v>
                </c:pt>
                <c:pt idx="4">
                  <c:v>25348630</c:v>
                </c:pt>
                <c:pt idx="5">
                  <c:v>13493494</c:v>
                </c:pt>
                <c:pt idx="6">
                  <c:v>14940000</c:v>
                </c:pt>
                <c:pt idx="7">
                  <c:v>14040000</c:v>
                </c:pt>
                <c:pt idx="8">
                  <c:v>321190289.20000005</c:v>
                </c:pt>
                <c:pt idx="9">
                  <c:v>18360000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26-4909-AE7D-801496AEC9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25"/>
        <c:axId val="1601435952"/>
        <c:axId val="1601447184"/>
      </c:barChart>
      <c:catAx>
        <c:axId val="1601435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01447184"/>
        <c:crosses val="autoZero"/>
        <c:auto val="1"/>
        <c:lblAlgn val="ctr"/>
        <c:lblOffset val="100"/>
        <c:noMultiLvlLbl val="0"/>
      </c:catAx>
      <c:valAx>
        <c:axId val="16014471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[&lt;999950]0.0,&quot;K&quot;;[&lt;999950000]0.0,,&quot;M&quot;;0.0,,,&quot;B&quot;" sourceLinked="1"/>
        <c:majorTickMark val="none"/>
        <c:minorTickMark val="none"/>
        <c:tickLblPos val="nextTo"/>
        <c:crossAx val="160143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 8!PivotTable1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1458334273157339E-2"/>
          <c:y val="3.8163414874382934E-2"/>
          <c:w val="0.97708333145368531"/>
          <c:h val="0.80036293641267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'insight 8'!$B$1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4472C4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'insight 8'!$A$2:$A$12</c:f>
              <c:strCache>
                <c:ptCount val="10"/>
                <c:pt idx="0">
                  <c:v>COOL 96.9 FM,LAGOS</c:v>
                </c:pt>
                <c:pt idx="1">
                  <c:v>COOL FM PHARCOURT</c:v>
                </c:pt>
                <c:pt idx="2">
                  <c:v>KSMC FM 90.9  KADUNA</c:v>
                </c:pt>
                <c:pt idx="3">
                  <c:v>LIBERTY HAUSA 103.5 FM</c:v>
                </c:pt>
                <c:pt idx="4">
                  <c:v>MAX 102.3 FM</c:v>
                </c:pt>
                <c:pt idx="5">
                  <c:v>NIGERIA INFO 99.3</c:v>
                </c:pt>
                <c:pt idx="6">
                  <c:v>WAZOBIA FM 95.1, LAGOS</c:v>
                </c:pt>
                <c:pt idx="7">
                  <c:v>WAZOBIA FM ONITSHA</c:v>
                </c:pt>
                <c:pt idx="8">
                  <c:v>WAZOBIA FM PHARCOURT</c:v>
                </c:pt>
                <c:pt idx="9">
                  <c:v>ZEE WORLD DSTV</c:v>
                </c:pt>
              </c:strCache>
            </c:strRef>
          </c:cat>
          <c:val>
            <c:numRef>
              <c:f>'insight 8'!$B$2:$B$12</c:f>
              <c:numCache>
                <c:formatCode>General</c:formatCode>
                <c:ptCount val="10"/>
                <c:pt idx="0">
                  <c:v>526</c:v>
                </c:pt>
                <c:pt idx="1">
                  <c:v>408</c:v>
                </c:pt>
                <c:pt idx="2">
                  <c:v>456</c:v>
                </c:pt>
                <c:pt idx="3">
                  <c:v>456</c:v>
                </c:pt>
                <c:pt idx="4">
                  <c:v>452</c:v>
                </c:pt>
                <c:pt idx="5">
                  <c:v>466</c:v>
                </c:pt>
                <c:pt idx="6">
                  <c:v>522</c:v>
                </c:pt>
                <c:pt idx="7">
                  <c:v>516</c:v>
                </c:pt>
                <c:pt idx="8">
                  <c:v>488</c:v>
                </c:pt>
                <c:pt idx="9">
                  <c:v>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2-488E-9A0F-6972942F56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3"/>
        <c:overlap val="-27"/>
        <c:axId val="1638951424"/>
        <c:axId val="1638937280"/>
      </c:barChart>
      <c:catAx>
        <c:axId val="1638951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38937280"/>
        <c:crosses val="autoZero"/>
        <c:auto val="1"/>
        <c:lblAlgn val="ctr"/>
        <c:lblOffset val="100"/>
        <c:noMultiLvlLbl val="0"/>
      </c:catAx>
      <c:valAx>
        <c:axId val="1638937280"/>
        <c:scaling>
          <c:orientation val="minMax"/>
        </c:scaling>
        <c:delete val="1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3895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 7!PivotTable9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629256889763781"/>
          <c:y val="2.2785214369396765E-2"/>
          <c:w val="0.76632201443569559"/>
          <c:h val="0.928098703526195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'INSIGHT 7'!$B$21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4472C4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'INSIGHT 7'!$A$22:$A$29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'INSIGHT 7'!$B$22:$B$29</c:f>
              <c:numCache>
                <c:formatCode>_(* #,##0_);_(* \(#,##0\);_(* "-"??_);_(@_)</c:formatCode>
                <c:ptCount val="7"/>
                <c:pt idx="0">
                  <c:v>748</c:v>
                </c:pt>
                <c:pt idx="1">
                  <c:v>2638</c:v>
                </c:pt>
                <c:pt idx="2">
                  <c:v>2542</c:v>
                </c:pt>
                <c:pt idx="3">
                  <c:v>2564</c:v>
                </c:pt>
                <c:pt idx="4">
                  <c:v>2036</c:v>
                </c:pt>
                <c:pt idx="5">
                  <c:v>2088</c:v>
                </c:pt>
                <c:pt idx="6">
                  <c:v>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D6-4AF4-8EB1-C1F978B03C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59541503"/>
        <c:axId val="959553983"/>
      </c:barChart>
      <c:catAx>
        <c:axId val="9595415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59553983"/>
        <c:crosses val="autoZero"/>
        <c:auto val="1"/>
        <c:lblAlgn val="ctr"/>
        <c:lblOffset val="100"/>
        <c:noMultiLvlLbl val="0"/>
      </c:catAx>
      <c:valAx>
        <c:axId val="959553983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59541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NEW.xlsx]INSIGHTS 3!PivotTable12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602344028679132"/>
          <c:y val="3.0946346297901304E-2"/>
          <c:w val="0.75513281207900163"/>
          <c:h val="0.923846848708964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'INSIGHTS 3'!$B$11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4AFF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'INSIGHTS 3'!$A$12:$A$17</c:f>
              <c:strCache>
                <c:ptCount val="5"/>
                <c:pt idx="0">
                  <c:v>English</c:v>
                </c:pt>
                <c:pt idx="1">
                  <c:v>Hausa</c:v>
                </c:pt>
                <c:pt idx="2">
                  <c:v>Igbo</c:v>
                </c:pt>
                <c:pt idx="3">
                  <c:v>Pidgin</c:v>
                </c:pt>
                <c:pt idx="4">
                  <c:v>Yoruba</c:v>
                </c:pt>
              </c:strCache>
            </c:strRef>
          </c:cat>
          <c:val>
            <c:numRef>
              <c:f>'INSIGHTS 3'!$B$12:$B$17</c:f>
              <c:numCache>
                <c:formatCode>_(* #,##0_);_(* \(#,##0\);_(* "-"??_);_(@_)</c:formatCode>
                <c:ptCount val="5"/>
                <c:pt idx="0">
                  <c:v>9702</c:v>
                </c:pt>
                <c:pt idx="1">
                  <c:v>462</c:v>
                </c:pt>
                <c:pt idx="2">
                  <c:v>442</c:v>
                </c:pt>
                <c:pt idx="3">
                  <c:v>2838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D1-49E5-B63B-D1F10B7EF3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92001599"/>
        <c:axId val="691982047"/>
      </c:barChart>
      <c:catAx>
        <c:axId val="6920015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91982047"/>
        <c:crosses val="autoZero"/>
        <c:auto val="1"/>
        <c:lblAlgn val="ctr"/>
        <c:lblOffset val="100"/>
        <c:noMultiLvlLbl val="0"/>
      </c:catAx>
      <c:valAx>
        <c:axId val="691982047"/>
        <c:scaling>
          <c:orientation val="minMax"/>
        </c:scaling>
        <c:delete val="0"/>
        <c:axPos val="b"/>
        <c:majorGridlines>
          <c:spPr>
            <a:ln w="3175" cap="flat" cmpd="dbl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9200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NEW.xlsx]INSIGHT!PivotTable4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991CF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991CF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991CFB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INSIGHT!$B$22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991CFB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rgbClr val="4472C4">
                    <a:lumMod val="75000"/>
                  </a:srgb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801A-4E7A-AC18-81E76EED04B1}"/>
              </c:ext>
            </c:extLst>
          </c:dPt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INSIGHT!$A$23:$A$33</c:f>
              <c:strCache>
                <c:ptCount val="10"/>
                <c:pt idx="0">
                  <c:v>ANAMBRA </c:v>
                </c:pt>
                <c:pt idx="1">
                  <c:v>EDO </c:v>
                </c:pt>
                <c:pt idx="2">
                  <c:v>ENUGU </c:v>
                </c:pt>
                <c:pt idx="3">
                  <c:v>FCT</c:v>
                </c:pt>
                <c:pt idx="4">
                  <c:v>KADUNA </c:v>
                </c:pt>
                <c:pt idx="5">
                  <c:v>KWARA </c:v>
                </c:pt>
                <c:pt idx="6">
                  <c:v>LAGOS </c:v>
                </c:pt>
                <c:pt idx="7">
                  <c:v>OYO </c:v>
                </c:pt>
                <c:pt idx="8">
                  <c:v>RIVERS </c:v>
                </c:pt>
                <c:pt idx="9">
                  <c:v>SOKOTO </c:v>
                </c:pt>
              </c:strCache>
            </c:strRef>
          </c:cat>
          <c:val>
            <c:numRef>
              <c:f>INSIGHT!$B$23:$B$33</c:f>
              <c:numCache>
                <c:formatCode>[&lt;999950]0.0,"K";[&lt;999950000]0.0,,"M";0.0,,,"B"</c:formatCode>
                <c:ptCount val="10"/>
                <c:pt idx="0">
                  <c:v>6758320</c:v>
                </c:pt>
                <c:pt idx="1">
                  <c:v>16014503.32</c:v>
                </c:pt>
                <c:pt idx="2">
                  <c:v>1433410</c:v>
                </c:pt>
                <c:pt idx="3">
                  <c:v>42831482.020000003</c:v>
                </c:pt>
                <c:pt idx="4">
                  <c:v>9236116</c:v>
                </c:pt>
                <c:pt idx="5">
                  <c:v>1940210</c:v>
                </c:pt>
                <c:pt idx="6">
                  <c:v>535131609.19999975</c:v>
                </c:pt>
                <c:pt idx="7">
                  <c:v>15407578</c:v>
                </c:pt>
                <c:pt idx="8">
                  <c:v>20105776.659999996</c:v>
                </c:pt>
                <c:pt idx="9">
                  <c:v>1782740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61-4588-ADBA-BA086E484F6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77105600"/>
        <c:axId val="1277107680"/>
      </c:lineChart>
      <c:catAx>
        <c:axId val="127710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77107680"/>
        <c:crosses val="autoZero"/>
        <c:auto val="1"/>
        <c:lblAlgn val="ctr"/>
        <c:lblOffset val="100"/>
        <c:noMultiLvlLbl val="0"/>
      </c:catAx>
      <c:valAx>
        <c:axId val="1277107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[&lt;999950]0.0,&quot;K&quot;;[&lt;999950000]0.0,,&quot;M&quot;;0.0,,,&quot;B&quot;" sourceLinked="1"/>
        <c:majorTickMark val="none"/>
        <c:minorTickMark val="none"/>
        <c:tickLblPos val="nextTo"/>
        <c:crossAx val="1277105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dTable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NEW.xlsx]INSIGHT!PivotTable10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INSIGHT!$B$1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4AFF4"/>
            </a:solidFill>
            <a:ln>
              <a:noFill/>
            </a:ln>
            <a:effectLst/>
          </c:spPr>
          <c:invertIfNegative val="0"/>
          <c:cat>
            <c:strRef>
              <c:f>INSIGHT!$A$2:$A$12</c:f>
              <c:strCache>
                <c:ptCount val="10"/>
                <c:pt idx="0">
                  <c:v>ABIA </c:v>
                </c:pt>
                <c:pt idx="1">
                  <c:v>BORNO </c:v>
                </c:pt>
                <c:pt idx="2">
                  <c:v>CROSS RIVERS </c:v>
                </c:pt>
                <c:pt idx="3">
                  <c:v>DELTA </c:v>
                </c:pt>
                <c:pt idx="4">
                  <c:v>ENUGU </c:v>
                </c:pt>
                <c:pt idx="5">
                  <c:v>KANO </c:v>
                </c:pt>
                <c:pt idx="6">
                  <c:v>OGUN </c:v>
                </c:pt>
                <c:pt idx="7">
                  <c:v>ONDO </c:v>
                </c:pt>
                <c:pt idx="8">
                  <c:v>OSUN </c:v>
                </c:pt>
                <c:pt idx="9">
                  <c:v>PLATEAU </c:v>
                </c:pt>
              </c:strCache>
            </c:strRef>
          </c:cat>
          <c:val>
            <c:numRef>
              <c:f>INSIGHT!$B$2:$B$12</c:f>
              <c:numCache>
                <c:formatCode>[$₦-46A]#,##0;[Red]\-[$₦-46A]#,##0</c:formatCode>
                <c:ptCount val="10"/>
                <c:pt idx="0">
                  <c:v>1090448</c:v>
                </c:pt>
                <c:pt idx="1">
                  <c:v>1163334</c:v>
                </c:pt>
                <c:pt idx="2">
                  <c:v>1166434</c:v>
                </c:pt>
                <c:pt idx="3">
                  <c:v>801474</c:v>
                </c:pt>
                <c:pt idx="4">
                  <c:v>1433410</c:v>
                </c:pt>
                <c:pt idx="5">
                  <c:v>1423878</c:v>
                </c:pt>
                <c:pt idx="6">
                  <c:v>138086</c:v>
                </c:pt>
                <c:pt idx="7">
                  <c:v>52000</c:v>
                </c:pt>
                <c:pt idx="8">
                  <c:v>340256</c:v>
                </c:pt>
                <c:pt idx="9">
                  <c:v>827530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48-4644-B2E8-92ABFDFE2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2866112"/>
        <c:axId val="1702882336"/>
      </c:barChart>
      <c:catAx>
        <c:axId val="170286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02882336"/>
        <c:crosses val="autoZero"/>
        <c:auto val="1"/>
        <c:lblAlgn val="ctr"/>
        <c:lblOffset val="100"/>
        <c:noMultiLvlLbl val="0"/>
      </c:catAx>
      <c:valAx>
        <c:axId val="170288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[$₦-46A]#,##0;[Red]\-[$₦-46A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028661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NEW.xlsx]INSIGHTS 3!PivotTable1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35683726864368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3085530232487137"/>
                  <c:h val="0.15458916836319891"/>
                </c:manualLayout>
              </c15:layout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06615161757605"/>
                  <c:h val="0.16103844530784633"/>
                </c:manualLayout>
              </c15:layout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3597593259584257"/>
                  <c:h val="0.16103844530784633"/>
                </c:manualLayout>
              </c15:layout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7678993083312773"/>
                  <c:h val="0.16103844530784633"/>
                </c:manualLayout>
              </c15:layout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7678993083312773"/>
                  <c:h val="0.16103844530784633"/>
                </c:manualLayout>
              </c15:layout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5.35683726864368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3085530232487137"/>
                  <c:h val="0.15458916836319891"/>
                </c:manualLayout>
              </c15:layout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06615161757605"/>
                  <c:h val="0.16103844530784633"/>
                </c:manualLayout>
              </c15:layout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3597593259584257"/>
                  <c:h val="0.16103844530784633"/>
                </c:manualLayout>
              </c15:layout>
            </c:ext>
          </c:extLst>
        </c:dLbl>
      </c:pivotFmt>
      <c:pivotFmt>
        <c:idx val="10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CF1E3"/>
          </a:solidFill>
          <a:ln>
            <a:noFill/>
          </a:ln>
          <a:effectLst/>
        </c:spPr>
        <c:dLbl>
          <c:idx val="0"/>
          <c:layout>
            <c:manualLayout>
              <c:x val="-7.839822884763098E-2"/>
              <c:y val="-1.18235378120025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7678993083312773"/>
                  <c:h val="0.16103844530784633"/>
                </c:manualLayout>
              </c15:layout>
            </c:ext>
          </c:extLst>
        </c:dLbl>
      </c:pivotFmt>
      <c:pivotFmt>
        <c:idx val="12"/>
        <c:spPr>
          <a:solidFill>
            <a:srgbClr val="00FF99"/>
          </a:solidFill>
          <a:ln>
            <a:noFill/>
          </a:ln>
          <a:effectLst/>
        </c:spPr>
        <c:dLbl>
          <c:idx val="0"/>
          <c:layout>
            <c:manualLayout>
              <c:x val="-9.2760442531171624E-4"/>
              <c:y val="4.1990117961611205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170503194959807"/>
                  <c:h val="0.15458908329106494"/>
                </c:manualLayout>
              </c15:layout>
            </c:ext>
          </c:extLst>
        </c:dLbl>
      </c:pivotFmt>
      <c:pivotFmt>
        <c:idx val="13"/>
        <c:spPr>
          <a:solidFill>
            <a:srgbClr val="FE890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06615161757605"/>
                  <c:h val="0.16103844530784633"/>
                </c:manualLayout>
              </c15:layout>
            </c:ext>
          </c:extLst>
        </c:dLbl>
      </c:pivotFmt>
      <c:pivotFmt>
        <c:idx val="14"/>
        <c:spPr>
          <a:solidFill>
            <a:srgbClr val="991CFB"/>
          </a:solidFill>
          <a:ln>
            <a:noFill/>
          </a:ln>
          <a:effectLst/>
        </c:spPr>
        <c:dLbl>
          <c:idx val="0"/>
          <c:layout>
            <c:manualLayout>
              <c:x val="-1.649533946425383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3597593259584257"/>
                  <c:h val="0.16103844530784633"/>
                </c:manualLayout>
              </c15:layout>
            </c:ext>
          </c:extLst>
        </c:dLbl>
      </c:pivotFmt>
      <c:pivotFmt>
        <c:idx val="15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inBase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>
            <a:noFill/>
          </a:ln>
          <a:effectLst/>
        </c:spPr>
        <c:dLbl>
          <c:idx val="0"/>
          <c:layout>
            <c:manualLayout>
              <c:x val="-0.6231202751164322"/>
              <c:y val="-1.28987280958276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0528083318778115"/>
                  <c:h val="0.16103830617231957"/>
                </c:manualLayout>
              </c15:layout>
            </c:ext>
          </c:extLst>
        </c:dLbl>
      </c:pivotFmt>
      <c:pivotFmt>
        <c:idx val="17"/>
        <c:spPr>
          <a:noFill/>
          <a:ln>
            <a:noFill/>
          </a:ln>
          <a:effectLst/>
        </c:spPr>
        <c:dLbl>
          <c:idx val="0"/>
          <c:layout>
            <c:manualLayout>
              <c:x val="-0.41148632249694411"/>
              <c:y val="-6.44920398015060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4374898033512913"/>
                  <c:h val="0.12879206058460918"/>
                </c:manualLayout>
              </c15:layout>
            </c:ext>
          </c:extLst>
        </c:dLbl>
      </c:pivotFmt>
      <c:pivotFmt>
        <c:idx val="18"/>
        <c:spPr>
          <a:noFill/>
          <a:ln>
            <a:noFill/>
          </a:ln>
          <a:effectLst/>
        </c:spPr>
        <c:dLbl>
          <c:idx val="0"/>
          <c:layout>
            <c:manualLayout>
              <c:x val="-0.13247882845025932"/>
              <c:y val="-6.4492769446474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layout>
                <c:manualLayout>
                  <c:w val="0.21282356997789145"/>
                  <c:h val="7.3167300845566219E-2"/>
                </c:manualLayout>
              </c15:layout>
            </c:ext>
          </c:extLst>
        </c:dLbl>
      </c:pivotFmt>
      <c:pivotFmt>
        <c:idx val="19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CF1E3"/>
          </a:solidFill>
          <a:ln>
            <a:noFill/>
          </a:ln>
          <a:effectLst/>
        </c:spPr>
        <c:dLbl>
          <c:idx val="0"/>
          <c:layout>
            <c:manualLayout>
              <c:x val="-7.839822884763098E-2"/>
              <c:y val="-1.18235378120025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7678993083312773"/>
                  <c:h val="0.16103844530784633"/>
                </c:manualLayout>
              </c15:layout>
            </c:ext>
          </c:extLst>
        </c:dLbl>
      </c:pivotFmt>
      <c:pivotFmt>
        <c:idx val="21"/>
        <c:spPr>
          <a:solidFill>
            <a:srgbClr val="00FF99"/>
          </a:solidFill>
          <a:ln>
            <a:noFill/>
          </a:ln>
          <a:effectLst/>
        </c:spPr>
        <c:dLbl>
          <c:idx val="0"/>
          <c:layout>
            <c:manualLayout>
              <c:x val="-9.2760442531171624E-4"/>
              <c:y val="4.1990117961611205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170503194959807"/>
                  <c:h val="0.15458908329106494"/>
                </c:manualLayout>
              </c15:layout>
            </c:ext>
          </c:extLst>
        </c:dLbl>
      </c:pivotFmt>
      <c:pivotFmt>
        <c:idx val="22"/>
        <c:spPr>
          <a:solidFill>
            <a:srgbClr val="FE890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06615161757605"/>
                  <c:h val="0.16103844530784633"/>
                </c:manualLayout>
              </c15:layout>
            </c:ext>
          </c:extLst>
        </c:dLbl>
      </c:pivotFmt>
      <c:pivotFmt>
        <c:idx val="23"/>
        <c:spPr>
          <a:solidFill>
            <a:srgbClr val="991CFB"/>
          </a:solidFill>
          <a:ln>
            <a:noFill/>
          </a:ln>
          <a:effectLst/>
        </c:spPr>
        <c:dLbl>
          <c:idx val="0"/>
          <c:layout>
            <c:manualLayout>
              <c:x val="-1.649533946425383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3597593259584257"/>
                  <c:h val="0.16103844530784633"/>
                </c:manualLayout>
              </c15:layout>
            </c:ext>
          </c:extLst>
        </c:dLbl>
      </c:pivotFmt>
      <c:pivotFmt>
        <c:idx val="24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inBase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>
            <a:noFill/>
          </a:ln>
          <a:effectLst/>
        </c:spPr>
        <c:dLbl>
          <c:idx val="0"/>
          <c:layout>
            <c:manualLayout>
              <c:x val="-0.41148632249694411"/>
              <c:y val="-6.44920398015060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4374898033512913"/>
                  <c:h val="0.12879206058460918"/>
                </c:manualLayout>
              </c15:layout>
            </c:ext>
          </c:extLst>
        </c:dLbl>
      </c:pivotFmt>
      <c:pivotFmt>
        <c:idx val="26"/>
        <c:spPr>
          <a:noFill/>
          <a:ln>
            <a:noFill/>
          </a:ln>
          <a:effectLst/>
        </c:spPr>
        <c:dLbl>
          <c:idx val="0"/>
          <c:layout>
            <c:manualLayout>
              <c:x val="-0.6231202751164322"/>
              <c:y val="-1.28987280958276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0528083318778115"/>
                  <c:h val="0.16103830617231957"/>
                </c:manualLayout>
              </c15:layout>
            </c:ext>
          </c:extLst>
        </c:dLbl>
      </c:pivotFmt>
      <c:pivotFmt>
        <c:idx val="27"/>
        <c:spPr>
          <a:noFill/>
          <a:ln>
            <a:noFill/>
          </a:ln>
          <a:effectLst/>
        </c:spPr>
        <c:dLbl>
          <c:idx val="0"/>
          <c:layout>
            <c:manualLayout>
              <c:x val="-0.13247882845025932"/>
              <c:y val="-6.4492769446474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layout>
                <c:manualLayout>
                  <c:w val="0.21282356997789145"/>
                  <c:h val="7.3167300845566219E-2"/>
                </c:manualLayout>
              </c15:layout>
            </c:ext>
          </c:extLst>
        </c:dLbl>
      </c:pivotFmt>
      <c:pivotFmt>
        <c:idx val="28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CF1E3"/>
          </a:solidFill>
          <a:ln>
            <a:noFill/>
          </a:ln>
          <a:effectLst/>
        </c:spPr>
        <c:dLbl>
          <c:idx val="0"/>
          <c:layout>
            <c:manualLayout>
              <c:x val="-7.839822884763098E-2"/>
              <c:y val="-1.1823537812002544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7678993083312773"/>
                  <c:h val="0.16103844530784633"/>
                </c:manualLayout>
              </c15:layout>
            </c:ext>
          </c:extLst>
        </c:dLbl>
      </c:pivotFmt>
      <c:pivotFmt>
        <c:idx val="30"/>
        <c:spPr>
          <a:solidFill>
            <a:srgbClr val="00FF99"/>
          </a:solidFill>
          <a:ln>
            <a:noFill/>
          </a:ln>
          <a:effectLst/>
        </c:spPr>
        <c:dLbl>
          <c:idx val="0"/>
          <c:layout>
            <c:manualLayout>
              <c:x val="-9.2760442531171624E-4"/>
              <c:y val="4.1990117961611205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170503194959807"/>
                  <c:h val="0.15458908329106494"/>
                </c:manualLayout>
              </c15:layout>
            </c:ext>
          </c:extLst>
        </c:dLbl>
      </c:pivotFmt>
      <c:pivotFmt>
        <c:idx val="31"/>
        <c:spPr>
          <a:solidFill>
            <a:srgbClr val="FE890B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06615161757605"/>
                  <c:h val="0.16103844530784633"/>
                </c:manualLayout>
              </c15:layout>
            </c:ext>
          </c:extLst>
        </c:dLbl>
      </c:pivotFmt>
      <c:pivotFmt>
        <c:idx val="32"/>
        <c:spPr>
          <a:solidFill>
            <a:srgbClr val="991CFB"/>
          </a:solidFill>
          <a:ln>
            <a:noFill/>
          </a:ln>
          <a:effectLst/>
        </c:spPr>
        <c:dLbl>
          <c:idx val="0"/>
          <c:layout>
            <c:manualLayout>
              <c:x val="-1.649533946425383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3597593259584257"/>
                  <c:h val="0.16103844530784633"/>
                </c:manualLayout>
              </c15:layout>
            </c:ext>
          </c:extLst>
        </c:dLbl>
      </c:pivotFmt>
      <c:pivotFmt>
        <c:idx val="33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inBase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noFill/>
          <a:ln>
            <a:noFill/>
          </a:ln>
          <a:effectLst/>
        </c:spPr>
        <c:dLbl>
          <c:idx val="0"/>
          <c:layout>
            <c:manualLayout>
              <c:x val="-0.41148632249694411"/>
              <c:y val="-6.449203980150606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4374898033512913"/>
                  <c:h val="0.12879206058460918"/>
                </c:manualLayout>
              </c15:layout>
            </c:ext>
          </c:extLst>
        </c:dLbl>
      </c:pivotFmt>
      <c:pivotFmt>
        <c:idx val="35"/>
        <c:spPr>
          <a:noFill/>
          <a:ln>
            <a:noFill/>
          </a:ln>
          <a:effectLst/>
        </c:spPr>
        <c:dLbl>
          <c:idx val="0"/>
          <c:layout>
            <c:manualLayout>
              <c:x val="-0.6231202751164322"/>
              <c:y val="-1.28987280958276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0528083318778115"/>
                  <c:h val="0.16103830617231957"/>
                </c:manualLayout>
              </c15:layout>
            </c:ext>
          </c:extLst>
        </c:dLbl>
      </c:pivotFmt>
      <c:pivotFmt>
        <c:idx val="36"/>
        <c:spPr>
          <a:noFill/>
          <a:ln>
            <a:noFill/>
          </a:ln>
          <a:effectLst/>
        </c:spPr>
        <c:dLbl>
          <c:idx val="0"/>
          <c:layout>
            <c:manualLayout>
              <c:x val="-0.13247882845025932"/>
              <c:y val="-6.4492769446474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layout>
                <c:manualLayout>
                  <c:w val="0.21282356997789145"/>
                  <c:h val="7.3167300845566219E-2"/>
                </c:manualLayout>
              </c15:layout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2319757159909923"/>
          <c:y val="2.6912643976488983E-2"/>
          <c:w val="0.87680243678959668"/>
          <c:h val="0.973087356023511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'INSIGHTS 3'!$B$1</c:f>
              <c:strCache>
                <c:ptCount val="1"/>
                <c:pt idx="0">
                  <c:v>Sum of Spend</c:v>
                </c:pt>
              </c:strCache>
            </c:strRef>
          </c:tx>
          <c:spPr>
            <a:solidFill>
              <a:srgbClr val="991CF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CF1E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E3-42C1-B6C7-8DCFFA18720D}"/>
              </c:ext>
            </c:extLst>
          </c:dPt>
          <c:dPt>
            <c:idx val="1"/>
            <c:invertIfNegative val="0"/>
            <c:bubble3D val="0"/>
            <c:spPr>
              <a:solidFill>
                <a:srgbClr val="00FF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E3-42C1-B6C7-8DCFFA18720D}"/>
              </c:ext>
            </c:extLst>
          </c:dPt>
          <c:dPt>
            <c:idx val="2"/>
            <c:invertIfNegative val="0"/>
            <c:bubble3D val="0"/>
            <c:spPr>
              <a:solidFill>
                <a:srgbClr val="FE890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E3-42C1-B6C7-8DCFFA18720D}"/>
              </c:ext>
            </c:extLst>
          </c:dPt>
          <c:dPt>
            <c:idx val="3"/>
            <c:invertIfNegative val="0"/>
            <c:bubble3D val="0"/>
            <c:spPr>
              <a:solidFill>
                <a:srgbClr val="991CF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6E3-42C1-B6C7-8DCFFA18720D}"/>
              </c:ext>
            </c:extLst>
          </c:dPt>
          <c:dLbls>
            <c:dLbl>
              <c:idx val="0"/>
              <c:layout>
                <c:manualLayout>
                  <c:x val="-7.839822884763098E-2"/>
                  <c:y val="-1.1823537812002544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678993083312773"/>
                      <c:h val="0.16103844530784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6E3-42C1-B6C7-8DCFFA18720D}"/>
                </c:ext>
              </c:extLst>
            </c:dLbl>
            <c:dLbl>
              <c:idx val="1"/>
              <c:layout>
                <c:manualLayout>
                  <c:x val="-9.2760442531171624E-4"/>
                  <c:y val="4.1990117961611205E-4"/>
                </c:manualLayout>
              </c:layout>
              <c:numFmt formatCode="[$₦-46A]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70503194959807"/>
                      <c:h val="0.154589083291064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6E3-42C1-B6C7-8DCFFA18720D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6615161757605"/>
                      <c:h val="0.16103844530784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6E3-42C1-B6C7-8DCFFA18720D}"/>
                </c:ext>
              </c:extLst>
            </c:dLbl>
            <c:dLbl>
              <c:idx val="3"/>
              <c:layout>
                <c:manualLayout>
                  <c:x val="-2.998879768185401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597593259584257"/>
                      <c:h val="0.16103844530784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6E3-42C1-B6C7-8DCFFA18720D}"/>
                </c:ext>
              </c:extLst>
            </c:dLbl>
            <c:numFmt formatCode="[$₦-46A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'INSIGHTS 3'!$A$2:$A$6</c:f>
              <c:strCache>
                <c:ptCount val="4"/>
                <c:pt idx="0">
                  <c:v>Cable TV</c:v>
                </c:pt>
                <c:pt idx="1">
                  <c:v>Outdoor</c:v>
                </c:pt>
                <c:pt idx="2">
                  <c:v>Radio</c:v>
                </c:pt>
                <c:pt idx="3">
                  <c:v>TV</c:v>
                </c:pt>
              </c:strCache>
            </c:strRef>
          </c:cat>
          <c:val>
            <c:numRef>
              <c:f>'INSIGHTS 3'!$B$2:$B$6</c:f>
              <c:numCache>
                <c:formatCode>[&lt;999950]0.0,"K";[&lt;999950000]0.0,,"M";0.0,,,"B"</c:formatCode>
                <c:ptCount val="4"/>
                <c:pt idx="0">
                  <c:v>151949778</c:v>
                </c:pt>
                <c:pt idx="1">
                  <c:v>321190289.20000005</c:v>
                </c:pt>
                <c:pt idx="2">
                  <c:v>41277026</c:v>
                </c:pt>
                <c:pt idx="3">
                  <c:v>143228092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E3-42C1-B6C7-8DCFFA18720D}"/>
            </c:ext>
          </c:extLst>
        </c:ser>
        <c:ser>
          <c:idx val="1"/>
          <c:order val="1"/>
          <c:tx>
            <c:strRef>
              <c:f>'INSIGHTS 3'!$C$1</c:f>
              <c:strCache>
                <c:ptCount val="1"/>
                <c:pt idx="0">
                  <c:v>Sum of Spend2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6E3-42C1-B6C7-8DCFFA18720D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6E3-42C1-B6C7-8DCFFA18720D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6E3-42C1-B6C7-8DCFFA18720D}"/>
              </c:ext>
            </c:extLst>
          </c:dPt>
          <c:dLbls>
            <c:dLbl>
              <c:idx val="0"/>
              <c:layout>
                <c:manualLayout>
                  <c:x val="-0.45871348877950591"/>
                  <c:y val="-6.44930793164459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929464707385449"/>
                      <c:h val="0.128792078639489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86E3-42C1-B6C7-8DCFFA18720D}"/>
                </c:ext>
              </c:extLst>
            </c:dLbl>
            <c:dLbl>
              <c:idx val="1"/>
              <c:layout>
                <c:manualLayout>
                  <c:x val="-0.70821270091373911"/>
                  <c:y val="-7.720289171575345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937926589868187"/>
                      <c:h val="0.163109677779229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86E3-42C1-B6C7-8DCFFA18720D}"/>
                </c:ext>
              </c:extLst>
            </c:dLbl>
            <c:dLbl>
              <c:idx val="2"/>
              <c:layout>
                <c:manualLayout>
                  <c:x val="-0.20925389191572996"/>
                  <c:y val="-1.473497880906636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6872510242862097"/>
                      <c:h val="0.11045218293607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86E3-42C1-B6C7-8DCFFA18720D}"/>
                </c:ext>
              </c:extLst>
            </c:dLbl>
            <c:dLbl>
              <c:idx val="3"/>
              <c:layout>
                <c:manualLayout>
                  <c:x val="-0.48988729151989607"/>
                  <c:y val="-3.813365485709430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40424180887874"/>
                      <c:h val="0.115354305942709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86E3-42C1-B6C7-8DCFFA1872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'INSIGHTS 3'!$A$2:$A$6</c:f>
              <c:strCache>
                <c:ptCount val="4"/>
                <c:pt idx="0">
                  <c:v>Cable TV</c:v>
                </c:pt>
                <c:pt idx="1">
                  <c:v>Outdoor</c:v>
                </c:pt>
                <c:pt idx="2">
                  <c:v>Radio</c:v>
                </c:pt>
                <c:pt idx="3">
                  <c:v>TV</c:v>
                </c:pt>
              </c:strCache>
            </c:strRef>
          </c:cat>
          <c:val>
            <c:numRef>
              <c:f>'INSIGHTS 3'!$C$2:$C$6</c:f>
              <c:numCache>
                <c:formatCode>[$₦-46A]#,##0</c:formatCode>
                <c:ptCount val="4"/>
                <c:pt idx="0">
                  <c:v>151949778</c:v>
                </c:pt>
                <c:pt idx="1">
                  <c:v>321190289.20000005</c:v>
                </c:pt>
                <c:pt idx="2">
                  <c:v>41277026</c:v>
                </c:pt>
                <c:pt idx="3">
                  <c:v>143228092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6E3-42C1-B6C7-8DCFFA1872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axId val="1947516047"/>
        <c:axId val="1947523951"/>
      </c:barChart>
      <c:catAx>
        <c:axId val="1947516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7523951"/>
        <c:crosses val="autoZero"/>
        <c:auto val="1"/>
        <c:lblAlgn val="ctr"/>
        <c:lblOffset val="100"/>
        <c:noMultiLvlLbl val="0"/>
      </c:catAx>
      <c:valAx>
        <c:axId val="1947523951"/>
        <c:scaling>
          <c:orientation val="minMax"/>
        </c:scaling>
        <c:delete val="1"/>
        <c:axPos val="b"/>
        <c:numFmt formatCode="[&lt;999950]0.0,&quot;K&quot;;[&lt;999950000]0.0,,&quot;M&quot;;0.0,,,&quot;B&quot;" sourceLinked="1"/>
        <c:majorTickMark val="none"/>
        <c:minorTickMark val="none"/>
        <c:tickLblPos val="nextTo"/>
        <c:crossAx val="194751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[Dental Care SOE SOV May 2023 NEW.xlsx]INSIGHTS 6!PivotTable3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3272146336444741"/>
          <c:y val="2.6483476504610338E-2"/>
          <c:w val="0.64365946886888081"/>
          <c:h val="0.947033046990779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'INSIGHTS 6'!$B$1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9C-4A3E-91F6-7ECD338100E9}"/>
              </c:ext>
            </c:extLst>
          </c:dPt>
          <c:dLbls>
            <c:dLbl>
              <c:idx val="11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9C-4A3E-91F6-7ECD338100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'INSIGHTS 6'!$A$2:$A$21</c:f>
              <c:strCache>
                <c:ptCount val="19"/>
                <c:pt idx="0">
                  <c:v>ABIA </c:v>
                </c:pt>
                <c:pt idx="1">
                  <c:v>ANAMBRA </c:v>
                </c:pt>
                <c:pt idx="2">
                  <c:v>BORNO </c:v>
                </c:pt>
                <c:pt idx="3">
                  <c:v>CROSS RIVERS </c:v>
                </c:pt>
                <c:pt idx="4">
                  <c:v>DELTA </c:v>
                </c:pt>
                <c:pt idx="5">
                  <c:v>EDO </c:v>
                </c:pt>
                <c:pt idx="6">
                  <c:v>ENUGU </c:v>
                </c:pt>
                <c:pt idx="7">
                  <c:v>FCT</c:v>
                </c:pt>
                <c:pt idx="8">
                  <c:v>KADUNA </c:v>
                </c:pt>
                <c:pt idx="9">
                  <c:v>KANO </c:v>
                </c:pt>
                <c:pt idx="10">
                  <c:v>KWARA </c:v>
                </c:pt>
                <c:pt idx="11">
                  <c:v>LAGOS </c:v>
                </c:pt>
                <c:pt idx="12">
                  <c:v>OGUN </c:v>
                </c:pt>
                <c:pt idx="13">
                  <c:v>ONDO </c:v>
                </c:pt>
                <c:pt idx="14">
                  <c:v>OSUN </c:v>
                </c:pt>
                <c:pt idx="15">
                  <c:v>OYO </c:v>
                </c:pt>
                <c:pt idx="16">
                  <c:v>PLATEAU </c:v>
                </c:pt>
                <c:pt idx="17">
                  <c:v>RIVERS </c:v>
                </c:pt>
                <c:pt idx="18">
                  <c:v>SOKOTO </c:v>
                </c:pt>
              </c:strCache>
            </c:strRef>
          </c:cat>
          <c:val>
            <c:numRef>
              <c:f>'INSIGHTS 6'!$B$2:$B$21</c:f>
              <c:numCache>
                <c:formatCode>_(* #,##0_);_(* \(#,##0\);_(* "-"??_);_(@_)</c:formatCode>
                <c:ptCount val="19"/>
                <c:pt idx="0">
                  <c:v>56</c:v>
                </c:pt>
                <c:pt idx="1">
                  <c:v>1104</c:v>
                </c:pt>
                <c:pt idx="2">
                  <c:v>60</c:v>
                </c:pt>
                <c:pt idx="3">
                  <c:v>52</c:v>
                </c:pt>
                <c:pt idx="4">
                  <c:v>46</c:v>
                </c:pt>
                <c:pt idx="5">
                  <c:v>386</c:v>
                </c:pt>
                <c:pt idx="6">
                  <c:v>46</c:v>
                </c:pt>
                <c:pt idx="7">
                  <c:v>1110</c:v>
                </c:pt>
                <c:pt idx="8">
                  <c:v>1248</c:v>
                </c:pt>
                <c:pt idx="9">
                  <c:v>126</c:v>
                </c:pt>
                <c:pt idx="10">
                  <c:v>90</c:v>
                </c:pt>
                <c:pt idx="11">
                  <c:v>6288</c:v>
                </c:pt>
                <c:pt idx="12">
                  <c:v>12</c:v>
                </c:pt>
                <c:pt idx="13">
                  <c:v>14</c:v>
                </c:pt>
                <c:pt idx="14">
                  <c:v>14</c:v>
                </c:pt>
                <c:pt idx="15">
                  <c:v>1090</c:v>
                </c:pt>
                <c:pt idx="16">
                  <c:v>48</c:v>
                </c:pt>
                <c:pt idx="17">
                  <c:v>1582</c:v>
                </c:pt>
                <c:pt idx="18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C-4A3E-91F6-7ECD338100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82851152"/>
        <c:axId val="582852816"/>
      </c:barChart>
      <c:catAx>
        <c:axId val="582851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2852816"/>
        <c:crosses val="autoZero"/>
        <c:auto val="1"/>
        <c:lblAlgn val="ctr"/>
        <c:lblOffset val="100"/>
        <c:noMultiLvlLbl val="0"/>
      </c:catAx>
      <c:valAx>
        <c:axId val="582852816"/>
        <c:scaling>
          <c:orientation val="minMax"/>
        </c:scaling>
        <c:delete val="1"/>
        <c:axPos val="b"/>
        <c:majorGridlines>
          <c:spPr>
            <a:ln w="3175" cap="flat" cmpd="dbl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crossAx val="58285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 7!PivotTable27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1900803315340545E-2"/>
          <c:y val="4.7072717584777976E-2"/>
          <c:w val="0.91332147788771345"/>
          <c:h val="0.78611473505723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'INSIGHT 7'!$B$1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4AFF4"/>
            </a:solidFill>
            <a:ln>
              <a:noFill/>
            </a:ln>
            <a:effectLst/>
          </c:spPr>
          <c:invertIfNegative val="0"/>
          <c:dLbls>
            <c:numFmt formatCode="[$₦-46A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'INSIGHT 7'!$A$2:$A$12</c:f>
              <c:strCache>
                <c:ptCount val="10"/>
                <c:pt idx="0">
                  <c:v>CLOSE UP EVER FRESH TRIPLE FRESH FORMULA (GISELLE)[T30E]</c:v>
                </c:pt>
                <c:pt idx="1">
                  <c:v>CLOSE UP TRIPLE FRESH FORMULA (DATE PHOTOBOOT)[T30E]</c:v>
                </c:pt>
                <c:pt idx="2">
                  <c:v>COLGATE CAVITY PROTECTION (LOCKS CALCIUM IN)[T30E]</c:v>
                </c:pt>
                <c:pt idx="3">
                  <c:v>COLGATE CAVITY PROTECTION (PRICE)[R30I]</c:v>
                </c:pt>
                <c:pt idx="4">
                  <c:v>COLGATE CAVITY PROTECTION (PRICE)[R30P]</c:v>
                </c:pt>
                <c:pt idx="5">
                  <c:v>COLGATE MAXIMUM CAVITY PROTECTION (KID &amp; DENTIST)[R30E]</c:v>
                </c:pt>
                <c:pt idx="6">
                  <c:v>COLGATE MAXIMUM CAVITY PROTECTION (KID &amp; DENTIST)[R30P]</c:v>
                </c:pt>
                <c:pt idx="7">
                  <c:v>COLGATE WORLD ORAL HEALTH DAY TIME CHECK (24HRS TO GO)[R10E]</c:v>
                </c:pt>
                <c:pt idx="8">
                  <c:v>ORAL-B TOOTH PASTE 2 IN 1 LONG LASTING FRESHNESS[T30E]</c:v>
                </c:pt>
                <c:pt idx="9">
                  <c:v>ORAL-B TOOTH PASTE DONT COMPROMISE YOUR ORAL HEALTH[T30E]</c:v>
                </c:pt>
              </c:strCache>
            </c:strRef>
          </c:cat>
          <c:val>
            <c:numRef>
              <c:f>'INSIGHT 7'!$B$2:$B$12</c:f>
              <c:numCache>
                <c:formatCode>[&lt;999950]0.0,"K";[&lt;999950000]0.0,,"M";0.0,,,"B"</c:formatCode>
                <c:ptCount val="10"/>
                <c:pt idx="0">
                  <c:v>72667195.319999993</c:v>
                </c:pt>
                <c:pt idx="1">
                  <c:v>25001042</c:v>
                </c:pt>
                <c:pt idx="2">
                  <c:v>135219986</c:v>
                </c:pt>
                <c:pt idx="3">
                  <c:v>29333333.32</c:v>
                </c:pt>
                <c:pt idx="4">
                  <c:v>29333333.32</c:v>
                </c:pt>
                <c:pt idx="5">
                  <c:v>22241628</c:v>
                </c:pt>
                <c:pt idx="6">
                  <c:v>24127898.659999996</c:v>
                </c:pt>
                <c:pt idx="7">
                  <c:v>43999999.980000004</c:v>
                </c:pt>
                <c:pt idx="8">
                  <c:v>18863642</c:v>
                </c:pt>
                <c:pt idx="9">
                  <c:v>47513868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E8-4C97-AF80-48553841B1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9565215"/>
        <c:axId val="689575199"/>
      </c:barChart>
      <c:catAx>
        <c:axId val="6895652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89575199"/>
        <c:crosses val="autoZero"/>
        <c:auto val="1"/>
        <c:lblAlgn val="ctr"/>
        <c:lblOffset val="100"/>
        <c:noMultiLvlLbl val="0"/>
      </c:catAx>
      <c:valAx>
        <c:axId val="689575199"/>
        <c:scaling>
          <c:orientation val="minMax"/>
        </c:scaling>
        <c:delete val="0"/>
        <c:axPos val="l"/>
        <c:majorGridlines>
          <c:spPr>
            <a:ln w="3175" cap="flat" cmpd="dbl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[&lt;999950]0.0,&quot;K&quot;;[&lt;999950000]0.0,,&quot;M&quot;;0.0,,,&quot;B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9565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900"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NEW.xlsx]INSIGHTS 5!PivotTable15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956889763779525"/>
          <c:y val="2.2375549818673159E-2"/>
          <c:w val="0.67920972769028876"/>
          <c:h val="0.927652175361524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'INSIGHTS 5'!$B$1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4472C4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'INSIGHTS 5'!$A$2:$A$7</c:f>
              <c:strCache>
                <c:ptCount val="5"/>
                <c:pt idx="0">
                  <c:v>Close Up</c:v>
                </c:pt>
                <c:pt idx="1">
                  <c:v>Colgate</c:v>
                </c:pt>
                <c:pt idx="2">
                  <c:v>Oral-B</c:v>
                </c:pt>
                <c:pt idx="3">
                  <c:v>Ra Thermoseal</c:v>
                </c:pt>
                <c:pt idx="4">
                  <c:v>Sensodyne</c:v>
                </c:pt>
              </c:strCache>
            </c:strRef>
          </c:cat>
          <c:val>
            <c:numRef>
              <c:f>'INSIGHTS 5'!$B$2:$B$7</c:f>
              <c:numCache>
                <c:formatCode>_(* #,##0_);_(* \(#,##0\);_(* "-"??_);_(@_)</c:formatCode>
                <c:ptCount val="5"/>
                <c:pt idx="0">
                  <c:v>2342</c:v>
                </c:pt>
                <c:pt idx="1">
                  <c:v>9656</c:v>
                </c:pt>
                <c:pt idx="2">
                  <c:v>1386</c:v>
                </c:pt>
                <c:pt idx="3">
                  <c:v>52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98-464C-BB0C-227BFB0032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92003168"/>
        <c:axId val="591995680"/>
      </c:barChart>
      <c:catAx>
        <c:axId val="59200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1995680"/>
        <c:crosses val="autoZero"/>
        <c:auto val="1"/>
        <c:lblAlgn val="ctr"/>
        <c:lblOffset val="100"/>
        <c:noMultiLvlLbl val="0"/>
      </c:catAx>
      <c:valAx>
        <c:axId val="591995680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9200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NEW.xlsx]INSIGHTS 4!PivotTable14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'INSIGHTS 4'!$B$1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4AFF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'INSIGHTS 4'!$A$2:$A$12</c:f>
              <c:strCache>
                <c:ptCount val="10"/>
                <c:pt idx="0">
                  <c:v>03-May-2023</c:v>
                </c:pt>
                <c:pt idx="1">
                  <c:v>04-May-2023</c:v>
                </c:pt>
                <c:pt idx="2">
                  <c:v>08-May-2023</c:v>
                </c:pt>
                <c:pt idx="3">
                  <c:v>16-May-2023</c:v>
                </c:pt>
                <c:pt idx="4">
                  <c:v>17-May-2023</c:v>
                </c:pt>
                <c:pt idx="5">
                  <c:v>18-May-2023</c:v>
                </c:pt>
                <c:pt idx="6">
                  <c:v>19-May-2023</c:v>
                </c:pt>
                <c:pt idx="7">
                  <c:v>22-May-2023</c:v>
                </c:pt>
                <c:pt idx="8">
                  <c:v>23-May-2023</c:v>
                </c:pt>
                <c:pt idx="9">
                  <c:v>26-May-2023</c:v>
                </c:pt>
              </c:strCache>
            </c:strRef>
          </c:cat>
          <c:val>
            <c:numRef>
              <c:f>'INSIGHTS 4'!$B$2:$B$12</c:f>
              <c:numCache>
                <c:formatCode>General</c:formatCode>
                <c:ptCount val="10"/>
                <c:pt idx="0">
                  <c:v>570</c:v>
                </c:pt>
                <c:pt idx="1">
                  <c:v>610</c:v>
                </c:pt>
                <c:pt idx="2">
                  <c:v>670</c:v>
                </c:pt>
                <c:pt idx="3">
                  <c:v>550</c:v>
                </c:pt>
                <c:pt idx="4">
                  <c:v>556</c:v>
                </c:pt>
                <c:pt idx="5">
                  <c:v>542</c:v>
                </c:pt>
                <c:pt idx="6">
                  <c:v>546</c:v>
                </c:pt>
                <c:pt idx="7">
                  <c:v>642</c:v>
                </c:pt>
                <c:pt idx="8">
                  <c:v>576</c:v>
                </c:pt>
                <c:pt idx="9">
                  <c:v>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A8-4DF6-A542-33F1C08C1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1987455"/>
        <c:axId val="691992031"/>
      </c:barChart>
      <c:catAx>
        <c:axId val="6919874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691992031"/>
        <c:crosses val="autoZero"/>
        <c:auto val="1"/>
        <c:lblAlgn val="ctr"/>
        <c:lblOffset val="100"/>
        <c:noMultiLvlLbl val="0"/>
      </c:catAx>
      <c:valAx>
        <c:axId val="691992031"/>
        <c:scaling>
          <c:orientation val="minMax"/>
        </c:scaling>
        <c:delete val="1"/>
        <c:axPos val="l"/>
        <c:majorGridlines>
          <c:spPr>
            <a:ln w="3175" cap="flat" cmpd="dbl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691987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[Dental Care SOE SOV May 2023 NEW.xlsx]INSIGHTS 1!PivotTable1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1CF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'INSIGHTS 1'!$B$20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4472C4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'INSIGHTS 1'!$A$21:$A$25</c:f>
              <c:strCache>
                <c:ptCount val="4"/>
                <c:pt idx="0">
                  <c:v>Cable TV</c:v>
                </c:pt>
                <c:pt idx="1">
                  <c:v>Outdoor</c:v>
                </c:pt>
                <c:pt idx="2">
                  <c:v>Radio</c:v>
                </c:pt>
                <c:pt idx="3">
                  <c:v>TV</c:v>
                </c:pt>
              </c:strCache>
            </c:strRef>
          </c:cat>
          <c:val>
            <c:numRef>
              <c:f>'INSIGHTS 1'!$B$21:$B$25</c:f>
              <c:numCache>
                <c:formatCode>_(* #,##0_);_(* \(#,##0\);_(* "-"??_);_(@_)</c:formatCode>
                <c:ptCount val="4"/>
                <c:pt idx="0">
                  <c:v>2336</c:v>
                </c:pt>
                <c:pt idx="1">
                  <c:v>72</c:v>
                </c:pt>
                <c:pt idx="2">
                  <c:v>7698</c:v>
                </c:pt>
                <c:pt idx="3">
                  <c:v>3340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A-4860-9D40-51FB2978DB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5493936"/>
        <c:axId val="585494352"/>
      </c:barChart>
      <c:catAx>
        <c:axId val="585493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85494352"/>
        <c:crosses val="autoZero"/>
        <c:auto val="1"/>
        <c:lblAlgn val="ctr"/>
        <c:lblOffset val="100"/>
        <c:noMultiLvlLbl val="0"/>
      </c:catAx>
      <c:valAx>
        <c:axId val="585494352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58549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0C760-42BA-4A94-A5B0-9008226C6354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F121-27FC-40D7-B2FB-DF676611B3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6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2F121-27FC-40D7-B2FB-DF676611B31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87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2694-6CF6-4241-9125-3A34B565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7A9E7-0AE2-4944-93CE-D4AC43F72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3BA0-AE68-4CD5-A5D0-681A616F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414F-AAB9-4617-B01E-C2566B4B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2453-5EC0-4ECC-B22C-864E407C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06650"/>
      </p:ext>
    </p:extLst>
  </p:cSld>
  <p:clrMapOvr>
    <a:masterClrMapping/>
  </p:clrMapOvr>
  <p:transition spd="slow">
    <p:push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A4FB-8581-4A2E-971D-2EF70701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0F3B4-4E1B-490E-8D2C-D387EC9DC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AEA0-2F04-428A-A34F-C7341920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C608-DDF0-4F07-AA78-023BA470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D522-3AAD-4772-9497-8E1F51A6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31487"/>
      </p:ext>
    </p:extLst>
  </p:cSld>
  <p:clrMapOvr>
    <a:masterClrMapping/>
  </p:clrMapOvr>
  <p:transition spd="slow">
    <p:push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4FCA1-50C5-4EFC-AECE-7D204295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046BF-2034-4CA0-930E-CE34F733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14F5-4161-4FFB-9C0C-17350AE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29FC-353B-4ACA-9AA7-F3A2962F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5592-2343-4269-8BB4-8AE72D99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05681"/>
      </p:ext>
    </p:extLst>
  </p:cSld>
  <p:clrMapOvr>
    <a:masterClrMapping/>
  </p:clrMapOvr>
  <p:transition spd="slow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93F9-1DDA-44CD-B2C3-E14976FC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7720-BF78-4AC3-888E-98E4EBA4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6E43-DEB9-4E88-8665-9142F216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D7622-977B-424C-92F0-FEDB7067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B1CD-E798-45B3-9536-E84CF7AA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11954"/>
      </p:ext>
    </p:extLst>
  </p:cSld>
  <p:clrMapOvr>
    <a:masterClrMapping/>
  </p:clrMapOvr>
  <p:transition spd="slow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015F-BEDC-4180-8F68-86E1044E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F3C2-092E-4F06-B5AE-7C8D885A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72167-F9AA-4F72-B038-FB469238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6C9C-7C29-4F8E-9C03-0024744C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0F59-8A26-45FE-AE3D-068BD1CD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82379"/>
      </p:ext>
    </p:extLst>
  </p:cSld>
  <p:clrMapOvr>
    <a:masterClrMapping/>
  </p:clrMapOvr>
  <p:transition spd="slow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279B-23A5-434F-ACE8-E7DF1240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3079-9831-4A78-9CB7-80E3D75D6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F2F24-DB8B-49C7-B2AC-9F329338A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A9348-8387-47D7-A9D0-2048A07D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4DEE-DAA7-40D8-8697-948B901C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AC70B-5EEB-42B9-A70B-A4875058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07851"/>
      </p:ext>
    </p:extLst>
  </p:cSld>
  <p:clrMapOvr>
    <a:masterClrMapping/>
  </p:clrMapOvr>
  <p:transition spd="slow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EF93-C2E6-46B8-8EBB-BFCCF8E8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1917-3CF6-4A5C-B388-98A80C1BA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4E797-C1E1-4B7E-A2B6-47018401A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36F79-1BB0-43E6-97BD-F7A27261F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FC635-F351-4A84-9C82-6A5F6D07E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28BDB-EC33-4405-BE16-DE97695A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C74C8-44CC-4A67-87A1-4258D26B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44D41-7E2D-48B1-8571-F71C474E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12590"/>
      </p:ext>
    </p:extLst>
  </p:cSld>
  <p:clrMapOvr>
    <a:masterClrMapping/>
  </p:clrMapOvr>
  <p:transition spd="slow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88B2-854B-4FCC-B97D-DCC2A834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07287-716F-407B-9728-4C6DD8D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05A34-4112-4969-B6D1-87BDF55F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BA3D4-28C2-4BAC-B63B-7C998C7D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1998"/>
      </p:ext>
    </p:extLst>
  </p:cSld>
  <p:clrMapOvr>
    <a:masterClrMapping/>
  </p:clrMapOvr>
  <p:transition spd="slow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E8E20-3F36-4DF0-A4EC-B65DD6B0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5F377-1261-4BC1-A2BB-CC200A57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CB107-3F34-43AD-AE42-8F3CC5E6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85804"/>
      </p:ext>
    </p:extLst>
  </p:cSld>
  <p:clrMapOvr>
    <a:masterClrMapping/>
  </p:clrMapOvr>
  <p:transition spd="slow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5CAA-2530-43E6-BCDD-E94F9C30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9DD8-FE97-4C16-9F21-BB0957BC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49F5E-3AFC-45CD-9064-792A53E14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065A1-6E2B-400D-9859-DB897B29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E4E43-8963-464E-A856-38BE6D63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EC94C-D323-485A-AAB6-FA8D68A4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12899"/>
      </p:ext>
    </p:extLst>
  </p:cSld>
  <p:clrMapOvr>
    <a:masterClrMapping/>
  </p:clrMapOvr>
  <p:transition spd="slow">
    <p:push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6B59-5E68-47FD-8AA2-67FD3AE4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826AE-4538-428D-BA47-0067044C1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C2304-8BB2-4F38-AE58-A85011209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13B36-12D4-4E81-852A-5519EFEA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5AB92-5527-4D47-9D51-DAA05E5F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21D0-2692-4BB2-8DFB-C6D822EF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55494"/>
      </p:ext>
    </p:extLst>
  </p:cSld>
  <p:clrMapOvr>
    <a:masterClrMapping/>
  </p:clrMapOvr>
  <p:transition spd="slow">
    <p:push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8EB0D-704C-45E1-AFEF-4545E70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BB33C-A82D-42CD-A2B7-1DFCDCC79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9901-D35E-46E8-B619-C23819D2E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71686-1D76-416A-9880-6FCD867E1465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9F1CE-7B0E-4291-86F6-331DC74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5406-98AA-4E6A-A887-92E600E9E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F6EC-A676-4A11-BEA4-6B9891C3B7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80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DE3E-8D40-4DB3-92F4-A5C6F35C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DENTAL CARE </a:t>
            </a:r>
            <a:r>
              <a:rPr lang="en-GB" sz="5400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5AE2-9E52-4277-AE43-B4C616C8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785" y="4489937"/>
            <a:ext cx="10955215" cy="182770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COMPREHENSIVE DENTAL CARE ANALYSIS OF DENTAL PRODUCTS AND THEIR DIFFERENT FORMS OF ADVERTISEMENT, MEDIUM, LOCATION, STATION, SPEND AND GROSS SPEND.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11A5D-7C01-4833-ACA5-424D5380B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5046" cy="14475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454476-BE2B-436B-B978-C882DBCA3E67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214C3-1720-4312-8BD0-7A246811E78C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69F57-CEEE-47ED-BB57-C340A698EE96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43969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3CE853-F253-4916-A913-DF436BBA1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441" y="6166338"/>
            <a:ext cx="666559" cy="691662"/>
          </a:xfrm>
          <a:prstGeom prst="rect">
            <a:avLst/>
          </a:prstGeom>
        </p:spPr>
      </p:pic>
      <p:sp>
        <p:nvSpPr>
          <p:cNvPr id="5" name="TextBox 96">
            <a:extLst>
              <a:ext uri="{FF2B5EF4-FFF2-40B4-BE49-F238E27FC236}">
                <a16:creationId xmlns:a16="http://schemas.microsoft.com/office/drawing/2014/main" id="{836D78EC-CEFB-48EB-B585-862CB74955BB}"/>
              </a:ext>
            </a:extLst>
          </p:cNvPr>
          <p:cNvSpPr txBox="1"/>
          <p:nvPr/>
        </p:nvSpPr>
        <p:spPr>
          <a:xfrm>
            <a:off x="2224790" y="0"/>
            <a:ext cx="6828017" cy="55004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ADVERTISER BY MEDIUM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ED293-9AF1-4A23-89AB-82F0A8E083E7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609F74-02CB-4655-944C-D5D05FF90D78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6C243-649B-44CE-9E26-0770293F132D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E2BBB1F-6EDC-4149-8827-F2784C7909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71247"/>
              </p:ext>
            </p:extLst>
          </p:nvPr>
        </p:nvGraphicFramePr>
        <p:xfrm>
          <a:off x="0" y="386863"/>
          <a:ext cx="12192000" cy="6236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7239008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BECE960-E0ED-4759-89D2-2EA8FDD78E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990485"/>
              </p:ext>
            </p:extLst>
          </p:nvPr>
        </p:nvGraphicFramePr>
        <p:xfrm>
          <a:off x="-1656348" y="105508"/>
          <a:ext cx="13848348" cy="3543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EF6C370-B553-4404-AAF2-F37F5E919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308" y="6493062"/>
            <a:ext cx="351692" cy="364937"/>
          </a:xfrm>
          <a:prstGeom prst="rect">
            <a:avLst/>
          </a:prstGeom>
        </p:spPr>
      </p:pic>
      <p:sp>
        <p:nvSpPr>
          <p:cNvPr id="6" name="TextBox 96">
            <a:extLst>
              <a:ext uri="{FF2B5EF4-FFF2-40B4-BE49-F238E27FC236}">
                <a16:creationId xmlns:a16="http://schemas.microsoft.com/office/drawing/2014/main" id="{61E853FB-2348-4A2C-93AB-B08AF5FC0AB8}"/>
              </a:ext>
            </a:extLst>
          </p:cNvPr>
          <p:cNvSpPr txBox="1"/>
          <p:nvPr/>
        </p:nvSpPr>
        <p:spPr>
          <a:xfrm>
            <a:off x="2224790" y="0"/>
            <a:ext cx="6828017" cy="55004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TOP 10 TOTAL SPEND BY STATION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C2EDD-6B33-4AB9-A220-97489B57C7D8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77E3B-0F61-4292-8E13-6F7C36A5F215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7E385-82D5-409C-9A34-CB635C7631D7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3C1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48A7A45-2647-41CA-9A17-7B4CD3E1A8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907754"/>
              </p:ext>
            </p:extLst>
          </p:nvPr>
        </p:nvGraphicFramePr>
        <p:xfrm>
          <a:off x="-23446" y="3956842"/>
          <a:ext cx="12191999" cy="2995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64">
            <a:extLst>
              <a:ext uri="{FF2B5EF4-FFF2-40B4-BE49-F238E27FC236}">
                <a16:creationId xmlns:a16="http://schemas.microsoft.com/office/drawing/2014/main" id="{B6BC6448-8E6D-4E44-B202-B26EB71F14AC}"/>
              </a:ext>
            </a:extLst>
          </p:cNvPr>
          <p:cNvSpPr txBox="1"/>
          <p:nvPr/>
        </p:nvSpPr>
        <p:spPr>
          <a:xfrm>
            <a:off x="2038118" y="3678951"/>
            <a:ext cx="6459415" cy="3817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STATION </a:t>
            </a:r>
            <a:r>
              <a:rPr lang="en-GB" sz="18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BRAND </a:t>
            </a:r>
          </a:p>
          <a:p>
            <a:pPr algn="ctr"/>
            <a:endParaRPr lang="en-GB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97408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4635A7-263B-49FB-A1CA-E2BBC0F0A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414" y="6484751"/>
            <a:ext cx="372586" cy="386617"/>
          </a:xfrm>
          <a:prstGeom prst="rect">
            <a:avLst/>
          </a:prstGeom>
        </p:spPr>
      </p:pic>
      <p:sp>
        <p:nvSpPr>
          <p:cNvPr id="5" name="TextBox 96">
            <a:extLst>
              <a:ext uri="{FF2B5EF4-FFF2-40B4-BE49-F238E27FC236}">
                <a16:creationId xmlns:a16="http://schemas.microsoft.com/office/drawing/2014/main" id="{0B96BA08-857E-4EFC-BC6C-8E8E9B00E1FE}"/>
              </a:ext>
            </a:extLst>
          </p:cNvPr>
          <p:cNvSpPr txBox="1"/>
          <p:nvPr/>
        </p:nvSpPr>
        <p:spPr>
          <a:xfrm>
            <a:off x="2224790" y="0"/>
            <a:ext cx="6828017" cy="55004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PROGRAM BY DAY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C048E-06DC-48A3-8416-BCB9A9BEFADA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363D60-0850-4005-B8DE-3D4EC6722EE4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E61A18-536F-40FB-A862-F479AF4BACD5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CCC7537-1C83-461C-AB2D-02859B8CF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87722"/>
              </p:ext>
            </p:extLst>
          </p:nvPr>
        </p:nvGraphicFramePr>
        <p:xfrm>
          <a:off x="-23447" y="353583"/>
          <a:ext cx="12192000" cy="6131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7453013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8EEDA-ADED-4153-9982-E74FE224A2BE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3F726-D268-4B7E-AC09-2188050A99BD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98F815-51AA-4D05-BF04-10A77AB540A6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96">
            <a:extLst>
              <a:ext uri="{FF2B5EF4-FFF2-40B4-BE49-F238E27FC236}">
                <a16:creationId xmlns:a16="http://schemas.microsoft.com/office/drawing/2014/main" id="{6F6A9DD7-D780-4D26-AF95-55086B1E26B5}"/>
              </a:ext>
            </a:extLst>
          </p:cNvPr>
          <p:cNvSpPr txBox="1"/>
          <p:nvPr/>
        </p:nvSpPr>
        <p:spPr>
          <a:xfrm>
            <a:off x="2224790" y="0"/>
            <a:ext cx="6828017" cy="55004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 BY LANGUAGE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DCC5A-E1C0-450F-96F4-84D0C27DC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968" y="6385607"/>
            <a:ext cx="422031" cy="437924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40A680D-E15C-42A8-9F4C-DA4E94A15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811053"/>
              </p:ext>
            </p:extLst>
          </p:nvPr>
        </p:nvGraphicFramePr>
        <p:xfrm>
          <a:off x="0" y="162029"/>
          <a:ext cx="12192001" cy="6223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90856576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FB0C7-4E45-4BA2-8918-4E5EE589174F}"/>
              </a:ext>
            </a:extLst>
          </p:cNvPr>
          <p:cNvSpPr txBox="1"/>
          <p:nvPr/>
        </p:nvSpPr>
        <p:spPr>
          <a:xfrm>
            <a:off x="3212123" y="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9C3D5-D4D4-4CE4-89CC-F0CD5F62C4F8}"/>
              </a:ext>
            </a:extLst>
          </p:cNvPr>
          <p:cNvSpPr txBox="1"/>
          <p:nvPr/>
        </p:nvSpPr>
        <p:spPr>
          <a:xfrm>
            <a:off x="292768" y="934225"/>
            <a:ext cx="1155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After extensive data analysis and interpretation, we realized Colgate (Colgate cavity protection [locks calcium in]) was the best advertising brand with the total spend of #476,844,541 and total gross spend of #606,250,332. Having Lagos has the highest spending location and outdoor as the highest means of advertisement.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07434-8332-4BD0-A307-97629288229D}"/>
              </a:ext>
            </a:extLst>
          </p:cNvPr>
          <p:cNvSpPr txBox="1"/>
          <p:nvPr/>
        </p:nvSpPr>
        <p:spPr>
          <a:xfrm>
            <a:off x="348916" y="2330116"/>
            <a:ext cx="11694695" cy="1564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A8AB1-B3A2-4E50-AA67-FBBBE99B5657}"/>
              </a:ext>
            </a:extLst>
          </p:cNvPr>
          <p:cNvSpPr txBox="1"/>
          <p:nvPr/>
        </p:nvSpPr>
        <p:spPr>
          <a:xfrm>
            <a:off x="292768" y="2665020"/>
            <a:ext cx="1155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Close-up total spend of #107,801,695 and total gross spend of #168,337,976. Lagos has the highest earning location, Cable TV as the highest means of advertisement, and the highest spent on a program like the African magic showcase DSTV with #15,180,000. African magic family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Dstv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 with #15,000,000.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85500-9D28-411D-9B3B-3F90C8B4315D}"/>
              </a:ext>
            </a:extLst>
          </p:cNvPr>
          <p:cNvSpPr txBox="1"/>
          <p:nvPr/>
        </p:nvSpPr>
        <p:spPr>
          <a:xfrm>
            <a:off x="320842" y="4395815"/>
            <a:ext cx="1155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Oral b total spend of #69,176,950 and total gross spend of #118,124,950. Lagos as the highest spending location, Cable TV as the highest means of advertisement and the highest spending program like the African magic family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Gotv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with #7,091,780. African magic Yoruba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Gotv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with #6,800,000.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9600D-E51A-4B22-BF6D-9E4C21AD9F28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85122D-2E17-49C0-8756-70A3A790D8F1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29485C-21DE-404C-87F7-596A05B0882D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82444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9C23F3-5E85-40BC-8149-A8C033C078F2}"/>
              </a:ext>
            </a:extLst>
          </p:cNvPr>
          <p:cNvSpPr txBox="1"/>
          <p:nvPr/>
        </p:nvSpPr>
        <p:spPr>
          <a:xfrm>
            <a:off x="320842" y="1391339"/>
            <a:ext cx="1155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Thermoseal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total spend of #2,340,000. And total gross spend of #3,734,640. Lagos has the highest earning location, cable TV as the highest means of advertisement, and with the highest earning program like TVC entertainment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Gotv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#2,340,000.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4F3C3-E9E1-4447-BACE-334C03282229}"/>
              </a:ext>
            </a:extLst>
          </p:cNvPr>
          <p:cNvSpPr txBox="1"/>
          <p:nvPr/>
        </p:nvSpPr>
        <p:spPr>
          <a:xfrm>
            <a:off x="320842" y="2967335"/>
            <a:ext cx="1155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Sensodyne total spend of #1,482,000. And total gross spend of #1,685,000. Oyo has the highest earning location, outdoor as the highest means of advertisement, and with the highest earning program like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Tvc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entertainment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Gotv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#232,000. </a:t>
            </a:r>
          </a:p>
        </p:txBody>
      </p:sp>
    </p:spTree>
    <p:extLst>
      <p:ext uri="{BB962C8B-B14F-4D97-AF65-F5344CB8AC3E}">
        <p14:creationId xmlns:p14="http://schemas.microsoft.com/office/powerpoint/2010/main" val="2577334140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2AF9B-A794-4F51-9504-80FD5145C0FA}"/>
              </a:ext>
            </a:extLst>
          </p:cNvPr>
          <p:cNvSpPr txBox="1"/>
          <p:nvPr/>
        </p:nvSpPr>
        <p:spPr>
          <a:xfrm>
            <a:off x="316523" y="375138"/>
            <a:ext cx="2157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IN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7F83B-E911-4A91-8C91-DA7751A409AC}"/>
              </a:ext>
            </a:extLst>
          </p:cNvPr>
          <p:cNvSpPr txBox="1"/>
          <p:nvPr/>
        </p:nvSpPr>
        <p:spPr>
          <a:xfrm>
            <a:off x="4783015" y="1007421"/>
            <a:ext cx="273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SUPPORT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252AF-1302-477D-92BF-30363E82AE89}"/>
              </a:ext>
            </a:extLst>
          </p:cNvPr>
          <p:cNvSpPr txBox="1"/>
          <p:nvPr/>
        </p:nvSpPr>
        <p:spPr>
          <a:xfrm>
            <a:off x="427892" y="2016367"/>
            <a:ext cx="1133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Master Brands should advertise their products online for more outreach and to meet up with expectations. </a:t>
            </a: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0606A-CA46-469A-B3BC-C7040C89E4FB}"/>
              </a:ext>
            </a:extLst>
          </p:cNvPr>
          <p:cNvSpPr/>
          <p:nvPr/>
        </p:nvSpPr>
        <p:spPr>
          <a:xfrm>
            <a:off x="0" y="6729046"/>
            <a:ext cx="4576397" cy="436529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272B67-FB4B-4DB4-8747-3D63F2FD73FC}"/>
              </a:ext>
            </a:extLst>
          </p:cNvPr>
          <p:cNvSpPr/>
          <p:nvPr/>
        </p:nvSpPr>
        <p:spPr>
          <a:xfrm>
            <a:off x="7568710" y="6729046"/>
            <a:ext cx="4623290" cy="436529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605C9-C7EE-417D-8B66-1D078F0E9992}"/>
              </a:ext>
            </a:extLst>
          </p:cNvPr>
          <p:cNvSpPr/>
          <p:nvPr/>
        </p:nvSpPr>
        <p:spPr>
          <a:xfrm>
            <a:off x="4505324" y="6729046"/>
            <a:ext cx="3134459" cy="4365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4BD61-EF35-46F6-8E63-3181698D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170" y="5999174"/>
            <a:ext cx="703384" cy="7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2849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758FEE-F7AE-49C9-BBB2-921B671A4E30}"/>
              </a:ext>
            </a:extLst>
          </p:cNvPr>
          <p:cNvSpPr/>
          <p:nvPr/>
        </p:nvSpPr>
        <p:spPr>
          <a:xfrm>
            <a:off x="133350" y="926122"/>
            <a:ext cx="4443047" cy="3868613"/>
          </a:xfrm>
          <a:prstGeom prst="roundRect">
            <a:avLst>
              <a:gd name="adj" fmla="val 1919"/>
            </a:avLst>
          </a:prstGeom>
          <a:solidFill>
            <a:srgbClr val="14AFF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C78AB1-2167-4149-A456-A1750AB5A211}"/>
              </a:ext>
            </a:extLst>
          </p:cNvPr>
          <p:cNvSpPr/>
          <p:nvPr/>
        </p:nvSpPr>
        <p:spPr>
          <a:xfrm>
            <a:off x="9296400" y="926122"/>
            <a:ext cx="2790092" cy="3868615"/>
          </a:xfrm>
          <a:prstGeom prst="roundRect">
            <a:avLst>
              <a:gd name="adj" fmla="val 1919"/>
            </a:avLst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B42084-2030-44A1-B23F-C832126DB4C0}"/>
              </a:ext>
            </a:extLst>
          </p:cNvPr>
          <p:cNvSpPr/>
          <p:nvPr/>
        </p:nvSpPr>
        <p:spPr>
          <a:xfrm>
            <a:off x="4730260" y="926124"/>
            <a:ext cx="4425463" cy="3868611"/>
          </a:xfrm>
          <a:prstGeom prst="roundRect">
            <a:avLst>
              <a:gd name="adj" fmla="val 1919"/>
            </a:avLst>
          </a:prstGeom>
          <a:solidFill>
            <a:srgbClr val="14A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94870-927A-433D-849D-AA047FE8989D}"/>
              </a:ext>
            </a:extLst>
          </p:cNvPr>
          <p:cNvSpPr txBox="1"/>
          <p:nvPr/>
        </p:nvSpPr>
        <p:spPr>
          <a:xfrm>
            <a:off x="1087312" y="145684"/>
            <a:ext cx="23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SPEND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83484-3916-4279-ABDE-C1C3A481C20F}"/>
              </a:ext>
            </a:extLst>
          </p:cNvPr>
          <p:cNvSpPr txBox="1"/>
          <p:nvPr/>
        </p:nvSpPr>
        <p:spPr>
          <a:xfrm>
            <a:off x="9387986" y="145684"/>
            <a:ext cx="23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SPOTS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7B293-0143-427D-86EB-F1E66E8E6DB1}"/>
              </a:ext>
            </a:extLst>
          </p:cNvPr>
          <p:cNvSpPr txBox="1"/>
          <p:nvPr/>
        </p:nvSpPr>
        <p:spPr>
          <a:xfrm>
            <a:off x="5351580" y="130296"/>
            <a:ext cx="2467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GROSS</a:t>
            </a:r>
          </a:p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SPEND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94667A95-4A6D-485E-973B-24DC54E9C51A}"/>
              </a:ext>
            </a:extLst>
          </p:cNvPr>
          <p:cNvSpPr txBox="1"/>
          <p:nvPr/>
        </p:nvSpPr>
        <p:spPr>
          <a:xfrm>
            <a:off x="108435" y="2305050"/>
            <a:ext cx="4302370" cy="86918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6224286-95E5-4D3A-B8E0-4C4E867212C6}" type="TxLink">
              <a:rPr lang="en-US" sz="4800" b="1" i="0" u="none" strike="noStrik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₦657,645,185</a:t>
            </a:fld>
            <a:endParaRPr lang="en-GB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56A30D7F-1586-44D1-9533-2812F81B03EF}"/>
              </a:ext>
            </a:extLst>
          </p:cNvPr>
          <p:cNvSpPr txBox="1"/>
          <p:nvPr/>
        </p:nvSpPr>
        <p:spPr>
          <a:xfrm>
            <a:off x="4730260" y="2290762"/>
            <a:ext cx="4079631" cy="757237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02B2CC-3A03-4693-B574-34D311610D3A}" type="TxLink"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₦898,132,945</a:t>
            </a:fld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Box 62">
            <a:extLst>
              <a:ext uri="{FF2B5EF4-FFF2-40B4-BE49-F238E27FC236}">
                <a16:creationId xmlns:a16="http://schemas.microsoft.com/office/drawing/2014/main" id="{9A448B86-BF1B-4140-BEB7-4948E496DF1F}"/>
              </a:ext>
            </a:extLst>
          </p:cNvPr>
          <p:cNvSpPr txBox="1"/>
          <p:nvPr/>
        </p:nvSpPr>
        <p:spPr>
          <a:xfrm>
            <a:off x="9061938" y="2305050"/>
            <a:ext cx="2996712" cy="742949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5FFFD-CFAD-4378-808D-0258E15CA0A2}" type="TxLink"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 13,448 </a:t>
            </a:fld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9C3D0-656D-4151-8256-5DC28AF919E5}"/>
              </a:ext>
            </a:extLst>
          </p:cNvPr>
          <p:cNvSpPr txBox="1"/>
          <p:nvPr/>
        </p:nvSpPr>
        <p:spPr>
          <a:xfrm>
            <a:off x="133350" y="4973337"/>
            <a:ext cx="459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SIX HUNDRED FIFTY-SEVEN MILLION, SIX HUNDRED AND FORTY-FIVE THOUSAND ONE HUNDRED AND EIGHT-FIVE NAIRA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A9CC4-3DD2-4BCF-A565-D7A7BFB1E8A6}"/>
              </a:ext>
            </a:extLst>
          </p:cNvPr>
          <p:cNvSpPr txBox="1"/>
          <p:nvPr/>
        </p:nvSpPr>
        <p:spPr>
          <a:xfrm>
            <a:off x="4576397" y="4973336"/>
            <a:ext cx="4511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EIGHT HUNDRED NINETY-EIGHT MILLION, ONE HUNDRED AND THIRTY-TWO THOUSAND NINE HUNDRED AND FORTY-FIVE NAIRA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18CD6A-CDF1-4C64-892A-C53924106A5E}"/>
              </a:ext>
            </a:extLst>
          </p:cNvPr>
          <p:cNvSpPr txBox="1"/>
          <p:nvPr/>
        </p:nvSpPr>
        <p:spPr>
          <a:xfrm>
            <a:off x="9296400" y="4973336"/>
            <a:ext cx="286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THIRTEEN THOUSAND FOUR HUNDRED FORTY-EIGHT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10C72F4-5408-4325-A82E-4C7BF2A34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417" y="6141165"/>
            <a:ext cx="705583" cy="66748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9A004E6-DE41-4B82-8890-C83533513B8B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F00173-8359-4F8E-B887-8016E6486161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98B3F-44B8-4558-B6A8-29C839037D8D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60756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45EFF6F-CDA4-4B2E-8D2B-B5CCDB5A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803" y="6274656"/>
            <a:ext cx="521690" cy="541337"/>
          </a:xfrm>
          <a:prstGeom prst="rect">
            <a:avLst/>
          </a:prstGeom>
        </p:spPr>
      </p:pic>
      <p:sp>
        <p:nvSpPr>
          <p:cNvPr id="21" name="TextBox 96">
            <a:extLst>
              <a:ext uri="{FF2B5EF4-FFF2-40B4-BE49-F238E27FC236}">
                <a16:creationId xmlns:a16="http://schemas.microsoft.com/office/drawing/2014/main" id="{F9C3878C-0CD1-443E-A6AF-0C27A174D77A}"/>
              </a:ext>
            </a:extLst>
          </p:cNvPr>
          <p:cNvSpPr txBox="1"/>
          <p:nvPr/>
        </p:nvSpPr>
        <p:spPr>
          <a:xfrm>
            <a:off x="2400637" y="102324"/>
            <a:ext cx="6828017" cy="55004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TOTAL SPEND BY MASTER BRAND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1B0B2B-A0BB-4279-8D96-307E29827C98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483357-57F2-4290-AC7C-5940AA171842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DB4470-5720-4D37-8311-808A24F08FB2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93CA3F0-1C55-4D3C-9827-4543AF42D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981631"/>
              </p:ext>
            </p:extLst>
          </p:nvPr>
        </p:nvGraphicFramePr>
        <p:xfrm>
          <a:off x="20507" y="257908"/>
          <a:ext cx="12150986" cy="6558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2420727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2D3C3E-0C74-4F7A-B11A-E8051B3A1B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367867"/>
              </p:ext>
            </p:extLst>
          </p:nvPr>
        </p:nvGraphicFramePr>
        <p:xfrm>
          <a:off x="-105509" y="351693"/>
          <a:ext cx="12479597" cy="2766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BC61AA6-FF5D-4C3C-83A1-384CBE6BD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096" y="6389076"/>
            <a:ext cx="451904" cy="468923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CAA2E11-26F9-4C44-876C-2BFD6AE27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296223"/>
              </p:ext>
            </p:extLst>
          </p:nvPr>
        </p:nvGraphicFramePr>
        <p:xfrm>
          <a:off x="132346" y="3428999"/>
          <a:ext cx="12241741" cy="2960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96">
            <a:extLst>
              <a:ext uri="{FF2B5EF4-FFF2-40B4-BE49-F238E27FC236}">
                <a16:creationId xmlns:a16="http://schemas.microsoft.com/office/drawing/2014/main" id="{382D270D-E1D2-41BB-852F-7BEC18B11A82}"/>
              </a:ext>
            </a:extLst>
          </p:cNvPr>
          <p:cNvSpPr txBox="1"/>
          <p:nvPr/>
        </p:nvSpPr>
        <p:spPr>
          <a:xfrm>
            <a:off x="2288198" y="-17584"/>
            <a:ext cx="6828017" cy="55004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LOCATION BY SPENT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96">
            <a:extLst>
              <a:ext uri="{FF2B5EF4-FFF2-40B4-BE49-F238E27FC236}">
                <a16:creationId xmlns:a16="http://schemas.microsoft.com/office/drawing/2014/main" id="{D330F4A7-1D7E-45C4-B59D-D0F07D0B30C9}"/>
              </a:ext>
            </a:extLst>
          </p:cNvPr>
          <p:cNvSpPr txBox="1"/>
          <p:nvPr/>
        </p:nvSpPr>
        <p:spPr>
          <a:xfrm>
            <a:off x="2353744" y="3153976"/>
            <a:ext cx="6828017" cy="55004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BOTTOM 10 LOCATION BY SPENT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1A803F-F87B-4BB9-BCB3-D40CB47F97DB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B119A4-1740-459C-AD33-66341951F096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B433D4-661C-45CE-A680-EEB7DE448D22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55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DAA5D-48B5-49D3-A3F3-8B306B2EE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147" y="6271847"/>
            <a:ext cx="544284" cy="5647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8EFB9C-F009-4732-A9C7-0B46D16386A0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67A84-FF03-46F6-9E67-F7AA19867A90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E035F8-A463-4F07-BCBB-C2D839F326A1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37601D4-7A90-4190-9397-9B506A3C6E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419581"/>
              </p:ext>
            </p:extLst>
          </p:nvPr>
        </p:nvGraphicFramePr>
        <p:xfrm>
          <a:off x="-984738" y="363415"/>
          <a:ext cx="13176737" cy="6318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96">
            <a:extLst>
              <a:ext uri="{FF2B5EF4-FFF2-40B4-BE49-F238E27FC236}">
                <a16:creationId xmlns:a16="http://schemas.microsoft.com/office/drawing/2014/main" id="{B2CF5A3F-9E34-4084-AE5F-45CC3A333A9F}"/>
              </a:ext>
            </a:extLst>
          </p:cNvPr>
          <p:cNvSpPr txBox="1"/>
          <p:nvPr/>
        </p:nvSpPr>
        <p:spPr>
          <a:xfrm>
            <a:off x="3114616" y="88392"/>
            <a:ext cx="6828017" cy="55004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TOTAL SPEND BY MEDIUM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02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ACE19720-5DEF-40EE-A3EA-6115747B8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65" y="6266273"/>
            <a:ext cx="521690" cy="541337"/>
          </a:xfrm>
          <a:prstGeom prst="rect">
            <a:avLst/>
          </a:prstGeom>
        </p:spPr>
      </p:pic>
      <p:sp>
        <p:nvSpPr>
          <p:cNvPr id="36" name="TextBox 96">
            <a:extLst>
              <a:ext uri="{FF2B5EF4-FFF2-40B4-BE49-F238E27FC236}">
                <a16:creationId xmlns:a16="http://schemas.microsoft.com/office/drawing/2014/main" id="{92225BFA-DEEB-45E7-9294-470FAD92FE8E}"/>
              </a:ext>
            </a:extLst>
          </p:cNvPr>
          <p:cNvSpPr txBox="1"/>
          <p:nvPr/>
        </p:nvSpPr>
        <p:spPr>
          <a:xfrm>
            <a:off x="3681046" y="0"/>
            <a:ext cx="5512439" cy="55004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MEDIUM BY LOCATION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0D576F-D57A-4A8C-A5D5-0C7EA962C438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F03CF-A123-40F1-8278-9998E601B4B0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F0B524-F2F2-4DAC-AC45-ADE1D6C125E2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1DEF1C91-C43E-4218-AC28-0D3631F8E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540721"/>
              </p:ext>
            </p:extLst>
          </p:nvPr>
        </p:nvGraphicFramePr>
        <p:xfrm>
          <a:off x="0" y="316523"/>
          <a:ext cx="12367846" cy="6541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9401779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503FB-0E58-411C-9E1B-28F35140C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414" y="6452878"/>
            <a:ext cx="351693" cy="3649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F5F7C0-FF62-4BC2-9029-E8297807639D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B7B0B-4A50-4A47-85D2-B27A9CB7B3E7}"/>
              </a:ext>
            </a:extLst>
          </p:cNvPr>
          <p:cNvSpPr/>
          <p:nvPr/>
        </p:nvSpPr>
        <p:spPr>
          <a:xfrm>
            <a:off x="7568710" y="6811808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60EDE8-EB52-4A00-8EEE-6C4134346443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58">
            <a:extLst>
              <a:ext uri="{FF2B5EF4-FFF2-40B4-BE49-F238E27FC236}">
                <a16:creationId xmlns:a16="http://schemas.microsoft.com/office/drawing/2014/main" id="{30E3F565-6D06-4518-8F60-EB7D388BB9BE}"/>
              </a:ext>
            </a:extLst>
          </p:cNvPr>
          <p:cNvSpPr txBox="1"/>
          <p:nvPr/>
        </p:nvSpPr>
        <p:spPr>
          <a:xfrm>
            <a:off x="3446584" y="0"/>
            <a:ext cx="6002216" cy="3751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TOP 10 IDENTIFIER BY SPENT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88D6A3F-24AB-4929-AE12-BF6F4EC5F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2446083"/>
              </p:ext>
            </p:extLst>
          </p:nvPr>
        </p:nvGraphicFramePr>
        <p:xfrm>
          <a:off x="-253290" y="386861"/>
          <a:ext cx="12527352" cy="6471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902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3E8085-651C-464E-8F57-5D65AF983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308" y="6441892"/>
            <a:ext cx="351692" cy="364937"/>
          </a:xfrm>
          <a:prstGeom prst="rect">
            <a:avLst/>
          </a:prstGeom>
        </p:spPr>
      </p:pic>
      <p:sp>
        <p:nvSpPr>
          <p:cNvPr id="5" name="TextBox 96">
            <a:extLst>
              <a:ext uri="{FF2B5EF4-FFF2-40B4-BE49-F238E27FC236}">
                <a16:creationId xmlns:a16="http://schemas.microsoft.com/office/drawing/2014/main" id="{AA1B1C3E-0AC6-4F8A-BFD9-282E02767B6F}"/>
              </a:ext>
            </a:extLst>
          </p:cNvPr>
          <p:cNvSpPr txBox="1"/>
          <p:nvPr/>
        </p:nvSpPr>
        <p:spPr>
          <a:xfrm>
            <a:off x="2166175" y="0"/>
            <a:ext cx="6828017" cy="398584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OCCURRENCE BY MASTER BRAND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6E931-40F9-42A2-989A-3A42EA39E1AA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24158-24B7-48C7-A903-E0B4720CA8C9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AEBA82-F556-421E-83F5-F55EAF55DD2D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B74727C-2D5A-44E1-A80E-21E2FC8481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178905"/>
              </p:ext>
            </p:extLst>
          </p:nvPr>
        </p:nvGraphicFramePr>
        <p:xfrm>
          <a:off x="0" y="313150"/>
          <a:ext cx="12192000" cy="623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8192801"/>
      </p:ext>
    </p:extLst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6">
            <a:extLst>
              <a:ext uri="{FF2B5EF4-FFF2-40B4-BE49-F238E27FC236}">
                <a16:creationId xmlns:a16="http://schemas.microsoft.com/office/drawing/2014/main" id="{70CBB231-C807-44FF-BCF0-8F4290E66266}"/>
              </a:ext>
            </a:extLst>
          </p:cNvPr>
          <p:cNvSpPr txBox="1"/>
          <p:nvPr/>
        </p:nvSpPr>
        <p:spPr>
          <a:xfrm>
            <a:off x="2681991" y="-43756"/>
            <a:ext cx="6828017" cy="55004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TOP 10 ADDATE BY PROGRAM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58281-8B0C-4180-A607-F21FB7685A3C}"/>
              </a:ext>
            </a:extLst>
          </p:cNvPr>
          <p:cNvSpPr/>
          <p:nvPr/>
        </p:nvSpPr>
        <p:spPr>
          <a:xfrm>
            <a:off x="0" y="6823531"/>
            <a:ext cx="4576397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DD18D-12BA-440B-9570-A61FAEDACC07}"/>
              </a:ext>
            </a:extLst>
          </p:cNvPr>
          <p:cNvSpPr/>
          <p:nvPr/>
        </p:nvSpPr>
        <p:spPr>
          <a:xfrm>
            <a:off x="7568710" y="6823531"/>
            <a:ext cx="4623290" cy="342044"/>
          </a:xfrm>
          <a:prstGeom prst="rect">
            <a:avLst/>
          </a:prstGeom>
          <a:solidFill>
            <a:srgbClr val="14AF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676558-9348-445F-9206-0705D88EE529}"/>
              </a:ext>
            </a:extLst>
          </p:cNvPr>
          <p:cNvSpPr/>
          <p:nvPr/>
        </p:nvSpPr>
        <p:spPr>
          <a:xfrm>
            <a:off x="4505324" y="6823531"/>
            <a:ext cx="3134459" cy="3420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1468FB-970C-4BC9-97A7-5F77DB617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338" y="6271847"/>
            <a:ext cx="531662" cy="551684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818D0B3-D977-49B6-AEB1-5DB5204A25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057109"/>
              </p:ext>
            </p:extLst>
          </p:nvPr>
        </p:nvGraphicFramePr>
        <p:xfrm>
          <a:off x="-1" y="398585"/>
          <a:ext cx="12285785" cy="6424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985168"/>
      </p:ext>
    </p:extLst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2713</TotalTime>
  <Words>418</Words>
  <Application>Microsoft Office PowerPoint</Application>
  <PresentationFormat>Widescreen</PresentationFormat>
  <Paragraphs>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DENTAL CARE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tolacool39@gmail.com</dc:creator>
  <cp:lastModifiedBy>tolacool39@gmail.com</cp:lastModifiedBy>
  <cp:revision>116</cp:revision>
  <dcterms:created xsi:type="dcterms:W3CDTF">2023-11-13T07:55:41Z</dcterms:created>
  <dcterms:modified xsi:type="dcterms:W3CDTF">2023-12-24T12:42:39Z</dcterms:modified>
</cp:coreProperties>
</file>