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97" r:id="rId2"/>
    <p:sldId id="544" r:id="rId3"/>
    <p:sldId id="443" r:id="rId4"/>
    <p:sldId id="338" r:id="rId5"/>
  </p:sldIdLst>
  <p:sldSz cx="9144000" cy="5143500" type="screen16x9"/>
  <p:notesSz cx="6858000" cy="9144000"/>
  <p:embeddedFontLst>
    <p:embeddedFont>
      <p:font typeface="Sniglet" panose="020B0604020202020204" charset="0"/>
      <p:regular r:id="rId7"/>
    </p:embeddedFont>
    <p:embeddedFont>
      <p:font typeface="Walter Turncoat" panose="020B0604020202020204" charset="0"/>
      <p:regular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631"/>
    <a:srgbClr val="FF6131"/>
    <a:srgbClr val="151516"/>
    <a:srgbClr val="FF2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1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-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843" y="0"/>
            <a:ext cx="1565192" cy="1997326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529443" y="1902303"/>
            <a:ext cx="3456245" cy="1400597"/>
          </a:xfrm>
        </p:spPr>
        <p:txBody>
          <a:bodyPr>
            <a:noAutofit/>
          </a:bodyPr>
          <a:lstStyle>
            <a:lvl1pPr marL="0" indent="0">
              <a:buNone/>
              <a:defRPr sz="4500" b="1" baseline="0">
                <a:solidFill>
                  <a:srgbClr val="FF2E2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</a:t>
            </a:r>
          </a:p>
          <a:p>
            <a:pPr lvl="0"/>
            <a:r>
              <a:rPr lang="en-US" dirty="0"/>
              <a:t>– Ipsum.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412206" y="4729347"/>
            <a:ext cx="5960269" cy="0"/>
          </a:xfrm>
          <a:prstGeom prst="line">
            <a:avLst/>
          </a:prstGeom>
          <a:ln w="19050">
            <a:solidFill>
              <a:srgbClr val="FF2E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529444" y="3460816"/>
            <a:ext cx="3785786" cy="29995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050" baseline="0">
                <a:solidFill>
                  <a:srgbClr val="38516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consectetuer adipiscing elit sed.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1" y="4621894"/>
            <a:ext cx="1407752" cy="239593"/>
          </a:xfrm>
          <a:prstGeom prst="rect">
            <a:avLst/>
          </a:prstGeom>
        </p:spPr>
      </p:pic>
      <p:cxnSp>
        <p:nvCxnSpPr>
          <p:cNvPr id="21" name="Straight Connector 20"/>
          <p:cNvCxnSpPr/>
          <p:nvPr userDrawn="1"/>
        </p:nvCxnSpPr>
        <p:spPr>
          <a:xfrm>
            <a:off x="2412206" y="4808022"/>
            <a:ext cx="5960269" cy="0"/>
          </a:xfrm>
          <a:prstGeom prst="line">
            <a:avLst/>
          </a:prstGeom>
          <a:ln w="19050">
            <a:solidFill>
              <a:srgbClr val="FF2E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325757"/>
            <a:ext cx="499289" cy="495581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74320" y="240030"/>
            <a:ext cx="8572500" cy="4663440"/>
          </a:xfrm>
          <a:prstGeom prst="rect">
            <a:avLst/>
          </a:prstGeom>
          <a:solidFill>
            <a:srgbClr val="FFF3F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591422"/>
            <a:ext cx="7886700" cy="817585"/>
          </a:xfrm>
        </p:spPr>
        <p:txBody>
          <a:bodyPr>
            <a:normAutofit/>
          </a:bodyPr>
          <a:lstStyle>
            <a:lvl1pPr>
              <a:defRPr sz="3600" b="1" baseline="0"/>
            </a:lvl1pPr>
          </a:lstStyle>
          <a:p>
            <a:r>
              <a:rPr lang="en-US" dirty="0"/>
              <a:t>Main title.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608512"/>
            <a:ext cx="7886700" cy="2822138"/>
          </a:xfrm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050" baseline="0">
                <a:solidFill>
                  <a:srgbClr val="100F5E"/>
                </a:solidFill>
              </a:defRPr>
            </a:lvl1pPr>
          </a:lstStyle>
          <a:p>
            <a:pPr lvl="0"/>
            <a:r>
              <a:rPr lang="en-US" dirty="0"/>
              <a:t>Write page content here. Keep brief and overflow into next page.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8650" y="4530139"/>
            <a:ext cx="7886700" cy="273844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2240756" y="4637592"/>
            <a:ext cx="6274595" cy="0"/>
          </a:xfrm>
          <a:prstGeom prst="line">
            <a:avLst/>
          </a:prstGeom>
          <a:ln w="19050">
            <a:solidFill>
              <a:srgbClr val="FF2E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530139"/>
            <a:ext cx="1407752" cy="239593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2240756" y="4716267"/>
            <a:ext cx="6274595" cy="0"/>
          </a:xfrm>
          <a:prstGeom prst="line">
            <a:avLst/>
          </a:prstGeom>
          <a:ln w="19050">
            <a:solidFill>
              <a:srgbClr val="FF2E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✘"/>
              <a:defRPr sz="3000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17" name="Google Shape;17;p4"/>
          <p:cNvSpPr txBox="1"/>
          <p:nvPr/>
        </p:nvSpPr>
        <p:spPr>
          <a:xfrm>
            <a:off x="3593400" y="8575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>
                <a:solidFill>
                  <a:srgbClr val="FFFFFF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rPr>
              <a:t>“</a:t>
            </a:r>
            <a:endParaRPr sz="9600">
              <a:solidFill>
                <a:srgbClr val="FFFFFF"/>
              </a:solidFill>
              <a:latin typeface="Walter Turncoat" panose="02000000000000000000"/>
              <a:ea typeface="Walter Turncoat" panose="02000000000000000000"/>
              <a:cs typeface="Walter Turncoat" panose="02000000000000000000"/>
              <a:sym typeface="Walter Turncoat" panose="02000000000000000000"/>
            </a:endParaRPr>
          </a:p>
        </p:txBody>
      </p:sp>
      <p:sp>
        <p:nvSpPr>
          <p:cNvPr id="18" name="Google Shape;18;p4"/>
          <p:cNvSpPr/>
          <p:nvPr/>
        </p:nvSpPr>
        <p:spPr>
          <a:xfrm>
            <a:off x="4128150" y="550650"/>
            <a:ext cx="887711" cy="849160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✘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2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26319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3223964" y="1507925"/>
            <a:ext cx="26319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3"/>
          </p:nvPr>
        </p:nvSpPr>
        <p:spPr>
          <a:xfrm>
            <a:off x="5990727" y="1507925"/>
            <a:ext cx="26319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 panose="04070505030100020000"/>
              <a:buChar char="✘"/>
              <a:defRPr sz="2000">
                <a:solidFill>
                  <a:schemeClr val="lt1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 panose="04070505030100020000"/>
              <a:buChar char="○"/>
              <a:defRPr sz="2000">
                <a:solidFill>
                  <a:schemeClr val="lt1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 panose="04070505030100020000"/>
              <a:buChar char="■"/>
              <a:defRPr sz="2000">
                <a:solidFill>
                  <a:schemeClr val="lt1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 panose="04070505030100020000"/>
              <a:buChar char="●"/>
              <a:defRPr sz="2000">
                <a:solidFill>
                  <a:schemeClr val="lt1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 panose="04070505030100020000"/>
              <a:buChar char="○"/>
              <a:defRPr sz="2000">
                <a:solidFill>
                  <a:schemeClr val="lt1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 panose="04070505030100020000"/>
              <a:buChar char="■"/>
              <a:defRPr sz="2000">
                <a:solidFill>
                  <a:schemeClr val="lt1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 panose="04070505030100020000"/>
              <a:buChar char="●"/>
              <a:defRPr sz="2000">
                <a:solidFill>
                  <a:schemeClr val="lt1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 panose="04070505030100020000"/>
              <a:buChar char="○"/>
              <a:defRPr sz="2000">
                <a:solidFill>
                  <a:schemeClr val="lt1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 panose="04070505030100020000"/>
              <a:buChar char="■"/>
              <a:defRPr sz="2000">
                <a:solidFill>
                  <a:schemeClr val="lt1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7;p11"/>
          <p:cNvSpPr txBox="1"/>
          <p:nvPr/>
        </p:nvSpPr>
        <p:spPr>
          <a:xfrm>
            <a:off x="660196" y="1991850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alter Turncoat" panose="02000000000000000000"/>
              <a:buNone/>
              <a:defRPr sz="60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alter Turncoat" panose="02000000000000000000"/>
              <a:buNone/>
              <a:defRPr sz="60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alter Turncoat" panose="02000000000000000000"/>
              <a:buNone/>
              <a:defRPr sz="60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alter Turncoat" panose="02000000000000000000"/>
              <a:buNone/>
              <a:defRPr sz="60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alter Turncoat" panose="02000000000000000000"/>
              <a:buNone/>
              <a:defRPr sz="60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alter Turncoat" panose="02000000000000000000"/>
              <a:buNone/>
              <a:defRPr sz="60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alter Turncoat" panose="02000000000000000000"/>
              <a:buNone/>
              <a:defRPr sz="60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alter Turncoat" panose="02000000000000000000"/>
              <a:buNone/>
              <a:defRPr sz="60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alter Turncoat" panose="02000000000000000000"/>
              <a:buNone/>
              <a:defRPr sz="60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dirty="0"/>
              <a:t>Object</a:t>
            </a:r>
            <a:r>
              <a:rPr lang="x-none" altLang="en-US" dirty="0"/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x-none" dirty="0"/>
              <a:t> </a:t>
            </a:r>
            <a:r>
              <a:rPr lang="x-none" altLang="en-US" sz="3200" dirty="0">
                <a:solidFill>
                  <a:srgbClr val="FFA631"/>
                </a:solidFill>
              </a:rPr>
              <a:t> </a:t>
            </a:r>
            <a:r>
              <a:rPr lang="en-GB" dirty="0"/>
              <a:t> </a:t>
            </a:r>
          </a:p>
        </p:txBody>
      </p:sp>
      <p:grpSp>
        <p:nvGrpSpPr>
          <p:cNvPr id="3" name="Google Shape;48;p11"/>
          <p:cNvGrpSpPr/>
          <p:nvPr/>
        </p:nvGrpSpPr>
        <p:grpSpPr>
          <a:xfrm rot="2194107">
            <a:off x="1990383" y="2591412"/>
            <a:ext cx="1014485" cy="642684"/>
            <a:chOff x="238125" y="1918825"/>
            <a:chExt cx="1042450" cy="660400"/>
          </a:xfrm>
        </p:grpSpPr>
        <p:sp>
          <p:nvSpPr>
            <p:cNvPr id="4" name="Google Shape;49;p11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l" t="t" r="r" b="b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50;p11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l" t="t" r="r" b="b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51;p11"/>
          <p:cNvGrpSpPr/>
          <p:nvPr/>
        </p:nvGrpSpPr>
        <p:grpSpPr>
          <a:xfrm rot="-9269861">
            <a:off x="6165721" y="1346512"/>
            <a:ext cx="750220" cy="664172"/>
            <a:chOff x="1113100" y="2199475"/>
            <a:chExt cx="801900" cy="709925"/>
          </a:xfrm>
        </p:grpSpPr>
        <p:sp>
          <p:nvSpPr>
            <p:cNvPr id="7" name="Google Shape;52;p11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3;p11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54;p11"/>
          <p:cNvSpPr/>
          <p:nvPr/>
        </p:nvSpPr>
        <p:spPr>
          <a:xfrm>
            <a:off x="2497627" y="2497075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47"/>
          <p:cNvSpPr/>
          <p:nvPr/>
        </p:nvSpPr>
        <p:spPr>
          <a:xfrm>
            <a:off x="4153535" y="772795"/>
            <a:ext cx="836930" cy="814705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4">
            <a:extLst>
              <a:ext uri="{FF2B5EF4-FFF2-40B4-BE49-F238E27FC236}">
                <a16:creationId xmlns:a16="http://schemas.microsoft.com/office/drawing/2014/main" id="{48E48843-8B0D-DA98-45A4-A78771264130}"/>
              </a:ext>
            </a:extLst>
          </p:cNvPr>
          <p:cNvSpPr/>
          <p:nvPr/>
        </p:nvSpPr>
        <p:spPr>
          <a:xfrm>
            <a:off x="6778759" y="683594"/>
            <a:ext cx="1626870" cy="1346200"/>
          </a:xfrm>
          <a:prstGeom prst="rect">
            <a:avLst/>
          </a:prstGeom>
          <a:solidFill>
            <a:schemeClr val="tx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Google Shape;97;p16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 lang="en-GB"/>
          </a:p>
        </p:txBody>
      </p:sp>
      <p:sp>
        <p:nvSpPr>
          <p:cNvPr id="2" name="Google Shape;95;p16"/>
          <p:cNvSpPr txBox="1">
            <a:spLocks noGrp="1"/>
          </p:cNvSpPr>
          <p:nvPr>
            <p:ph type="title"/>
          </p:nvPr>
        </p:nvSpPr>
        <p:spPr>
          <a:xfrm>
            <a:off x="4020185" y="51435"/>
            <a:ext cx="1104265" cy="717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 altLang="en-GB" sz="9900"/>
              <a:t> </a:t>
            </a:r>
          </a:p>
        </p:txBody>
      </p:sp>
      <p:sp>
        <p:nvSpPr>
          <p:cNvPr id="721" name="Google Shape;721;p47"/>
          <p:cNvSpPr/>
          <p:nvPr/>
        </p:nvSpPr>
        <p:spPr>
          <a:xfrm>
            <a:off x="4344918" y="482299"/>
            <a:ext cx="382375" cy="402591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89;p15"/>
          <p:cNvSpPr txBox="1"/>
          <p:nvPr/>
        </p:nvSpPr>
        <p:spPr>
          <a:xfrm>
            <a:off x="242149" y="956967"/>
            <a:ext cx="8205537" cy="377631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niglet" panose="04070505030100020000"/>
              <a:buChar char="✘"/>
              <a:defRPr sz="3000" b="0" i="0" u="none" strike="noStrike" cap="none">
                <a:solidFill>
                  <a:schemeClr val="lt1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1pPr>
            <a:lvl2pPr marL="914400" marR="0" lvl="1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niglet" panose="04070505030100020000"/>
              <a:buChar char="○"/>
              <a:defRPr sz="3000" b="0" i="0" u="none" strike="noStrike" cap="none">
                <a:solidFill>
                  <a:schemeClr val="lt1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2pPr>
            <a:lvl3pPr marL="1371600" marR="0" lvl="2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niglet" panose="04070505030100020000"/>
              <a:buChar char="■"/>
              <a:defRPr sz="3000" b="0" i="0" u="none" strike="noStrike" cap="none">
                <a:solidFill>
                  <a:schemeClr val="lt1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3pPr>
            <a:lvl4pPr marL="1828800" marR="0" lvl="3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niglet" panose="04070505030100020000"/>
              <a:buChar char="●"/>
              <a:defRPr sz="3000" b="0" i="0" u="none" strike="noStrike" cap="none">
                <a:solidFill>
                  <a:schemeClr val="lt1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4pPr>
            <a:lvl5pPr marL="2286000" marR="0" lvl="4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niglet" panose="04070505030100020000"/>
              <a:buChar char="○"/>
              <a:defRPr sz="3000" b="0" i="0" u="none" strike="noStrike" cap="none">
                <a:solidFill>
                  <a:schemeClr val="lt1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5pPr>
            <a:lvl6pPr marL="2743200" marR="0" lvl="5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niglet" panose="04070505030100020000"/>
              <a:buChar char="■"/>
              <a:defRPr sz="3000" b="0" i="0" u="none" strike="noStrike" cap="none">
                <a:solidFill>
                  <a:schemeClr val="lt1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6pPr>
            <a:lvl7pPr marL="3200400" marR="0" lvl="6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niglet" panose="04070505030100020000"/>
              <a:buChar char="●"/>
              <a:defRPr sz="3000" b="0" i="0" u="none" strike="noStrike" cap="none">
                <a:solidFill>
                  <a:schemeClr val="lt1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7pPr>
            <a:lvl8pPr marL="3657600" marR="0" lvl="7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niglet" panose="04070505030100020000"/>
              <a:buChar char="○"/>
              <a:defRPr sz="3000" b="0" i="0" u="none" strike="noStrike" cap="none">
                <a:solidFill>
                  <a:schemeClr val="lt1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8pPr>
            <a:lvl9pPr marL="4114800" marR="0" lvl="8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niglet" panose="04070505030100020000"/>
              <a:buChar char="■"/>
              <a:defRPr sz="3000" b="0" i="0" u="none" strike="noStrike" cap="none">
                <a:solidFill>
                  <a:schemeClr val="lt1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9pPr>
          </a:lstStyle>
          <a:p>
            <a:pPr marL="0" lvl="0" indent="0" algn="l">
              <a:spcBef>
                <a:spcPts val="1200"/>
              </a:spcBef>
              <a:buNone/>
            </a:pPr>
            <a:r>
              <a:rPr lang="en-US" altLang="x-none" sz="1600" dirty="0">
                <a:solidFill>
                  <a:schemeClr val="bg1"/>
                </a:solidFill>
                <a:latin typeface="+mj-lt"/>
              </a:rPr>
              <a:t>1</a:t>
            </a:r>
            <a:r>
              <a:rPr lang="en-US" altLang="x-none" sz="1600" b="1" dirty="0">
                <a:solidFill>
                  <a:schemeClr val="bg1"/>
                </a:solidFill>
                <a:latin typeface="+mj-lt"/>
              </a:rPr>
              <a:t>) Given the following object:</a:t>
            </a:r>
          </a:p>
          <a:p>
            <a:pPr marL="0" lvl="0" indent="0" algn="l">
              <a:spcBef>
                <a:spcPts val="1200"/>
              </a:spcBef>
              <a:buNone/>
            </a:pPr>
            <a:r>
              <a:rPr lang="en-US" altLang="x-none" sz="1600" b="1" dirty="0">
                <a:solidFill>
                  <a:schemeClr val="bg1"/>
                </a:solidFill>
                <a:latin typeface="+mj-lt"/>
              </a:rPr>
              <a:t>const book = {    title: 'The Great Gatsby',    author: 'F. Scott Fitzgerald',    </a:t>
            </a:r>
            <a:r>
              <a:rPr lang="en-US" altLang="x-none" sz="1600" b="1" dirty="0" err="1">
                <a:solidFill>
                  <a:schemeClr val="bg1"/>
                </a:solidFill>
                <a:latin typeface="+mj-lt"/>
              </a:rPr>
              <a:t>yearPublished</a:t>
            </a:r>
            <a:r>
              <a:rPr lang="en-US" altLang="x-none" sz="1600" b="1" dirty="0">
                <a:solidFill>
                  <a:schemeClr val="bg1"/>
                </a:solidFill>
                <a:latin typeface="+mj-lt"/>
              </a:rPr>
              <a:t>: 1925};</a:t>
            </a:r>
          </a:p>
          <a:p>
            <a:pPr marL="0" lvl="0" indent="0" algn="l">
              <a:spcBef>
                <a:spcPts val="1200"/>
              </a:spcBef>
              <a:buNone/>
            </a:pPr>
            <a:r>
              <a:rPr lang="en-US" altLang="x-none" sz="1600" b="1" dirty="0">
                <a:solidFill>
                  <a:schemeClr val="bg1"/>
                </a:solidFill>
                <a:latin typeface="+mj-lt"/>
              </a:rPr>
              <a:t>Use object </a:t>
            </a:r>
            <a:r>
              <a:rPr lang="en-US" altLang="x-none" sz="1600" b="1" dirty="0" err="1">
                <a:solidFill>
                  <a:schemeClr val="bg1"/>
                </a:solidFill>
                <a:latin typeface="+mj-lt"/>
              </a:rPr>
              <a:t>destructuring</a:t>
            </a:r>
            <a:r>
              <a:rPr lang="en-US" altLang="x-none" sz="1600" b="1" dirty="0">
                <a:solidFill>
                  <a:schemeClr val="bg1"/>
                </a:solidFill>
                <a:latin typeface="+mj-lt"/>
              </a:rPr>
              <a:t> to extract the properties; title and author from the object, then log them in the format:  "The Great Gatsby by F. Scott Fitzgerald”. </a:t>
            </a:r>
          </a:p>
          <a:p>
            <a:pPr marL="0" lvl="0" indent="0" algn="l">
              <a:spcBef>
                <a:spcPts val="1200"/>
              </a:spcBef>
              <a:buNone/>
            </a:pPr>
            <a:r>
              <a:rPr lang="en-US" altLang="x-none" sz="1600" b="1" dirty="0">
                <a:solidFill>
                  <a:schemeClr val="bg1"/>
                </a:solidFill>
                <a:latin typeface="+mj-lt"/>
              </a:rPr>
              <a:t>2) Write a function that takes an object and loops through its properties, logging each property name and value to the console. Use the following example object;</a:t>
            </a:r>
          </a:p>
          <a:p>
            <a:pPr marL="0" lvl="0" indent="0" algn="l">
              <a:spcBef>
                <a:spcPts val="1200"/>
              </a:spcBef>
              <a:buNone/>
            </a:pPr>
            <a:r>
              <a:rPr lang="en-US" altLang="x-none" sz="1600" b="1" dirty="0">
                <a:solidFill>
                  <a:schemeClr val="bg1"/>
                </a:solidFill>
                <a:latin typeface="+mj-lt"/>
              </a:rPr>
              <a:t>const car = {    make: 'Toyota',    model: 'Camry',    year: 2021 };</a:t>
            </a:r>
          </a:p>
          <a:p>
            <a:pPr marL="0" indent="0" algn="l">
              <a:spcBef>
                <a:spcPts val="1200"/>
              </a:spcBef>
              <a:buNone/>
            </a:pPr>
            <a:r>
              <a:rPr lang="en-US" altLang="x-none" sz="1600" b="1" dirty="0">
                <a:solidFill>
                  <a:schemeClr val="bg1"/>
                </a:solidFill>
                <a:latin typeface="+mj-lt"/>
              </a:rPr>
              <a:t>3) </a:t>
            </a:r>
            <a:r>
              <a:rPr lang="en-US" sz="1600" b="1" dirty="0">
                <a:solidFill>
                  <a:schemeClr val="bg1"/>
                </a:solidFill>
                <a:latin typeface="+mj-lt"/>
              </a:rPr>
              <a:t>Write an object counter with properties count and step, and </a:t>
            </a:r>
            <a:r>
              <a:rPr lang="en-US" sz="1600" b="1">
                <a:solidFill>
                  <a:schemeClr val="bg1"/>
                </a:solidFill>
                <a:latin typeface="+mj-lt"/>
              </a:rPr>
              <a:t>a function </a:t>
            </a:r>
            <a:r>
              <a:rPr lang="en-US" sz="1600" b="1" dirty="0">
                <a:solidFill>
                  <a:schemeClr val="bg1"/>
                </a:solidFill>
                <a:latin typeface="+mj-lt"/>
              </a:rPr>
              <a:t>increment that increases the count by the value of step. </a:t>
            </a:r>
          </a:p>
          <a:p>
            <a:pPr marL="0" lvl="0" indent="0" algn="l">
              <a:spcBef>
                <a:spcPts val="1200"/>
              </a:spcBef>
              <a:buNone/>
            </a:pPr>
            <a:endParaRPr lang="en-US" altLang="x-none" sz="1600" dirty="0">
              <a:solidFill>
                <a:srgbClr val="FFA631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/>
          <p:nvPr/>
        </p:nvSpPr>
        <p:spPr>
          <a:xfrm>
            <a:off x="4141242" y="129040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 lang="en-GB"/>
          </a:p>
        </p:txBody>
      </p:sp>
      <p:sp>
        <p:nvSpPr>
          <p:cNvPr id="5" name="Rectangles 4"/>
          <p:cNvSpPr/>
          <p:nvPr/>
        </p:nvSpPr>
        <p:spPr>
          <a:xfrm>
            <a:off x="6850948" y="865330"/>
            <a:ext cx="1626870" cy="1346200"/>
          </a:xfrm>
          <a:prstGeom prst="rect">
            <a:avLst/>
          </a:prstGeom>
          <a:solidFill>
            <a:schemeClr val="tx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457200" y="716625"/>
            <a:ext cx="8229600" cy="3895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Clr>
                <a:schemeClr val="bg1"/>
              </a:buClr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j-lt"/>
              </a:rPr>
              <a:t>4) Create an object person with properties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+mj-lt"/>
              </a:rPr>
              <a:t>firstName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+mj-lt"/>
              </a:rPr>
              <a:t>,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+mj-lt"/>
              </a:rPr>
              <a:t>lastName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+mj-lt"/>
              </a:rPr>
              <a:t>, and a function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+mj-lt"/>
              </a:rPr>
              <a:t>fullName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+mj-lt"/>
              </a:rPr>
              <a:t> that returns the full name of the person by combining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+mj-lt"/>
              </a:rPr>
              <a:t>firstName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+mj-lt"/>
              </a:rPr>
              <a:t> and 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+mj-lt"/>
              </a:rPr>
              <a:t>lastName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+mj-lt"/>
              </a:rPr>
              <a:t>.</a:t>
            </a:r>
          </a:p>
          <a:p>
            <a:pPr algn="l">
              <a:buClr>
                <a:schemeClr val="bg1"/>
              </a:buClr>
            </a:pPr>
            <a:endParaRPr lang="en-US" sz="2000" dirty="0">
              <a:solidFill>
                <a:schemeClr val="bg1"/>
              </a:solidFill>
              <a:latin typeface="+mj-lt"/>
            </a:endParaRPr>
          </a:p>
          <a:p>
            <a:pPr>
              <a:buClr>
                <a:schemeClr val="bg1"/>
              </a:buClr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j-lt"/>
              </a:rPr>
              <a:t>5)</a:t>
            </a:r>
            <a:r>
              <a:rPr lang="en-US" altLang="x-none" sz="2000" dirty="0">
                <a:solidFill>
                  <a:schemeClr val="bg1"/>
                </a:solidFill>
                <a:latin typeface="+mj-lt"/>
              </a:rPr>
              <a:t> Create an object named person that has properties </a:t>
            </a:r>
            <a:r>
              <a:rPr lang="en-US" altLang="x-none" sz="2000" dirty="0" err="1">
                <a:solidFill>
                  <a:schemeClr val="bg1"/>
                </a:solidFill>
                <a:latin typeface="+mj-lt"/>
              </a:rPr>
              <a:t>firstName</a:t>
            </a:r>
            <a:r>
              <a:rPr lang="en-US" altLang="x-none" sz="200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altLang="x-none" sz="2000" dirty="0" err="1">
                <a:solidFill>
                  <a:schemeClr val="bg1"/>
                </a:solidFill>
                <a:latin typeface="+mj-lt"/>
              </a:rPr>
              <a:t>lastName</a:t>
            </a:r>
            <a:r>
              <a:rPr lang="en-US" altLang="x-none" sz="2000" dirty="0">
                <a:solidFill>
                  <a:schemeClr val="bg1"/>
                </a:solidFill>
                <a:latin typeface="+mj-lt"/>
              </a:rPr>
              <a:t>, and age. Write a function that takes the person object as a parameter and returns a string in the format: "First Name: John, Last Name: Doe, Age: 25"</a:t>
            </a:r>
          </a:p>
          <a:p>
            <a:pPr algn="l">
              <a:buClr>
                <a:schemeClr val="bg1"/>
              </a:buClr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</a:p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lang="x-none" altLang="en-US" dirty="0"/>
          </a:p>
        </p:txBody>
      </p:sp>
      <p:sp>
        <p:nvSpPr>
          <p:cNvPr id="659" name="Google Shape;659;p47"/>
          <p:cNvSpPr/>
          <p:nvPr/>
        </p:nvSpPr>
        <p:spPr>
          <a:xfrm>
            <a:off x="4357700" y="379676"/>
            <a:ext cx="355778" cy="363230"/>
          </a:xfrm>
          <a:custGeom>
            <a:avLst/>
            <a:gdLst/>
            <a:ahLst/>
            <a:cxnLst/>
            <a:rect l="l" t="t" r="r" b="b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3"/>
          <p:cNvSpPr txBox="1">
            <a:spLocks noGrp="1"/>
          </p:cNvSpPr>
          <p:nvPr>
            <p:ph type="ctrTitle" idx="4294967295"/>
          </p:nvPr>
        </p:nvSpPr>
        <p:spPr>
          <a:xfrm>
            <a:off x="1822500" y="2063410"/>
            <a:ext cx="5457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thanks!</a:t>
            </a:r>
            <a:endParaRPr sz="4800"/>
          </a:p>
        </p:txBody>
      </p:sp>
      <p:sp>
        <p:nvSpPr>
          <p:cNvPr id="319" name="Google Shape;319;p33"/>
          <p:cNvSpPr txBox="1"/>
          <p:nvPr/>
        </p:nvSpPr>
        <p:spPr>
          <a:xfrm>
            <a:off x="1275080" y="2967990"/>
            <a:ext cx="6593840" cy="17360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 panose="04070505030100020000"/>
              <a:buChar char="✘"/>
              <a:defRPr sz="2000" b="0" i="0" u="none" strike="noStrike" cap="none">
                <a:solidFill>
                  <a:schemeClr val="lt1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 panose="04070505030100020000"/>
              <a:buChar char="○"/>
              <a:defRPr sz="2000" b="0" i="0" u="none" strike="noStrike" cap="none">
                <a:solidFill>
                  <a:schemeClr val="lt1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 panose="04070505030100020000"/>
              <a:buChar char="■"/>
              <a:defRPr sz="2000" b="0" i="0" u="none" strike="noStrike" cap="none">
                <a:solidFill>
                  <a:schemeClr val="lt1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 panose="04070505030100020000"/>
              <a:buChar char="●"/>
              <a:defRPr sz="2000" b="0" i="0" u="none" strike="noStrike" cap="none">
                <a:solidFill>
                  <a:schemeClr val="lt1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 panose="04070505030100020000"/>
              <a:buChar char="○"/>
              <a:defRPr sz="2000" b="0" i="0" u="none" strike="noStrike" cap="none">
                <a:solidFill>
                  <a:schemeClr val="lt1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 panose="04070505030100020000"/>
              <a:buChar char="■"/>
              <a:defRPr sz="2000" b="0" i="0" u="none" strike="noStrike" cap="none">
                <a:solidFill>
                  <a:schemeClr val="lt1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 panose="04070505030100020000"/>
              <a:buChar char="●"/>
              <a:defRPr sz="2000" b="0" i="0" u="none" strike="noStrike" cap="none">
                <a:solidFill>
                  <a:schemeClr val="lt1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 panose="04070505030100020000"/>
              <a:buChar char="○"/>
              <a:defRPr sz="2000" b="0" i="0" u="none" strike="noStrike" cap="none">
                <a:solidFill>
                  <a:schemeClr val="lt1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 panose="04070505030100020000"/>
              <a:buChar char="■"/>
              <a:defRPr sz="2000" b="0" i="0" u="none" strike="noStrike" cap="none">
                <a:solidFill>
                  <a:schemeClr val="lt1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9pPr>
          </a:lstStyle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x-none" altLang="en-GB" sz="3600"/>
              <a:t>Hope that was fun</a:t>
            </a:r>
            <a:r>
              <a:rPr lang="en-GB" sz="3600"/>
              <a:t>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1" name="Google Shape;321;p33"/>
          <p:cNvSpPr/>
          <p:nvPr/>
        </p:nvSpPr>
        <p:spPr>
          <a:xfrm>
            <a:off x="3799402" y="2912635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 lang="en-GB"/>
          </a:p>
        </p:txBody>
      </p:sp>
      <p:sp>
        <p:nvSpPr>
          <p:cNvPr id="720" name="Google Shape;720;p47"/>
          <p:cNvSpPr/>
          <p:nvPr/>
        </p:nvSpPr>
        <p:spPr>
          <a:xfrm>
            <a:off x="3179445" y="730250"/>
            <a:ext cx="2682240" cy="1511935"/>
          </a:xfrm>
          <a:custGeom>
            <a:avLst/>
            <a:gdLst/>
            <a:ahLst/>
            <a:cxnLst/>
            <a:rect l="l" t="t" r="r" b="b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D1D8DF"/>
      </a:dk2>
      <a:lt2>
        <a:srgbClr val="4F565C"/>
      </a:lt2>
      <a:accent1>
        <a:srgbClr val="71AEF0"/>
      </a:accent1>
      <a:accent2>
        <a:srgbClr val="88E6DC"/>
      </a:accent2>
      <a:accent3>
        <a:srgbClr val="A6D145"/>
      </a:accent3>
      <a:accent4>
        <a:srgbClr val="FFE000"/>
      </a:accent4>
      <a:accent5>
        <a:srgbClr val="FC765C"/>
      </a:accent5>
      <a:accent6>
        <a:srgbClr val="A693C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228</Words>
  <Application>Microsoft Office PowerPoint</Application>
  <PresentationFormat>On-screen Show (16:9)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Walter Turncoat</vt:lpstr>
      <vt:lpstr>Arial</vt:lpstr>
      <vt:lpstr>Sniglet</vt:lpstr>
      <vt:lpstr>Ursula template</vt:lpstr>
      <vt:lpstr>PowerPoint Presentation</vt:lpstr>
      <vt:lpstr> 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chinedu ugbo</cp:lastModifiedBy>
  <cp:revision>92</cp:revision>
  <dcterms:created xsi:type="dcterms:W3CDTF">2024-04-23T18:24:50Z</dcterms:created>
  <dcterms:modified xsi:type="dcterms:W3CDTF">2024-09-16T14:38:43Z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1033-11.1.0.10976</vt:lpwstr>
  </property>
  <property fmtid="{D5CDD505-2E9C-101B-9397-08002B2CF9AE}" pid="3" name="ICV">
    <vt:lpwstr>E75AA93EE5B9468D80DE0E788BE1FAFB_13</vt:lpwstr>
  </property>
</Properties>
</file>