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30449a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30449a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30449a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30449a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f30449a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f30449a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30449a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30449a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f30449a3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f30449a3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f36d67b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f36d67b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f36d67b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f36d67b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f388b0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f388b0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MUSCLEHUB GYM</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15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fitness tests affect new memberships</a:t>
            </a:r>
            <a:endParaRPr/>
          </a:p>
          <a:p>
            <a:pPr indent="0" lvl="0" marL="0" rtl="0" algn="ctr">
              <a:spcBef>
                <a:spcPts val="0"/>
              </a:spcBef>
              <a:spcAft>
                <a:spcPts val="0"/>
              </a:spcAft>
              <a:buNone/>
            </a:pPr>
            <a:r>
              <a:rPr i="1" lang="en"/>
              <a:t>(Educational Study - not real data or location, but the data is based on realistic trends)</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Membership Process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If a visitor to MuscleHub gym expresses interest in becoming a member, they go through the following steps:</a:t>
            </a:r>
            <a:endParaRPr/>
          </a:p>
          <a:p>
            <a:pPr indent="-342900" lvl="0" marL="457200" rtl="0" algn="l">
              <a:lnSpc>
                <a:spcPct val="150000"/>
              </a:lnSpc>
              <a:spcBef>
                <a:spcPts val="1600"/>
              </a:spcBef>
              <a:spcAft>
                <a:spcPts val="0"/>
              </a:spcAft>
              <a:buSzPts val="1800"/>
              <a:buChar char="●"/>
            </a:pPr>
            <a:r>
              <a:rPr lang="en"/>
              <a:t>The visitor takes a fitness test with a personal trainer</a:t>
            </a:r>
            <a:endParaRPr/>
          </a:p>
          <a:p>
            <a:pPr indent="-342900" lvl="0" marL="457200" rtl="0" algn="l">
              <a:lnSpc>
                <a:spcPct val="150000"/>
              </a:lnSpc>
              <a:spcBef>
                <a:spcPts val="0"/>
              </a:spcBef>
              <a:spcAft>
                <a:spcPts val="0"/>
              </a:spcAft>
              <a:buSzPts val="1800"/>
              <a:buChar char="●"/>
            </a:pPr>
            <a:r>
              <a:rPr lang="en"/>
              <a:t>Afterwards, they take an application to join the gym</a:t>
            </a:r>
            <a:endParaRPr/>
          </a:p>
          <a:p>
            <a:pPr indent="-342900" lvl="0" marL="457200" rtl="0" algn="l">
              <a:lnSpc>
                <a:spcPct val="150000"/>
              </a:lnSpc>
              <a:spcBef>
                <a:spcPts val="0"/>
              </a:spcBef>
              <a:spcAft>
                <a:spcPts val="0"/>
              </a:spcAft>
              <a:buSzPts val="1800"/>
              <a:buChar char="●"/>
            </a:pPr>
            <a:r>
              <a:rPr lang="en"/>
              <a:t>Finally, they send in payment for the first month’s membership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Purpose of test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receiving feedback, the manager of MuscleHub expressed concern that the fitness test may be intimidating potential members, reducing overall memberships.</a:t>
            </a:r>
            <a:endParaRPr/>
          </a:p>
          <a:p>
            <a:pPr indent="0" lvl="0" marL="0" rtl="0" algn="l">
              <a:spcBef>
                <a:spcPts val="1600"/>
              </a:spcBef>
              <a:spcAft>
                <a:spcPts val="0"/>
              </a:spcAft>
              <a:buNone/>
            </a:pPr>
            <a:r>
              <a:rPr lang="en"/>
              <a:t>This is the purpose of the test run in this exercise - to determine if asking a prospective member to take a fitness test will likely reduce the number of potential new members to MuscleHub gym.</a:t>
            </a:r>
            <a:endParaRPr/>
          </a:p>
          <a:p>
            <a:pPr indent="0" lvl="0" marL="0" rtl="0" algn="l">
              <a:spcBef>
                <a:spcPts val="1600"/>
              </a:spcBef>
              <a:spcAft>
                <a:spcPts val="1600"/>
              </a:spcAft>
              <a:buNone/>
            </a:pPr>
            <a:r>
              <a:rPr b="1" i="1" lang="en"/>
              <a:t>Hypothesis: If visitors are not offered a fitness test, then they are more likely to purchase a membership at MuscleHub gym compared to visitors who are offered a fitness test.</a:t>
            </a:r>
            <a:endParaRPr b="1"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Collected</a:t>
            </a:r>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A/B test of around 5,000 visitors was conducted - group A would be offered a fitness test if expressing interest in membership, while group B will proceed directly to application.</a:t>
            </a:r>
            <a:endParaRPr/>
          </a:p>
          <a:p>
            <a:pPr indent="0" lvl="0" marL="0" rtl="0" algn="l">
              <a:lnSpc>
                <a:spcPct val="115000"/>
              </a:lnSpc>
              <a:spcBef>
                <a:spcPts val="1600"/>
              </a:spcBef>
              <a:spcAft>
                <a:spcPts val="0"/>
              </a:spcAft>
              <a:buNone/>
            </a:pPr>
            <a:r>
              <a:rPr lang="en"/>
              <a:t>All visitors to the gym are ID’d in this test, with the following data logged:</a:t>
            </a:r>
            <a:br>
              <a:rPr lang="en"/>
            </a:br>
            <a:r>
              <a:rPr lang="en"/>
              <a:t>-Date of visit to MuscleHub gym</a:t>
            </a:r>
            <a:br>
              <a:rPr lang="en"/>
            </a:br>
            <a:r>
              <a:rPr lang="en"/>
              <a:t>-Date of fitness test (if in Group A)</a:t>
            </a:r>
            <a:br>
              <a:rPr lang="en"/>
            </a:br>
            <a:r>
              <a:rPr lang="en"/>
              <a:t>-Date of completed application (if one is filed)</a:t>
            </a:r>
            <a:br>
              <a:rPr lang="en"/>
            </a:br>
            <a:r>
              <a:rPr lang="en"/>
              <a:t>-Date of 1st monthly dues (if given by visitor) </a:t>
            </a:r>
            <a:endParaRPr/>
          </a:p>
          <a:p>
            <a:pPr indent="0" lvl="0" marL="0" rtl="0" algn="l">
              <a:lnSpc>
                <a:spcPct val="115000"/>
              </a:lnSpc>
              <a:spcBef>
                <a:spcPts val="1600"/>
              </a:spcBef>
              <a:spcAft>
                <a:spcPts val="1600"/>
              </a:spcAft>
              <a:buNone/>
            </a:pPr>
            <a:r>
              <a:rPr lang="en"/>
              <a:t>As shown, the groups are nearly equal, at roughly 2500 visitors per group.</a:t>
            </a:r>
            <a:endParaRPr/>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75" name="Google Shape;75;p16"/>
          <p:cNvPicPr preferRelativeResize="0"/>
          <p:nvPr/>
        </p:nvPicPr>
        <p:blipFill>
          <a:blip r:embed="rId3">
            <a:alphaModFix/>
          </a:blip>
          <a:stretch>
            <a:fillRect/>
          </a:stretch>
        </p:blipFill>
        <p:spPr>
          <a:xfrm>
            <a:off x="4311600" y="1152475"/>
            <a:ext cx="4651475" cy="380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 Ratio of visitors taking Applications</a:t>
            </a:r>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2" name="Google Shape;8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-Of the visitors in Group A (those who were given a fitness test before applying), just under 10% turned in an application.</a:t>
            </a:r>
            <a:endParaRPr/>
          </a:p>
          <a:p>
            <a:pPr indent="0" lvl="0" marL="0" rtl="0" algn="l">
              <a:spcBef>
                <a:spcPts val="1600"/>
              </a:spcBef>
              <a:spcAft>
                <a:spcPts val="1600"/>
              </a:spcAft>
              <a:buNone/>
            </a:pPr>
            <a:r>
              <a:rPr lang="en"/>
              <a:t>-Of the visitors in Group B (those who were not given a fitness test), 13% turned in an application. This is a significantly higher ratio of applicants found in Group B. </a:t>
            </a:r>
            <a:endParaRPr/>
          </a:p>
        </p:txBody>
      </p:sp>
      <p:pic>
        <p:nvPicPr>
          <p:cNvPr id="83" name="Google Shape;83;p17"/>
          <p:cNvPicPr preferRelativeResize="0"/>
          <p:nvPr/>
        </p:nvPicPr>
        <p:blipFill>
          <a:blip r:embed="rId3">
            <a:alphaModFix/>
          </a:blip>
          <a:stretch>
            <a:fillRect/>
          </a:stretch>
        </p:blipFill>
        <p:spPr>
          <a:xfrm>
            <a:off x="254250" y="1152475"/>
            <a:ext cx="4394300" cy="3496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 Effects of Fitness test on Applicants</a:t>
            </a:r>
            <a:endParaRPr/>
          </a:p>
        </p:txBody>
      </p:sp>
      <p:sp>
        <p:nvSpPr>
          <p:cNvPr id="89" name="Google Shape;89;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collected data, 80% of those in Group A who turned in an application also made a first month’s membership payment.</a:t>
            </a:r>
            <a:endParaRPr/>
          </a:p>
          <a:p>
            <a:pPr indent="0" lvl="0" marL="0" rtl="0" algn="l">
              <a:spcBef>
                <a:spcPts val="1600"/>
              </a:spcBef>
              <a:spcAft>
                <a:spcPts val="0"/>
              </a:spcAft>
              <a:buNone/>
            </a:pPr>
            <a:r>
              <a:rPr lang="en"/>
              <a:t>-By contrast, just under 77% of those in </a:t>
            </a:r>
            <a:br>
              <a:rPr lang="en"/>
            </a:br>
            <a:r>
              <a:rPr lang="en"/>
              <a:t>Group B who turned in an application also made a first month’s membership payment.</a:t>
            </a:r>
            <a:endParaRPr/>
          </a:p>
          <a:p>
            <a:pPr indent="0" lvl="0" marL="0" rtl="0" algn="l">
              <a:spcBef>
                <a:spcPts val="1600"/>
              </a:spcBef>
              <a:spcAft>
                <a:spcPts val="1600"/>
              </a:spcAft>
              <a:buNone/>
            </a:pPr>
            <a:r>
              <a:rPr lang="en"/>
              <a:t>-Testing this figure could not prove any statistical significance. Therefore, it cannot be proven that fitness tests are more likely to encourage those who apply to MuscleHub gym to pay membership dues.</a:t>
            </a:r>
            <a:endParaRPr/>
          </a:p>
        </p:txBody>
      </p:sp>
      <p:sp>
        <p:nvSpPr>
          <p:cNvPr id="90" name="Google Shape;90;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91" name="Google Shape;91;p18"/>
          <p:cNvPicPr preferRelativeResize="0"/>
          <p:nvPr/>
        </p:nvPicPr>
        <p:blipFill>
          <a:blip r:embed="rId3">
            <a:alphaModFix/>
          </a:blip>
          <a:stretch>
            <a:fillRect/>
          </a:stretch>
        </p:blipFill>
        <p:spPr>
          <a:xfrm>
            <a:off x="4376125" y="1079700"/>
            <a:ext cx="4513625" cy="362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 - Effects of Fitness test on gym population</a:t>
            </a:r>
            <a:endParaRPr/>
          </a:p>
        </p:txBody>
      </p:sp>
      <p:sp>
        <p:nvSpPr>
          <p:cNvPr id="97" name="Google Shape;97;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98" name="Google Shape;98;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 of all the visitors given a fitness test, just under 8% advanced to making a membership payment.</a:t>
            </a:r>
            <a:endParaRPr/>
          </a:p>
          <a:p>
            <a:pPr indent="0" lvl="0" marL="0" rtl="0" algn="l">
              <a:spcBef>
                <a:spcPts val="1600"/>
              </a:spcBef>
              <a:spcAft>
                <a:spcPts val="0"/>
              </a:spcAft>
              <a:buNone/>
            </a:pPr>
            <a:r>
              <a:rPr lang="en"/>
              <a:t>-Of all the visitors not given a fitness test, 10% advanced to making a membership payment.</a:t>
            </a:r>
            <a:endParaRPr/>
          </a:p>
          <a:p>
            <a:pPr indent="0" lvl="0" marL="0" rtl="0" algn="l">
              <a:spcBef>
                <a:spcPts val="1600"/>
              </a:spcBef>
              <a:spcAft>
                <a:spcPts val="1600"/>
              </a:spcAft>
              <a:buNone/>
            </a:pPr>
            <a:r>
              <a:rPr lang="en"/>
              <a:t>-It can be demonstrated that this is a significantly higher rate of success in converting visitors into paying MuscleHub gym members.</a:t>
            </a:r>
            <a:endParaRPr/>
          </a:p>
        </p:txBody>
      </p:sp>
      <p:pic>
        <p:nvPicPr>
          <p:cNvPr id="99" name="Google Shape;99;p19"/>
          <p:cNvPicPr preferRelativeResize="0"/>
          <p:nvPr/>
        </p:nvPicPr>
        <p:blipFill>
          <a:blip r:embed="rId3">
            <a:alphaModFix/>
          </a:blip>
          <a:stretch>
            <a:fillRect/>
          </a:stretch>
        </p:blipFill>
        <p:spPr>
          <a:xfrm>
            <a:off x="254250" y="955475"/>
            <a:ext cx="4317750" cy="383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Findings</a:t>
            </a:r>
            <a:endParaRPr/>
          </a:p>
        </p:txBody>
      </p:sp>
      <p:sp>
        <p:nvSpPr>
          <p:cNvPr id="105" name="Google Shape;105;p20"/>
          <p:cNvSpPr txBox="1"/>
          <p:nvPr/>
        </p:nvSpPr>
        <p:spPr>
          <a:xfrm>
            <a:off x="311700" y="1165700"/>
            <a:ext cx="8520600" cy="340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i="1" lang="en"/>
              <a:t>Significantly more </a:t>
            </a:r>
            <a:r>
              <a:rPr lang="en"/>
              <a:t>visitors who were not given a fitness test took an application than those who were given a fitness test.</a:t>
            </a:r>
            <a:endParaRPr/>
          </a:p>
          <a:p>
            <a:pPr indent="-317500" lvl="0" marL="457200" rtl="0" algn="l">
              <a:lnSpc>
                <a:spcPct val="150000"/>
              </a:lnSpc>
              <a:spcBef>
                <a:spcPts val="0"/>
              </a:spcBef>
              <a:spcAft>
                <a:spcPts val="0"/>
              </a:spcAft>
              <a:buSzPts val="1400"/>
              <a:buChar char="●"/>
            </a:pPr>
            <a:r>
              <a:rPr lang="en"/>
              <a:t>There was </a:t>
            </a:r>
            <a:r>
              <a:rPr i="1" lang="en"/>
              <a:t>no significantly higher </a:t>
            </a:r>
            <a:r>
              <a:rPr lang="en"/>
              <a:t>success rate of visitors who already turned in an application offering membership payments when offered a fitness test.</a:t>
            </a:r>
            <a:endParaRPr/>
          </a:p>
          <a:p>
            <a:pPr indent="-317500" lvl="0" marL="457200" rtl="0" algn="l">
              <a:lnSpc>
                <a:spcPct val="150000"/>
              </a:lnSpc>
              <a:spcBef>
                <a:spcPts val="0"/>
              </a:spcBef>
              <a:spcAft>
                <a:spcPts val="0"/>
              </a:spcAft>
              <a:buSzPts val="1400"/>
              <a:buChar char="●"/>
            </a:pPr>
            <a:r>
              <a:rPr i="1" lang="en"/>
              <a:t>Significantly more </a:t>
            </a:r>
            <a:r>
              <a:rPr lang="en"/>
              <a:t>visitors to the gym advanced fully to making membership payments when not offered a fitness test compared with those who were offered a fitness test.</a:t>
            </a:r>
            <a:endParaRPr/>
          </a:p>
          <a:p>
            <a:pPr indent="-317500" lvl="0" marL="457200" rtl="0" algn="l">
              <a:lnSpc>
                <a:spcPct val="150000"/>
              </a:lnSpc>
              <a:spcBef>
                <a:spcPts val="0"/>
              </a:spcBef>
              <a:spcAft>
                <a:spcPts val="0"/>
              </a:spcAft>
              <a:buSzPts val="1400"/>
              <a:buChar char="●"/>
            </a:pPr>
            <a:r>
              <a:rPr lang="en"/>
              <a:t>It is therefore the conclusion of this study that the hypothesis is confirmed, and that not offering a fitness test appears to increase the total number of new membership payments.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the conclusion of this report that offering fitness tests to all visitors to MuscleHub gym that express interest in memberships has a negative impact on the number of new paying members, while having no discernable positive impact. It is therefore recommended that such tests either be made optional or not offered until after a visitor becomes a paid member.</a:t>
            </a:r>
            <a:endParaRPr/>
          </a:p>
          <a:p>
            <a:pPr indent="0" lvl="0" marL="0" rtl="0" algn="l">
              <a:spcBef>
                <a:spcPts val="1600"/>
              </a:spcBef>
              <a:spcAft>
                <a:spcPts val="1600"/>
              </a:spcAft>
              <a:buNone/>
            </a:pPr>
            <a:r>
              <a:rPr lang="en"/>
              <a:t>-Further studies in the form of a survey could be conducted to isolate which demographic responds most favorably and most unfavorably with a fitness test, to better shape descriptions and advertisements of such tests to the most affected demographic.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