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f37112a4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f37112a4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7eb61fc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7eb61fc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1d0f9cf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1d0f9cf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1d0f9cf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1d0f9cf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14378ca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14378ca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f181452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f181452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f181452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f181452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f1814522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f1814522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f1814522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f1814522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f1814522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f1814522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f37112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f37112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f37112a4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f37112a4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33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Star Wars Survey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 analysis of target market demographic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34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Breakdown of fans by Education Level</a:t>
            </a:r>
            <a:endParaRPr/>
          </a:p>
        </p:txBody>
      </p:sp>
      <p:pic>
        <p:nvPicPr>
          <p:cNvPr id="113" name="Google Shape;113;p22"/>
          <p:cNvPicPr preferRelativeResize="0"/>
          <p:nvPr/>
        </p:nvPicPr>
        <p:blipFill>
          <a:blip r:embed="rId3">
            <a:alphaModFix/>
          </a:blip>
          <a:stretch>
            <a:fillRect/>
          </a:stretch>
        </p:blipFill>
        <p:spPr>
          <a:xfrm>
            <a:off x="-56850" y="918200"/>
            <a:ext cx="8690225" cy="4338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Breakdown by U.S. Region</a:t>
            </a:r>
            <a:endParaRPr/>
          </a:p>
        </p:txBody>
      </p:sp>
      <p:sp>
        <p:nvSpPr>
          <p:cNvPr id="119" name="Google Shape;119;p23"/>
          <p:cNvSpPr txBox="1"/>
          <p:nvPr>
            <p:ph idx="1" type="body"/>
          </p:nvPr>
        </p:nvSpPr>
        <p:spPr>
          <a:xfrm>
            <a:off x="122275"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survey data preliminarily suggests that Star Wars fans are not distributed evenly in the U.S. population.</a:t>
            </a:r>
            <a:endParaRPr/>
          </a:p>
          <a:p>
            <a:pPr indent="0" lvl="0" marL="0" rtl="0" algn="l">
              <a:spcBef>
                <a:spcPts val="1600"/>
              </a:spcBef>
              <a:spcAft>
                <a:spcPts val="0"/>
              </a:spcAft>
              <a:buNone/>
            </a:pPr>
            <a:r>
              <a:rPr lang="en"/>
              <a:t>-The highest number of fans were found in the East North Central and and South Atlantic Regions.</a:t>
            </a:r>
            <a:endParaRPr/>
          </a:p>
          <a:p>
            <a:pPr indent="0" lvl="0" marL="0" rtl="0" algn="l">
              <a:spcBef>
                <a:spcPts val="1600"/>
              </a:spcBef>
              <a:spcAft>
                <a:spcPts val="1600"/>
              </a:spcAft>
              <a:buNone/>
            </a:pPr>
            <a:r>
              <a:rPr lang="en"/>
              <a:t>-The East South Central Region demonstrated the lowest number of fans.</a:t>
            </a:r>
            <a:endParaRPr/>
          </a:p>
        </p:txBody>
      </p:sp>
      <p:sp>
        <p:nvSpPr>
          <p:cNvPr id="120" name="Google Shape;120;p23"/>
          <p:cNvSpPr txBox="1"/>
          <p:nvPr>
            <p:ph idx="2" type="body"/>
          </p:nvPr>
        </p:nvSpPr>
        <p:spPr>
          <a:xfrm>
            <a:off x="4339850" y="11903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1" name="Google Shape;121;p23"/>
          <p:cNvPicPr preferRelativeResize="0"/>
          <p:nvPr/>
        </p:nvPicPr>
        <p:blipFill>
          <a:blip r:embed="rId3">
            <a:alphaModFix/>
          </a:blip>
          <a:stretch>
            <a:fillRect/>
          </a:stretch>
        </p:blipFill>
        <p:spPr>
          <a:xfrm>
            <a:off x="4039300" y="963550"/>
            <a:ext cx="5054175" cy="3952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findings</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Significantly </a:t>
            </a:r>
            <a:r>
              <a:rPr lang="en"/>
              <a:t>more men responded as fans of the Star Wars franchise at 61% of the men polled, compared to women at 43% of respondents being fans.</a:t>
            </a:r>
            <a:endParaRPr/>
          </a:p>
          <a:p>
            <a:pPr indent="-342900" lvl="0" marL="457200" rtl="0" algn="l">
              <a:spcBef>
                <a:spcPts val="0"/>
              </a:spcBef>
              <a:spcAft>
                <a:spcPts val="0"/>
              </a:spcAft>
              <a:buSzPts val="1800"/>
              <a:buChar char="●"/>
            </a:pPr>
            <a:r>
              <a:rPr lang="en"/>
              <a:t>Close to 70% of men age 18-44 consider themselves to be fans of the Star Wars franchise, which is the highest ratio of fans in all age groups for both genders.</a:t>
            </a:r>
            <a:endParaRPr/>
          </a:p>
          <a:p>
            <a:pPr indent="-342900" lvl="0" marL="457200" rtl="0" algn="l">
              <a:spcBef>
                <a:spcPts val="0"/>
              </a:spcBef>
              <a:spcAft>
                <a:spcPts val="0"/>
              </a:spcAft>
              <a:buSzPts val="1800"/>
              <a:buChar char="●"/>
            </a:pPr>
            <a:r>
              <a:rPr lang="en"/>
              <a:t>The majority of fans fell within the income range of $50,000 - $99,000 annual income.</a:t>
            </a:r>
            <a:endParaRPr/>
          </a:p>
          <a:p>
            <a:pPr indent="-342900" lvl="0" marL="457200" rtl="0" algn="l">
              <a:spcBef>
                <a:spcPts val="0"/>
              </a:spcBef>
              <a:spcAft>
                <a:spcPts val="0"/>
              </a:spcAft>
              <a:buSzPts val="1800"/>
              <a:buChar char="●"/>
            </a:pPr>
            <a:r>
              <a:rPr lang="en"/>
              <a:t>88% of fans received at least a bachelor’s degree (or higher) level of education.</a:t>
            </a:r>
            <a:endParaRPr/>
          </a:p>
          <a:p>
            <a:pPr indent="-342900" lvl="0" marL="457200" rtl="0" algn="l">
              <a:spcBef>
                <a:spcPts val="0"/>
              </a:spcBef>
              <a:spcAft>
                <a:spcPts val="0"/>
              </a:spcAft>
              <a:buSzPts val="1800"/>
              <a:buChar char="●"/>
            </a:pPr>
            <a:r>
              <a:rPr lang="en"/>
              <a:t>The East North Central and South Atlantic Regions had the most fans.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marketing strategies to the demographics outlined will likely produce favorable effects, as it reflects the most positively responding groups.</a:t>
            </a:r>
            <a:endParaRPr/>
          </a:p>
          <a:p>
            <a:pPr indent="0" lvl="0" marL="0" rtl="0" algn="l">
              <a:spcBef>
                <a:spcPts val="1600"/>
              </a:spcBef>
              <a:spcAft>
                <a:spcPts val="1600"/>
              </a:spcAft>
              <a:buNone/>
            </a:pPr>
            <a:r>
              <a:rPr lang="en"/>
              <a:t>Conducting a A/B test with an ad targeting this demographic against a more “general” ad is expected to produce a higher favorable response with an appropriately targeted ad campaign. Further consultation to discuss previous ad campaign success and desired increase in ad response will be advised to select appropriate sample sizes. With such tests, we can conclude definitively if marketing adjustments will prove viable in a cost/benefit analysis.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Purpose of Test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coordination with a marketing team, this analysis of a survey taken on star wars fans is designed to assist in honing in on the best marketing demographic. </a:t>
            </a:r>
            <a:endParaRPr/>
          </a:p>
          <a:p>
            <a:pPr indent="0" lvl="0" marL="0" rtl="0" algn="l">
              <a:spcBef>
                <a:spcPts val="1600"/>
              </a:spcBef>
              <a:spcAft>
                <a:spcPts val="0"/>
              </a:spcAft>
              <a:buNone/>
            </a:pPr>
            <a:r>
              <a:rPr lang="en"/>
              <a:t>Several tested marketing styles have been shown to be more favorable to various groups of people (male vs female, age 18-24 vs over 60, etc). </a:t>
            </a:r>
            <a:endParaRPr/>
          </a:p>
          <a:p>
            <a:pPr indent="0" lvl="0" marL="0" rtl="0" algn="l">
              <a:spcBef>
                <a:spcPts val="1600"/>
              </a:spcBef>
              <a:spcAft>
                <a:spcPts val="0"/>
              </a:spcAft>
              <a:buNone/>
            </a:pPr>
            <a:r>
              <a:rPr lang="en"/>
              <a:t>In anticipation of upcoming star wars franchise developments, this study is designed to support the efforts of a marketing team in identifying their best strategies for a </a:t>
            </a:r>
            <a:r>
              <a:rPr lang="en"/>
              <a:t>successful</a:t>
            </a:r>
            <a:r>
              <a:rPr lang="en"/>
              <a:t> marketing campaign.</a:t>
            </a:r>
            <a:endParaRPr/>
          </a:p>
          <a:p>
            <a:pPr indent="0" lvl="0" marL="0" rtl="0" algn="l">
              <a:spcBef>
                <a:spcPts val="1600"/>
              </a:spcBef>
              <a:spcAft>
                <a:spcPts val="1600"/>
              </a:spcAft>
              <a:buNone/>
            </a:pPr>
            <a:r>
              <a:rPr i="1" lang="en" sz="1400"/>
              <a:t>*Note: as this is a practice study, I am assuming that all data was randomly collected, and that the normal conditions/independence conditions are all met.</a:t>
            </a:r>
            <a:endParaRPr i="1"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Collected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survey utilized in this study involved 1,186 participants, who were asked (relevant to this study) if they had seen any of the Star Wars films, and if they were fans.</a:t>
            </a:r>
            <a:endParaRPr/>
          </a:p>
          <a:p>
            <a:pPr indent="0" lvl="0" marL="0" rtl="0" algn="l">
              <a:spcBef>
                <a:spcPts val="1600"/>
              </a:spcBef>
              <a:spcAft>
                <a:spcPts val="0"/>
              </a:spcAft>
              <a:buNone/>
            </a:pPr>
            <a:r>
              <a:rPr lang="en"/>
              <a:t>They were then asked various questions about their demographic information - gender, age range, education level, income level, geographical location. </a:t>
            </a:r>
            <a:endParaRPr/>
          </a:p>
          <a:p>
            <a:pPr indent="0" lvl="0" marL="0" rtl="0" algn="l">
              <a:spcBef>
                <a:spcPts val="1600"/>
              </a:spcBef>
              <a:spcAft>
                <a:spcPts val="1600"/>
              </a:spcAft>
              <a:buNone/>
            </a:pPr>
            <a:r>
              <a:rPr lang="en"/>
              <a:t>From this, we now analyze the respondents according to these various attributes to identify which groups are most positively receptive to the Star Wars franchise.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Star Wars Fan by Gender</a:t>
            </a:r>
            <a:endParaRPr/>
          </a:p>
        </p:txBody>
      </p:sp>
      <p:sp>
        <p:nvSpPr>
          <p:cNvPr id="73" name="Google Shape;73;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the respondents to the survey, 549 were women and 497 were men.</a:t>
            </a:r>
            <a:endParaRPr/>
          </a:p>
          <a:p>
            <a:pPr indent="0" lvl="0" marL="0" rtl="0" algn="l">
              <a:spcBef>
                <a:spcPts val="1600"/>
              </a:spcBef>
              <a:spcAft>
                <a:spcPts val="0"/>
              </a:spcAft>
              <a:buNone/>
            </a:pPr>
            <a:r>
              <a:rPr lang="en"/>
              <a:t>About 43% of the women surveyed identified themselves as Star Wars fans.</a:t>
            </a:r>
            <a:endParaRPr/>
          </a:p>
          <a:p>
            <a:pPr indent="0" lvl="0" marL="0" rtl="0" algn="l">
              <a:spcBef>
                <a:spcPts val="1600"/>
              </a:spcBef>
              <a:spcAft>
                <a:spcPts val="0"/>
              </a:spcAft>
              <a:buNone/>
            </a:pPr>
            <a:r>
              <a:rPr lang="en"/>
              <a:t>A significantly higher ratio of male respondents identified as fans, at almost 61%.</a:t>
            </a:r>
            <a:endParaRPr/>
          </a:p>
          <a:p>
            <a:pPr indent="0" lvl="0" marL="0" rtl="0" algn="l">
              <a:spcBef>
                <a:spcPts val="1600"/>
              </a:spcBef>
              <a:spcAft>
                <a:spcPts val="1600"/>
              </a:spcAft>
              <a:buNone/>
            </a:pPr>
            <a:r>
              <a:rPr lang="en"/>
              <a:t>Based on this survey study, we estimate a between 11% and 23% higher ratio of fans among men than women.</a:t>
            </a:r>
            <a:endParaRPr/>
          </a:p>
        </p:txBody>
      </p:sp>
      <p:sp>
        <p:nvSpPr>
          <p:cNvPr id="74" name="Google Shape;74;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4243625" y="1017725"/>
            <a:ext cx="4631976" cy="359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Breakdown of fans by Age and Gender</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ranges in this survey were broken down into the following categories:</a:t>
            </a:r>
            <a:br>
              <a:rPr lang="en"/>
            </a:br>
            <a:r>
              <a:rPr lang="en"/>
              <a:t>-18-29	-30-44	-45-60	-60+</a:t>
            </a:r>
            <a:endParaRPr/>
          </a:p>
          <a:p>
            <a:pPr indent="0" lvl="0" marL="0" rtl="0" algn="l">
              <a:spcBef>
                <a:spcPts val="1600"/>
              </a:spcBef>
              <a:spcAft>
                <a:spcPts val="0"/>
              </a:spcAft>
              <a:buNone/>
            </a:pPr>
            <a:r>
              <a:rPr lang="en"/>
              <a:t>Comparisons of age groups are illustrated in both men and women to identify which age groups and genders perform best.</a:t>
            </a:r>
            <a:endParaRPr/>
          </a:p>
          <a:p>
            <a:pPr indent="0" lvl="0" marL="0" rtl="0" algn="l">
              <a:spcBef>
                <a:spcPts val="1600"/>
              </a:spcBef>
              <a:spcAft>
                <a:spcPts val="0"/>
              </a:spcAft>
              <a:buNone/>
            </a:pPr>
            <a:r>
              <a:rPr lang="en"/>
              <a:t>Unsurprisingly based on previous findings, the ratio of male fans almost universally outperform women in all age groups.</a:t>
            </a:r>
            <a:endParaRPr/>
          </a:p>
          <a:p>
            <a:pPr indent="0" lvl="0" marL="0" rtl="0" algn="l">
              <a:spcBef>
                <a:spcPts val="1600"/>
              </a:spcBef>
              <a:spcAft>
                <a:spcPts val="1600"/>
              </a:spcAft>
              <a:buNone/>
            </a:pPr>
            <a:r>
              <a:rPr lang="en"/>
              <a:t>The highest ratio of fans were found in men ages 18-29 and 30-44, performing significantly higher at 71% and 70% responding as fans respectively.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13" y="321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Breakdown of fans by Age and Gender</a:t>
            </a:r>
            <a:endParaRPr/>
          </a:p>
        </p:txBody>
      </p:sp>
      <p:pic>
        <p:nvPicPr>
          <p:cNvPr id="87" name="Google Shape;87;p18"/>
          <p:cNvPicPr preferRelativeResize="0"/>
          <p:nvPr/>
        </p:nvPicPr>
        <p:blipFill>
          <a:blip r:embed="rId3">
            <a:alphaModFix/>
          </a:blip>
          <a:stretch>
            <a:fillRect/>
          </a:stretch>
        </p:blipFill>
        <p:spPr>
          <a:xfrm>
            <a:off x="71450" y="843050"/>
            <a:ext cx="8520600" cy="4300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 of Male Fans</a:t>
            </a:r>
            <a:endParaRPr/>
          </a:p>
        </p:txBody>
      </p:sp>
      <p:sp>
        <p:nvSpPr>
          <p:cNvPr id="93" name="Google Shape;93;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seen here, the highest ratio of fans are found in men in the 18-29 and 30-44 age ranges, who performed significantly higher at around 70%.</a:t>
            </a:r>
            <a:endParaRPr/>
          </a:p>
          <a:p>
            <a:pPr indent="0" lvl="0" marL="0" rtl="0" algn="l">
              <a:spcBef>
                <a:spcPts val="1600"/>
              </a:spcBef>
              <a:spcAft>
                <a:spcPts val="1600"/>
              </a:spcAft>
              <a:buNone/>
            </a:pPr>
            <a:r>
              <a:rPr lang="en"/>
              <a:t>The study did not find a significant difference between these age groups, and it can be reasonably concluded that both the 18-29 and the 30-44 year old male age group are likely equally among the most favorable demographic to the Star Wars franchise.</a:t>
            </a:r>
            <a:endParaRPr/>
          </a:p>
        </p:txBody>
      </p:sp>
      <p:pic>
        <p:nvPicPr>
          <p:cNvPr id="94" name="Google Shape;94;p19"/>
          <p:cNvPicPr preferRelativeResize="0"/>
          <p:nvPr/>
        </p:nvPicPr>
        <p:blipFill>
          <a:blip r:embed="rId3">
            <a:alphaModFix/>
          </a:blip>
          <a:stretch>
            <a:fillRect/>
          </a:stretch>
        </p:blipFill>
        <p:spPr>
          <a:xfrm>
            <a:off x="152400" y="966175"/>
            <a:ext cx="4527600" cy="3826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Breakdown of fans by Income levels</a:t>
            </a:r>
            <a:endParaRPr/>
          </a:p>
        </p:txBody>
      </p:sp>
      <p:sp>
        <p:nvSpPr>
          <p:cNvPr id="100" name="Google Shape;100;p20"/>
          <p:cNvSpPr txBox="1"/>
          <p:nvPr>
            <p:ph idx="1" type="body"/>
          </p:nvPr>
        </p:nvSpPr>
        <p:spPr>
          <a:xfrm>
            <a:off x="311700" y="1152475"/>
            <a:ext cx="383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analysis of income levels, ranging from under $25,000 to over $150,000 annually. </a:t>
            </a:r>
            <a:endParaRPr/>
          </a:p>
          <a:p>
            <a:pPr indent="0" lvl="0" marL="0" rtl="0" algn="l">
              <a:spcBef>
                <a:spcPts val="1600"/>
              </a:spcBef>
              <a:spcAft>
                <a:spcPts val="1600"/>
              </a:spcAft>
              <a:buNone/>
            </a:pPr>
            <a:r>
              <a:rPr lang="en"/>
              <a:t>-Inference from the survey seems to indicate that Star Wars fans are not uniformly distributed among these income levels, and that a majority of fans will be $50,000 - $99,999 range annually. </a:t>
            </a:r>
            <a:endParaRPr/>
          </a:p>
        </p:txBody>
      </p:sp>
      <p:pic>
        <p:nvPicPr>
          <p:cNvPr id="101" name="Google Shape;101;p20"/>
          <p:cNvPicPr preferRelativeResize="0"/>
          <p:nvPr/>
        </p:nvPicPr>
        <p:blipFill>
          <a:blip r:embed="rId3">
            <a:alphaModFix/>
          </a:blip>
          <a:stretch>
            <a:fillRect/>
          </a:stretch>
        </p:blipFill>
        <p:spPr>
          <a:xfrm>
            <a:off x="4002825" y="961050"/>
            <a:ext cx="4954575" cy="377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Breakdown of fans by Education Level</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distribution of fans is also analyzed by their respective education levels, separated into 4 categories: less than a high school degree, received a high school degree, completed a bachelor’s degree, and graduate level and above.</a:t>
            </a:r>
            <a:endParaRPr/>
          </a:p>
          <a:p>
            <a:pPr indent="0" lvl="0" marL="0" rtl="0" algn="l">
              <a:spcBef>
                <a:spcPts val="1600"/>
              </a:spcBef>
              <a:spcAft>
                <a:spcPts val="0"/>
              </a:spcAft>
              <a:buNone/>
            </a:pPr>
            <a:r>
              <a:rPr lang="en"/>
              <a:t>-Around 88% of fans either completed a bachelor’s degree or have a graduate degree, with about 42% having a bachelor’s alone. </a:t>
            </a:r>
            <a:endParaRPr/>
          </a:p>
          <a:p>
            <a:pPr indent="0" lvl="0" marL="0" rtl="0" algn="l">
              <a:spcBef>
                <a:spcPts val="1600"/>
              </a:spcBef>
              <a:spcAft>
                <a:spcPts val="1600"/>
              </a:spcAft>
              <a:buNone/>
            </a:pPr>
            <a:r>
              <a:rPr lang="en"/>
              <a:t>-As men have already been identified as a target demographic, they were compared by themselves and shown to follow the same pattern. It appears that a majority of fans will have a bachelor’s degree or higher.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