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6" r:id="rId2"/>
    <p:sldId id="289" r:id="rId3"/>
    <p:sldId id="290" r:id="rId4"/>
    <p:sldId id="285" r:id="rId5"/>
    <p:sldId id="28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724CF-B025-486B-8C6F-9E17858002AC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21172-261B-4860-80F5-211E2161C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11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95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2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Imaginaos una biblioteca donde</a:t>
            </a:r>
            <a:r>
              <a:rPr lang="es-ES" baseline="0" dirty="0" smtClean="0"/>
              <a:t> los libros se guardan sin ningún tipo de lógica ni orden, simplemente en lo que llegan, se meten.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21172-261B-4860-80F5-211E2161CD2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48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Intro</a:t>
            </a:r>
            <a:r>
              <a:rPr lang="es-ES" dirty="0" smtClean="0"/>
              <a:t> a Python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73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3200"/>
              <a:buFont typeface="Impact"/>
              <a:buNone/>
            </a:pPr>
            <a:r>
              <a:rPr lang="es-ES" sz="3200"/>
              <a:t>COMUNIDAD</a:t>
            </a:r>
            <a:endParaRPr sz="3200"/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4294967295"/>
          </p:nvPr>
        </p:nvSpPr>
        <p:spPr>
          <a:xfrm>
            <a:off x="523702" y="1296786"/>
            <a:ext cx="10556805" cy="4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6363"/>
              <a:buNone/>
            </a:pP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6363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6363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0000"/>
              </a:lnSpc>
              <a:spcBef>
                <a:spcPts val="672"/>
              </a:spcBef>
              <a:spcAft>
                <a:spcPts val="0"/>
              </a:spcAft>
              <a:buSzPct val="160000"/>
              <a:buNone/>
            </a:pPr>
            <a:r>
              <a:rPr lang="es-ES" sz="2900" dirty="0">
                <a:latin typeface="Consolas"/>
                <a:ea typeface="Consolas"/>
                <a:cs typeface="Consolas"/>
                <a:sym typeface="Consolas"/>
              </a:rPr>
              <a:t>LAS COMUNIDADES DE PROGRAMACIÓN O DE DESARROLLADORES SON COLECTIVOS QUE SE AYUDAN DE MANERA MUTUA PARA RESOLVER PROBLEMAS DE CÓDIGO Y DUDAS QUE SURGEN ENTRE LOS USUARIOS. COMPARTIR CÓDIGO PARA QUE OTROS LO UTILICEN, FOROS DONDE PUEDES FORMULAR UNA DUDA Y LOS USUARIOS TE DAN LA RESPUESTA...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672"/>
              </a:spcBef>
              <a:spcAft>
                <a:spcPts val="0"/>
              </a:spcAft>
              <a:buSzPct val="160000"/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0000"/>
              </a:lnSpc>
              <a:spcBef>
                <a:spcPts val="672"/>
              </a:spcBef>
              <a:spcAft>
                <a:spcPts val="0"/>
              </a:spcAft>
              <a:buSzPct val="160000"/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0000"/>
              </a:lnSpc>
              <a:spcBef>
                <a:spcPts val="672"/>
              </a:spcBef>
              <a:spcAft>
                <a:spcPts val="0"/>
              </a:spcAft>
              <a:buSzPct val="160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0000"/>
              </a:lnSpc>
              <a:spcBef>
                <a:spcPts val="672"/>
              </a:spcBef>
              <a:spcAft>
                <a:spcPts val="0"/>
              </a:spcAft>
              <a:buSzPct val="160000"/>
              <a:buNone/>
            </a:pPr>
            <a:r>
              <a:rPr lang="es-ES" dirty="0"/>
              <a:t>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dirty="0"/>
              <a:t>	        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HTTPS://ES.STACKOVERFLOW.COM/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s-ES" dirty="0"/>
              <a:t>									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s-ES" dirty="0"/>
              <a:t>		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endParaRPr dirty="0"/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0577" y="3309663"/>
            <a:ext cx="2242256" cy="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5740" y="3049512"/>
            <a:ext cx="1917525" cy="10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/>
          <p:nvPr/>
        </p:nvSpPr>
        <p:spPr>
          <a:xfrm>
            <a:off x="8671352" y="4114403"/>
            <a:ext cx="13863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nir"/>
              <a:buNone/>
            </a:pPr>
            <a:r>
              <a:rPr lang="es-ES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https://github.com/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90473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3200"/>
              <a:buFont typeface="Impact"/>
              <a:buNone/>
            </a:pPr>
            <a:r>
              <a:rPr lang="es-ES" sz="3200"/>
              <a:t>IDE</a:t>
            </a:r>
            <a:endParaRPr sz="3200"/>
          </a:p>
        </p:txBody>
      </p:sp>
      <p:sp>
        <p:nvSpPr>
          <p:cNvPr id="367" name="Google Shape;367;p38"/>
          <p:cNvSpPr txBox="1">
            <a:spLocks noGrp="1"/>
          </p:cNvSpPr>
          <p:nvPr>
            <p:ph type="body" idx="4294967295"/>
          </p:nvPr>
        </p:nvSpPr>
        <p:spPr>
          <a:xfrm>
            <a:off x="523702" y="1296786"/>
            <a:ext cx="10556805" cy="4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>
                <a:latin typeface="Consolas"/>
                <a:ea typeface="Consolas"/>
                <a:cs typeface="Consolas"/>
                <a:sym typeface="Consolas"/>
              </a:rPr>
              <a:t>IDE = INTEGRATED DEVELOPMENT ENVIRONMENT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>
                <a:latin typeface="Consolas"/>
                <a:ea typeface="Consolas"/>
                <a:cs typeface="Consolas"/>
                <a:sym typeface="Consolas"/>
              </a:rPr>
              <a:t>ES UNA APLICACIÓN DONDE TE PERMITE PROGRAMAR. EN ALGUNAS OCASIONES, ESTA IDE SE DESCARGA E INSTALA (DE MANERA GRATUITA).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>
                <a:latin typeface="Consolas"/>
                <a:ea typeface="Consolas"/>
                <a:cs typeface="Consolas"/>
                <a:sym typeface="Consolas"/>
              </a:rPr>
              <a:t>EN NUESTRO CASO, VAMOS A VER EJEMPLOS DE PYTHON EN UN IDE LLAMADO GOOGLE COLABORATORY QUE ESTÁ INTEGRADO EN NUESTRO DRIVE DE GMAIL (Y ES GRATIS!). </a:t>
            </a:r>
            <a:endParaRPr dirty="0"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65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¿dónde la máquina guarda datos?: Variables </a:t>
            </a:r>
            <a:endParaRPr lang="es-ES" sz="3200" dirty="0"/>
          </a:p>
        </p:txBody>
      </p:sp>
      <p:pic>
        <p:nvPicPr>
          <p:cNvPr id="1030" name="Picture 6" descr="La Biblioteca | La Casa Encendida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7" y="1553796"/>
            <a:ext cx="5889388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385538" y="1573823"/>
            <a:ext cx="39653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Imaginaos una biblioteca donde los libros se guardan sin ningún tipo de lógica ni orden, simplemente en lo que llegan, se meten. </a:t>
            </a:r>
            <a:endParaRPr lang="es-ES" sz="1400" dirty="0" smtClean="0">
              <a:latin typeface="Consolas" panose="020B0609020204030204" pitchFamily="49" charset="0"/>
            </a:endParaRPr>
          </a:p>
          <a:p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 smtClean="0">
                <a:latin typeface="Consolas" panose="020B0609020204030204" pitchFamily="49" charset="0"/>
              </a:rPr>
              <a:t>¿Qué problema habría? Que nadie sabría donde están los libros cuando quiere encontrar uno. </a:t>
            </a:r>
          </a:p>
          <a:p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 smtClean="0">
                <a:latin typeface="Consolas" panose="020B0609020204030204" pitchFamily="49" charset="0"/>
              </a:rPr>
              <a:t>Algo parecido pasa en Python: guardamos datos para poder recordarlos más tarde. Python las guarda como si de una biblioteca se tratase. </a:t>
            </a:r>
            <a:endParaRPr lang="es-E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¿dónde la máquina guarda datos y qué tipos de datos?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23702" y="1296786"/>
            <a:ext cx="10556805" cy="40778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En variables y las variables guardan todo tipo de datos	</a:t>
            </a:r>
          </a:p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	Listas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dirty="0" smtClean="0">
                <a:latin typeface="Consolas" panose="020B0609020204030204" pitchFamily="49" charset="0"/>
              </a:rPr>
              <a:t>Diccionarios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latin typeface="Consolas" panose="020B0609020204030204" pitchFamily="49" charset="0"/>
              </a:rPr>
              <a:t>strings</a:t>
            </a:r>
            <a:r>
              <a:rPr lang="es-ES" dirty="0" smtClean="0">
                <a:latin typeface="Consolas" panose="020B0609020204030204" pitchFamily="49" charset="0"/>
              </a:rPr>
              <a:t> o cadena de caracteres</a:t>
            </a:r>
            <a:endParaRPr lang="es-E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dirty="0" smtClean="0">
                <a:latin typeface="Consolas" panose="020B0609020204030204" pitchFamily="49" charset="0"/>
              </a:rPr>
              <a:t>Números</a:t>
            </a:r>
            <a:r>
              <a:rPr lang="es-ES" dirty="0" smtClean="0"/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5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¿Cómo toma decisiones una máquina</a:t>
            </a:r>
            <a:r>
              <a:rPr lang="es-ES" sz="3200" dirty="0" smtClean="0"/>
              <a:t>? Como si fueran 0 y 1: verdadero y falso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23702" y="1296786"/>
            <a:ext cx="10556805" cy="40778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				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sz="2400" b="1" dirty="0" err="1" smtClean="0">
                <a:latin typeface="Consolas" panose="020B0609020204030204" pitchFamily="49" charset="0"/>
              </a:rPr>
              <a:t>Booleans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smtClean="0">
                <a:latin typeface="Consolas" panose="020B0609020204030204" pitchFamily="49" charset="0"/>
              </a:rPr>
              <a:t>True</a:t>
            </a:r>
            <a:r>
              <a:rPr lang="es-ES" dirty="0" smtClean="0"/>
              <a:t>                                                                       </a:t>
            </a:r>
            <a:r>
              <a:rPr lang="es-ES" dirty="0" smtClean="0">
                <a:latin typeface="Consolas" panose="020B0609020204030204" pitchFamily="49" charset="0"/>
              </a:rPr>
              <a:t>False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4352192" y="2259623"/>
            <a:ext cx="1213339" cy="78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5600700" y="2268415"/>
            <a:ext cx="1450731" cy="6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Una decisión un poco más compleja 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23702" y="1296786"/>
            <a:ext cx="10556805" cy="407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>
                <a:latin typeface="Consolas" panose="020B0609020204030204" pitchFamily="49" charset="0"/>
              </a:rPr>
              <a:t>Condiciones: </a:t>
            </a:r>
          </a:p>
          <a:p>
            <a:pPr marL="0" indent="0">
              <a:buNone/>
            </a:pPr>
            <a:r>
              <a:rPr lang="es-ES" b="1" dirty="0" smtClean="0">
                <a:latin typeface="Consolas" panose="020B0609020204030204" pitchFamily="49" charset="0"/>
              </a:rPr>
              <a:t>IF</a:t>
            </a:r>
          </a:p>
          <a:p>
            <a:pPr marL="0" indent="0">
              <a:buNone/>
            </a:pPr>
            <a:r>
              <a:rPr lang="es-ES" b="1" dirty="0" smtClean="0">
                <a:latin typeface="Consolas" panose="020B0609020204030204" pitchFamily="49" charset="0"/>
              </a:rPr>
              <a:t>	</a:t>
            </a:r>
            <a:r>
              <a:rPr lang="es-ES" b="1" dirty="0" err="1" smtClean="0">
                <a:latin typeface="Consolas" panose="020B0609020204030204" pitchFamily="49" charset="0"/>
              </a:rPr>
              <a:t>Else</a:t>
            </a:r>
            <a:r>
              <a:rPr lang="es-ES" dirty="0" smtClean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lvl="0" indent="0">
              <a:spcBef>
                <a:spcPts val="672"/>
              </a:spcBef>
              <a:buNone/>
            </a:pPr>
            <a:r>
              <a:rPr lang="es-ES" dirty="0" smtClean="0">
                <a:latin typeface="Consolas" panose="020B0609020204030204" pitchFamily="49" charset="0"/>
              </a:rPr>
              <a:t>Por ejemplo:  </a:t>
            </a:r>
            <a:r>
              <a:rPr lang="es-ES" b="1" dirty="0">
                <a:latin typeface="Consolas" panose="020B0609020204030204" pitchFamily="49" charset="0"/>
              </a:rPr>
              <a:t>Si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) estás colegiado en un colegio de abogados, puedes ejercer la abogacía </a:t>
            </a:r>
          </a:p>
          <a:p>
            <a:pPr marL="0" lvl="0" indent="0">
              <a:spcBef>
                <a:spcPts val="672"/>
              </a:spcBef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dirty="0" smtClean="0">
                <a:latin typeface="Consolas" panose="020B0609020204030204" pitchFamily="49" charset="0"/>
              </a:rPr>
              <a:t>		</a:t>
            </a:r>
            <a:r>
              <a:rPr lang="es-ES" b="1" dirty="0" smtClean="0">
                <a:latin typeface="Consolas" panose="020B0609020204030204" pitchFamily="49" charset="0"/>
              </a:rPr>
              <a:t>Sino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else</a:t>
            </a:r>
            <a:r>
              <a:rPr lang="es-ES" dirty="0">
                <a:latin typeface="Consolas" panose="020B0609020204030204" pitchFamily="49" charset="0"/>
              </a:rPr>
              <a:t>) → No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42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Bucles o </a:t>
            </a:r>
            <a:r>
              <a:rPr lang="es-ES" sz="3200" dirty="0" err="1" smtClean="0"/>
              <a:t>loops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23702" y="1296786"/>
            <a:ext cx="10556805" cy="407780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spcBef>
                <a:spcPts val="672"/>
              </a:spcBef>
              <a:buNone/>
            </a:pPr>
            <a:endParaRPr lang="es-ES" dirty="0" smtClean="0"/>
          </a:p>
          <a:p>
            <a:pPr marL="0" lvl="0" indent="0" algn="ctr">
              <a:spcBef>
                <a:spcPts val="672"/>
              </a:spcBef>
              <a:buNone/>
            </a:pPr>
            <a:endParaRPr lang="es-ES" dirty="0"/>
          </a:p>
          <a:p>
            <a:pPr marL="0" lvl="0" indent="0" algn="ctr">
              <a:spcBef>
                <a:spcPts val="672"/>
              </a:spcBef>
              <a:buNone/>
            </a:pPr>
            <a:r>
              <a:rPr lang="es-ES" b="1" dirty="0" smtClean="0">
                <a:latin typeface="Consolas" panose="020B0609020204030204" pitchFamily="49" charset="0"/>
              </a:rPr>
              <a:t>Instrucciones que se repiten cierto número de veces</a:t>
            </a:r>
            <a:endParaRPr lang="es-ES" b="1" dirty="0">
              <a:latin typeface="Consolas" panose="020B0609020204030204" pitchFamily="49" charset="0"/>
            </a:endParaRPr>
          </a:p>
          <a:p>
            <a:pPr marL="0" lvl="0" indent="0" algn="ctr">
              <a:spcBef>
                <a:spcPts val="672"/>
              </a:spcBef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672"/>
              </a:spcBef>
              <a:buNone/>
            </a:pPr>
            <a:r>
              <a:rPr lang="es-ES" dirty="0" smtClean="0">
                <a:latin typeface="Consolas" panose="020B0609020204030204" pitchFamily="49" charset="0"/>
              </a:rPr>
              <a:t>	</a:t>
            </a:r>
            <a:r>
              <a:rPr lang="es-ES" dirty="0" smtClean="0">
                <a:latin typeface="Consolas" panose="020B0609020204030204" pitchFamily="49" charset="0"/>
              </a:rPr>
              <a:t>	si </a:t>
            </a:r>
            <a:r>
              <a:rPr lang="es-ES" dirty="0" smtClean="0">
                <a:latin typeface="Consolas" panose="020B0609020204030204" pitchFamily="49" charset="0"/>
              </a:rPr>
              <a:t>haya </a:t>
            </a:r>
            <a:r>
              <a:rPr lang="es-ES" dirty="0">
                <a:latin typeface="Consolas" panose="020B0609020204030204" pitchFamily="49" charset="0"/>
              </a:rPr>
              <a:t>cláusula </a:t>
            </a:r>
            <a:r>
              <a:rPr lang="es-ES" dirty="0" smtClean="0">
                <a:latin typeface="Consolas" panose="020B0609020204030204" pitchFamily="49" charset="0"/>
              </a:rPr>
              <a:t>suelo en mi escritura </a:t>
            </a:r>
            <a:r>
              <a:rPr lang="es-ES" dirty="0">
                <a:latin typeface="Consolas" panose="020B0609020204030204" pitchFamily="49" charset="0"/>
              </a:rPr>
              <a:t>→ sentencia </a:t>
            </a:r>
            <a:r>
              <a:rPr lang="es-ES" dirty="0" smtClean="0">
                <a:latin typeface="Consolas" panose="020B0609020204030204" pitchFamily="49" charset="0"/>
              </a:rPr>
              <a:t>favorable</a:t>
            </a:r>
          </a:p>
          <a:p>
            <a:pPr marL="0" lvl="0" indent="0">
              <a:spcBef>
                <a:spcPts val="672"/>
              </a:spcBef>
              <a:buNone/>
            </a:pPr>
            <a:r>
              <a:rPr lang="es-ES" dirty="0" smtClean="0">
                <a:latin typeface="Consolas" panose="020B0609020204030204" pitchFamily="49" charset="0"/>
              </a:rPr>
              <a:t>				( </a:t>
            </a:r>
            <a:r>
              <a:rPr lang="es-ES" b="1" dirty="0" err="1" smtClean="0">
                <a:latin typeface="Consolas" panose="020B0609020204030204" pitchFamily="49" charset="0"/>
              </a:rPr>
              <a:t>If</a:t>
            </a:r>
            <a:r>
              <a:rPr lang="es-ES" dirty="0" smtClean="0">
                <a:latin typeface="Consolas" panose="020B0609020204030204" pitchFamily="49" charset="0"/>
              </a:rPr>
              <a:t> CLAUSULA SUELA </a:t>
            </a:r>
            <a:r>
              <a:rPr lang="es-ES" b="1" dirty="0" smtClean="0">
                <a:latin typeface="Consolas" panose="020B0609020204030204" pitchFamily="49" charset="0"/>
              </a:rPr>
              <a:t>IN</a:t>
            </a:r>
            <a:r>
              <a:rPr lang="es-ES" dirty="0" smtClean="0">
                <a:latin typeface="Consolas" panose="020B0609020204030204" pitchFamily="49" charset="0"/>
              </a:rPr>
              <a:t> CONTRATO)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06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332510"/>
            <a:ext cx="10492479" cy="90608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Funciones 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23702" y="1296786"/>
            <a:ext cx="10556805" cy="4077800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spcBef>
                <a:spcPts val="672"/>
              </a:spcBef>
              <a:buNone/>
            </a:pPr>
            <a:endParaRPr lang="es-ES" dirty="0" smtClean="0">
              <a:latin typeface="Consolas" panose="020B0609020204030204" pitchFamily="49" charset="0"/>
            </a:endParaRPr>
          </a:p>
          <a:p>
            <a:pPr marL="0" indent="0" algn="ctr">
              <a:spcBef>
                <a:spcPts val="672"/>
              </a:spcBef>
              <a:buNone/>
            </a:pPr>
            <a:r>
              <a:rPr lang="es-ES" dirty="0">
                <a:latin typeface="Consolas" panose="020B0609020204030204" pitchFamily="49" charset="0"/>
              </a:rPr>
              <a:t>Consiste en unas líneas de código donde podemos guardarlo bajo el nombre que elijamos y utilizarlo cuando lo necesitemos</a:t>
            </a:r>
            <a:r>
              <a:rPr lang="es-ES" dirty="0" smtClean="0">
                <a:latin typeface="Consolas" panose="020B0609020204030204" pitchFamily="49" charset="0"/>
              </a:rPr>
              <a:t>.</a:t>
            </a:r>
          </a:p>
          <a:p>
            <a:pPr marL="0" indent="0" algn="ctr">
              <a:spcBef>
                <a:spcPts val="672"/>
              </a:spcBef>
              <a:buNone/>
            </a:pPr>
            <a:r>
              <a:rPr lang="es-ES" dirty="0" smtClean="0">
                <a:latin typeface="Consolas" panose="020B0609020204030204" pitchFamily="49" charset="0"/>
              </a:rPr>
              <a:t>También se utiliza para diseccionar un problema en distintas partes, ya que, si tuviéramos mucho código sería muy fácil confundirse y cometer errores</a:t>
            </a:r>
            <a:endParaRPr lang="es-ES" dirty="0">
              <a:latin typeface="Consolas" panose="020B0609020204030204" pitchFamily="49" charset="0"/>
            </a:endParaRPr>
          </a:p>
          <a:p>
            <a:pPr marL="0" lvl="0" indent="0" algn="ctr">
              <a:spcBef>
                <a:spcPts val="672"/>
              </a:spcBef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87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2140</TotalTime>
  <Words>323</Words>
  <Application>Microsoft Office PowerPoint</Application>
  <PresentationFormat>Panorámica</PresentationFormat>
  <Paragraphs>74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Avenir</vt:lpstr>
      <vt:lpstr>Calibri</vt:lpstr>
      <vt:lpstr>Consolas</vt:lpstr>
      <vt:lpstr>Impact</vt:lpstr>
      <vt:lpstr>Evento principal</vt:lpstr>
      <vt:lpstr>Intro a Python </vt:lpstr>
      <vt:lpstr>COMUNIDAD</vt:lpstr>
      <vt:lpstr>IDE</vt:lpstr>
      <vt:lpstr>¿dónde la máquina guarda datos?: Variables </vt:lpstr>
      <vt:lpstr>¿dónde la máquina guarda datos y qué tipos de datos?</vt:lpstr>
      <vt:lpstr>¿Cómo toma decisiones una máquina? Como si fueran 0 y 1: verdadero y falso</vt:lpstr>
      <vt:lpstr>Una decisión un poco más compleja </vt:lpstr>
      <vt:lpstr>Bucles o loops</vt:lpstr>
      <vt:lpstr>Funciones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programming</dc:title>
  <dc:creator>Gustavo Vargas</dc:creator>
  <cp:lastModifiedBy>Gustavo Vargas</cp:lastModifiedBy>
  <cp:revision>28</cp:revision>
  <dcterms:created xsi:type="dcterms:W3CDTF">2021-02-01T11:27:52Z</dcterms:created>
  <dcterms:modified xsi:type="dcterms:W3CDTF">2021-09-12T15:44:03Z</dcterms:modified>
</cp:coreProperties>
</file>