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386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529" userDrawn="1">
          <p15:clr>
            <a:srgbClr val="A4A3A4"/>
          </p15:clr>
        </p15:guide>
        <p15:guide id="7" pos="166" userDrawn="1">
          <p15:clr>
            <a:srgbClr val="A4A3A4"/>
          </p15:clr>
        </p15:guide>
        <p15:guide id="8" pos="1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226" autoAdjust="0"/>
  </p:normalViewPr>
  <p:slideViewPr>
    <p:cSldViewPr showGuides="1">
      <p:cViewPr varScale="1">
        <p:scale>
          <a:sx n="86" d="100"/>
          <a:sy n="86" d="100"/>
        </p:scale>
        <p:origin x="533" y="58"/>
      </p:cViewPr>
      <p:guideLst>
        <p:guide orient="horz" pos="2160"/>
        <p:guide orient="horz" pos="119"/>
        <p:guide orient="horz" pos="3865"/>
        <p:guide orient="horz" pos="1026"/>
        <p:guide pos="3840"/>
        <p:guide pos="7529"/>
        <p:guide pos="166"/>
        <p:guide pos="1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6DFD4-2FF9-49C4-80D2-6745F3FCCA4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7C8D-B61D-40F6-BBFF-3078B85E6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5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A7C8D-B61D-40F6-BBFF-3078B85E6E8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5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3824" y="1457946"/>
            <a:ext cx="10363200" cy="108255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0848" y="2612504"/>
            <a:ext cx="1036915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1092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8D0D8C7-70D2-4C2E-A6AD-3EA486FCE330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28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6B6C91C8-59EB-43DA-84CE-A885EC277AF0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18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67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89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1952" y="1414464"/>
            <a:ext cx="8691033" cy="2014537"/>
          </a:xfrm>
        </p:spPr>
        <p:txBody>
          <a:bodyPr anchor="b">
            <a:normAutofit/>
          </a:bodyPr>
          <a:lstStyle>
            <a:lvl1pPr>
              <a:defRPr lang="de-DE" sz="26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2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1952" y="1414463"/>
            <a:ext cx="8691033" cy="2880000"/>
          </a:xfrm>
        </p:spPr>
        <p:txBody>
          <a:bodyPr anchor="t"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051" y="1557691"/>
            <a:ext cx="384000" cy="2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8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52" y="4406901"/>
            <a:ext cx="11667065" cy="1362075"/>
          </a:xfrm>
        </p:spPr>
        <p:txBody>
          <a:bodyPr anchor="t"/>
          <a:lstStyle>
            <a:lvl1pPr algn="l">
              <a:defRPr sz="2600" b="1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52" y="2906713"/>
            <a:ext cx="1166706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9FEF9874-0BB6-47BC-B1C3-4E99A04B5C15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2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9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52" y="4406901"/>
            <a:ext cx="11667065" cy="1362075"/>
          </a:xfrm>
        </p:spPr>
        <p:txBody>
          <a:bodyPr anchor="t"/>
          <a:lstStyle>
            <a:lvl1pPr algn="l">
              <a:defRPr sz="2600" b="1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52" y="2906713"/>
            <a:ext cx="1166706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41A8655F-9FA2-467C-AD7D-D02385BB13C3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40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31142" y="116633"/>
            <a:ext cx="493845" cy="365125"/>
          </a:xfrm>
        </p:spPr>
        <p:txBody>
          <a:bodyPr anchor="t"/>
          <a:lstStyle>
            <a:lvl1pPr algn="r">
              <a:defRPr/>
            </a:lvl1pPr>
          </a:lstStyle>
          <a:p>
            <a:fld id="{823C3BF5-F2DE-4AF9-B1C4-C14BD0DF4A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DBBB81CE-56E5-474E-9A8F-6A65F56AD025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1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2" y="1600201"/>
            <a:ext cx="5708649" cy="4525963"/>
          </a:xfrm>
        </p:spPr>
        <p:txBody>
          <a:bodyPr>
            <a:normAutofit/>
          </a:bodyPr>
          <a:lstStyle>
            <a:lvl1pPr>
              <a:defRPr sz="2200" b="0"/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755217" cy="4525963"/>
          </a:xfrm>
        </p:spPr>
        <p:txBody>
          <a:bodyPr/>
          <a:lstStyle>
            <a:lvl1pPr marL="342900" indent="-3429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3"/>
          </p:nvPr>
        </p:nvSpPr>
        <p:spPr>
          <a:xfrm>
            <a:off x="10320468" y="6165305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68CF0354-150A-4C0D-BD7F-13691FA16804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7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31142" y="116633"/>
            <a:ext cx="493845" cy="365125"/>
          </a:xfrm>
        </p:spPr>
        <p:txBody>
          <a:bodyPr anchor="t"/>
          <a:lstStyle>
            <a:lvl1pPr algn="r">
              <a:defRPr/>
            </a:lvl1pPr>
          </a:lstStyle>
          <a:p>
            <a:fld id="{823C3BF5-F2DE-4AF9-B1C4-C14BD0DF4A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CF053F43-A763-41A3-AC9F-EE3AD9182E8B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371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2" y="1600201"/>
            <a:ext cx="5708649" cy="4525963"/>
          </a:xfrm>
        </p:spPr>
        <p:txBody>
          <a:bodyPr>
            <a:normAutofit/>
          </a:bodyPr>
          <a:lstStyle>
            <a:lvl1pPr>
              <a:defRPr sz="2200" b="0"/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096001" y="1600200"/>
            <a:ext cx="5856817" cy="453707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9341A51F-0D91-4462-98EF-646DF076B6AB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876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2" y="1600201"/>
            <a:ext cx="5708649" cy="4525963"/>
          </a:xfrm>
        </p:spPr>
        <p:txBody>
          <a:bodyPr>
            <a:normAutofit/>
          </a:bodyPr>
          <a:lstStyle>
            <a:lvl1pPr>
              <a:defRPr sz="2200" b="0"/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096001" y="1600201"/>
            <a:ext cx="5856817" cy="3773016"/>
          </a:xfrm>
        </p:spPr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5477258"/>
            <a:ext cx="5856817" cy="6492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74658A15-9DC4-4658-A7D9-D757EBDAF00F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931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85752" y="1628776"/>
            <a:ext cx="5810249" cy="4506913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6096001" y="1628776"/>
            <a:ext cx="5856817" cy="4506913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A4529216-C2F5-4F84-B390-1F2FECF38A28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283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85751" y="764705"/>
            <a:ext cx="11667067" cy="5370984"/>
          </a:xfrm>
        </p:spPr>
        <p:txBody>
          <a:bodyPr/>
          <a:lstStyle/>
          <a:p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A46A7C7D-59F8-461D-A331-FC0B0F63E73E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927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31142" y="116633"/>
            <a:ext cx="493845" cy="365125"/>
          </a:xfrm>
        </p:spPr>
        <p:txBody>
          <a:bodyPr anchor="t"/>
          <a:lstStyle>
            <a:lvl1pPr algn="r">
              <a:defRPr/>
            </a:lvl1pPr>
          </a:lstStyle>
          <a:p>
            <a:fld id="{823C3BF5-F2DE-4AF9-B1C4-C14BD0DF4A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438424B5-42B0-4C24-9CC5-19F124E0A73D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560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31142" y="116633"/>
            <a:ext cx="493845" cy="365125"/>
          </a:xfrm>
        </p:spPr>
        <p:txBody>
          <a:bodyPr anchor="t"/>
          <a:lstStyle>
            <a:lvl1pPr algn="r">
              <a:defRPr/>
            </a:lvl1pPr>
          </a:lstStyle>
          <a:p>
            <a:fld id="{823C3BF5-F2DE-4AF9-B1C4-C14BD0DF4A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3349013-3679-4ECE-B4C0-429BB1856F98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940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AE5E3-516E-4C42-9D15-03AD83510BC0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85752" y="1628800"/>
            <a:ext cx="11667065" cy="6627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tabLst/>
              <a:defRPr sz="220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285751" y="2420889"/>
            <a:ext cx="11667067" cy="3602087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6A09465F-5C37-4414-81E1-2CCCAD48B947}" type="datetime1">
              <a:rPr lang="de-DE" smtClean="0"/>
              <a:t>03.08.2022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165305"/>
            <a:ext cx="9697077" cy="36512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>
              <a:defRPr lang="de-DE" sz="1050" b="0" dirty="0">
                <a:latin typeface="Arial" pitchFamily="34" charset="0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/>
              <a:t>Hier steht die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841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Inhalt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31142" y="116633"/>
            <a:ext cx="493845" cy="365125"/>
          </a:xfrm>
        </p:spPr>
        <p:txBody>
          <a:bodyPr anchor="t"/>
          <a:lstStyle>
            <a:lvl1pPr algn="r">
              <a:defRPr/>
            </a:lvl1pPr>
          </a:lstStyle>
          <a:p>
            <a:fld id="{823C3BF5-F2DE-4AF9-B1C4-C14BD0DF4A3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>
            <a:lvl1pPr algn="l">
              <a:defRPr/>
            </a:lvl1pPr>
          </a:lstStyle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A3C6BF4E-7B0E-4859-854E-1B30538A7AB3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096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AE5E3-516E-4C42-9D15-03AD83510BC0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BEF7941A-8A5C-419A-A29D-350F3EEE6587}" type="datetime1">
              <a:rPr lang="de-DE" smtClean="0"/>
              <a:t>03.08.2022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165305"/>
            <a:ext cx="9697077" cy="36512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>
              <a:defRPr lang="de-DE" sz="1050" b="0" dirty="0">
                <a:latin typeface="Arial" pitchFamily="34" charset="0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/>
              <a:t>Hier steht die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52" y="4406901"/>
            <a:ext cx="11667065" cy="1362075"/>
          </a:xfrm>
        </p:spPr>
        <p:txBody>
          <a:bodyPr anchor="t"/>
          <a:lstStyle>
            <a:lvl1pPr algn="l">
              <a:defRPr sz="2600" b="1" cap="none" baseline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52" y="2906713"/>
            <a:ext cx="1166706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B5344E24-AB0B-4BC9-94D8-3E5D38ED36EB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3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2" y="1600201"/>
            <a:ext cx="5708649" cy="4525963"/>
          </a:xfrm>
        </p:spPr>
        <p:txBody>
          <a:bodyPr>
            <a:normAutofit/>
          </a:bodyPr>
          <a:lstStyle>
            <a:lvl1pPr>
              <a:defRPr sz="2200" b="0"/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755217" cy="4525963"/>
          </a:xfrm>
        </p:spPr>
        <p:txBody>
          <a:bodyPr/>
          <a:lstStyle>
            <a:lvl1pPr marL="342900" indent="-3429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3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69584BD-6B2D-4601-A229-07C5A05A04A8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6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51" y="1535113"/>
            <a:ext cx="571076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5751" y="2174875"/>
            <a:ext cx="5710767" cy="3951288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-"/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759451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759451" cy="3951288"/>
          </a:xfrm>
        </p:spPr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3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8FF5B024-ABEB-4A0E-ACCA-A832E6EC89D4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6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76363D64-4991-4628-B191-96E0061E6B7F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6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4228DAFC-B71C-4544-8509-A7F7BAAB0C13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8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692696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228600" indent="-228600">
              <a:defRPr lang="de-DE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de-DE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916833"/>
            <a:ext cx="4011084" cy="42093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3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74287546-B5D0-4D96-A9AF-21B0EC97F8DD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4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 algn="l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3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0F89EBAC-66F7-483C-8080-FCD16311B85A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3048" y="274638"/>
            <a:ext cx="11679768" cy="1270077"/>
          </a:xfrm>
          <a:prstGeom prst="rect">
            <a:avLst/>
          </a:prstGeom>
        </p:spPr>
        <p:txBody>
          <a:bodyPr vert="horz" lIns="36000" tIns="36000" rIns="18000" bIns="36000" rtlCol="0" anchor="b" anchorCtr="0">
            <a:noAutofit/>
          </a:bodyPr>
          <a:lstStyle/>
          <a:p>
            <a:pPr lvl="0" algn="l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3048" y="1600201"/>
            <a:ext cx="11679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165305"/>
            <a:ext cx="9697077" cy="36512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>
              <a:defRPr lang="de-DE" sz="1050" b="0" dirty="0">
                <a:latin typeface="Arial" pitchFamily="34" charset="0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31142" y="111548"/>
            <a:ext cx="493845" cy="365125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>
            <a:lvl1pPr>
              <a:defRPr lang="de-DE" sz="105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823C3BF5-F2DE-4AF9-B1C4-C14BD0DF4A38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10320468" y="6165361"/>
            <a:ext cx="1632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5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B2232C81-268C-4A25-80EF-E2DFDF0C3EB8}" type="datetime1">
              <a:rPr lang="de-DE" smtClean="0"/>
              <a:t>03.08.2022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6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79" r:id="rId16"/>
    <p:sldLayoutId id="2147483680" r:id="rId17"/>
    <p:sldLayoutId id="2147483678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75" r:id="rId26"/>
    <p:sldLayoutId id="2147483688" r:id="rId27"/>
    <p:sldLayoutId id="2147483677" r:id="rId2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2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lang="de-DE" sz="22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de-DE" sz="18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-no-dev/arduino-esp32fs-plu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eMagazinDE/ESP32-Special/tree/master/03-WLAN/WebHDC1008Pro" TargetMode="External"/><Relationship Id="rId2" Type="http://schemas.openxmlformats.org/officeDocument/2006/relationships/hyperlink" Target="https://canvas-gaug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-no-dev/ESPAsyncWeb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484512" y="2325073"/>
            <a:ext cx="10369152" cy="1752600"/>
          </a:xfrm>
        </p:spPr>
        <p:txBody>
          <a:bodyPr/>
          <a:lstStyle/>
          <a:p>
            <a:r>
              <a:rPr lang="de-DE" sz="3200" dirty="0"/>
              <a:t>Prototyp</a:t>
            </a:r>
          </a:p>
          <a:p>
            <a:r>
              <a:rPr lang="de-DE" dirty="0"/>
              <a:t>Von Steffen Porsch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5C9CC7-CE6F-A6F0-DAA4-9B0ABC65199B}"/>
              </a:ext>
            </a:extLst>
          </p:cNvPr>
          <p:cNvSpPr/>
          <p:nvPr/>
        </p:nvSpPr>
        <p:spPr>
          <a:xfrm>
            <a:off x="1484512" y="1124744"/>
            <a:ext cx="60516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Klimacontroller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BE35E6-ACD4-A55F-9A11-29CD1F4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2276872"/>
            <a:ext cx="6981800" cy="39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892871-3B2D-B006-CB96-AA9372EB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248" y="1618681"/>
            <a:ext cx="4442072" cy="1882327"/>
          </a:xfrm>
        </p:spPr>
        <p:txBody>
          <a:bodyPr/>
          <a:lstStyle/>
          <a:p>
            <a:r>
              <a:rPr lang="de-DE" dirty="0"/>
              <a:t>Initialisierung der </a:t>
            </a:r>
            <a:r>
              <a:rPr lang="de-DE" dirty="0" err="1"/>
              <a:t>Varialben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90EE02-1FC7-4EDA-6B3A-8327EEE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19213E-4BF5-7A31-E245-1DC52C03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9FE7882-B596-0381-A1ED-7FB8E7F8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Regelsystem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5CD22E-66B3-53A7-D70F-211744C8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4" y="1544715"/>
            <a:ext cx="7259063" cy="20481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4F98B9-D302-027F-8DD6-FFBFDEE8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8" y="4117144"/>
            <a:ext cx="7897327" cy="16575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CAB4E6-F22B-5AE3-C6F3-D9511BAEF467}"/>
              </a:ext>
            </a:extLst>
          </p:cNvPr>
          <p:cNvSpPr txBox="1"/>
          <p:nvPr/>
        </p:nvSpPr>
        <p:spPr>
          <a:xfrm>
            <a:off x="8184232" y="4293096"/>
            <a:ext cx="32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-PWM </a:t>
            </a:r>
            <a:r>
              <a:rPr lang="de-DE" dirty="0" err="1"/>
              <a:t>funktion</a:t>
            </a:r>
            <a:r>
              <a:rPr lang="de-DE" dirty="0"/>
              <a:t> ist in der Arduino</a:t>
            </a:r>
          </a:p>
          <a:p>
            <a:r>
              <a:rPr lang="de-DE" dirty="0"/>
              <a:t>Standardbibliothek enthalten</a:t>
            </a:r>
          </a:p>
        </p:txBody>
      </p:sp>
    </p:spTree>
    <p:extLst>
      <p:ext uri="{BB962C8B-B14F-4D97-AF65-F5344CB8AC3E}">
        <p14:creationId xmlns:p14="http://schemas.microsoft.com/office/powerpoint/2010/main" val="123479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582DBD-4D12-8A78-9056-F49BAE44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8" y="1600201"/>
            <a:ext cx="11679768" cy="1612775"/>
          </a:xfrm>
        </p:spPr>
        <p:txBody>
          <a:bodyPr/>
          <a:lstStyle/>
          <a:p>
            <a:r>
              <a:rPr lang="de-DE" dirty="0"/>
              <a:t>Zur zeit besteht der Regler aus einem einfachen P Regler, dessen Proportionalitätsfaktor in den Variablen definiert wurde.</a:t>
            </a:r>
          </a:p>
          <a:p>
            <a:r>
              <a:rPr lang="de-DE" dirty="0"/>
              <a:t>Die Regelschleife wird einmal pro Sekunde ausgeführt. Zuerst werden Die Messwerte eingelesen und die Regelabweichungen berechnet.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B4E8D0-6827-8E0B-0E05-F811E03B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F5E802-B748-F054-06AC-68211F0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238BC4-444E-161F-D7F0-542D75B3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Regelschleife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F89C4A-FC39-9769-8AC6-A3025F39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3429000"/>
            <a:ext cx="7440063" cy="12479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3B92B3-0777-7D0F-7A1F-29E23056F468}"/>
              </a:ext>
            </a:extLst>
          </p:cNvPr>
          <p:cNvSpPr txBox="1"/>
          <p:nvPr/>
        </p:nvSpPr>
        <p:spPr>
          <a:xfrm>
            <a:off x="273048" y="4676949"/>
            <a:ext cx="1082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-Für </a:t>
            </a:r>
            <a:r>
              <a:rPr lang="de-DE" sz="2400" dirty="0" err="1"/>
              <a:t>Debugzwecke</a:t>
            </a:r>
            <a:r>
              <a:rPr lang="de-DE" sz="2400" dirty="0"/>
              <a:t> wird die Abweichung auch über den seriellen Monitor ausgegeben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631A5D3-FB74-BD98-5C39-90AA7095F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8" y="5138614"/>
            <a:ext cx="623974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2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AB6EB09-97FC-F855-BEC0-0E707F46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8" y="1600201"/>
            <a:ext cx="11679768" cy="460647"/>
          </a:xfrm>
        </p:spPr>
        <p:txBody>
          <a:bodyPr/>
          <a:lstStyle/>
          <a:p>
            <a:r>
              <a:rPr lang="de-DE" dirty="0"/>
              <a:t>Hier findet die Temperaturregelung statt: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C927B7-93FF-7B9B-1F85-C7F289E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ED9DE-CA5E-C708-6DCC-F1007D46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0CBFAA-C2DB-3152-F225-D08D1F82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Stellwertberechnung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6388CD-B892-FAFB-88DF-622332FA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8" y="2060848"/>
            <a:ext cx="7735380" cy="20195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126162-1DDD-A094-EE9F-B5B745FA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4653136"/>
            <a:ext cx="7116168" cy="160042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63747A1-C599-E4CB-C97C-B46752A16C10}"/>
              </a:ext>
            </a:extLst>
          </p:cNvPr>
          <p:cNvSpPr txBox="1"/>
          <p:nvPr/>
        </p:nvSpPr>
        <p:spPr>
          <a:xfrm>
            <a:off x="273048" y="4191471"/>
            <a:ext cx="400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 Hier die Luftfeuchteregelung:</a:t>
            </a:r>
          </a:p>
        </p:txBody>
      </p:sp>
    </p:spTree>
    <p:extLst>
      <p:ext uri="{BB962C8B-B14F-4D97-AF65-F5344CB8AC3E}">
        <p14:creationId xmlns:p14="http://schemas.microsoft.com/office/powerpoint/2010/main" val="346799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46A4D3-BEC7-7C49-18FF-FCF07B60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Die Sollwerte sind zur zeit noch „</a:t>
            </a:r>
            <a:r>
              <a:rPr lang="de-DE" dirty="0" err="1"/>
              <a:t>Hardcoded</a:t>
            </a:r>
            <a:r>
              <a:rPr lang="de-DE" dirty="0"/>
              <a:t>“ und sollen in Zukunft über die Webseite einstellbar sein.</a:t>
            </a:r>
          </a:p>
          <a:p>
            <a:r>
              <a:rPr lang="de-DE" dirty="0"/>
              <a:t>Die Regelparameter sollen auch über die Webseite einstellbar sein.</a:t>
            </a:r>
          </a:p>
          <a:p>
            <a:r>
              <a:rPr lang="de-DE" dirty="0"/>
              <a:t>Ein I Regler wird implementiert um Regelabweichungen zu beseitigen.</a:t>
            </a:r>
          </a:p>
          <a:p>
            <a:r>
              <a:rPr lang="de-DE" dirty="0"/>
              <a:t>Die Luftfeuchte soll in den Lüfterregelkreis eingebunden werden ( bei zu hoher Luftfeuchte lüften )</a:t>
            </a:r>
          </a:p>
          <a:p>
            <a:r>
              <a:rPr lang="de-DE" dirty="0"/>
              <a:t>Ein Piezoelement zum aktiven Kühlen wäre denkbar ( Kosten ca. 20€ )</a:t>
            </a:r>
          </a:p>
          <a:p>
            <a:r>
              <a:rPr lang="de-DE" dirty="0"/>
              <a:t>Benutzerfreundliches Einloggen in den WLAN Router</a:t>
            </a:r>
          </a:p>
          <a:p>
            <a:pPr lvl="1"/>
            <a:r>
              <a:rPr lang="de-DE" dirty="0"/>
              <a:t>Hierzu würde der ESP zunächst einen eigenen </a:t>
            </a:r>
            <a:r>
              <a:rPr lang="de-DE" dirty="0" err="1"/>
              <a:t>Acces</a:t>
            </a:r>
            <a:r>
              <a:rPr lang="de-DE" dirty="0"/>
              <a:t> Point mit fester IP starten über den der Benutzer die Login-Daten des Heimrouters eingeben kann.</a:t>
            </a:r>
          </a:p>
          <a:p>
            <a:r>
              <a:rPr lang="de-DE" dirty="0"/>
              <a:t>Versorgungspannung mit Lüfterkompatiblen 12V</a:t>
            </a:r>
          </a:p>
          <a:p>
            <a:r>
              <a:rPr lang="de-DE" dirty="0"/>
              <a:t>Platine erstellen</a:t>
            </a:r>
          </a:p>
          <a:p>
            <a:r>
              <a:rPr lang="de-DE" dirty="0"/>
              <a:t>3D gedrucktes Gehäuse</a:t>
            </a:r>
          </a:p>
          <a:p>
            <a:r>
              <a:rPr lang="de-DE" dirty="0"/>
              <a:t>Fachgerechtes verschalten der 230V Leistungselektronik</a:t>
            </a:r>
          </a:p>
          <a:p>
            <a:r>
              <a:rPr lang="de-DE" dirty="0"/>
              <a:t>Hochladen des Projektes auf </a:t>
            </a:r>
            <a:r>
              <a:rPr lang="de-DE" dirty="0" err="1"/>
              <a:t>Github</a:t>
            </a:r>
            <a:r>
              <a:rPr lang="de-DE" dirty="0"/>
              <a:t> um es der Allgemeinheit verfügbar zu machen.</a:t>
            </a:r>
          </a:p>
          <a:p>
            <a:r>
              <a:rPr lang="de-DE" dirty="0"/>
              <a:t>Spendenknopf auf </a:t>
            </a:r>
            <a:r>
              <a:rPr lang="de-DE" dirty="0" err="1"/>
              <a:t>Github</a:t>
            </a:r>
            <a:r>
              <a:rPr lang="de-DE"/>
              <a:t> implementieren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F45495-7A52-70A2-9C3E-B6F3FED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D2579-EF41-B1AC-59B0-1961566F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340C24-75E5-D59A-7BC0-0B0A5A6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Erweiterungen und Verbesserungen</a:t>
            </a:r>
          </a:p>
        </p:txBody>
      </p:sp>
    </p:spTree>
    <p:extLst>
      <p:ext uri="{BB962C8B-B14F-4D97-AF65-F5344CB8AC3E}">
        <p14:creationId xmlns:p14="http://schemas.microsoft.com/office/powerpoint/2010/main" val="22055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5BD0A78-6F43-9F40-5CFF-4D00751F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Umfangreicher Klimacontroller incl.</a:t>
            </a:r>
          </a:p>
          <a:p>
            <a:pPr lvl="1"/>
            <a:r>
              <a:rPr lang="de-DE" dirty="0"/>
              <a:t>Temperatur </a:t>
            </a:r>
            <a:r>
              <a:rPr lang="de-DE" dirty="0" err="1"/>
              <a:t>controller</a:t>
            </a:r>
            <a:endParaRPr lang="de-DE" dirty="0"/>
          </a:p>
          <a:p>
            <a:pPr lvl="1"/>
            <a:r>
              <a:rPr lang="de-DE" dirty="0"/>
              <a:t>Luftfeuchte </a:t>
            </a:r>
            <a:r>
              <a:rPr lang="de-DE" dirty="0" err="1"/>
              <a:t>controller</a:t>
            </a:r>
            <a:endParaRPr lang="de-DE" dirty="0"/>
          </a:p>
          <a:p>
            <a:pPr lvl="1"/>
            <a:r>
              <a:rPr lang="de-DE" dirty="0"/>
              <a:t>Lüfter </a:t>
            </a:r>
            <a:r>
              <a:rPr lang="de-DE" dirty="0" err="1"/>
              <a:t>controller</a:t>
            </a:r>
            <a:endParaRPr lang="de-DE" dirty="0"/>
          </a:p>
          <a:p>
            <a:r>
              <a:rPr lang="de-DE" dirty="0"/>
              <a:t>Darstellung und Steuerung über eigenen Webserver</a:t>
            </a:r>
          </a:p>
          <a:p>
            <a:pPr lvl="1"/>
            <a:r>
              <a:rPr lang="de-DE" dirty="0"/>
              <a:t>Grafische </a:t>
            </a:r>
            <a:r>
              <a:rPr lang="de-DE" dirty="0" err="1"/>
              <a:t>Benuzteroberfläche</a:t>
            </a:r>
            <a:r>
              <a:rPr lang="de-DE" dirty="0"/>
              <a:t> auf der Webseite</a:t>
            </a:r>
          </a:p>
          <a:p>
            <a:pPr lvl="1"/>
            <a:r>
              <a:rPr lang="de-DE" dirty="0"/>
              <a:t>Zugriff über das lokale Netzwerk</a:t>
            </a:r>
          </a:p>
          <a:p>
            <a:pPr lvl="1"/>
            <a:r>
              <a:rPr lang="de-DE" dirty="0"/>
              <a:t>Zugriff über das Internet könnte implementiert werden</a:t>
            </a:r>
          </a:p>
          <a:p>
            <a:r>
              <a:rPr lang="de-DE" dirty="0"/>
              <a:t>Anwendungsbereiche:</a:t>
            </a:r>
          </a:p>
          <a:p>
            <a:pPr lvl="1"/>
            <a:r>
              <a:rPr lang="de-DE" dirty="0"/>
              <a:t>Terrarium</a:t>
            </a:r>
          </a:p>
          <a:p>
            <a:pPr lvl="1"/>
            <a:r>
              <a:rPr lang="de-DE" dirty="0"/>
              <a:t>Raumklima</a:t>
            </a:r>
          </a:p>
          <a:p>
            <a:pPr lvl="1"/>
            <a:r>
              <a:rPr lang="de-DE" dirty="0"/>
              <a:t>Gewächshäuser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DE5E4C-438A-BAAD-6D75-4E0AC371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1AE0E-0043-5588-6FBE-CE73E504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DB2742C-A258-9CE4-0610-BFE36573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</p:spTree>
    <p:extLst>
      <p:ext uri="{BB962C8B-B14F-4D97-AF65-F5344CB8AC3E}">
        <p14:creationId xmlns:p14="http://schemas.microsoft.com/office/powerpoint/2010/main" val="375645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7A5DC1-92F8-309F-3051-7AC6D1D2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einbiden</a:t>
            </a:r>
            <a:r>
              <a:rPr lang="de-DE" dirty="0"/>
              <a:t> des ESP32 in die Arduino Entwicklungsumgebung wurde  bereits wärend des Unterrichts beschreiben</a:t>
            </a:r>
          </a:p>
          <a:p>
            <a:r>
              <a:rPr lang="de-DE" dirty="0"/>
              <a:t>Für die Webseite müssen HTML- und JavaScript- Dateien auf den Flashspeicher des ESP32 geladen werden.</a:t>
            </a:r>
          </a:p>
          <a:p>
            <a:r>
              <a:rPr lang="pl-PL" dirty="0">
                <a:effectLst/>
              </a:rPr>
              <a:t>Arduino ESP32 Filesystem Uploader</a:t>
            </a:r>
            <a:r>
              <a:rPr lang="de-DE" dirty="0">
                <a:effectLst/>
              </a:rPr>
              <a:t> wird benötigt (</a:t>
            </a:r>
            <a:r>
              <a:rPr lang="de-DE" dirty="0">
                <a:effectLst/>
                <a:hlinkClick r:id="rId2"/>
              </a:rPr>
              <a:t>https://github.com/me-no-dev/arduino-esp32fs-plugin</a:t>
            </a:r>
            <a:r>
              <a:rPr lang="de-DE" dirty="0">
                <a:effectLst/>
              </a:rPr>
              <a:t>)</a:t>
            </a:r>
          </a:p>
          <a:p>
            <a:r>
              <a:rPr lang="de-DE" dirty="0"/>
              <a:t>Entpacken des .</a:t>
            </a:r>
            <a:r>
              <a:rPr lang="de-DE" dirty="0" err="1"/>
              <a:t>zip</a:t>
            </a:r>
            <a:r>
              <a:rPr lang="de-DE" dirty="0"/>
              <a:t> Files in den </a:t>
            </a:r>
            <a:r>
              <a:rPr lang="de-DE" dirty="0" err="1"/>
              <a:t>tools</a:t>
            </a:r>
            <a:r>
              <a:rPr lang="de-DE" dirty="0"/>
              <a:t> Ordner der Arduino IDE ( &lt;</a:t>
            </a:r>
            <a:r>
              <a:rPr lang="de-DE" dirty="0" err="1"/>
              <a:t>home_dir</a:t>
            </a:r>
            <a:r>
              <a:rPr lang="de-DE" dirty="0"/>
              <a:t>&gt;/Arduino/</a:t>
            </a:r>
            <a:r>
              <a:rPr lang="de-DE" dirty="0" err="1"/>
              <a:t>tools</a:t>
            </a:r>
            <a:r>
              <a:rPr lang="de-DE" dirty="0"/>
              <a:t>/ )</a:t>
            </a:r>
          </a:p>
          <a:p>
            <a:r>
              <a:rPr lang="de-DE" dirty="0"/>
              <a:t>Nach einem Neustart ist im „Werkzeug“ Menü ein neuer Eintrag: „ESP32 Sketch Data Upload“</a:t>
            </a:r>
          </a:p>
          <a:p>
            <a:r>
              <a:rPr lang="de-DE" dirty="0"/>
              <a:t>Mit dem Tool können Daten die in einem Ordner namens „</a:t>
            </a:r>
            <a:r>
              <a:rPr lang="de-DE" dirty="0" err="1"/>
              <a:t>data</a:t>
            </a:r>
            <a:r>
              <a:rPr lang="de-DE" dirty="0"/>
              <a:t>“ welcher neben dem </a:t>
            </a:r>
            <a:r>
              <a:rPr lang="de-DE" dirty="0" err="1"/>
              <a:t>sketch</a:t>
            </a:r>
            <a:r>
              <a:rPr lang="de-DE" dirty="0"/>
              <a:t> liegen muss in den Flashspeicher des ESP32 geladen werden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53E270-A162-5554-0E69-AC5C5BB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A40C1B-7A46-A97A-8759-17930CBA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1710AB4-2906-2B28-B4A5-DD12197E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Aufsetzen der IDE</a:t>
            </a:r>
          </a:p>
        </p:txBody>
      </p:sp>
    </p:spTree>
    <p:extLst>
      <p:ext uri="{BB962C8B-B14F-4D97-AF65-F5344CB8AC3E}">
        <p14:creationId xmlns:p14="http://schemas.microsoft.com/office/powerpoint/2010/main" val="53247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FB7287-F742-30B1-FA76-CFD3661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Für die Erstellung der Webseite wurden die „ESP32 –Special“ Ausgabe der „</a:t>
            </a:r>
            <a:r>
              <a:rPr lang="de-DE" dirty="0" err="1"/>
              <a:t>Make</a:t>
            </a:r>
            <a:r>
              <a:rPr lang="de-DE" dirty="0"/>
              <a:t>“ Zeitschrift vom 3/2017 herangezogen.</a:t>
            </a:r>
          </a:p>
          <a:p>
            <a:r>
              <a:rPr lang="de-DE" dirty="0"/>
              <a:t>Es werden Anzeigeelemente, Programmiert mit Java Skript, von: </a:t>
            </a:r>
            <a:r>
              <a:rPr lang="de-DE" dirty="0">
                <a:hlinkClick r:id="rId2"/>
              </a:rPr>
              <a:t>https://canvas-gauges.com/</a:t>
            </a:r>
            <a:r>
              <a:rPr lang="de-DE" dirty="0"/>
              <a:t> verwendet.</a:t>
            </a:r>
          </a:p>
          <a:p>
            <a:r>
              <a:rPr lang="de-DE" dirty="0"/>
              <a:t>Sämtliche Vorlagen finden sich unter: </a:t>
            </a:r>
            <a:r>
              <a:rPr lang="de-DE" dirty="0">
                <a:hlinkClick r:id="rId3"/>
              </a:rPr>
              <a:t>https://github.com/MakeMagazinDE/ESP32-Special/tree/master/03-WLAN/WebHDC1008Pro</a:t>
            </a:r>
            <a:endParaRPr lang="de-DE" dirty="0"/>
          </a:p>
          <a:p>
            <a:r>
              <a:rPr lang="de-DE" dirty="0"/>
              <a:t>Die notwendigen Dateien „index.html“ und „gauge.min.js“ werden in den „</a:t>
            </a:r>
            <a:r>
              <a:rPr lang="de-DE" dirty="0" err="1"/>
              <a:t>data</a:t>
            </a:r>
            <a:r>
              <a:rPr lang="de-DE" dirty="0"/>
              <a:t>“ Ordner neben dem .</a:t>
            </a:r>
            <a:r>
              <a:rPr lang="de-DE" dirty="0" err="1"/>
              <a:t>ino</a:t>
            </a:r>
            <a:r>
              <a:rPr lang="de-DE" dirty="0"/>
              <a:t> Sketch gelegt.</a:t>
            </a:r>
          </a:p>
          <a:p>
            <a:r>
              <a:rPr lang="de-DE" dirty="0"/>
              <a:t>ESP32 anschließen</a:t>
            </a:r>
          </a:p>
          <a:p>
            <a:r>
              <a:rPr lang="de-DE" dirty="0"/>
              <a:t>Im Menü auf Werkzeuge </a:t>
            </a:r>
            <a:r>
              <a:rPr lang="de-DE" dirty="0">
                <a:sym typeface="Wingdings" panose="05000000000000000000" pitchFamily="2" charset="2"/>
              </a:rPr>
              <a:t> ESP32 Sketch Data Upload klicken und die Daten werden übertragen.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00237-D7F4-DA7E-1CE4-6A0A2E8B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48FD5C-4785-EF36-4D54-CF74E02B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D327AB1-9C3B-E52E-C65B-9BD15EFD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des </a:t>
            </a:r>
            <a:r>
              <a:rPr lang="de-DE" dirty="0" err="1"/>
              <a:t>Webserers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2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D560F1-D6E4-37A6-E0E0-75360BEE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462A6D-A9D2-81F6-B6F1-F8E57BD8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BCEA1D-8E86-3D69-5E28-1FC65C7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19" y="269728"/>
            <a:ext cx="11679768" cy="1270077"/>
          </a:xfrm>
        </p:spPr>
        <p:txBody>
          <a:bodyPr/>
          <a:lstStyle/>
          <a:p>
            <a:r>
              <a:rPr lang="de-DE" dirty="0"/>
              <a:t>Aufbau der Webseite</a:t>
            </a:r>
          </a:p>
        </p:txBody>
      </p:sp>
      <p:pic>
        <p:nvPicPr>
          <p:cNvPr id="94" name="Grafik 93">
            <a:extLst>
              <a:ext uri="{FF2B5EF4-FFF2-40B4-BE49-F238E27FC236}">
                <a16:creationId xmlns:a16="http://schemas.microsoft.com/office/drawing/2014/main" id="{F3A1F0B9-C461-999B-26D1-E1947599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01" y="901874"/>
            <a:ext cx="4696480" cy="5134692"/>
          </a:xfrm>
          <a:prstGeom prst="rect">
            <a:avLst/>
          </a:prstGeom>
        </p:spPr>
      </p:pic>
      <p:sp>
        <p:nvSpPr>
          <p:cNvPr id="99" name="Textfeld 98">
            <a:extLst>
              <a:ext uri="{FF2B5EF4-FFF2-40B4-BE49-F238E27FC236}">
                <a16:creationId xmlns:a16="http://schemas.microsoft.com/office/drawing/2014/main" id="{CBCD1DF7-CD7F-ED85-BC48-DAB14965271F}"/>
              </a:ext>
            </a:extLst>
          </p:cNvPr>
          <p:cNvSpPr txBox="1"/>
          <p:nvPr/>
        </p:nvSpPr>
        <p:spPr>
          <a:xfrm>
            <a:off x="1053622" y="1742882"/>
            <a:ext cx="44183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Thermometer </a:t>
            </a:r>
            <a:r>
              <a:rPr lang="de-DE" sz="2400" dirty="0" err="1"/>
              <a:t>canas</a:t>
            </a:r>
            <a:r>
              <a:rPr lang="de-DE" sz="2400" dirty="0"/>
              <a:t> Objekt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Anzeigetyp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Anzuzeigender Wert ( Platzhalter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Hygrometer </a:t>
            </a:r>
            <a:r>
              <a:rPr lang="de-DE" sz="2400" dirty="0" err="1"/>
              <a:t>cavas</a:t>
            </a:r>
            <a:r>
              <a:rPr lang="de-DE" sz="2400" dirty="0"/>
              <a:t> Objekt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Höhe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Anzeigetyp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Anzuzeigender Wert ( Platzhalter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Verweis auf das zugehörige Java </a:t>
            </a:r>
            <a:r>
              <a:rPr lang="de-DE" sz="2400" dirty="0" err="1"/>
              <a:t>Script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F18C288-E5FA-4EB9-FC04-25AFBE8DC0D9}"/>
              </a:ext>
            </a:extLst>
          </p:cNvPr>
          <p:cNvCxnSpPr/>
          <p:nvPr/>
        </p:nvCxnSpPr>
        <p:spPr>
          <a:xfrm flipV="1">
            <a:off x="2495600" y="1539805"/>
            <a:ext cx="4654701" cy="449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D5638FD-F123-7A88-6737-15C6749AF67D}"/>
              </a:ext>
            </a:extLst>
          </p:cNvPr>
          <p:cNvCxnSpPr>
            <a:cxnSpLocks/>
          </p:cNvCxnSpPr>
          <p:nvPr/>
        </p:nvCxnSpPr>
        <p:spPr>
          <a:xfrm flipV="1">
            <a:off x="4822950" y="2132856"/>
            <a:ext cx="2641202" cy="14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DC0547AF-E9C5-3552-4431-C86C6436778E}"/>
              </a:ext>
            </a:extLst>
          </p:cNvPr>
          <p:cNvCxnSpPr>
            <a:cxnSpLocks/>
          </p:cNvCxnSpPr>
          <p:nvPr/>
        </p:nvCxnSpPr>
        <p:spPr>
          <a:xfrm flipV="1">
            <a:off x="2495600" y="2348880"/>
            <a:ext cx="5688632" cy="342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81A58997-0149-47C0-2886-9970C5CE7DF1}"/>
              </a:ext>
            </a:extLst>
          </p:cNvPr>
          <p:cNvCxnSpPr>
            <a:cxnSpLocks/>
          </p:cNvCxnSpPr>
          <p:nvPr/>
        </p:nvCxnSpPr>
        <p:spPr>
          <a:xfrm flipV="1">
            <a:off x="2639616" y="2548978"/>
            <a:ext cx="5544616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04DBDF0-8BA6-A9FE-690A-A6E0DAE47474}"/>
              </a:ext>
            </a:extLst>
          </p:cNvPr>
          <p:cNvCxnSpPr>
            <a:cxnSpLocks/>
          </p:cNvCxnSpPr>
          <p:nvPr/>
        </p:nvCxnSpPr>
        <p:spPr>
          <a:xfrm flipV="1">
            <a:off x="2999656" y="2691203"/>
            <a:ext cx="5184576" cy="567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7855B3A0-58F3-2D5E-669E-1E435DC7DEF8}"/>
              </a:ext>
            </a:extLst>
          </p:cNvPr>
          <p:cNvCxnSpPr/>
          <p:nvPr/>
        </p:nvCxnSpPr>
        <p:spPr>
          <a:xfrm flipV="1">
            <a:off x="3143672" y="2924944"/>
            <a:ext cx="5040560" cy="544276"/>
          </a:xfrm>
          <a:prstGeom prst="bentConnector3">
            <a:avLst>
              <a:gd name="adj1" fmla="val 53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D785068-12EC-4305-1F71-88AF5C4A32CD}"/>
              </a:ext>
            </a:extLst>
          </p:cNvPr>
          <p:cNvCxnSpPr/>
          <p:nvPr/>
        </p:nvCxnSpPr>
        <p:spPr>
          <a:xfrm flipV="1">
            <a:off x="5087888" y="3258917"/>
            <a:ext cx="3096344" cy="530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2938F44-1C41-69B3-7F9A-EFA2A6AC98EB}"/>
              </a:ext>
            </a:extLst>
          </p:cNvPr>
          <p:cNvCxnSpPr>
            <a:cxnSpLocks/>
          </p:cNvCxnSpPr>
          <p:nvPr/>
        </p:nvCxnSpPr>
        <p:spPr>
          <a:xfrm flipV="1">
            <a:off x="4655840" y="3933056"/>
            <a:ext cx="2808312" cy="144016"/>
          </a:xfrm>
          <a:prstGeom prst="bentConnector3">
            <a:avLst>
              <a:gd name="adj1" fmla="val 17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5F74705F-6A89-CABF-65DB-1080A1907FE8}"/>
              </a:ext>
            </a:extLst>
          </p:cNvPr>
          <p:cNvCxnSpPr/>
          <p:nvPr/>
        </p:nvCxnSpPr>
        <p:spPr>
          <a:xfrm flipV="1">
            <a:off x="2567608" y="4077072"/>
            <a:ext cx="5616624" cy="297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9422CB74-2F2D-E38E-BC84-588789BAD9F0}"/>
              </a:ext>
            </a:extLst>
          </p:cNvPr>
          <p:cNvCxnSpPr>
            <a:cxnSpLocks/>
          </p:cNvCxnSpPr>
          <p:nvPr/>
        </p:nvCxnSpPr>
        <p:spPr>
          <a:xfrm flipV="1">
            <a:off x="2518837" y="4267809"/>
            <a:ext cx="5616624" cy="364637"/>
          </a:xfrm>
          <a:prstGeom prst="bentConnector3">
            <a:avLst>
              <a:gd name="adj1" fmla="val 53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23200ED4-5F35-5504-9D09-1FB733E36FEC}"/>
              </a:ext>
            </a:extLst>
          </p:cNvPr>
          <p:cNvCxnSpPr/>
          <p:nvPr/>
        </p:nvCxnSpPr>
        <p:spPr>
          <a:xfrm flipV="1">
            <a:off x="2999656" y="4475432"/>
            <a:ext cx="5184576" cy="465736"/>
          </a:xfrm>
          <a:prstGeom prst="bentConnector3">
            <a:avLst>
              <a:gd name="adj1" fmla="val 52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31E756B9-C2EB-E964-7E82-442111C5AD50}"/>
              </a:ext>
            </a:extLst>
          </p:cNvPr>
          <p:cNvCxnSpPr/>
          <p:nvPr/>
        </p:nvCxnSpPr>
        <p:spPr>
          <a:xfrm flipV="1">
            <a:off x="3143672" y="4644786"/>
            <a:ext cx="5040560" cy="584414"/>
          </a:xfrm>
          <a:prstGeom prst="bentConnector3">
            <a:avLst>
              <a:gd name="adj1" fmla="val 55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Verbinder: gewinkelt 139">
            <a:extLst>
              <a:ext uri="{FF2B5EF4-FFF2-40B4-BE49-F238E27FC236}">
                <a16:creationId xmlns:a16="http://schemas.microsoft.com/office/drawing/2014/main" id="{D9199EFA-95A7-C007-A130-B7444F7A0533}"/>
              </a:ext>
            </a:extLst>
          </p:cNvPr>
          <p:cNvCxnSpPr/>
          <p:nvPr/>
        </p:nvCxnSpPr>
        <p:spPr>
          <a:xfrm flipV="1">
            <a:off x="5231904" y="5013176"/>
            <a:ext cx="2952328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139834DA-7CCE-9FC1-5C98-D15311E7AB10}"/>
              </a:ext>
            </a:extLst>
          </p:cNvPr>
          <p:cNvCxnSpPr/>
          <p:nvPr/>
        </p:nvCxnSpPr>
        <p:spPr>
          <a:xfrm flipV="1">
            <a:off x="4822950" y="5373216"/>
            <a:ext cx="2641202" cy="576064"/>
          </a:xfrm>
          <a:prstGeom prst="bentConnector3">
            <a:avLst>
              <a:gd name="adj1" fmla="val 78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54927-3C81-9FDC-3807-1A2A2AF4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40DDB-D8EC-D107-A97F-26147FBD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BCAE3B5-EDD7-0041-7BC3-D3F6299E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Erscheinung der </a:t>
            </a:r>
            <a:r>
              <a:rPr lang="de-DE" dirty="0" err="1"/>
              <a:t>Webeite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9F248-F5B1-3F98-9035-C8123D1E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32" y="836712"/>
            <a:ext cx="5391902" cy="3953427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96C59C4-E4FF-3D7A-B6AB-1DC9086E63DF}"/>
              </a:ext>
            </a:extLst>
          </p:cNvPr>
          <p:cNvSpPr/>
          <p:nvPr/>
        </p:nvSpPr>
        <p:spPr>
          <a:xfrm>
            <a:off x="4600601" y="776293"/>
            <a:ext cx="144016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BC4E9C5-87F1-A395-54AE-40C924EB0D97}"/>
              </a:ext>
            </a:extLst>
          </p:cNvPr>
          <p:cNvSpPr/>
          <p:nvPr/>
        </p:nvSpPr>
        <p:spPr>
          <a:xfrm>
            <a:off x="4367807" y="3057230"/>
            <a:ext cx="1672953" cy="109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Themometer</a:t>
            </a:r>
            <a:endParaRPr lang="de-DE" dirty="0"/>
          </a:p>
        </p:txBody>
      </p:sp>
      <p:sp>
        <p:nvSpPr>
          <p:cNvPr id="12" name="Pfeil: nach oben gebogen 11">
            <a:extLst>
              <a:ext uri="{FF2B5EF4-FFF2-40B4-BE49-F238E27FC236}">
                <a16:creationId xmlns:a16="http://schemas.microsoft.com/office/drawing/2014/main" id="{B018CAF7-7B26-F10B-1C38-FA6A8213D4B6}"/>
              </a:ext>
            </a:extLst>
          </p:cNvPr>
          <p:cNvSpPr/>
          <p:nvPr/>
        </p:nvSpPr>
        <p:spPr>
          <a:xfrm>
            <a:off x="6680031" y="4653136"/>
            <a:ext cx="2232248" cy="12700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Hygrometer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B3E0D0-BB6B-FE17-3225-3FD23BC9D51C}"/>
              </a:ext>
            </a:extLst>
          </p:cNvPr>
          <p:cNvSpPr txBox="1"/>
          <p:nvPr/>
        </p:nvSpPr>
        <p:spPr>
          <a:xfrm>
            <a:off x="407368" y="1700808"/>
            <a:ext cx="54726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Hier wurden „</a:t>
            </a:r>
            <a:r>
              <a:rPr lang="de-DE" sz="2000" dirty="0" err="1"/>
              <a:t>dummy</a:t>
            </a:r>
            <a:r>
              <a:rPr lang="de-DE" sz="2000" dirty="0"/>
              <a:t>“ Werte eingesetzt um die Webseite zu demonstrieren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Darstellung und zukünftig geplante Steuerung über einen ESP internen Webserver ermöglichen es die Kosten für dieses Projekt gering zu Halten. Es werden keine </a:t>
            </a:r>
            <a:br>
              <a:rPr lang="de-DE" sz="2000" dirty="0"/>
            </a:br>
            <a:r>
              <a:rPr lang="de-DE" sz="2000" dirty="0"/>
              <a:t>zusätzlichen Anzeigen oder </a:t>
            </a:r>
            <a:br>
              <a:rPr lang="de-DE" sz="2000" dirty="0"/>
            </a:br>
            <a:r>
              <a:rPr lang="de-DE" sz="2000" dirty="0"/>
              <a:t>Bedienelemente benötigt. Sensor und ESP32 stellen einen vollständigen Regler da. Die Kosten belaufen sich auf ca. 10€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Aktoren wie Lüfter, Heizung und Raumluftbefeuchter müssen auf den Anwendungsbereich angepasst werden. Die Kosten hängen hier von der Größe des zu klimatisierenden Raumes ab.</a:t>
            </a:r>
          </a:p>
        </p:txBody>
      </p:sp>
    </p:spTree>
    <p:extLst>
      <p:ext uri="{BB962C8B-B14F-4D97-AF65-F5344CB8AC3E}">
        <p14:creationId xmlns:p14="http://schemas.microsoft.com/office/powerpoint/2010/main" val="34236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AFCAC0-FE39-4DFD-A531-69DD67B9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zusätzliche Bibliotheken benötigt.</a:t>
            </a:r>
          </a:p>
          <a:p>
            <a:r>
              <a:rPr lang="de-DE" dirty="0" err="1">
                <a:sym typeface="Wingdings" panose="05000000000000000000" pitchFamily="2" charset="2"/>
              </a:rPr>
              <a:t>ESPAsyncWebServer</a:t>
            </a:r>
            <a:r>
              <a:rPr lang="de-DE" dirty="0">
                <a:sym typeface="Wingdings" panose="05000000000000000000" pitchFamily="2" charset="2"/>
              </a:rPr>
              <a:t> von: </a:t>
            </a:r>
            <a:r>
              <a:rPr lang="de-DE" dirty="0">
                <a:sym typeface="Wingdings" panose="05000000000000000000" pitchFamily="2" charset="2"/>
                <a:hlinkClick r:id="rId2"/>
              </a:rPr>
              <a:t>https://github.com/me-no-dev/ESPAsyncWebServer</a:t>
            </a:r>
            <a:r>
              <a:rPr lang="de-DE" dirty="0">
                <a:sym typeface="Wingdings" panose="05000000000000000000" pitchFamily="2" charset="2"/>
              </a:rPr>
              <a:t> herunterladen</a:t>
            </a:r>
          </a:p>
          <a:p>
            <a:r>
              <a:rPr lang="de-DE" dirty="0">
                <a:sym typeface="Wingdings" panose="05000000000000000000" pitchFamily="2" charset="2"/>
              </a:rPr>
              <a:t>Hinzufügen über Sketch  </a:t>
            </a:r>
            <a:r>
              <a:rPr lang="de-DE" dirty="0" err="1">
                <a:sym typeface="Wingdings" panose="05000000000000000000" pitchFamily="2" charset="2"/>
              </a:rPr>
              <a:t>Bilbiothek</a:t>
            </a:r>
            <a:r>
              <a:rPr lang="de-DE" dirty="0">
                <a:sym typeface="Wingdings" panose="05000000000000000000" pitchFamily="2" charset="2"/>
              </a:rPr>
              <a:t> einbinden  .ZIP Bibliothek hinzufügen</a:t>
            </a:r>
          </a:p>
          <a:p>
            <a:r>
              <a:rPr lang="de-DE" dirty="0">
                <a:sym typeface="Wingdings" panose="05000000000000000000" pitchFamily="2" charset="2"/>
              </a:rPr>
              <a:t>Die übrigen Bibliotheken können mit Werkzeuge  Bibliotheken verwalten heruntergeladen werden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WiFi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Adafruit BME280</a:t>
            </a:r>
          </a:p>
          <a:p>
            <a:r>
              <a:rPr lang="de-DE" dirty="0">
                <a:sym typeface="Wingdings" panose="05000000000000000000" pitchFamily="2" charset="2"/>
              </a:rPr>
              <a:t>Alle Bibliotheken werden durch #include im Quellcode eingebunden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C2EFEF-EFF5-33A6-B438-C4D6F7B9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4696C2-5D5C-B853-E373-45F29E4D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7A751D-313E-4EFC-49E8-D174C918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 einbinden</a:t>
            </a:r>
          </a:p>
        </p:txBody>
      </p:sp>
    </p:spTree>
    <p:extLst>
      <p:ext uri="{BB962C8B-B14F-4D97-AF65-F5344CB8AC3E}">
        <p14:creationId xmlns:p14="http://schemas.microsoft.com/office/powerpoint/2010/main" val="42660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371CC3-56C1-9CB5-F98E-7AB5687A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8" y="1600201"/>
            <a:ext cx="11679768" cy="4565104"/>
          </a:xfrm>
        </p:spPr>
        <p:txBody>
          <a:bodyPr>
            <a:normAutofit/>
          </a:bodyPr>
          <a:lstStyle/>
          <a:p>
            <a:r>
              <a:rPr lang="de-DE" dirty="0"/>
              <a:t>Im folgenden werden vereinzelt Abschnitte des Quellcodes zu betrieb des Webservers aufgezeigt und erläutert. Der vollständige Quellcode ist im Anhang.</a:t>
            </a:r>
          </a:p>
          <a:p>
            <a:r>
              <a:rPr lang="de-DE" dirty="0"/>
              <a:t>Webserverobjekt wird erstellt:</a:t>
            </a:r>
          </a:p>
          <a:p>
            <a:endParaRPr lang="de-DE" dirty="0"/>
          </a:p>
          <a:p>
            <a:r>
              <a:rPr lang="de-DE" dirty="0"/>
              <a:t>Verbindung zum WLAN wird hergestellt und die IP anschließend ausgegeben: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FAE8A-0AA4-634A-9A57-0968164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40022F-9C45-EE2A-4725-8A3CDCB2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57CD5E-1A5F-6F60-7317-0A74CE03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aufsetzen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9665DB-0C50-58A4-31CA-4CEDF3EF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8" y="2773227"/>
            <a:ext cx="7411484" cy="685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A9E1AF-5764-08E3-BDF3-4BAD31EB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3789040"/>
            <a:ext cx="353426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A38073-AE22-7810-0D45-CF1B134E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Skript und Webseite werden geladen und der Server gestartet: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Folgende Funktion wird am Ende des Programms geschrieben und im Hintergrund beim aufrufen der Webseite durch einen Client abgearbeitet: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126168-F5DF-CE6A-0254-38C59EEB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Hier steht die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CE3B08-85DD-8F59-599D-4434D6F7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3BF5-F2DE-4AF9-B1C4-C14BD0DF4A3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DACCFD-4DF0-AF37-9D59-D6EA10A9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Starten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85B757-C56C-9819-8D76-8524AB65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8" y="2053179"/>
            <a:ext cx="6458851" cy="18100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FE934C-88C7-8F88-CA17-28E199787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" y="4725794"/>
            <a:ext cx="3972479" cy="140037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455E0A-2373-6E5C-5FD3-DD81CB6C5661}"/>
              </a:ext>
            </a:extLst>
          </p:cNvPr>
          <p:cNvSpPr txBox="1"/>
          <p:nvPr/>
        </p:nvSpPr>
        <p:spPr>
          <a:xfrm>
            <a:off x="4869746" y="4964314"/>
            <a:ext cx="645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„HUMIDITY“ und „TEMPERATURE“ finden sich im HTML Code als Platzhalter wie oben gezeigt. Hier werden die entsprechende Messwerte eingesetzt.</a:t>
            </a:r>
          </a:p>
        </p:txBody>
      </p:sp>
    </p:spTree>
    <p:extLst>
      <p:ext uri="{BB962C8B-B14F-4D97-AF65-F5344CB8AC3E}">
        <p14:creationId xmlns:p14="http://schemas.microsoft.com/office/powerpoint/2010/main" val="9973053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Breitbild</PresentationFormat>
  <Paragraphs>123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Larissa</vt:lpstr>
      <vt:lpstr>PowerPoint-Präsentation</vt:lpstr>
      <vt:lpstr>Projektbeschreibung</vt:lpstr>
      <vt:lpstr>Aufsetzen der IDE</vt:lpstr>
      <vt:lpstr>Erstellen des Webserers</vt:lpstr>
      <vt:lpstr>Aufbau der Webseite</vt:lpstr>
      <vt:lpstr>Erscheinung der Webeite</vt:lpstr>
      <vt:lpstr>Bibliotheken einbinden</vt:lpstr>
      <vt:lpstr>Server aufsetzen</vt:lpstr>
      <vt:lpstr>Server Starten</vt:lpstr>
      <vt:lpstr>Regelsystem</vt:lpstr>
      <vt:lpstr>Regelschleife</vt:lpstr>
      <vt:lpstr>Stellwertberechnung</vt:lpstr>
      <vt:lpstr>Geplante Erweiterungen und Verbesserungen</vt:lpstr>
    </vt:vector>
  </TitlesOfParts>
  <Company>HTW Saarland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vsv</dc:title>
  <dc:creator>Matthias.Mallmann</dc:creator>
  <cp:lastModifiedBy>Steffen Porsch</cp:lastModifiedBy>
  <cp:revision>56</cp:revision>
  <dcterms:created xsi:type="dcterms:W3CDTF">2015-05-21T11:29:38Z</dcterms:created>
  <dcterms:modified xsi:type="dcterms:W3CDTF">2022-08-03T18:07:44Z</dcterms:modified>
</cp:coreProperties>
</file>