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84" r:id="rId2"/>
  </p:sldMasterIdLst>
  <p:notesMasterIdLst>
    <p:notesMasterId r:id="rId11"/>
  </p:notesMasterIdLst>
  <p:sldIdLst>
    <p:sldId id="257" r:id="rId3"/>
    <p:sldId id="2147471034" r:id="rId4"/>
    <p:sldId id="2147470855" r:id="rId5"/>
    <p:sldId id="2147470856" r:id="rId6"/>
    <p:sldId id="2147469829" r:id="rId7"/>
    <p:sldId id="2147471030" r:id="rId8"/>
    <p:sldId id="2147471039" r:id="rId9"/>
    <p:sldId id="214747010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2799F04-C7AE-49C0-89F3-28A7A6A73AA1}" v="9" dt="2023-12-18T16:17:20.06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3420" autoAdjust="0"/>
  </p:normalViewPr>
  <p:slideViewPr>
    <p:cSldViewPr snapToGrid="0">
      <p:cViewPr varScale="1">
        <p:scale>
          <a:sx n="106" d="100"/>
          <a:sy n="106" d="100"/>
        </p:scale>
        <p:origin x="6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ssie Baker" userId="c7eb576d-4567-4845-a3b2-846a7aeceace" providerId="ADAL" clId="{52799F04-C7AE-49C0-89F3-28A7A6A73AA1}"/>
    <pc:docChg chg="custSel addSld delSld modSld">
      <pc:chgData name="Cassie Baker" userId="c7eb576d-4567-4845-a3b2-846a7aeceace" providerId="ADAL" clId="{52799F04-C7AE-49C0-89F3-28A7A6A73AA1}" dt="2023-12-18T16:36:30.179" v="370" actId="14100"/>
      <pc:docMkLst>
        <pc:docMk/>
      </pc:docMkLst>
      <pc:sldChg chg="modSp add mod">
        <pc:chgData name="Cassie Baker" userId="c7eb576d-4567-4845-a3b2-846a7aeceace" providerId="ADAL" clId="{52799F04-C7AE-49C0-89F3-28A7A6A73AA1}" dt="2023-12-18T16:14:49.623" v="103" actId="20577"/>
        <pc:sldMkLst>
          <pc:docMk/>
          <pc:sldMk cId="3159184238" sldId="2147469829"/>
        </pc:sldMkLst>
        <pc:spChg chg="mod">
          <ac:chgData name="Cassie Baker" userId="c7eb576d-4567-4845-a3b2-846a7aeceace" providerId="ADAL" clId="{52799F04-C7AE-49C0-89F3-28A7A6A73AA1}" dt="2023-12-18T16:14:49.623" v="103" actId="20577"/>
          <ac:spMkLst>
            <pc:docMk/>
            <pc:sldMk cId="3159184238" sldId="2147469829"/>
            <ac:spMk id="2" creationId="{88909D1E-C666-848A-BF55-51828FF403F8}"/>
          </ac:spMkLst>
        </pc:spChg>
      </pc:sldChg>
      <pc:sldChg chg="add">
        <pc:chgData name="Cassie Baker" userId="c7eb576d-4567-4845-a3b2-846a7aeceace" providerId="ADAL" clId="{52799F04-C7AE-49C0-89F3-28A7A6A73AA1}" dt="2023-12-18T16:17:20.067" v="155"/>
        <pc:sldMkLst>
          <pc:docMk/>
          <pc:sldMk cId="3960634472" sldId="2147470108"/>
        </pc:sldMkLst>
      </pc:sldChg>
      <pc:sldChg chg="add del">
        <pc:chgData name="Cassie Baker" userId="c7eb576d-4567-4845-a3b2-846a7aeceace" providerId="ADAL" clId="{52799F04-C7AE-49C0-89F3-28A7A6A73AA1}" dt="2023-12-18T16:05:21.146" v="26"/>
        <pc:sldMkLst>
          <pc:docMk/>
          <pc:sldMk cId="1155665308" sldId="2147470855"/>
        </pc:sldMkLst>
      </pc:sldChg>
      <pc:sldChg chg="delSp modSp mod">
        <pc:chgData name="Cassie Baker" userId="c7eb576d-4567-4845-a3b2-846a7aeceace" providerId="ADAL" clId="{52799F04-C7AE-49C0-89F3-28A7A6A73AA1}" dt="2023-12-18T16:36:30.179" v="370" actId="14100"/>
        <pc:sldMkLst>
          <pc:docMk/>
          <pc:sldMk cId="613607739" sldId="2147470856"/>
        </pc:sldMkLst>
        <pc:spChg chg="del">
          <ac:chgData name="Cassie Baker" userId="c7eb576d-4567-4845-a3b2-846a7aeceace" providerId="ADAL" clId="{52799F04-C7AE-49C0-89F3-28A7A6A73AA1}" dt="2023-12-18T16:05:41.502" v="27" actId="478"/>
          <ac:spMkLst>
            <pc:docMk/>
            <pc:sldMk cId="613607739" sldId="2147470856"/>
            <ac:spMk id="2" creationId="{A1A88402-3EE8-9FB2-463D-F1317B116638}"/>
          </ac:spMkLst>
        </pc:spChg>
        <pc:spChg chg="mod">
          <ac:chgData name="Cassie Baker" userId="c7eb576d-4567-4845-a3b2-846a7aeceace" providerId="ADAL" clId="{52799F04-C7AE-49C0-89F3-28A7A6A73AA1}" dt="2023-12-18T16:36:30.179" v="370" actId="14100"/>
          <ac:spMkLst>
            <pc:docMk/>
            <pc:sldMk cId="613607739" sldId="2147470856"/>
            <ac:spMk id="5" creationId="{8A72354F-B336-83C9-6093-755285CE5AE0}"/>
          </ac:spMkLst>
        </pc:spChg>
        <pc:spChg chg="mod">
          <ac:chgData name="Cassie Baker" userId="c7eb576d-4567-4845-a3b2-846a7aeceace" providerId="ADAL" clId="{52799F04-C7AE-49C0-89F3-28A7A6A73AA1}" dt="2023-12-18T16:36:27.122" v="369" actId="27636"/>
          <ac:spMkLst>
            <pc:docMk/>
            <pc:sldMk cId="613607739" sldId="2147470856"/>
            <ac:spMk id="7" creationId="{ECC63FAD-AE82-477F-B70F-B635CBCF60EA}"/>
          </ac:spMkLst>
        </pc:spChg>
      </pc:sldChg>
      <pc:sldChg chg="modSp add mod modNotesTx">
        <pc:chgData name="Cassie Baker" userId="c7eb576d-4567-4845-a3b2-846a7aeceace" providerId="ADAL" clId="{52799F04-C7AE-49C0-89F3-28A7A6A73AA1}" dt="2023-12-18T16:15:04.052" v="153" actId="20577"/>
        <pc:sldMkLst>
          <pc:docMk/>
          <pc:sldMk cId="910892542" sldId="2147471030"/>
        </pc:sldMkLst>
        <pc:spChg chg="mod">
          <ac:chgData name="Cassie Baker" userId="c7eb576d-4567-4845-a3b2-846a7aeceace" providerId="ADAL" clId="{52799F04-C7AE-49C0-89F3-28A7A6A73AA1}" dt="2023-12-18T16:15:04.052" v="153" actId="20577"/>
          <ac:spMkLst>
            <pc:docMk/>
            <pc:sldMk cId="910892542" sldId="2147471030"/>
            <ac:spMk id="2" creationId="{5C68EA50-A35D-C957-FE06-1CD5153B9312}"/>
          </ac:spMkLst>
        </pc:spChg>
      </pc:sldChg>
      <pc:sldChg chg="modSp add mod">
        <pc:chgData name="Cassie Baker" userId="c7eb576d-4567-4845-a3b2-846a7aeceace" providerId="ADAL" clId="{52799F04-C7AE-49C0-89F3-28A7A6A73AA1}" dt="2023-12-18T16:05:07.503" v="24" actId="14100"/>
        <pc:sldMkLst>
          <pc:docMk/>
          <pc:sldMk cId="2124449677" sldId="2147471034"/>
        </pc:sldMkLst>
        <pc:spChg chg="mod">
          <ac:chgData name="Cassie Baker" userId="c7eb576d-4567-4845-a3b2-846a7aeceace" providerId="ADAL" clId="{52799F04-C7AE-49C0-89F3-28A7A6A73AA1}" dt="2023-12-18T16:05:00.780" v="23" actId="20577"/>
          <ac:spMkLst>
            <pc:docMk/>
            <pc:sldMk cId="2124449677" sldId="2147471034"/>
            <ac:spMk id="2" creationId="{88909D1E-C666-848A-BF55-51828FF403F8}"/>
          </ac:spMkLst>
        </pc:spChg>
        <pc:spChg chg="mod">
          <ac:chgData name="Cassie Baker" userId="c7eb576d-4567-4845-a3b2-846a7aeceace" providerId="ADAL" clId="{52799F04-C7AE-49C0-89F3-28A7A6A73AA1}" dt="2023-12-18T16:05:07.503" v="24" actId="14100"/>
          <ac:spMkLst>
            <pc:docMk/>
            <pc:sldMk cId="2124449677" sldId="2147471034"/>
            <ac:spMk id="3" creationId="{5DD7303C-1E75-D2AE-746B-866A90EC3A0E}"/>
          </ac:spMkLst>
        </pc:spChg>
      </pc:sldChg>
      <pc:sldChg chg="add">
        <pc:chgData name="Cassie Baker" userId="c7eb576d-4567-4845-a3b2-846a7aeceace" providerId="ADAL" clId="{52799F04-C7AE-49C0-89F3-28A7A6A73AA1}" dt="2023-12-18T16:16:22.151" v="154"/>
        <pc:sldMkLst>
          <pc:docMk/>
          <pc:sldMk cId="2115903280" sldId="214747103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CDC8C-99CD-45BB-988C-4C2102B7AAFA}" type="datetimeFigureOut">
              <a:rPr lang="en-US" smtClean="0"/>
              <a:t>12/18/2023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3B734-EC56-46EB-9A47-E063AFEDD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97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E3507-C93A-4AC9-9F6D-A196CC8E605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6993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E3507-C93A-4AC9-9F6D-A196CC8E605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587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4E3507-C93A-4AC9-9F6D-A196CC8E605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807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3AE568C9-983D-9B48-87A7-C929C11F2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B8348AA-15AD-B84C-9476-A615E006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5264149" cy="1602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F68A1D-6AAA-6544-8658-BF7317961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22951"/>
            <a:ext cx="5264150" cy="40604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5FA0C8-CF7D-F342-BE78-09F93E83C65C}"/>
              </a:ext>
            </a:extLst>
          </p:cNvPr>
          <p:cNvCxnSpPr>
            <a:cxnSpLocks/>
          </p:cNvCxnSpPr>
          <p:nvPr/>
        </p:nvCxnSpPr>
        <p:spPr>
          <a:xfrm>
            <a:off x="920578" y="2878689"/>
            <a:ext cx="2802925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A9589C6-383E-F248-8746-9004295AA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8" y="1811902"/>
            <a:ext cx="2362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2630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503B7-1E84-7341-B580-2103B842CA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5"/>
            <a:ext cx="9970008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E30599-4384-4F67-AB83-4127D79C7CF1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5245526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8718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angle_Body_Strip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9616C4A0-CA97-C44B-94CB-5EC128DC3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900483-AE68-F14A-86B6-D133FBAE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072299"/>
            <a:ext cx="4748818" cy="168004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6D6E1-9541-E143-BDB0-AAB171E7E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66250"/>
            <a:ext cx="5264150" cy="406049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>
                    <a:lumMod val="50000"/>
                  </a:schemeClr>
                </a:solidFill>
                <a:latin typeface="Karbon Semibold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C41E5-795D-344A-B510-EE5C24203B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1850" y="2505329"/>
            <a:ext cx="5264150" cy="40513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5D2A16-8853-4AD6-A6AD-793DD0F7949A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2919902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FFEDBB8B-A369-F3A4-3E9C-75C3D93FF8FE}"/>
              </a:ext>
            </a:extLst>
          </p:cNvPr>
          <p:cNvSpPr/>
          <p:nvPr/>
        </p:nvSpPr>
        <p:spPr>
          <a:xfrm>
            <a:off x="11685750" y="1"/>
            <a:ext cx="513309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3178C6-5055-13E1-4AA5-1BAD695D6A6E}"/>
              </a:ext>
            </a:extLst>
          </p:cNvPr>
          <p:cNvSpPr/>
          <p:nvPr/>
        </p:nvSpPr>
        <p:spPr>
          <a:xfrm>
            <a:off x="11451529" y="1"/>
            <a:ext cx="234221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76584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angle_Body_Navy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9616C4A0-CA97-C44B-94CB-5EC128DC3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73FA51B-7AFB-77D1-21C2-CD1D61727B94}"/>
              </a:ext>
            </a:extLst>
          </p:cNvPr>
          <p:cNvSpPr/>
          <p:nvPr/>
        </p:nvSpPr>
        <p:spPr>
          <a:xfrm>
            <a:off x="0" y="0"/>
            <a:ext cx="12192000" cy="167957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7DF73-A356-18CC-C718-9745AA5CC9AC}"/>
              </a:ext>
            </a:extLst>
          </p:cNvPr>
          <p:cNvSpPr/>
          <p:nvPr/>
        </p:nvSpPr>
        <p:spPr>
          <a:xfrm>
            <a:off x="0" y="1480128"/>
            <a:ext cx="12192000" cy="1994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00483-AE68-F14A-86B6-D133FBAE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664235"/>
            <a:ext cx="10278972" cy="81589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C41E5-795D-344A-B510-EE5C24203B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1850" y="2078965"/>
            <a:ext cx="6819780" cy="447766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5D2A16-8853-4AD6-A6AD-793DD0F7949A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2919902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8118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_Bottom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AB8945C-49E8-E44A-85B9-B2ACB819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900483-AE68-F14A-86B6-D133FBAE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77240"/>
            <a:ext cx="10885667" cy="1602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CD0D7-C1BF-4844-81E0-35CB554BF5B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1850" y="3100388"/>
            <a:ext cx="4754563" cy="348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78FE31-0FD1-4CEE-A7BD-F0CAD895415F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10433222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43926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_Blue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B8945C-49E8-E44A-85B9-B2ACB8191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"/>
          <a:stretch/>
        </p:blipFill>
        <p:spPr>
          <a:xfrm>
            <a:off x="-43544" y="0"/>
            <a:ext cx="1223554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900483-AE68-F14A-86B6-D133FBAE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77240"/>
            <a:ext cx="10885667" cy="1602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0CE452-8F96-441F-8E8D-5BCC30D6AEC6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79361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_Blue_Body_Navy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B8945C-49E8-E44A-85B9-B2ACB8191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"/>
          <a:stretch/>
        </p:blipFill>
        <p:spPr>
          <a:xfrm>
            <a:off x="-1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6006445-74AC-FD65-4A66-271138588ADD}"/>
              </a:ext>
            </a:extLst>
          </p:cNvPr>
          <p:cNvSpPr/>
          <p:nvPr/>
        </p:nvSpPr>
        <p:spPr>
          <a:xfrm>
            <a:off x="0" y="381000"/>
            <a:ext cx="12192000" cy="100909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AF833A9-B487-7D1A-B68D-8D4F6ECF7115}"/>
              </a:ext>
            </a:extLst>
          </p:cNvPr>
          <p:cNvSpPr/>
          <p:nvPr/>
        </p:nvSpPr>
        <p:spPr>
          <a:xfrm>
            <a:off x="0" y="482600"/>
            <a:ext cx="12192000" cy="91737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900483-AE68-F14A-86B6-D133FBAE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682350"/>
            <a:ext cx="10885667" cy="71762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B826D8C5-FA93-2A76-2B8F-227089281BB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1850" y="1958197"/>
            <a:ext cx="6819780" cy="4598432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4874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_Navy_Stripe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Background pattern&#10;&#10;Description automatically generated">
            <a:extLst>
              <a:ext uri="{FF2B5EF4-FFF2-40B4-BE49-F238E27FC236}">
                <a16:creationId xmlns:a16="http://schemas.microsoft.com/office/drawing/2014/main" id="{EC5739B2-F2C3-B044-08F5-C0837CC95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3659F492-CBEF-E90A-4B85-410A4ADDB3B1}"/>
              </a:ext>
            </a:extLst>
          </p:cNvPr>
          <p:cNvSpPr/>
          <p:nvPr/>
        </p:nvSpPr>
        <p:spPr>
          <a:xfrm>
            <a:off x="11964838" y="1"/>
            <a:ext cx="23422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126943D-F141-BE4A-C0D7-39C99E894F49}"/>
              </a:ext>
            </a:extLst>
          </p:cNvPr>
          <p:cNvSpPr/>
          <p:nvPr/>
        </p:nvSpPr>
        <p:spPr>
          <a:xfrm>
            <a:off x="7427343" y="-1"/>
            <a:ext cx="4009006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E9367778-1678-8835-6654-FD060F51E5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0961" y="769476"/>
            <a:ext cx="6275703" cy="1602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9786366B-0B09-A508-E5B6-A4D165EBCE0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20960" y="2505329"/>
            <a:ext cx="6275703" cy="40513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F3C285F-A2C7-D453-614C-F8DE7F151011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74343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ide_Navy_Stripe_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Background pattern&#10;&#10;Description automatically generated">
            <a:extLst>
              <a:ext uri="{FF2B5EF4-FFF2-40B4-BE49-F238E27FC236}">
                <a16:creationId xmlns:a16="http://schemas.microsoft.com/office/drawing/2014/main" id="{F3C69C02-9BF7-36A4-EDFC-E43502857A6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2000"/>
          <a:stretch/>
        </p:blipFill>
        <p:spPr>
          <a:xfrm>
            <a:off x="0" y="0"/>
            <a:ext cx="12192000" cy="192022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526BE1D-C0C3-A967-1D96-EAEC07E83EE9}"/>
              </a:ext>
            </a:extLst>
          </p:cNvPr>
          <p:cNvSpPr/>
          <p:nvPr/>
        </p:nvSpPr>
        <p:spPr>
          <a:xfrm>
            <a:off x="0" y="738051"/>
            <a:ext cx="12192000" cy="1182173"/>
          </a:xfrm>
          <a:prstGeom prst="rect">
            <a:avLst/>
          </a:prstGeom>
          <a:solidFill>
            <a:srgbClr val="D8E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9E50EE-8D19-4A54-6A6D-2CC83E52CD78}"/>
              </a:ext>
            </a:extLst>
          </p:cNvPr>
          <p:cNvSpPr/>
          <p:nvPr/>
        </p:nvSpPr>
        <p:spPr>
          <a:xfrm>
            <a:off x="838200" y="0"/>
            <a:ext cx="477074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7E41E9F6-E821-7A85-4568-26B8A1CE1E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1900" y="874655"/>
            <a:ext cx="3990340" cy="1129619"/>
          </a:xfrm>
        </p:spPr>
        <p:txBody>
          <a:bodyPr>
            <a:noAutofit/>
          </a:bodyPr>
          <a:lstStyle/>
          <a:p>
            <a:r>
              <a:rPr lang="en-US">
                <a:solidFill>
                  <a:schemeClr val="accent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Click to edit Master title style</a:t>
            </a:r>
            <a:endParaRPr lang="en-US" dirty="0">
              <a:solidFill>
                <a:schemeClr val="accent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FEED8F-D19C-16D1-D928-BF2518F21F34}"/>
              </a:ext>
            </a:extLst>
          </p:cNvPr>
          <p:cNvCxnSpPr>
            <a:cxnSpLocks/>
          </p:cNvCxnSpPr>
          <p:nvPr/>
        </p:nvCxnSpPr>
        <p:spPr>
          <a:xfrm>
            <a:off x="1076960" y="508828"/>
            <a:ext cx="4145280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99D981B3-8B69-ED49-62DF-7A309C5D51F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96000" y="2406771"/>
            <a:ext cx="5610045" cy="387325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480E91B2-E605-B124-D3CE-CABBEA3E2B1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231899" y="2857173"/>
            <a:ext cx="3990341" cy="3422857"/>
          </a:xfrm>
        </p:spPr>
        <p:txBody>
          <a:bodyPr anchor="ctr"/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2770978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_Blue_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39D8D9FD-1173-E442-B267-75C044D17E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89581C-20BF-DFD8-690A-8C9A55FB9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921556-BCB1-BA72-40CE-9BDD174F22C9}"/>
              </a:ext>
            </a:extLst>
          </p:cNvPr>
          <p:cNvSpPr/>
          <p:nvPr/>
        </p:nvSpPr>
        <p:spPr>
          <a:xfrm>
            <a:off x="0" y="2244679"/>
            <a:ext cx="12204700" cy="1934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5" name="Content Placeholder 5">
            <a:extLst>
              <a:ext uri="{FF2B5EF4-FFF2-40B4-BE49-F238E27FC236}">
                <a16:creationId xmlns:a16="http://schemas.microsoft.com/office/drawing/2014/main" id="{F501647F-3012-E89B-8F11-5F7061062DE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857173"/>
            <a:ext cx="10954109" cy="3655769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6C0F751-968F-29BD-E5B8-2E716E85AC54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56071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_Blue_Bottom_Wide_Navy_Stripe_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106122AE-81FD-8480-BE14-BBF01EA545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62B2445-F836-C07A-DAAF-032D6C3E119C}"/>
              </a:ext>
            </a:extLst>
          </p:cNvPr>
          <p:cNvSpPr/>
          <p:nvPr/>
        </p:nvSpPr>
        <p:spPr>
          <a:xfrm>
            <a:off x="0" y="2253342"/>
            <a:ext cx="12192000" cy="18288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E62B050-8E0E-E7C4-0477-F90039E04F6D}"/>
              </a:ext>
            </a:extLst>
          </p:cNvPr>
          <p:cNvSpPr/>
          <p:nvPr/>
        </p:nvSpPr>
        <p:spPr>
          <a:xfrm>
            <a:off x="7659718" y="-1"/>
            <a:ext cx="4532282" cy="685799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marR="0" lvl="0" indent="-285750" algn="l" defTabSz="914400" rtl="0" eaLnBrk="1" fontAlgn="auto" latinLnBrk="0" hangingPunct="1">
              <a:lnSpc>
                <a:spcPct val="100000"/>
              </a:lnSpc>
              <a:spcBef>
                <a:spcPts val="800"/>
              </a:spcBef>
              <a:spcAft>
                <a:spcPts val="80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0CAE6FA-9E0E-FF18-9010-115B1D5A380F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BA2483D0-A9B5-F849-0F1C-C5ED3672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6597770" cy="104838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0863362-EBCA-4DC2-CF81-7F642051190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83079" y="2863939"/>
            <a:ext cx="6788989" cy="348523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30346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y_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02B5D0A6-C48E-234A-A70A-ED5D4BE44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" y="0"/>
            <a:ext cx="12169464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A477F36-8CA4-0845-8D7F-E6CFE4D9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5264149" cy="1602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68136A-36CA-7548-8A7D-21CA32336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22951"/>
            <a:ext cx="5264150" cy="40604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B62912-C8F3-F141-A5CF-54EB53A31077}"/>
              </a:ext>
            </a:extLst>
          </p:cNvPr>
          <p:cNvCxnSpPr>
            <a:cxnSpLocks/>
          </p:cNvCxnSpPr>
          <p:nvPr/>
        </p:nvCxnSpPr>
        <p:spPr>
          <a:xfrm>
            <a:off x="920578" y="2878689"/>
            <a:ext cx="2802925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2EFAF87C-7198-7C44-8EF5-498482CF1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8" y="1811902"/>
            <a:ext cx="2362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1462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_Blue_Bottom_Wide_Navy_Stripe_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6C902811-9550-B3F0-3054-CC705E3B97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7A226C2-DCF0-6360-D137-F63D2AE53138}"/>
              </a:ext>
            </a:extLst>
          </p:cNvPr>
          <p:cNvSpPr/>
          <p:nvPr/>
        </p:nvSpPr>
        <p:spPr>
          <a:xfrm>
            <a:off x="0" y="0"/>
            <a:ext cx="2821908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61963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B0AE8A7-8D0E-90A5-6FC5-5E41318E1303}"/>
              </a:ext>
            </a:extLst>
          </p:cNvPr>
          <p:cNvSpPr/>
          <p:nvPr/>
        </p:nvSpPr>
        <p:spPr>
          <a:xfrm>
            <a:off x="2821908" y="-1084"/>
            <a:ext cx="20836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4F21F938-199D-CF0C-F257-DCF9C65D7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6352" y="755994"/>
            <a:ext cx="8591910" cy="1469622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46EFE780-C59C-20AE-45BE-9FDF91FACE4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3372928" y="2708693"/>
            <a:ext cx="8591910" cy="3916393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625405-8320-FE1B-2B52-FFC3CEBED606}"/>
              </a:ext>
            </a:extLst>
          </p:cNvPr>
          <p:cNvCxnSpPr>
            <a:cxnSpLocks/>
          </p:cNvCxnSpPr>
          <p:nvPr/>
        </p:nvCxnSpPr>
        <p:spPr>
          <a:xfrm>
            <a:off x="2821908" y="508828"/>
            <a:ext cx="9370092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147550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 Success Sto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C625893-9F0F-BECD-65D1-7FAD7CA9E48C}"/>
              </a:ext>
            </a:extLst>
          </p:cNvPr>
          <p:cNvSpPr/>
          <p:nvPr/>
        </p:nvSpPr>
        <p:spPr>
          <a:xfrm>
            <a:off x="7899400" y="0"/>
            <a:ext cx="2667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FC0886-2BED-1C02-DF56-7231C9C45968}"/>
              </a:ext>
            </a:extLst>
          </p:cNvPr>
          <p:cNvSpPr/>
          <p:nvPr/>
        </p:nvSpPr>
        <p:spPr>
          <a:xfrm>
            <a:off x="0" y="1818752"/>
            <a:ext cx="12192000" cy="48131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6539C270-4D31-0955-BFD0-F8F623648F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05576"/>
            <a:ext cx="10515600" cy="490842"/>
          </a:xfrm>
        </p:spPr>
        <p:txBody>
          <a:bodyPr>
            <a:normAutofit/>
          </a:bodyPr>
          <a:lstStyle/>
          <a:p>
            <a:r>
              <a:rPr lang="en-US" sz="3200" dirty="0"/>
              <a:t>Client Success Story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57E445-1CB1-A420-BABB-BC560BCB0090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5595969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8FEEE77-4765-4F18-D364-9D1A1B2AA215}"/>
              </a:ext>
            </a:extLst>
          </p:cNvPr>
          <p:cNvSpPr/>
          <p:nvPr/>
        </p:nvSpPr>
        <p:spPr>
          <a:xfrm>
            <a:off x="0" y="1665514"/>
            <a:ext cx="12192000" cy="153236"/>
          </a:xfrm>
          <a:prstGeom prst="rect">
            <a:avLst/>
          </a:prstGeom>
          <a:solidFill>
            <a:srgbClr val="D8E3E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D820C97-4C9E-B0A9-19DD-0E139E618CD7}"/>
              </a:ext>
            </a:extLst>
          </p:cNvPr>
          <p:cNvSpPr txBox="1">
            <a:spLocks/>
          </p:cNvSpPr>
          <p:nvPr/>
        </p:nvSpPr>
        <p:spPr>
          <a:xfrm>
            <a:off x="838200" y="1223624"/>
            <a:ext cx="6597770" cy="3974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</a:rPr>
              <a:t>Click to edit Master title style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2646FC2F-17D0-A4FE-6D11-FBE348037F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441" y="2107402"/>
            <a:ext cx="5736596" cy="424177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569C9B73-2FCA-D23B-489D-97660D84D64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363461" y="2721442"/>
            <a:ext cx="3990339" cy="3007778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US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446970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ient Success Sto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9C625893-9F0F-BECD-65D1-7FAD7CA9E48C}"/>
              </a:ext>
            </a:extLst>
          </p:cNvPr>
          <p:cNvSpPr/>
          <p:nvPr/>
        </p:nvSpPr>
        <p:spPr>
          <a:xfrm>
            <a:off x="7899400" y="0"/>
            <a:ext cx="2667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FC0886-2BED-1C02-DF56-7231C9C45968}"/>
              </a:ext>
            </a:extLst>
          </p:cNvPr>
          <p:cNvSpPr/>
          <p:nvPr/>
        </p:nvSpPr>
        <p:spPr>
          <a:xfrm>
            <a:off x="0" y="1818752"/>
            <a:ext cx="12192000" cy="481315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13" name="Title 6">
            <a:extLst>
              <a:ext uri="{FF2B5EF4-FFF2-40B4-BE49-F238E27FC236}">
                <a16:creationId xmlns:a16="http://schemas.microsoft.com/office/drawing/2014/main" id="{6539C270-4D31-0955-BFD0-F8F623648F3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705576"/>
            <a:ext cx="10515600" cy="490842"/>
          </a:xfrm>
        </p:spPr>
        <p:txBody>
          <a:bodyPr>
            <a:normAutofit/>
          </a:bodyPr>
          <a:lstStyle/>
          <a:p>
            <a:r>
              <a:rPr lang="en-US" sz="3200" dirty="0"/>
              <a:t>Client Success Story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957E445-1CB1-A420-BABB-BC560BCB0090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5595969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8FEEE77-4765-4F18-D364-9D1A1B2AA215}"/>
              </a:ext>
            </a:extLst>
          </p:cNvPr>
          <p:cNvSpPr/>
          <p:nvPr/>
        </p:nvSpPr>
        <p:spPr>
          <a:xfrm>
            <a:off x="0" y="1665514"/>
            <a:ext cx="12192000" cy="1532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CD820C97-4C9E-B0A9-19DD-0E139E618CD7}"/>
              </a:ext>
            </a:extLst>
          </p:cNvPr>
          <p:cNvSpPr txBox="1">
            <a:spLocks/>
          </p:cNvSpPr>
          <p:nvPr/>
        </p:nvSpPr>
        <p:spPr>
          <a:xfrm>
            <a:off x="838200" y="1223624"/>
            <a:ext cx="6597770" cy="39743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kern="1200">
                <a:solidFill>
                  <a:schemeClr val="tx1"/>
                </a:solidFill>
                <a:latin typeface="Calibri" panose="020F0502020204030204" pitchFamily="34" charset="0"/>
                <a:ea typeface="+mj-ea"/>
                <a:cs typeface="Calibri" panose="020F0502020204030204" pitchFamily="34" charset="0"/>
              </a:defRPr>
            </a:lvl1pPr>
          </a:lstStyle>
          <a:p>
            <a:r>
              <a:rPr lang="en-US" sz="1800" b="1" dirty="0">
                <a:solidFill>
                  <a:schemeClr val="accent1"/>
                </a:solidFill>
              </a:rPr>
              <a:t>Click to edit Master title style</a:t>
            </a:r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2646FC2F-17D0-A4FE-6D11-FBE348037F9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405441" y="2107402"/>
            <a:ext cx="5736596" cy="4241770"/>
          </a:xfrm>
        </p:spPr>
        <p:txBody>
          <a:bodyPr/>
          <a:lstStyle>
            <a:lvl1pPr>
              <a:defRPr sz="1600"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569C9B73-2FCA-D23B-489D-97660D84D64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363461" y="2721442"/>
            <a:ext cx="3990339" cy="3007778"/>
          </a:xfrm>
          <a:effectLst>
            <a:glow rad="228600">
              <a:schemeClr val="accent4">
                <a:satMod val="175000"/>
                <a:alpha val="40000"/>
              </a:schemeClr>
            </a:glow>
          </a:effectLst>
        </p:spPr>
        <p:txBody>
          <a:bodyPr>
            <a:normAutofit/>
          </a:bodyPr>
          <a:lstStyle/>
          <a:p>
            <a:pPr marL="0" lvl="0" indent="0">
              <a:lnSpc>
                <a:spcPct val="110000"/>
              </a:lnSpc>
              <a:buNone/>
            </a:pPr>
            <a:r>
              <a:rPr lang="en-US" sz="3600" i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48398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ue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B8945C-49E8-E44A-85B9-B2ACB8191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"/>
          <a:stretch/>
        </p:blipFill>
        <p:spPr>
          <a:xfrm>
            <a:off x="-43544" y="0"/>
            <a:ext cx="1223554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900483-AE68-F14A-86B6-D133FBAE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77240"/>
            <a:ext cx="10885667" cy="1602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0CE452-8F96-441F-8E8D-5BCC30D6AEC6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721399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0702671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Light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1E00BC2-5245-0448-A89C-AC78C280C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04838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2B02D-B2D7-1544-A877-CD10BF9CAB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5"/>
            <a:ext cx="9970008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94E4EA-6059-46F0-B1AF-259350890153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824806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3AE568C9-983D-9B48-87A7-C929C11F2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7B8348AA-15AD-B84C-9476-A615E006C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5264149" cy="1602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1BF68A1D-6AAA-6544-8658-BF7317961F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22951"/>
            <a:ext cx="5264150" cy="40604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5FA0C8-CF7D-F342-BE78-09F93E83C65C}"/>
              </a:ext>
            </a:extLst>
          </p:cNvPr>
          <p:cNvCxnSpPr>
            <a:cxnSpLocks/>
          </p:cNvCxnSpPr>
          <p:nvPr/>
        </p:nvCxnSpPr>
        <p:spPr>
          <a:xfrm>
            <a:off x="920578" y="2878689"/>
            <a:ext cx="2802925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BA9589C6-383E-F248-8746-9004295AA2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8" y="1811902"/>
            <a:ext cx="2362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39340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Background pattern&#10;&#10;Description automatically generated">
            <a:extLst>
              <a:ext uri="{FF2B5EF4-FFF2-40B4-BE49-F238E27FC236}">
                <a16:creationId xmlns:a16="http://schemas.microsoft.com/office/drawing/2014/main" id="{02B5D0A6-C48E-234A-A70A-ED5D4BE445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" y="0"/>
            <a:ext cx="12169464" cy="685800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DA477F36-8CA4-0845-8D7F-E6CFE4D9F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3429000"/>
            <a:ext cx="5264149" cy="1602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A568136A-36CA-7548-8A7D-21CA32336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3022951"/>
            <a:ext cx="5264150" cy="40604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B62912-C8F3-F141-A5CF-54EB53A31077}"/>
              </a:ext>
            </a:extLst>
          </p:cNvPr>
          <p:cNvCxnSpPr>
            <a:cxnSpLocks/>
          </p:cNvCxnSpPr>
          <p:nvPr/>
        </p:nvCxnSpPr>
        <p:spPr>
          <a:xfrm>
            <a:off x="920578" y="2878689"/>
            <a:ext cx="2802925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 descr="Logo&#10;&#10;Description automatically generated">
            <a:extLst>
              <a:ext uri="{FF2B5EF4-FFF2-40B4-BE49-F238E27FC236}">
                <a16:creationId xmlns:a16="http://schemas.microsoft.com/office/drawing/2014/main" id="{2EFAF87C-7198-7C44-8EF5-498482CF1F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78" y="1811902"/>
            <a:ext cx="2362200" cy="787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6466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1E00BC2-5245-0448-A89C-AC78C280C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04838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2B02D-B2D7-1544-A877-CD10BF9CAB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5"/>
            <a:ext cx="9970008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94E4EA-6059-46F0-B1AF-259350890153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131861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F28CC6A-D723-1547-8282-F2F3D4235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" y="0"/>
            <a:ext cx="1216946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C51E1D-D101-D24E-B312-364B6C0164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4"/>
            <a:ext cx="10515600" cy="46666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DF1B47-464D-4830-8A70-AEF9E3180C30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6384462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3436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angle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1E00BC2-5245-0448-A89C-AC78C280C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04838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2B02D-B2D7-1544-A877-CD10BF9CAB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5"/>
            <a:ext cx="9970008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94E4EA-6059-46F0-B1AF-259350890153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403544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_Title and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BF53F14-6B55-C443-9E91-E2C5E05CC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503B7-1E84-7341-B580-2103B842CA4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825625"/>
            <a:ext cx="10206318" cy="4351337"/>
          </a:xfrm>
        </p:spPr>
        <p:txBody>
          <a:bodyPr/>
          <a:lstStyle/>
          <a:p>
            <a:pPr lvl="0"/>
            <a:r>
              <a:rPr lang="en-US"/>
              <a:t>IMAGE/DIAGRAM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F74859C-20CE-FD40-A166-72C4CAF74F2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719550" y="6199632"/>
            <a:ext cx="5257800" cy="292607"/>
          </a:xfrm>
        </p:spPr>
        <p:txBody>
          <a:bodyPr>
            <a:noAutofit/>
          </a:bodyPr>
          <a:lstStyle>
            <a:lvl1pPr marL="0" indent="0">
              <a:buNone/>
              <a:defRPr sz="1200" b="1" i="0">
                <a:solidFill>
                  <a:schemeClr val="tx1"/>
                </a:solidFill>
                <a:latin typeface="Karbon Semibold" pitchFamily="2" charset="77"/>
              </a:defRPr>
            </a:lvl1pPr>
            <a:lvl2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2pPr>
            <a:lvl3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3pPr>
            <a:lvl4pPr>
              <a:defRPr sz="1200" b="1" i="0">
                <a:solidFill>
                  <a:schemeClr val="accent1"/>
                </a:solidFill>
                <a:latin typeface="Karbon Semibold" pitchFamily="2" charset="77"/>
              </a:defRPr>
            </a:lvl4pPr>
            <a:lvl5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5pPr>
          </a:lstStyle>
          <a:p>
            <a:pPr lvl="0"/>
            <a:r>
              <a:rPr lang="en-US"/>
              <a:t>Image description, credit, etc.</a:t>
            </a:r>
          </a:p>
        </p:txBody>
      </p:sp>
    </p:spTree>
    <p:extLst>
      <p:ext uri="{BB962C8B-B14F-4D97-AF65-F5344CB8AC3E}">
        <p14:creationId xmlns:p14="http://schemas.microsoft.com/office/powerpoint/2010/main" val="166848127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ight_Title_copy_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BF53F14-6B55-C443-9E91-E2C5E05CC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1296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503B7-1E84-7341-B580-2103B842CA4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55775" y="1906859"/>
            <a:ext cx="5257800" cy="4270103"/>
          </a:xfrm>
        </p:spPr>
        <p:txBody>
          <a:bodyPr/>
          <a:lstStyle/>
          <a:p>
            <a:pPr lvl="0"/>
            <a:r>
              <a:rPr lang="en-US"/>
              <a:t>IMAGE/DIAGRAM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F74859C-20CE-FD40-A166-72C4CAF74F2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37125" y="6199632"/>
            <a:ext cx="5257800" cy="292607"/>
          </a:xfrm>
        </p:spPr>
        <p:txBody>
          <a:bodyPr>
            <a:noAutofit/>
          </a:bodyPr>
          <a:lstStyle>
            <a:lvl1pPr marL="0" indent="0">
              <a:buNone/>
              <a:defRPr sz="1200" b="1" i="0">
                <a:solidFill>
                  <a:schemeClr val="tx1"/>
                </a:solidFill>
                <a:latin typeface="Karbon Semibold" pitchFamily="2" charset="77"/>
              </a:defRPr>
            </a:lvl1pPr>
            <a:lvl2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2pPr>
            <a:lvl3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3pPr>
            <a:lvl4pPr>
              <a:defRPr sz="1200" b="1" i="0">
                <a:solidFill>
                  <a:schemeClr val="accent1"/>
                </a:solidFill>
                <a:latin typeface="Karbon Semibold" pitchFamily="2" charset="77"/>
              </a:defRPr>
            </a:lvl4pPr>
            <a:lvl5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5pPr>
          </a:lstStyle>
          <a:p>
            <a:pPr lvl="0"/>
            <a:r>
              <a:rPr lang="en-US"/>
              <a:t>Image description, credit, etc.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D70BCEA-7CD3-E944-BBA0-B628EAADDB7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825625"/>
            <a:ext cx="4898026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8239D7-02EF-4472-8E27-3009AE49247F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4647102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450098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ark_title and 2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F28CC6A-D723-1547-8282-F2F3D4235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" y="0"/>
            <a:ext cx="1216946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C51E1D-D101-D24E-B312-364B6C01641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19550" y="6199632"/>
            <a:ext cx="5257800" cy="292607"/>
          </a:xfrm>
        </p:spPr>
        <p:txBody>
          <a:bodyPr>
            <a:noAutofit/>
          </a:bodyPr>
          <a:lstStyle>
            <a:lvl1pPr marL="0" indent="0">
              <a:buNone/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1pPr>
            <a:lvl2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2pPr>
            <a:lvl3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3pPr>
            <a:lvl4pPr>
              <a:defRPr sz="1200" b="1" i="0">
                <a:solidFill>
                  <a:schemeClr val="accent1"/>
                </a:solidFill>
                <a:latin typeface="Karbon Semibold" pitchFamily="2" charset="77"/>
              </a:defRPr>
            </a:lvl4pPr>
            <a:lvl5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5pPr>
          </a:lstStyle>
          <a:p>
            <a:pPr lvl="0"/>
            <a:r>
              <a:rPr lang="en-US"/>
              <a:t>Image description, credit, etc.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13B60FF8-09E5-CC4D-B662-A60B24C6B0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69736" y="6199632"/>
            <a:ext cx="5257800" cy="292607"/>
          </a:xfrm>
        </p:spPr>
        <p:txBody>
          <a:bodyPr>
            <a:noAutofit/>
          </a:bodyPr>
          <a:lstStyle>
            <a:lvl1pPr marL="0" indent="0">
              <a:buNone/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1pPr>
            <a:lvl2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2pPr>
            <a:lvl3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3pPr>
            <a:lvl4pPr>
              <a:defRPr sz="1200" b="1" i="0">
                <a:solidFill>
                  <a:schemeClr val="accent1"/>
                </a:solidFill>
                <a:latin typeface="Karbon Semibold" pitchFamily="2" charset="77"/>
              </a:defRPr>
            </a:lvl4pPr>
            <a:lvl5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5pPr>
          </a:lstStyle>
          <a:p>
            <a:pPr lvl="0"/>
            <a:r>
              <a:rPr lang="en-US"/>
              <a:t>Image description, credit, etc.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9F726E7-0979-7B4A-B441-C4A87937319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193925"/>
            <a:ext cx="4985479" cy="39227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IMAGE/DIAGRAM</a:t>
            </a:r>
          </a:p>
          <a:p>
            <a:pPr lvl="0"/>
            <a:endParaRPr lang="en-US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315F25C0-6A58-5647-90C5-26CF923243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69571" y="2193925"/>
            <a:ext cx="4985479" cy="39227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IMAGE/DIAGRAM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6B8115-3B15-41AC-903D-89A023694C2B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013181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503B7-1E84-7341-B580-2103B842CA4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5"/>
            <a:ext cx="9970008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2E30599-4384-4F67-AB83-4127D79C7CF1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5245526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69406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_sub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9616C4A0-CA97-C44B-94CB-5EC128DC35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900483-AE68-F14A-86B6-D133FBAE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072299"/>
            <a:ext cx="4748818" cy="1680045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A6D6E1-9541-E143-BDB0-AAB171E7E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666250"/>
            <a:ext cx="5264150" cy="406049"/>
          </a:xfrm>
        </p:spPr>
        <p:txBody>
          <a:bodyPr>
            <a:normAutofit/>
          </a:bodyPr>
          <a:lstStyle>
            <a:lvl1pPr marL="0" indent="0">
              <a:buNone/>
              <a:defRPr sz="1800" b="0" i="0">
                <a:solidFill>
                  <a:schemeClr val="bg1">
                    <a:lumMod val="50000"/>
                  </a:schemeClr>
                </a:solidFill>
                <a:latin typeface="Karbon Semibold" pitchFamily="2" charset="7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1FC41E5-795D-344A-B510-EE5C24203B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1850" y="2505329"/>
            <a:ext cx="5264150" cy="4051300"/>
          </a:xfrm>
        </p:spPr>
        <p:txBody>
          <a:bodyPr/>
          <a:lstStyle>
            <a:lvl1pPr>
              <a:defRPr sz="16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15D2A16-8853-4AD6-A6AD-793DD0F7949A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2919902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201966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_sub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background pattern&#10;&#10;Description automatically generated">
            <a:extLst>
              <a:ext uri="{FF2B5EF4-FFF2-40B4-BE49-F238E27FC236}">
                <a16:creationId xmlns:a16="http://schemas.microsoft.com/office/drawing/2014/main" id="{7AB8945C-49E8-E44A-85B9-B2ACB81916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900483-AE68-F14A-86B6-D133FBAE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77240"/>
            <a:ext cx="10885667" cy="1602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CD0D7-C1BF-4844-81E0-35CB554BF5B8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831850" y="3100388"/>
            <a:ext cx="4754563" cy="34829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278FE31-0FD1-4CEE-A7BD-F0CAD895415F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10433222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931572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ue_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AB8945C-49E8-E44A-85B9-B2ACB819168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40"/>
          <a:stretch/>
        </p:blipFill>
        <p:spPr>
          <a:xfrm>
            <a:off x="-43544" y="0"/>
            <a:ext cx="1223554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B900483-AE68-F14A-86B6-D133FBAE3D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77240"/>
            <a:ext cx="10885667" cy="1602459"/>
          </a:xfrm>
          <a:prstGeom prst="rect">
            <a:avLst/>
          </a:prstGeo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30CE452-8F96-441F-8E8D-5BCC30D6AEC6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1742636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6B9BD-7ACD-AA4D-BAC3-7F674E575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154A30-DEBE-EB4F-BFAB-86F2D3816C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E37DAE-5FBA-EB44-9116-D7A1CCFCF2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8740229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EA576-2A3E-A742-8CAB-EE4109F4A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77724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3A912-6071-EC41-B567-A314716FB4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FBF61C-BA69-8843-B4F6-1A8F0D89F2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D7F0CA7-B844-174C-B6FC-BF05C9D807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1A2F34-747B-1A4F-B8FC-10613BF7AA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4725179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lank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39DD3-7FAF-2141-B5F7-0A1444558E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01096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y_Triang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F28CC6A-D723-1547-8282-F2F3D4235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" y="0"/>
            <a:ext cx="1216946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C51E1D-D101-D24E-B312-364B6C016418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4"/>
            <a:ext cx="10515600" cy="466661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2DF1B47-464D-4830-8A70-AEF9E3180C30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6384462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5960250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15607265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AE05-FF75-3F4D-8B2B-6BF56DF6A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13DE9-C37C-C446-A220-A227409E8C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435945-11FB-3D47-A1FE-8A33B5F2E9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8278861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AEF73A-8809-4C43-B4E8-ECE7E72CA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E37E19-A3A1-8E41-B9DA-2031871BE3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81B815-F691-E441-93CA-335F2C2F04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091889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D885-2B2F-2F4C-9ED7-BB6002B8C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FFCE60-F564-0849-8F06-041CBFE910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78449283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BAF197-1C28-CC40-B318-160E4FC45C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3C4710-3D74-B243-BBB4-DF29C7B32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317906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Layout 1 - On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A80DCFFA-9044-41D6-BCC6-70B5A4DB93F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88"/>
          <a:stretch/>
        </p:blipFill>
        <p:spPr>
          <a:xfrm>
            <a:off x="343326" y="300251"/>
            <a:ext cx="665006" cy="163773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6862D54-EAB6-4689-A836-FD2A533EF2A7}"/>
              </a:ext>
            </a:extLst>
          </p:cNvPr>
          <p:cNvSpPr/>
          <p:nvPr userDrawn="1"/>
        </p:nvSpPr>
        <p:spPr>
          <a:xfrm>
            <a:off x="1617523" y="0"/>
            <a:ext cx="1809417" cy="74141"/>
          </a:xfrm>
          <a:prstGeom prst="rect">
            <a:avLst/>
          </a:prstGeom>
          <a:solidFill>
            <a:srgbClr val="34B2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F64E3E-5E3C-4960-ACC4-D6E92875470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80995"/>
          <a:stretch/>
        </p:blipFill>
        <p:spPr>
          <a:xfrm>
            <a:off x="6096001" y="6106739"/>
            <a:ext cx="6096000" cy="751261"/>
          </a:xfrm>
          <a:prstGeom prst="rect">
            <a:avLst/>
          </a:prstGeom>
        </p:spPr>
      </p:pic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E1DF5C86-F627-42A7-A3A9-80E42C87288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17523" y="300586"/>
            <a:ext cx="10113157" cy="8829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en-US" sz="280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4">
            <a:extLst>
              <a:ext uri="{FF2B5EF4-FFF2-40B4-BE49-F238E27FC236}">
                <a16:creationId xmlns:a16="http://schemas.microsoft.com/office/drawing/2014/main" id="{63FDFF04-8D72-4659-BF40-A9F4D307040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617523" y="1292568"/>
            <a:ext cx="10113157" cy="495575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buNone/>
              <a:defRPr lang="en-US" sz="2400" kern="1200" dirty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6274072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4B655BA-10A4-4A57-89DB-CFFBE1CA1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586390" y="1434370"/>
            <a:ext cx="11018520" cy="2308324"/>
          </a:xfrm>
        </p:spPr>
        <p:txBody>
          <a:bodyPr wrap="square">
            <a:spAutoFit/>
          </a:bodyPr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1237199"/>
      </p:ext>
    </p:extLst>
  </p:cSld>
  <p:clrMapOvr>
    <a:masterClrMapping/>
  </p:clrMapOvr>
  <p:transition>
    <p:fade/>
  </p:transition>
  <p:extLst>
    <p:ext uri="{DCECCB84-F9BA-43D5-87BE-67443E8EF086}">
      <p15:sldGuideLst xmlns:p15="http://schemas.microsoft.com/office/powerpoint/2012/main">
        <p15:guide id="1" orient="horz" pos="288">
          <p15:clr>
            <a:srgbClr val="5ACBF0"/>
          </p15:clr>
        </p15:guide>
        <p15:guide id="2" orient="horz" pos="905">
          <p15:clr>
            <a:srgbClr val="5ACBF0"/>
          </p15:clr>
        </p15:guide>
        <p15:guide id="4" orient="horz" pos="1272">
          <p15:clr>
            <a:srgbClr val="5ACBF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iangle_Body_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BF53F14-6B55-C443-9E91-E2C5E05CC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503B7-1E84-7341-B580-2103B842CA4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0" y="1825625"/>
            <a:ext cx="10206318" cy="4351337"/>
          </a:xfrm>
        </p:spPr>
        <p:txBody>
          <a:bodyPr/>
          <a:lstStyle/>
          <a:p>
            <a:pPr lvl="0"/>
            <a:r>
              <a:rPr lang="en-US" dirty="0"/>
              <a:t>IMAGE/DIAGRAM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F74859C-20CE-FD40-A166-72C4CAF74F2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838200" y="6199632"/>
            <a:ext cx="5139150" cy="292607"/>
          </a:xfrm>
        </p:spPr>
        <p:txBody>
          <a:bodyPr>
            <a:noAutofit/>
          </a:bodyPr>
          <a:lstStyle>
            <a:lvl1pPr marL="0" indent="0">
              <a:buNone/>
              <a:defRPr sz="1200" b="1" i="0">
                <a:solidFill>
                  <a:schemeClr val="tx1"/>
                </a:solidFill>
                <a:latin typeface="Karbon Semibold" pitchFamily="2" charset="77"/>
              </a:defRPr>
            </a:lvl1pPr>
            <a:lvl2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2pPr>
            <a:lvl3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3pPr>
            <a:lvl4pPr>
              <a:defRPr sz="1200" b="1" i="0">
                <a:solidFill>
                  <a:schemeClr val="accent1"/>
                </a:solidFill>
                <a:latin typeface="Karbon Semibold" pitchFamily="2" charset="77"/>
              </a:defRPr>
            </a:lvl4pPr>
            <a:lvl5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5pPr>
          </a:lstStyle>
          <a:p>
            <a:pPr lvl="0"/>
            <a:r>
              <a:rPr lang="en-US" dirty="0"/>
              <a:t>Image description, credit, etc.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7AB1608-0200-8943-B6D5-3F71CB5C04C8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3242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aingle_Body_2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CBF53F14-6B55-C443-9E91-E2C5E05CC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129619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0503B7-1E84-7341-B580-2103B842CA44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455775" y="1906859"/>
            <a:ext cx="5257800" cy="4270103"/>
          </a:xfrm>
        </p:spPr>
        <p:txBody>
          <a:bodyPr/>
          <a:lstStyle/>
          <a:p>
            <a:pPr lvl="0"/>
            <a:r>
              <a:rPr lang="en-US" dirty="0"/>
              <a:t>IMAGE/DIAGRAM</a:t>
            </a:r>
          </a:p>
        </p:txBody>
      </p:sp>
      <p:sp>
        <p:nvSpPr>
          <p:cNvPr id="4" name="Content Placeholder 6">
            <a:extLst>
              <a:ext uri="{FF2B5EF4-FFF2-40B4-BE49-F238E27FC236}">
                <a16:creationId xmlns:a16="http://schemas.microsoft.com/office/drawing/2014/main" id="{6F74859C-20CE-FD40-A166-72C4CAF74F2E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455775" y="6199632"/>
            <a:ext cx="5257800" cy="292607"/>
          </a:xfrm>
        </p:spPr>
        <p:txBody>
          <a:bodyPr>
            <a:noAutofit/>
          </a:bodyPr>
          <a:lstStyle>
            <a:lvl1pPr marL="0" indent="0">
              <a:buNone/>
              <a:defRPr sz="1200" b="1" i="0">
                <a:solidFill>
                  <a:schemeClr val="tx1"/>
                </a:solidFill>
                <a:latin typeface="Karbon Semibold" pitchFamily="2" charset="77"/>
              </a:defRPr>
            </a:lvl1pPr>
            <a:lvl2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2pPr>
            <a:lvl3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3pPr>
            <a:lvl4pPr>
              <a:defRPr sz="1200" b="1" i="0">
                <a:solidFill>
                  <a:schemeClr val="accent1"/>
                </a:solidFill>
                <a:latin typeface="Karbon Semibold" pitchFamily="2" charset="77"/>
              </a:defRPr>
            </a:lvl4pPr>
            <a:lvl5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5pPr>
          </a:lstStyle>
          <a:p>
            <a:pPr lvl="0"/>
            <a:r>
              <a:rPr lang="en-US" dirty="0"/>
              <a:t>Image description, credit, etc.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D70BCEA-7CD3-E944-BBA0-B628EAADDB72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8200" y="1825625"/>
            <a:ext cx="4898026" cy="43513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68239D7-02EF-4472-8E27-3009AE49247F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4647102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99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hite_Bottom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1E00BC2-5245-0448-A89C-AC78C280C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15415DF-93E5-0E13-7C00-83BEFBA91067}"/>
              </a:ext>
            </a:extLst>
          </p:cNvPr>
          <p:cNvSpPr/>
          <p:nvPr/>
        </p:nvSpPr>
        <p:spPr>
          <a:xfrm>
            <a:off x="0" y="1579629"/>
            <a:ext cx="12192000" cy="166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C70D271-97D3-2588-C418-275C5D597F24}"/>
              </a:ext>
            </a:extLst>
          </p:cNvPr>
          <p:cNvSpPr/>
          <p:nvPr/>
        </p:nvSpPr>
        <p:spPr>
          <a:xfrm>
            <a:off x="0" y="1831975"/>
            <a:ext cx="12192000" cy="51784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8E1719-E8BC-6A07-95C2-B367AB450ACE}"/>
              </a:ext>
            </a:extLst>
          </p:cNvPr>
          <p:cNvSpPr/>
          <p:nvPr/>
        </p:nvSpPr>
        <p:spPr>
          <a:xfrm>
            <a:off x="0" y="1670050"/>
            <a:ext cx="12192000" cy="16192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04838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2B02D-B2D7-1544-A877-CD10BF9CAB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079806"/>
            <a:ext cx="9970008" cy="40971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94E4EA-6059-46F0-B1AF-259350890153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44327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y_Bottom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Background pattern&#10;&#10;Description automatically generated">
            <a:extLst>
              <a:ext uri="{FF2B5EF4-FFF2-40B4-BE49-F238E27FC236}">
                <a16:creationId xmlns:a16="http://schemas.microsoft.com/office/drawing/2014/main" id="{21E00BC2-5245-0448-A89C-AC78C280CC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44F54F7-7D2D-FD08-680B-E5190F03D9CC}"/>
              </a:ext>
            </a:extLst>
          </p:cNvPr>
          <p:cNvSpPr/>
          <p:nvPr/>
        </p:nvSpPr>
        <p:spPr>
          <a:xfrm>
            <a:off x="0" y="2029767"/>
            <a:ext cx="12192000" cy="482823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D952584-4494-10F5-1CE4-1F9E20336D79}"/>
              </a:ext>
            </a:extLst>
          </p:cNvPr>
          <p:cNvSpPr/>
          <p:nvPr/>
        </p:nvSpPr>
        <p:spPr>
          <a:xfrm>
            <a:off x="0" y="1825625"/>
            <a:ext cx="12192000" cy="20414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Calibri" panose="020F050202020403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048385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2B02D-B2D7-1544-A877-CD10BF9CABE3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2334454"/>
            <a:ext cx="9970008" cy="3842508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E94E4EA-6059-46F0-B1AF-259350890153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694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y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Background pattern&#10;&#10;Description automatically generated">
            <a:extLst>
              <a:ext uri="{FF2B5EF4-FFF2-40B4-BE49-F238E27FC236}">
                <a16:creationId xmlns:a16="http://schemas.microsoft.com/office/drawing/2014/main" id="{AF28CC6A-D723-1547-8282-F2F3D42359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8" y="0"/>
            <a:ext cx="12169464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4334E3-F817-BF42-A61E-10FFD6775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C51E1D-D101-D24E-B312-364B6C016418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719550" y="6199632"/>
            <a:ext cx="5257800" cy="292607"/>
          </a:xfrm>
        </p:spPr>
        <p:txBody>
          <a:bodyPr>
            <a:noAutofit/>
          </a:bodyPr>
          <a:lstStyle>
            <a:lvl1pPr marL="0" indent="0">
              <a:buNone/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1pPr>
            <a:lvl2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2pPr>
            <a:lvl3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3pPr>
            <a:lvl4pPr>
              <a:defRPr sz="1200" b="1" i="0">
                <a:solidFill>
                  <a:schemeClr val="accent1"/>
                </a:solidFill>
                <a:latin typeface="Karbon Semibold" pitchFamily="2" charset="77"/>
              </a:defRPr>
            </a:lvl4pPr>
            <a:lvl5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5pPr>
          </a:lstStyle>
          <a:p>
            <a:pPr lvl="0"/>
            <a:r>
              <a:rPr lang="en-US" dirty="0"/>
              <a:t>Image description, credit, etc.</a:t>
            </a:r>
          </a:p>
        </p:txBody>
      </p:sp>
      <p:sp>
        <p:nvSpPr>
          <p:cNvPr id="9" name="Content Placeholder 6">
            <a:extLst>
              <a:ext uri="{FF2B5EF4-FFF2-40B4-BE49-F238E27FC236}">
                <a16:creationId xmlns:a16="http://schemas.microsoft.com/office/drawing/2014/main" id="{13B60FF8-09E5-CC4D-B662-A60B24C6B0D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269736" y="6199632"/>
            <a:ext cx="5257800" cy="292607"/>
          </a:xfrm>
        </p:spPr>
        <p:txBody>
          <a:bodyPr>
            <a:noAutofit/>
          </a:bodyPr>
          <a:lstStyle>
            <a:lvl1pPr marL="0" indent="0">
              <a:buNone/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1pPr>
            <a:lvl2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2pPr>
            <a:lvl3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3pPr>
            <a:lvl4pPr>
              <a:defRPr sz="1200" b="1" i="0">
                <a:solidFill>
                  <a:schemeClr val="accent1"/>
                </a:solidFill>
                <a:latin typeface="Karbon Semibold" pitchFamily="2" charset="77"/>
              </a:defRPr>
            </a:lvl4pPr>
            <a:lvl5pPr>
              <a:defRPr sz="1200" b="1" i="0">
                <a:solidFill>
                  <a:schemeClr val="bg1"/>
                </a:solidFill>
                <a:latin typeface="Karbon Semibold" pitchFamily="2" charset="77"/>
              </a:defRPr>
            </a:lvl5pPr>
          </a:lstStyle>
          <a:p>
            <a:pPr lvl="0"/>
            <a:r>
              <a:rPr lang="en-US" dirty="0"/>
              <a:t>Image description, credit, etc.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9F726E7-0979-7B4A-B441-C4A879373191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193925"/>
            <a:ext cx="4985479" cy="39227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IMAGE/DIAGRAM</a:t>
            </a:r>
          </a:p>
          <a:p>
            <a:pPr lvl="0"/>
            <a:endParaRPr lang="en-US" dirty="0"/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315F25C0-6A58-5647-90C5-26CF923243EA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369571" y="2193925"/>
            <a:ext cx="4985479" cy="392271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IMAGE/DIAGRAM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6B8115-3B15-41AC-903D-89A023694C2B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4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18" Type="http://schemas.openxmlformats.org/officeDocument/2006/relationships/slideLayout" Target="../slideLayouts/slideLayout43.xml"/><Relationship Id="rId3" Type="http://schemas.openxmlformats.org/officeDocument/2006/relationships/slideLayout" Target="../slideLayouts/slideLayout28.xml"/><Relationship Id="rId21" Type="http://schemas.openxmlformats.org/officeDocument/2006/relationships/slideLayout" Target="../slideLayouts/slideLayout46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17" Type="http://schemas.openxmlformats.org/officeDocument/2006/relationships/slideLayout" Target="../slideLayouts/slideLayout42.xml"/><Relationship Id="rId2" Type="http://schemas.openxmlformats.org/officeDocument/2006/relationships/slideLayout" Target="../slideLayouts/slideLayout27.xml"/><Relationship Id="rId16" Type="http://schemas.openxmlformats.org/officeDocument/2006/relationships/slideLayout" Target="../slideLayouts/slideLayout41.xml"/><Relationship Id="rId20" Type="http://schemas.openxmlformats.org/officeDocument/2006/relationships/slideLayout" Target="../slideLayouts/slideLayout45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19" Type="http://schemas.openxmlformats.org/officeDocument/2006/relationships/slideLayout" Target="../slideLayouts/slideLayout44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DA1BA-A98F-8342-A3FE-180137684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9A37D4B0-5078-3B4E-8914-DB34665B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0483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77049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63" r:id="rId4"/>
    <p:sldLayoutId id="2147483665" r:id="rId5"/>
    <p:sldLayoutId id="2147483666" r:id="rId6"/>
    <p:sldLayoutId id="2147483671" r:id="rId7"/>
    <p:sldLayoutId id="2147483672" r:id="rId8"/>
    <p:sldLayoutId id="2147483664" r:id="rId9"/>
    <p:sldLayoutId id="2147483660" r:id="rId10"/>
    <p:sldLayoutId id="2147483661" r:id="rId11"/>
    <p:sldLayoutId id="2147483676" r:id="rId12"/>
    <p:sldLayoutId id="2147483662" r:id="rId13"/>
    <p:sldLayoutId id="2147483667" r:id="rId14"/>
    <p:sldLayoutId id="2147483677" r:id="rId15"/>
    <p:sldLayoutId id="2147483670" r:id="rId16"/>
    <p:sldLayoutId id="2147483673" r:id="rId17"/>
    <p:sldLayoutId id="2147483675" r:id="rId18"/>
    <p:sldLayoutId id="2147483678" r:id="rId19"/>
    <p:sldLayoutId id="2147483674" r:id="rId20"/>
    <p:sldLayoutId id="2147483679" r:id="rId21"/>
    <p:sldLayoutId id="2147483680" r:id="rId22"/>
    <p:sldLayoutId id="2147483681" r:id="rId23"/>
    <p:sldLayoutId id="2147483682" r:id="rId24"/>
    <p:sldLayoutId id="2147483683" r:id="rId2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Calibri" panose="020F0502020204030204" pitchFamily="34" charset="0"/>
          <a:ea typeface="+mj-ea"/>
          <a:cs typeface="Calibri" panose="020F050202020403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600"/>
        </a:spcAft>
        <a:buClr>
          <a:schemeClr val="accent1"/>
        </a:buClr>
        <a:buFont typeface="Arial" panose="020B0604020202020204" pitchFamily="34" charset="0"/>
        <a:buChar char="•"/>
        <a:defRPr sz="1600" b="1" i="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1pPr>
      <a:lvl2pPr marL="457200" indent="-223838" algn="l" defTabSz="914400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2pPr>
      <a:lvl3pPr marL="6905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4pPr>
      <a:lvl5pPr marL="11477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Calibri" panose="020F0502020204030204" pitchFamily="34" charset="0"/>
          <a:ea typeface="+mn-ea"/>
          <a:cs typeface="Calibri" panose="020F050202020403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9DA1BA-A98F-8342-A3FE-180137684B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Title Placeholder 6">
            <a:extLst>
              <a:ext uri="{FF2B5EF4-FFF2-40B4-BE49-F238E27FC236}">
                <a16:creationId xmlns:a16="http://schemas.microsoft.com/office/drawing/2014/main" id="{9A37D4B0-5078-3B4E-8914-DB34665B4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77240"/>
            <a:ext cx="10515600" cy="10483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121128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spcAft>
          <a:spcPts val="1000"/>
        </a:spcAft>
        <a:buClr>
          <a:schemeClr val="accent1"/>
        </a:buClr>
        <a:buFont typeface="Arial" panose="020B0604020202020204" pitchFamily="34" charset="0"/>
        <a:buChar char="•"/>
        <a:defRPr sz="1600" b="1" i="0" kern="1200">
          <a:solidFill>
            <a:schemeClr val="tx1"/>
          </a:solidFill>
          <a:latin typeface="Karbon Semibold" pitchFamily="2" charset="77"/>
          <a:ea typeface="+mn-ea"/>
          <a:cs typeface="+mn-cs"/>
        </a:defRPr>
      </a:lvl1pPr>
      <a:lvl2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System Font Regular"/>
        <a:buChar char="&gt;"/>
        <a:defRPr sz="16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app.powerbi.com/links/Ne_keJzF46?ctid=fd6fb306-2acd-4fae-a721-c8f5714b622e&amp;pbi_source=linkShare&amp;bookmarkGuid=42b8dcc3-94d0-4e9d-aa7d-4bdaf222800e" TargetMode="External"/><Relationship Id="rId1" Type="http://schemas.openxmlformats.org/officeDocument/2006/relationships/slideLayout" Target="../slideLayouts/slideLayout2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AF002-A225-180F-CC8D-5D56D8FCA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Dictionary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B3E341-4D48-31E0-5D79-2185977C74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Last update: December 2023</a:t>
            </a:r>
          </a:p>
        </p:txBody>
      </p:sp>
    </p:spTree>
    <p:extLst>
      <p:ext uri="{BB962C8B-B14F-4D97-AF65-F5344CB8AC3E}">
        <p14:creationId xmlns:p14="http://schemas.microsoft.com/office/powerpoint/2010/main" val="29215929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9D1E-C666-848A-BF55-51828FF4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 &amp; Acronyms Defined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D7303C-1E75-D2AE-746B-866A90EC3A0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426127"/>
            <a:ext cx="9970008" cy="527262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MSFT: </a:t>
            </a:r>
            <a:r>
              <a:rPr lang="en-US" b="0" dirty="0"/>
              <a:t>Microsoft Field Team; also used to refer to Microsoft as a whole</a:t>
            </a:r>
          </a:p>
          <a:p>
            <a:r>
              <a:rPr lang="en-US" dirty="0"/>
              <a:t>MS: </a:t>
            </a:r>
            <a:r>
              <a:rPr lang="en-US" b="0" dirty="0"/>
              <a:t>another way you might see Microsoft abbreviated</a:t>
            </a:r>
            <a:endParaRPr lang="en-US" dirty="0"/>
          </a:p>
          <a:p>
            <a:r>
              <a:rPr lang="en-US" dirty="0"/>
              <a:t>ACR: </a:t>
            </a:r>
            <a:r>
              <a:rPr lang="en-US" b="0" dirty="0"/>
              <a:t>Azure Consumed Revenue; how much money they’ll be spending in Azure; cost of Azure cloud)</a:t>
            </a:r>
          </a:p>
          <a:p>
            <a:r>
              <a:rPr lang="en-US" dirty="0"/>
              <a:t>PAU: </a:t>
            </a:r>
            <a:r>
              <a:rPr lang="en-US" b="0" dirty="0"/>
              <a:t>Paid Active Users; the amount of licensing the organization has paid for</a:t>
            </a:r>
            <a:endParaRPr lang="en-US" dirty="0"/>
          </a:p>
          <a:p>
            <a:r>
              <a:rPr lang="en-US" dirty="0"/>
              <a:t>MAU: </a:t>
            </a:r>
            <a:r>
              <a:rPr lang="en-US" b="0" dirty="0"/>
              <a:t>Monthly Active Users; the amount of licensing actually being used by an organization each month</a:t>
            </a:r>
            <a:endParaRPr lang="en-US" dirty="0"/>
          </a:p>
          <a:p>
            <a:r>
              <a:rPr lang="en-US" dirty="0"/>
              <a:t>Win Wire: </a:t>
            </a:r>
            <a:r>
              <a:rPr lang="en-US" b="0" dirty="0"/>
              <a:t>a case study shared to Microsoft highlighting a client win, focused on ACR &amp; licensing growth</a:t>
            </a:r>
            <a:endParaRPr lang="en-US" b="0" i="1" dirty="0"/>
          </a:p>
          <a:p>
            <a:r>
              <a:rPr lang="en-US" dirty="0"/>
              <a:t>EBC: </a:t>
            </a:r>
            <a:r>
              <a:rPr lang="en-US" b="0" dirty="0"/>
              <a:t>Executive Briefing Center; located in Redmond to offer executive-level engagement with Microsoft engineering, sales, industry, and business function leadership; inspire customers through examples of Microsoft’s technology and thought-leadership, immersive demos, and presentations of real-life customer scenarios</a:t>
            </a:r>
          </a:p>
          <a:p>
            <a:r>
              <a:rPr lang="en-US" dirty="0"/>
              <a:t>MTC: </a:t>
            </a:r>
            <a:r>
              <a:rPr lang="en-US" b="0" dirty="0"/>
              <a:t>Microsoft Technology Center; empower digital transformation and business outcomes through immersive experiences and deep technical engagements; led by Technical Architects who have established credibility in IT and solution sales skills</a:t>
            </a:r>
          </a:p>
          <a:p>
            <a:r>
              <a:rPr lang="en-US" dirty="0"/>
              <a:t>Partner Center: </a:t>
            </a:r>
            <a:r>
              <a:rPr lang="en-US" b="0" dirty="0"/>
              <a:t>central hub for managing the Microsoft partnership; most commonly used by AMs for sharing pipeline with Microsoft and receiving leads</a:t>
            </a:r>
          </a:p>
          <a:p>
            <a:r>
              <a:rPr lang="en-US" dirty="0"/>
              <a:t>Territory Channel Manager (TCM): </a:t>
            </a:r>
            <a:r>
              <a:rPr lang="en-US" b="0" dirty="0"/>
              <a:t>responsible for all sales in a specific solution area and segment </a:t>
            </a:r>
            <a:r>
              <a:rPr lang="en-US" b="0" i="1" dirty="0"/>
              <a:t>(examples: Data &amp; AI for SMC-West; Azure for SMB)</a:t>
            </a:r>
          </a:p>
          <a:p>
            <a:r>
              <a:rPr lang="en-US" dirty="0"/>
              <a:t>Partner Development Manager (PDM): </a:t>
            </a:r>
            <a:r>
              <a:rPr lang="en-US" b="0" dirty="0"/>
              <a:t>main point of contact between Long View &amp; Microsoft</a:t>
            </a:r>
          </a:p>
          <a:p>
            <a:r>
              <a:rPr lang="en-US" dirty="0"/>
              <a:t>Partner Marketing Advisor (PMA): </a:t>
            </a:r>
            <a:r>
              <a:rPr lang="en-US" b="0" dirty="0"/>
              <a:t>helps with partner marketing &amp; brand awareness activities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44496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3E4A7-464A-EF9F-D85E-9E28A9B83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Product Suite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273FA92-EB70-B3E6-1D30-AABA672DD2D4}"/>
              </a:ext>
            </a:extLst>
          </p:cNvPr>
          <p:cNvSpPr/>
          <p:nvPr/>
        </p:nvSpPr>
        <p:spPr>
          <a:xfrm>
            <a:off x="838200" y="1799617"/>
            <a:ext cx="1973094" cy="437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6EC7BC-1317-D16F-67A9-4DD8853C215C}"/>
              </a:ext>
            </a:extLst>
          </p:cNvPr>
          <p:cNvSpPr/>
          <p:nvPr/>
        </p:nvSpPr>
        <p:spPr>
          <a:xfrm>
            <a:off x="2897221" y="1799616"/>
            <a:ext cx="1973094" cy="437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6BE35F-E203-1600-C832-1695FDD9E8BB}"/>
              </a:ext>
            </a:extLst>
          </p:cNvPr>
          <p:cNvSpPr/>
          <p:nvPr/>
        </p:nvSpPr>
        <p:spPr>
          <a:xfrm>
            <a:off x="4956242" y="1799615"/>
            <a:ext cx="1973094" cy="437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43C279B-696F-3E19-BAEA-DCDE7F27E840}"/>
              </a:ext>
            </a:extLst>
          </p:cNvPr>
          <p:cNvSpPr/>
          <p:nvPr/>
        </p:nvSpPr>
        <p:spPr>
          <a:xfrm>
            <a:off x="7015263" y="1799614"/>
            <a:ext cx="1973094" cy="437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E473B0-AA45-A683-724B-342A3BFD5505}"/>
              </a:ext>
            </a:extLst>
          </p:cNvPr>
          <p:cNvSpPr/>
          <p:nvPr/>
        </p:nvSpPr>
        <p:spPr>
          <a:xfrm>
            <a:off x="9074284" y="1799613"/>
            <a:ext cx="1973094" cy="43773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B51ABB0-83C0-DEC0-4BDF-D4BF8DC38D30}"/>
              </a:ext>
            </a:extLst>
          </p:cNvPr>
          <p:cNvSpPr txBox="1"/>
          <p:nvPr/>
        </p:nvSpPr>
        <p:spPr>
          <a:xfrm>
            <a:off x="838200" y="1955260"/>
            <a:ext cx="1973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Cloud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E253D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3E2E356-05C0-D272-734C-121F80435CEB}"/>
              </a:ext>
            </a:extLst>
          </p:cNvPr>
          <p:cNvSpPr txBox="1"/>
          <p:nvPr/>
        </p:nvSpPr>
        <p:spPr>
          <a:xfrm>
            <a:off x="2897221" y="1955260"/>
            <a:ext cx="1973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Business Apps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B3D8A6E-7A99-C6F7-F74A-A246E90C9501}"/>
              </a:ext>
            </a:extLst>
          </p:cNvPr>
          <p:cNvSpPr txBox="1"/>
          <p:nvPr/>
        </p:nvSpPr>
        <p:spPr>
          <a:xfrm>
            <a:off x="4956242" y="1955260"/>
            <a:ext cx="1973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Modern 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99032A-E363-FA28-518C-88F18702A59C}"/>
              </a:ext>
            </a:extLst>
          </p:cNvPr>
          <p:cNvSpPr txBox="1"/>
          <p:nvPr/>
        </p:nvSpPr>
        <p:spPr>
          <a:xfrm>
            <a:off x="7015263" y="1955260"/>
            <a:ext cx="1973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Security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E253D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51C47-C647-D527-FCCF-839403498D1F}"/>
              </a:ext>
            </a:extLst>
          </p:cNvPr>
          <p:cNvSpPr txBox="1"/>
          <p:nvPr/>
        </p:nvSpPr>
        <p:spPr>
          <a:xfrm>
            <a:off x="9074284" y="1955260"/>
            <a:ext cx="19730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Hardware</a:t>
            </a:r>
            <a:endParaRPr kumimoji="0" lang="en-US" sz="1800" b="1" i="0" u="none" strike="noStrike" kern="1200" cap="none" spc="0" normalizeH="0" baseline="0" noProof="0" dirty="0">
              <a:ln>
                <a:noFill/>
              </a:ln>
              <a:solidFill>
                <a:srgbClr val="0E253D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50C8818-C2FE-092D-0D9F-734DDFE6C48C}"/>
              </a:ext>
            </a:extLst>
          </p:cNvPr>
          <p:cNvSpPr txBox="1"/>
          <p:nvPr/>
        </p:nvSpPr>
        <p:spPr>
          <a:xfrm>
            <a:off x="924128" y="2500009"/>
            <a:ext cx="181907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Azure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DevOps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Virtual Desktop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Databases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Containers &amp; Kubernetes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Artificial Intelligence &amp; Machine Learning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Internet of Things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FDDA77-ACF1-7916-6204-2809EF599572}"/>
              </a:ext>
            </a:extLst>
          </p:cNvPr>
          <p:cNvSpPr txBox="1"/>
          <p:nvPr/>
        </p:nvSpPr>
        <p:spPr>
          <a:xfrm>
            <a:off x="7101191" y="2500009"/>
            <a:ext cx="1819072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Defender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Active Directory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Azure Key Vault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Sentinel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Multi-Factor Authentication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Intune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4209657-8E27-A4A1-85AF-3BAB0A4F2DA6}"/>
              </a:ext>
            </a:extLst>
          </p:cNvPr>
          <p:cNvSpPr txBox="1"/>
          <p:nvPr/>
        </p:nvSpPr>
        <p:spPr>
          <a:xfrm>
            <a:off x="5042170" y="2498415"/>
            <a:ext cx="1819072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M365 &amp; Office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E3, E5 licenses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O365 = cloud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Teams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SharePoint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OneDrive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Viva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Edge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Copilot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M365 Copilot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Copilot w/ Commercial Data Protection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54D84F-9351-58FD-6E34-F30F23656578}"/>
              </a:ext>
            </a:extLst>
          </p:cNvPr>
          <p:cNvSpPr txBox="1"/>
          <p:nvPr/>
        </p:nvSpPr>
        <p:spPr>
          <a:xfrm>
            <a:off x="9074284" y="2498415"/>
            <a:ext cx="1819072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Surface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HoloLens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PC accessories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EE77C48-B5E5-8D5B-98CF-B63BEC87079B}"/>
              </a:ext>
            </a:extLst>
          </p:cNvPr>
          <p:cNvSpPr txBox="1"/>
          <p:nvPr/>
        </p:nvSpPr>
        <p:spPr>
          <a:xfrm>
            <a:off x="838200" y="6176958"/>
            <a:ext cx="102091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Note: This is not an exhaustive list, but a starting point.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For more information on each product, start with the Baseline &amp; Partner training on the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  <a:hlinkClick r:id="rId2"/>
              </a:rPr>
              <a:t>Sales Training &amp; Enablement Program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E253D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B295BFA-90B6-0B3E-43C1-45975A819E23}"/>
              </a:ext>
            </a:extLst>
          </p:cNvPr>
          <p:cNvSpPr txBox="1"/>
          <p:nvPr/>
        </p:nvSpPr>
        <p:spPr>
          <a:xfrm>
            <a:off x="2983149" y="2498415"/>
            <a:ext cx="1819072" cy="36625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Power platform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BI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Apps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Automate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Copilot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Dynamics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Sales &amp; marketing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Service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Finance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Commerce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Supply chain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Sales Copilot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E25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GitHub Copilot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E253D"/>
              </a:solidFill>
              <a:effectLst/>
              <a:uLnTx/>
              <a:uFillTx/>
              <a:latin typeface="Karbon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55665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C982BB-68D8-09AD-B11D-D9AE5DA7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Purchase Microsoft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72354F-B336-83C9-6093-755285CE5A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720030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EA: Enterprise Agreement</a:t>
            </a:r>
          </a:p>
          <a:p>
            <a:r>
              <a:rPr lang="en-US" b="0" dirty="0"/>
              <a:t>“Traditional” licensing model</a:t>
            </a:r>
          </a:p>
          <a:p>
            <a:r>
              <a:rPr lang="en-US" b="0" dirty="0"/>
              <a:t>Direct with Microsoft or through partner</a:t>
            </a:r>
          </a:p>
          <a:p>
            <a:r>
              <a:rPr lang="en-US" b="0" dirty="0"/>
              <a:t>Best for organizations with 500+ users</a:t>
            </a:r>
          </a:p>
          <a:p>
            <a:r>
              <a:rPr lang="en-US" b="0" dirty="0"/>
              <a:t>Typically 3-year agreements with annual “true-up”</a:t>
            </a:r>
          </a:p>
          <a:p>
            <a:r>
              <a:rPr lang="en-US" b="0" dirty="0"/>
              <a:t>Purchase covers entire organization</a:t>
            </a:r>
          </a:p>
          <a:p>
            <a:r>
              <a:rPr lang="en-US" b="0" dirty="0"/>
              <a:t>Payments are annually or for all 3 years at once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CC63FAD-AE82-477F-B70F-B635CBCF60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720030"/>
          </a:xfrm>
          <a:ln>
            <a:solidFill>
              <a:schemeClr val="tx1"/>
            </a:solidFill>
          </a:ln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CSP: Cloud Service Provider</a:t>
            </a:r>
          </a:p>
          <a:p>
            <a:r>
              <a:rPr lang="en-US" b="0" dirty="0"/>
              <a:t>Newer licensing model</a:t>
            </a:r>
          </a:p>
          <a:p>
            <a:r>
              <a:rPr lang="en-US" b="0" dirty="0"/>
              <a:t>Through partners</a:t>
            </a:r>
          </a:p>
          <a:p>
            <a:r>
              <a:rPr lang="en-US" b="0" dirty="0"/>
              <a:t>Best for smaller, more dynamic organizations</a:t>
            </a:r>
          </a:p>
          <a:p>
            <a:r>
              <a:rPr lang="en-US" b="0" dirty="0"/>
              <a:t>Agreements are month-to-month or 1-year</a:t>
            </a:r>
          </a:p>
          <a:p>
            <a:r>
              <a:rPr lang="en-US" b="0" dirty="0"/>
              <a:t>Purchases can be made as needed; no minimum users</a:t>
            </a:r>
          </a:p>
          <a:p>
            <a:r>
              <a:rPr lang="en-US" b="0" dirty="0"/>
              <a:t>Payments are monthly or annually</a:t>
            </a:r>
          </a:p>
          <a:p>
            <a:r>
              <a:rPr lang="en-US" b="0" dirty="0"/>
              <a:t>Long View differentiators: dedicated CSP team, CLEAR reporting to give insight into licensing usage &amp; security posture, fast response &amp; Microsoft Premier Support escalation, Clip training included for training &amp; upskilling, and self-service portal to manage your licenses</a:t>
            </a:r>
          </a:p>
          <a:p>
            <a:r>
              <a:rPr lang="en-US" b="0" dirty="0"/>
              <a:t>Reach out to Nick Leesch for more information</a:t>
            </a:r>
          </a:p>
          <a:p>
            <a:endParaRPr lang="en-US" b="0" dirty="0"/>
          </a:p>
        </p:txBody>
      </p:sp>
    </p:spTree>
    <p:extLst>
      <p:ext uri="{BB962C8B-B14F-4D97-AF65-F5344CB8AC3E}">
        <p14:creationId xmlns:p14="http://schemas.microsoft.com/office/powerpoint/2010/main" val="613607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09D1E-C666-848A-BF55-51828FF40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Account Segmentation</a:t>
            </a:r>
          </a:p>
        </p:txBody>
      </p:sp>
      <p:graphicFrame>
        <p:nvGraphicFramePr>
          <p:cNvPr id="13" name="Table 13">
            <a:extLst>
              <a:ext uri="{FF2B5EF4-FFF2-40B4-BE49-F238E27FC236}">
                <a16:creationId xmlns:a16="http://schemas.microsoft.com/office/drawing/2014/main" id="{16875912-40E9-4C8A-0DCE-882A3C584FC8}"/>
              </a:ext>
            </a:extLst>
          </p:cNvPr>
          <p:cNvGraphicFramePr>
            <a:graphicFrameLocks noGrp="1"/>
          </p:cNvGraphicFramePr>
          <p:nvPr>
            <p:ph sz="quarter" idx="10"/>
          </p:nvPr>
        </p:nvGraphicFramePr>
        <p:xfrm>
          <a:off x="6472719" y="2589445"/>
          <a:ext cx="4652479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2479">
                  <a:extLst>
                    <a:ext uri="{9D8B030D-6E8A-4147-A177-3AD203B41FA5}">
                      <a16:colId xmlns:a16="http://schemas.microsoft.com/office/drawing/2014/main" val="843406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“Unmanaged”</a:t>
                      </a:r>
                    </a:p>
                    <a:p>
                      <a:r>
                        <a:rPr lang="en-US" b="0" i="1" dirty="0">
                          <a:solidFill>
                            <a:schemeClr val="bg1"/>
                          </a:solidFill>
                        </a:rPr>
                        <a:t>(these accounts may have a rep aligned, but they are high volume &amp; not as proactive/strategic)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95202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Partner-Led/SMB</a:t>
                      </a:r>
                      <a:r>
                        <a:rPr lang="en-US" dirty="0"/>
                        <a:t> </a:t>
                      </a:r>
                      <a:r>
                        <a:rPr lang="en-US" i="1" dirty="0"/>
                        <a:t>– everyone else; no AE contact at Microsoft &amp; partners are the main sellers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5549776"/>
                  </a:ext>
                </a:extLst>
              </a:tr>
            </a:tbl>
          </a:graphicData>
        </a:graphic>
      </p:graphicFrame>
      <p:graphicFrame>
        <p:nvGraphicFramePr>
          <p:cNvPr id="11" name="Table 11">
            <a:extLst>
              <a:ext uri="{FF2B5EF4-FFF2-40B4-BE49-F238E27FC236}">
                <a16:creationId xmlns:a16="http://schemas.microsoft.com/office/drawing/2014/main" id="{0699DA47-2920-5F64-0227-CC3221E3D039}"/>
              </a:ext>
            </a:extLst>
          </p:cNvPr>
          <p:cNvGraphicFramePr>
            <a:graphicFrameLocks noGrp="1"/>
          </p:cNvGraphicFramePr>
          <p:nvPr>
            <p:ph sz="quarter" idx="12"/>
          </p:nvPr>
        </p:nvGraphicFramePr>
        <p:xfrm>
          <a:off x="838199" y="2589445"/>
          <a:ext cx="5511230" cy="393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11230">
                  <a:extLst>
                    <a:ext uri="{9D8B030D-6E8A-4147-A177-3AD203B41FA5}">
                      <a16:colId xmlns:a16="http://schemas.microsoft.com/office/drawing/2014/main" val="20075825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“Managed”</a:t>
                      </a:r>
                    </a:p>
                    <a:p>
                      <a:r>
                        <a:rPr lang="en-US" b="0" i="1" dirty="0">
                          <a:solidFill>
                            <a:schemeClr val="bg1"/>
                          </a:solidFill>
                        </a:rPr>
                        <a:t>(these accounts have a dedicated account team that works proactively &amp; strategically)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4038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US" b="1" dirty="0"/>
                        <a:t>Strategic </a:t>
                      </a:r>
                      <a:r>
                        <a:rPr lang="en-US" b="0" i="1" dirty="0"/>
                        <a:t>– AE’s typically only have one account, very focused &amp; large opportunity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9566172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Major/Enterprise/EOU </a:t>
                      </a:r>
                      <a:r>
                        <a:rPr lang="en-US" b="0" i="1" dirty="0"/>
                        <a:t>– second largest group of accounts, AE’s have a handful of accounts to manage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382174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SMC/Small Medium Corporation </a:t>
                      </a:r>
                      <a:r>
                        <a:rPr lang="en-US" b="0" i="1" dirty="0"/>
                        <a:t>– last group of “Managed” accounts; AE’s typically manage 30-40 accounts - broken into: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i="0" dirty="0"/>
                        <a:t>SMC Non AE Managed: </a:t>
                      </a:r>
                      <a:r>
                        <a:rPr lang="en-US" b="0" i="0" dirty="0"/>
                        <a:t>have specialists, but no Account Manager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b="1" i="0" dirty="0"/>
                        <a:t>SMC AE Managed: </a:t>
                      </a:r>
                      <a:r>
                        <a:rPr lang="en-US" b="0" i="0" dirty="0"/>
                        <a:t>also have an Account Manager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85848428"/>
                  </a:ext>
                </a:extLst>
              </a:tr>
            </a:tbl>
          </a:graphicData>
        </a:graphic>
      </p:graphicFrame>
      <p:sp>
        <p:nvSpPr>
          <p:cNvPr id="14" name="TextBox 13">
            <a:extLst>
              <a:ext uri="{FF2B5EF4-FFF2-40B4-BE49-F238E27FC236}">
                <a16:creationId xmlns:a16="http://schemas.microsoft.com/office/drawing/2014/main" id="{4E83A3E3-36C5-948B-BA65-8C9DCCAFE097}"/>
              </a:ext>
            </a:extLst>
          </p:cNvPr>
          <p:cNvSpPr txBox="1"/>
          <p:nvPr/>
        </p:nvSpPr>
        <p:spPr>
          <a:xfrm>
            <a:off x="777918" y="1720155"/>
            <a:ext cx="10636163" cy="646331"/>
          </a:xfrm>
          <a:prstGeom prst="rect">
            <a:avLst/>
          </a:prstGeom>
          <a:solidFill>
            <a:srgbClr val="F2F2F2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Segmentation is how Microsoft classifies its accounts, based on propensity to spend (account size, current technology stack, past financial history, etc.) </a:t>
            </a:r>
          </a:p>
        </p:txBody>
      </p:sp>
    </p:spTree>
    <p:extLst>
      <p:ext uri="{BB962C8B-B14F-4D97-AF65-F5344CB8AC3E}">
        <p14:creationId xmlns:p14="http://schemas.microsoft.com/office/powerpoint/2010/main" val="31591842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8EA50-A35D-C957-FE06-1CD5153B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Managed Account Team Overview (SMC)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8321BB-C696-8046-7CD2-838202B54EA0}"/>
              </a:ext>
            </a:extLst>
          </p:cNvPr>
          <p:cNvSpPr txBox="1"/>
          <p:nvPr/>
        </p:nvSpPr>
        <p:spPr>
          <a:xfrm>
            <a:off x="838197" y="1483533"/>
            <a:ext cx="99700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Microsoft account teams have a set account list that they receive at the start of the fiscal year (July). Their territory size ranges depending on the segment they support.</a:t>
            </a:r>
          </a:p>
          <a:p>
            <a:r>
              <a:rPr lang="en-US" i="1" dirty="0"/>
              <a:t>Note: The light blue highlights what each Specialist cares about, so be sure to stay targeted to that in your conversations with Microsoft.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77AC4EA-0757-30C9-740D-DCF6C0C72B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4822" y="2810611"/>
            <a:ext cx="8271322" cy="339689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9C2743E-C157-9239-74BE-8AA1F7C14BD0}"/>
              </a:ext>
            </a:extLst>
          </p:cNvPr>
          <p:cNvSpPr txBox="1"/>
          <p:nvPr/>
        </p:nvSpPr>
        <p:spPr>
          <a:xfrm>
            <a:off x="9207374" y="2683862"/>
            <a:ext cx="2613309" cy="39703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i="1" dirty="0"/>
              <a:t>AE: Account Executive</a:t>
            </a:r>
          </a:p>
          <a:p>
            <a:endParaRPr lang="en-US" i="1" dirty="0"/>
          </a:p>
          <a:p>
            <a:r>
              <a:rPr lang="en-US" i="1" dirty="0"/>
              <a:t>SSP: Solution Sales Professional</a:t>
            </a:r>
          </a:p>
          <a:p>
            <a:endParaRPr lang="en-US" i="1" dirty="0"/>
          </a:p>
          <a:p>
            <a:r>
              <a:rPr lang="en-US" i="1" dirty="0"/>
              <a:t>Technical Specialist can be shortened to TSP</a:t>
            </a:r>
          </a:p>
          <a:p>
            <a:endParaRPr lang="en-US" i="1" dirty="0"/>
          </a:p>
          <a:p>
            <a:r>
              <a:rPr lang="en-US" i="1" dirty="0"/>
              <a:t>Cloud Solution Architect can be shortened to CSA</a:t>
            </a:r>
          </a:p>
          <a:p>
            <a:endParaRPr lang="en-US" i="1" dirty="0"/>
          </a:p>
          <a:p>
            <a:r>
              <a:rPr lang="en-US" i="1" dirty="0"/>
              <a:t>Sol Assessment Specialist: Solution Assessment Specialist (SAS)</a:t>
            </a:r>
          </a:p>
        </p:txBody>
      </p:sp>
    </p:spTree>
    <p:extLst>
      <p:ext uri="{BB962C8B-B14F-4D97-AF65-F5344CB8AC3E}">
        <p14:creationId xmlns:p14="http://schemas.microsoft.com/office/powerpoint/2010/main" val="910892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45C11-C338-A7B2-9F9F-341C4745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Microsoft Solution Plays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925E02-E42C-57CE-88F1-475910B38CD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589319"/>
            <a:ext cx="9970008" cy="435133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Streamlined Go-to-Market motions that provide a tangible way for partners to deliver transformative solutions to customers with impact and consistency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26A7AF4-AB24-D053-E5F1-0E74406D290A}"/>
              </a:ext>
            </a:extLst>
          </p:cNvPr>
          <p:cNvGraphicFramePr>
            <a:graphicFrameLocks noGrp="1"/>
          </p:cNvGraphicFramePr>
          <p:nvPr/>
        </p:nvGraphicFramePr>
        <p:xfrm>
          <a:off x="162433" y="2303681"/>
          <a:ext cx="2332253" cy="430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2253">
                  <a:extLst>
                    <a:ext uri="{9D8B030D-6E8A-4147-A177-3AD203B41FA5}">
                      <a16:colId xmlns:a16="http://schemas.microsoft.com/office/drawing/2014/main" val="286685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Business Applications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50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Accelerate Revenue Generation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Modernize Service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Accelerate Innovation with Low Code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Optimize Finance &amp; Supply Chain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Scale Business Operations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45709"/>
                  </a:ext>
                </a:extLst>
              </a:tr>
            </a:tbl>
          </a:graphicData>
        </a:graphic>
      </p:graphicFrame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9DBC28DC-6CAD-3687-14AE-0F98010A21D6}"/>
              </a:ext>
            </a:extLst>
          </p:cNvPr>
          <p:cNvGraphicFramePr>
            <a:graphicFrameLocks noGrp="1"/>
          </p:cNvGraphicFramePr>
          <p:nvPr/>
        </p:nvGraphicFramePr>
        <p:xfrm>
          <a:off x="2546056" y="2303681"/>
          <a:ext cx="2332253" cy="430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2253">
                  <a:extLst>
                    <a:ext uri="{9D8B030D-6E8A-4147-A177-3AD203B41FA5}">
                      <a16:colId xmlns:a16="http://schemas.microsoft.com/office/drawing/2014/main" val="286685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Data, AI, &amp; Innovation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50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Power Business Decisions with Cloud Scale Analytics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Build &amp; Modernize AI Apps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Migrate Oracle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Migrate Linux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Accelerate Developer Productivity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Accelerate Innovation with Integration Services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45709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1DDB6D27-79C1-C17E-F09B-8680DB44EC9E}"/>
              </a:ext>
            </a:extLst>
          </p:cNvPr>
          <p:cNvGraphicFramePr>
            <a:graphicFrameLocks noGrp="1"/>
          </p:cNvGraphicFramePr>
          <p:nvPr/>
        </p:nvGraphicFramePr>
        <p:xfrm>
          <a:off x="4929873" y="2297687"/>
          <a:ext cx="2332253" cy="430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2253">
                  <a:extLst>
                    <a:ext uri="{9D8B030D-6E8A-4147-A177-3AD203B41FA5}">
                      <a16:colId xmlns:a16="http://schemas.microsoft.com/office/drawing/2014/main" val="286685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Azure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50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Migrate &amp; Secure Windows Server &amp; SQL Server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Migrate SAP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Innovate with HPC, AI Infrastructure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dirty="0"/>
                        <a:t>Migrate Enterprise Apps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45709"/>
                  </a:ext>
                </a:extLst>
              </a:tr>
            </a:tbl>
          </a:graphicData>
        </a:graphic>
      </p:graphicFrame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493B2140-BDA4-D5C3-E234-E11315D23EC6}"/>
              </a:ext>
            </a:extLst>
          </p:cNvPr>
          <p:cNvGraphicFramePr>
            <a:graphicFrameLocks noGrp="1"/>
          </p:cNvGraphicFramePr>
          <p:nvPr/>
        </p:nvGraphicFramePr>
        <p:xfrm>
          <a:off x="7322340" y="2297687"/>
          <a:ext cx="2332253" cy="430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2253">
                  <a:extLst>
                    <a:ext uri="{9D8B030D-6E8A-4147-A177-3AD203B41FA5}">
                      <a16:colId xmlns:a16="http://schemas.microsoft.com/office/drawing/2014/main" val="286685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Modern Work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50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Secure Productivity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Cloud Endpoints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Converged Communications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Frontline Worker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Employee Experience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Modernize with Surface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45709"/>
                  </a:ext>
                </a:extLst>
              </a:tr>
            </a:tbl>
          </a:graphicData>
        </a:graphic>
      </p:graphicFrame>
      <p:graphicFrame>
        <p:nvGraphicFramePr>
          <p:cNvPr id="15" name="Table 4">
            <a:extLst>
              <a:ext uri="{FF2B5EF4-FFF2-40B4-BE49-F238E27FC236}">
                <a16:creationId xmlns:a16="http://schemas.microsoft.com/office/drawing/2014/main" id="{D8B9F921-1EDC-D0F9-A913-3F1C004EE3BE}"/>
              </a:ext>
            </a:extLst>
          </p:cNvPr>
          <p:cNvGraphicFramePr>
            <a:graphicFrameLocks noGrp="1"/>
          </p:cNvGraphicFramePr>
          <p:nvPr/>
        </p:nvGraphicFramePr>
        <p:xfrm>
          <a:off x="9714807" y="2297687"/>
          <a:ext cx="2332253" cy="43027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332253">
                  <a:extLst>
                    <a:ext uri="{9D8B030D-6E8A-4147-A177-3AD203B41FA5}">
                      <a16:colId xmlns:a16="http://schemas.microsoft.com/office/drawing/2014/main" val="2866858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Security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9501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Threat Protection with XDR &amp; SIEM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Data Security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Modern SecOps</a:t>
                      </a:r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2457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5903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BB852-7266-4016-9E14-F6D04770B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Microsoft Funding?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18E806-5F1D-4086-947C-1B91FE55954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825625"/>
            <a:ext cx="9970008" cy="4857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b="0"/>
              <a:t>Microsoft may provide </a:t>
            </a:r>
            <a:r>
              <a:rPr lang="en-US" sz="2000"/>
              <a:t>funding</a:t>
            </a:r>
            <a:r>
              <a:rPr lang="en-US" sz="2000" b="0"/>
              <a:t> for Partners to engage with Customers on services that will </a:t>
            </a:r>
            <a:r>
              <a:rPr lang="en-US" sz="2000"/>
              <a:t>drive consumption </a:t>
            </a:r>
            <a:r>
              <a:rPr lang="en-US" sz="2000" b="0"/>
              <a:t>or </a:t>
            </a:r>
            <a:r>
              <a:rPr lang="en-US" sz="2000"/>
              <a:t>adoption/usage </a:t>
            </a:r>
            <a:r>
              <a:rPr lang="en-US" sz="2000" b="0"/>
              <a:t>of Azure, Business Apps, M365 Modern workplace or M365 Security.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B94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In almost all cases, Microsoft funding needs to be tied to </a:t>
            </a:r>
            <a:r>
              <a:rPr kumimoji="0" lang="en-US" sz="2000" b="1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driving net new</a:t>
            </a: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: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B948"/>
              </a:buClr>
              <a:buSzTx/>
              <a:buFont typeface="Arial" panose="020B0604020202020204" pitchFamily="34" charset="0"/>
              <a:buAutoNum type="arabicParenR"/>
              <a:tabLst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Licensing revenue 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B948"/>
              </a:buClr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	OR </a:t>
            </a:r>
          </a:p>
          <a:p>
            <a:pPr marL="3429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4B948"/>
              </a:buClr>
              <a:buSzTx/>
              <a:buFont typeface="+mj-lt"/>
              <a:buAutoNum type="arabicParenR" startAt="2"/>
              <a:tabLst/>
              <a:defRPr/>
            </a:pPr>
            <a:r>
              <a:rPr kumimoji="0" lang="en-US" sz="2000" i="0" u="none" strike="noStrike" kern="1200" cap="none" spc="0" normalizeH="0" baseline="0" noProof="0">
                <a:ln>
                  <a:noFill/>
                </a:ln>
                <a:solidFill>
                  <a:srgbClr val="0D243D"/>
                </a:solidFill>
                <a:effectLst/>
                <a:uLnTx/>
                <a:uFillTx/>
                <a:latin typeface="Karbon"/>
                <a:ea typeface="+mn-ea"/>
                <a:cs typeface="+mn-cs"/>
              </a:rPr>
              <a:t>Usage/consumption</a:t>
            </a:r>
          </a:p>
          <a:p>
            <a:pPr marL="0" indent="0">
              <a:buNone/>
            </a:pPr>
            <a:endParaRPr lang="en-US" sz="2000" b="0"/>
          </a:p>
          <a:p>
            <a:pPr marL="0" indent="0">
              <a:buNone/>
            </a:pPr>
            <a:r>
              <a:rPr lang="en-US" sz="2000" b="0"/>
              <a:t>Money goes 100% back to customer project to reduce cost of Long View delivered services. </a:t>
            </a:r>
          </a:p>
          <a:p>
            <a:pPr marL="0" indent="0">
              <a:buNone/>
            </a:pPr>
            <a:r>
              <a:rPr lang="en-US" sz="2000" b="0"/>
              <a:t>Example: </a:t>
            </a:r>
          </a:p>
          <a:p>
            <a:pPr marL="0" indent="0">
              <a:buNone/>
            </a:pPr>
            <a:endParaRPr lang="en-US" sz="1600" b="1"/>
          </a:p>
          <a:p>
            <a:pPr marL="0" indent="0">
              <a:buNone/>
            </a:pPr>
            <a:endParaRPr lang="en-US" sz="1600" b="1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0A6A735-A5CA-48B1-B1CA-A56AFF68FE2F}"/>
              </a:ext>
            </a:extLst>
          </p:cNvPr>
          <p:cNvCxnSpPr>
            <a:cxnSpLocks/>
          </p:cNvCxnSpPr>
          <p:nvPr/>
        </p:nvCxnSpPr>
        <p:spPr>
          <a:xfrm>
            <a:off x="920578" y="508828"/>
            <a:ext cx="3267374" cy="0"/>
          </a:xfrm>
          <a:prstGeom prst="line">
            <a:avLst/>
          </a:prstGeom>
          <a:ln w="19050">
            <a:solidFill>
              <a:srgbClr val="54B9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EF381E3A-618D-E973-A436-1D5FE323F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2217" y="5355930"/>
            <a:ext cx="5296639" cy="1200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0634472"/>
      </p:ext>
    </p:extLst>
  </p:cSld>
  <p:clrMapOvr>
    <a:masterClrMapping/>
  </p:clrMapOvr>
</p:sld>
</file>

<file path=ppt/theme/theme1.xml><?xml version="1.0" encoding="utf-8"?>
<a:theme xmlns:a="http://schemas.openxmlformats.org/drawingml/2006/main" name="2024 Long View Presentation Template">
  <a:themeElements>
    <a:clrScheme name="LongView 1">
      <a:dk1>
        <a:srgbClr val="0D243D"/>
      </a:dk1>
      <a:lt1>
        <a:srgbClr val="FFFFFF"/>
      </a:lt1>
      <a:dk2>
        <a:srgbClr val="44546A"/>
      </a:dk2>
      <a:lt2>
        <a:srgbClr val="E7E6E6"/>
      </a:lt2>
      <a:accent1>
        <a:srgbClr val="54B948"/>
      </a:accent1>
      <a:accent2>
        <a:srgbClr val="D8E3E8"/>
      </a:accent2>
      <a:accent3>
        <a:srgbClr val="FFF6D7"/>
      </a:accent3>
      <a:accent4>
        <a:srgbClr val="A6CE38"/>
      </a:accent4>
      <a:accent5>
        <a:srgbClr val="347B63"/>
      </a:accent5>
      <a:accent6>
        <a:srgbClr val="AFE1FB"/>
      </a:accent6>
      <a:hlink>
        <a:srgbClr val="0563C1"/>
      </a:hlink>
      <a:folHlink>
        <a:srgbClr val="954F72"/>
      </a:folHlink>
    </a:clrScheme>
    <a:fontScheme name="LongView">
      <a:majorFont>
        <a:latin typeface="Feijoa Display"/>
        <a:ea typeface=""/>
        <a:cs typeface=""/>
      </a:majorFont>
      <a:minorFont>
        <a:latin typeface="Karb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4 Long View Presentation Template" id="{E6F3FD73-CDAE-4599-96A0-10E7E27A4FBC}" vid="{40C4F754-3A23-4A8C-873F-7B2E2FA6F9EB}"/>
    </a:ext>
  </a:extLst>
</a:theme>
</file>

<file path=ppt/theme/theme2.xml><?xml version="1.0" encoding="utf-8"?>
<a:theme xmlns:a="http://schemas.openxmlformats.org/drawingml/2006/main" name="Long View">
  <a:themeElements>
    <a:clrScheme name="Long View">
      <a:dk1>
        <a:srgbClr val="0E253D"/>
      </a:dk1>
      <a:lt1>
        <a:sysClr val="window" lastClr="FFFFFF"/>
      </a:lt1>
      <a:dk2>
        <a:srgbClr val="34B233"/>
      </a:dk2>
      <a:lt2>
        <a:srgbClr val="FFF6D7"/>
      </a:lt2>
      <a:accent1>
        <a:srgbClr val="D8E3E8"/>
      </a:accent1>
      <a:accent2>
        <a:srgbClr val="A6CE39"/>
      </a:accent2>
      <a:accent3>
        <a:srgbClr val="347B63"/>
      </a:accent3>
      <a:accent4>
        <a:srgbClr val="262626"/>
      </a:accent4>
      <a:accent5>
        <a:srgbClr val="FFA02F"/>
      </a:accent5>
      <a:accent6>
        <a:srgbClr val="312626"/>
      </a:accent6>
      <a:hlink>
        <a:srgbClr val="5DD15D"/>
      </a:hlink>
      <a:folHlink>
        <a:srgbClr val="C3009E"/>
      </a:folHlink>
    </a:clrScheme>
    <a:fontScheme name="LongView">
      <a:majorFont>
        <a:latin typeface="Feijoa Display"/>
        <a:ea typeface=""/>
        <a:cs typeface=""/>
      </a:majorFont>
      <a:minorFont>
        <a:latin typeface="Karbo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Long View" id="{C6852493-4A2B-40C5-B82B-A2DE0B59B375}" vid="{DFBE261E-8400-462E-BD37-09EE7E679886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36</TotalTime>
  <Words>992</Words>
  <Application>Microsoft Office PowerPoint</Application>
  <PresentationFormat>Widescreen</PresentationFormat>
  <Paragraphs>164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Feijoa Display</vt:lpstr>
      <vt:lpstr>Karbon</vt:lpstr>
      <vt:lpstr>Karbon Semibold</vt:lpstr>
      <vt:lpstr>System Font Regular</vt:lpstr>
      <vt:lpstr>2024 Long View Presentation Template</vt:lpstr>
      <vt:lpstr>Long View</vt:lpstr>
      <vt:lpstr>Microsoft Dictionary</vt:lpstr>
      <vt:lpstr>Key Terms &amp; Acronyms Defined</vt:lpstr>
      <vt:lpstr>Microsoft Product Suite</vt:lpstr>
      <vt:lpstr>How to Purchase Microsoft</vt:lpstr>
      <vt:lpstr>Account Segmentation</vt:lpstr>
      <vt:lpstr>Managed Account Team Overview (SMC)</vt:lpstr>
      <vt:lpstr>Microsoft Solution Plays</vt:lpstr>
      <vt:lpstr>What is Microsoft Funding?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Microsoft Dictionary</dc:title>
  <dc:creator>Cassie Baker</dc:creator>
  <cp:lastModifiedBy>Cassie Baker</cp:lastModifiedBy>
  <cp:revision>1</cp:revision>
  <dcterms:created xsi:type="dcterms:W3CDTF">2023-12-18T15:54:47Z</dcterms:created>
  <dcterms:modified xsi:type="dcterms:W3CDTF">2023-12-18T16:36:34Z</dcterms:modified>
</cp:coreProperties>
</file>