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8" r:id="rId9"/>
    <p:sldId id="265" r:id="rId10"/>
    <p:sldId id="2146847057" r:id="rId11"/>
    <p:sldId id="2146847060" r:id="rId12"/>
    <p:sldId id="2146847062" r:id="rId13"/>
    <p:sldId id="2146847061" r:id="rId14"/>
    <p:sldId id="2146847055" r:id="rId15"/>
    <p:sldId id="214684705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Lawrence-37/Cardiovascular-Risk-Predic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741714" y="1821635"/>
            <a:ext cx="8761394"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CARDIOVASCULAR RISK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708366" y="4586365"/>
            <a:ext cx="900466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By:Edunet</a:t>
            </a:r>
            <a:r>
              <a:rPr lang="en-US" sz="2000" b="1" dirty="0">
                <a:solidFill>
                  <a:schemeClr val="accent1">
                    <a:lumMod val="75000"/>
                  </a:schemeClr>
                </a:solidFill>
                <a:latin typeface="Arial" pitchFamily="34" charset="0"/>
                <a:cs typeface="Arial" pitchFamily="34" charset="0"/>
              </a:rPr>
              <a:t> Foundation</a:t>
            </a:r>
          </a:p>
          <a:p>
            <a:r>
              <a:rPr lang="en-US" sz="2000" b="1" dirty="0">
                <a:solidFill>
                  <a:schemeClr val="accent1">
                    <a:lumMod val="75000"/>
                  </a:schemeClr>
                </a:solidFill>
                <a:latin typeface="Arial" pitchFamily="34" charset="0"/>
                <a:cs typeface="Arial" pitchFamily="34" charset="0"/>
              </a:rPr>
              <a:t>Faculty name :</a:t>
            </a:r>
            <a:r>
              <a:rPr lang="en-US" sz="2000" b="1" dirty="0" err="1">
                <a:solidFill>
                  <a:schemeClr val="accent1">
                    <a:lumMod val="75000"/>
                  </a:schemeClr>
                </a:solidFill>
                <a:latin typeface="Arial" pitchFamily="34" charset="0"/>
                <a:cs typeface="Arial" pitchFamily="34" charset="0"/>
              </a:rPr>
              <a:t>Deepneel</a:t>
            </a:r>
            <a:r>
              <a:rPr lang="en-US" sz="2000" b="1" dirty="0">
                <a:solidFill>
                  <a:schemeClr val="accent1">
                    <a:lumMod val="75000"/>
                  </a:schemeClr>
                </a:solidFill>
                <a:latin typeface="Arial" pitchFamily="34" charset="0"/>
                <a:cs typeface="Arial" pitchFamily="34" charset="0"/>
              </a:rPr>
              <a:t> Majumdar</a:t>
            </a:r>
          </a:p>
          <a:p>
            <a:r>
              <a:rPr lang="en-US" sz="2000" b="1" dirty="0">
                <a:solidFill>
                  <a:schemeClr val="accent1">
                    <a:lumMod val="75000"/>
                  </a:schemeClr>
                </a:solidFill>
                <a:latin typeface="Arial"/>
                <a:cs typeface="Arial"/>
              </a:rPr>
              <a:t>Student Name_1 :Badal Kumar Sahoo</a:t>
            </a:r>
          </a:p>
          <a:p>
            <a:r>
              <a:rPr lang="en-US" sz="2000" b="1" dirty="0">
                <a:solidFill>
                  <a:schemeClr val="accent1">
                    <a:lumMod val="75000"/>
                  </a:schemeClr>
                </a:solidFill>
                <a:latin typeface="Arial"/>
                <a:cs typeface="Arial"/>
              </a:rPr>
              <a:t>Student Name_2 :Lawrence </a:t>
            </a:r>
            <a:r>
              <a:rPr lang="en-US" sz="2000" b="1" dirty="0" err="1">
                <a:solidFill>
                  <a:schemeClr val="accent1">
                    <a:lumMod val="75000"/>
                  </a:schemeClr>
                </a:solidFill>
                <a:latin typeface="Arial"/>
                <a:cs typeface="Arial"/>
              </a:rPr>
              <a:t>Linkan</a:t>
            </a:r>
            <a:r>
              <a:rPr lang="en-US" sz="2000" b="1" dirty="0">
                <a:solidFill>
                  <a:schemeClr val="accent1">
                    <a:lumMod val="75000"/>
                  </a:schemeClr>
                </a:solidFill>
                <a:latin typeface="Arial"/>
                <a:cs typeface="Arial"/>
              </a:rPr>
              <a:t> Sahoo</a:t>
            </a:r>
          </a:p>
          <a:p>
            <a:r>
              <a:rPr lang="en-US" sz="2000" b="1" dirty="0">
                <a:solidFill>
                  <a:schemeClr val="accent1">
                    <a:lumMod val="75000"/>
                  </a:schemeClr>
                </a:solidFill>
                <a:latin typeface="Arial"/>
                <a:cs typeface="Arial"/>
              </a:rPr>
              <a:t>College Name &amp; Department : VSSUT(Electronics &amp; TC)</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702156"/>
            <a:ext cx="11029616" cy="760884"/>
          </a:xfrm>
        </p:spPr>
        <p:txBody>
          <a:bodyPr>
            <a:noAutofit/>
          </a:bodyPr>
          <a:lstStyle/>
          <a:p>
            <a:r>
              <a:rPr lang="en-IN" sz="32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653143"/>
            <a:ext cx="11029615" cy="6078583"/>
          </a:xfrm>
        </p:spPr>
        <p:txBody>
          <a:bodyPr/>
          <a:lstStyle/>
          <a:p>
            <a:r>
              <a:rPr lang="en-IN" dirty="0">
                <a:hlinkClick r:id="rId2"/>
              </a:rPr>
              <a:t>https://github.com/Lawrence-37/Cardiovascular-Risk-Prediction</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132114"/>
            <a:ext cx="11029615" cy="4843235"/>
          </a:xfrm>
        </p:spPr>
        <p:txBody>
          <a:bodyPr>
            <a:normAutofit/>
          </a:bodyPr>
          <a:lstStyle/>
          <a:p>
            <a:pPr marL="305435" indent="-305435"/>
            <a:r>
              <a:rPr lang="en-US" sz="2000" b="1" dirty="0"/>
              <a:t>Real-time Monitoring with Wearables</a:t>
            </a:r>
            <a:r>
              <a:rPr lang="en-US" sz="2000" dirty="0"/>
              <a:t>: Using data from wearable devices to track heart health in real time, allowing for early detection and personalized insights.- </a:t>
            </a:r>
          </a:p>
          <a:p>
            <a:pPr marL="305435" indent="-305435"/>
            <a:r>
              <a:rPr lang="en-US" sz="2000" b="1" dirty="0"/>
              <a:t>Personalized Risk Predictions</a:t>
            </a:r>
            <a:r>
              <a:rPr lang="en-US" sz="2000" dirty="0"/>
              <a:t>: Tailoring risk assessments based on an individual’s genetics, lifestyle, and environment, making healthcare more personal and effective.- </a:t>
            </a:r>
          </a:p>
          <a:p>
            <a:pPr marL="305435" indent="-305435"/>
            <a:r>
              <a:rPr lang="en-US" sz="2000" b="1" dirty="0"/>
              <a:t>AI for Early Action</a:t>
            </a:r>
            <a:r>
              <a:rPr lang="en-US" sz="2000" dirty="0"/>
              <a:t>: Using AI to not just predict cardiovascular risk but also recommend actionable steps to prevent issues before they arise.- </a:t>
            </a:r>
          </a:p>
          <a:p>
            <a:pPr marL="305435" indent="-305435"/>
            <a:r>
              <a:rPr lang="en-US" sz="2000" b="1" dirty="0"/>
              <a:t>Global Health Collaboration</a:t>
            </a:r>
            <a:r>
              <a:rPr lang="en-US" sz="2000" dirty="0"/>
              <a:t>: Connecting with health systems worldwide to share data and insights, improving cardiovascular care on a global scale.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8"/>
            <a:ext cx="11029616" cy="65321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DA561844-7A30-5CE4-DBA6-28425F98B9E9}"/>
              </a:ext>
            </a:extLst>
          </p:cNvPr>
          <p:cNvPicPr>
            <a:picLocks noGrp="1" noChangeAspect="1"/>
          </p:cNvPicPr>
          <p:nvPr>
            <p:ph idx="1"/>
          </p:nvPr>
        </p:nvPicPr>
        <p:blipFill>
          <a:blip r:embed="rId2"/>
          <a:stretch>
            <a:fillRect/>
          </a:stretch>
        </p:blipFill>
        <p:spPr>
          <a:xfrm>
            <a:off x="1596456" y="1341119"/>
            <a:ext cx="3097463" cy="4465749"/>
          </a:xfrm>
        </p:spPr>
      </p:pic>
      <p:pic>
        <p:nvPicPr>
          <p:cNvPr id="9" name="Picture 8">
            <a:extLst>
              <a:ext uri="{FF2B5EF4-FFF2-40B4-BE49-F238E27FC236}">
                <a16:creationId xmlns:a16="http://schemas.microsoft.com/office/drawing/2014/main" id="{6C15CD67-CCD9-1C6E-7C91-1DB8F847D6B8}"/>
              </a:ext>
            </a:extLst>
          </p:cNvPr>
          <p:cNvPicPr>
            <a:picLocks noChangeAspect="1"/>
          </p:cNvPicPr>
          <p:nvPr/>
        </p:nvPicPr>
        <p:blipFill>
          <a:blip r:embed="rId2"/>
          <a:stretch>
            <a:fillRect/>
          </a:stretch>
        </p:blipFill>
        <p:spPr>
          <a:xfrm>
            <a:off x="7019110" y="1395120"/>
            <a:ext cx="3317964" cy="4465749"/>
          </a:xfrm>
          <a:prstGeom prst="rect">
            <a:avLst/>
          </a:prstGeom>
        </p:spPr>
      </p:pic>
      <p:sp>
        <p:nvSpPr>
          <p:cNvPr id="10" name="TextBox 9">
            <a:extLst>
              <a:ext uri="{FF2B5EF4-FFF2-40B4-BE49-F238E27FC236}">
                <a16:creationId xmlns:a16="http://schemas.microsoft.com/office/drawing/2014/main" id="{0128992C-A07C-967B-A47F-A105AEF56488}"/>
              </a:ext>
            </a:extLst>
          </p:cNvPr>
          <p:cNvSpPr txBox="1"/>
          <p:nvPr/>
        </p:nvSpPr>
        <p:spPr>
          <a:xfrm>
            <a:off x="1596456" y="6000206"/>
            <a:ext cx="3097463" cy="369332"/>
          </a:xfrm>
          <a:prstGeom prst="rect">
            <a:avLst/>
          </a:prstGeom>
          <a:noFill/>
        </p:spPr>
        <p:txBody>
          <a:bodyPr wrap="square" rtlCol="0">
            <a:spAutoFit/>
          </a:bodyPr>
          <a:lstStyle/>
          <a:p>
            <a:r>
              <a:rPr lang="en-IN" dirty="0"/>
              <a:t>1)Badal Kumar Sahoo</a:t>
            </a:r>
          </a:p>
        </p:txBody>
      </p:sp>
      <p:sp>
        <p:nvSpPr>
          <p:cNvPr id="11" name="TextBox 10">
            <a:extLst>
              <a:ext uri="{FF2B5EF4-FFF2-40B4-BE49-F238E27FC236}">
                <a16:creationId xmlns:a16="http://schemas.microsoft.com/office/drawing/2014/main" id="{9CAF296D-34FC-F9FC-560F-7573F27D454E}"/>
              </a:ext>
            </a:extLst>
          </p:cNvPr>
          <p:cNvSpPr txBox="1"/>
          <p:nvPr/>
        </p:nvSpPr>
        <p:spPr>
          <a:xfrm>
            <a:off x="7019110" y="6000206"/>
            <a:ext cx="3317964" cy="369332"/>
          </a:xfrm>
          <a:prstGeom prst="rect">
            <a:avLst/>
          </a:prstGeom>
          <a:noFill/>
        </p:spPr>
        <p:txBody>
          <a:bodyPr wrap="square" rtlCol="0">
            <a:spAutoFit/>
          </a:bodyPr>
          <a:lstStyle/>
          <a:p>
            <a:r>
              <a:rPr lang="en-IN" dirty="0"/>
              <a:t>2)Lawrence </a:t>
            </a:r>
            <a:r>
              <a:rPr lang="en-IN" dirty="0" err="1"/>
              <a:t>Linkan</a:t>
            </a:r>
            <a:r>
              <a:rPr lang="en-IN" dirty="0"/>
              <a:t> Sahoo</a:t>
            </a:r>
          </a:p>
        </p:txBody>
      </p:sp>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75954"/>
            <a:ext cx="11029615" cy="4535001"/>
          </a:xfrm>
        </p:spPr>
        <p:txBody>
          <a:bodyPr>
            <a:normAutofit/>
          </a:bodyPr>
          <a:lstStyle/>
          <a:p>
            <a:pPr marL="342900" indent="-342900">
              <a:buAutoNum type="arabicPeriod"/>
            </a:pPr>
            <a:r>
              <a:rPr lang="en-US" sz="2400" dirty="0"/>
              <a:t>The dataset comes from an ongoing study about heart health in Framingham, Massachusetts. </a:t>
            </a:r>
          </a:p>
          <a:p>
            <a:pPr marL="342900" indent="-342900">
              <a:buAutoNum type="arabicPeriod"/>
            </a:pPr>
            <a:r>
              <a:rPr lang="en-US" sz="2400" dirty="0"/>
              <a:t>The goal is to predict whether a person is at risk of developing coronary heart disease (CHD) over the next 10 years. </a:t>
            </a:r>
          </a:p>
          <a:p>
            <a:pPr marL="342900" indent="-342900">
              <a:buAutoNum type="arabicPeriod"/>
            </a:pPr>
            <a:r>
              <a:rPr lang="en-US" sz="2400" dirty="0"/>
              <a:t>It includes over 4,000 patient records, each with 15 different attributes that provide key health information. </a:t>
            </a:r>
          </a:p>
          <a:p>
            <a:pPr marL="342900" indent="-342900">
              <a:buAutoNum type="arabicPeriod"/>
            </a:pPr>
            <a:r>
              <a:rPr lang="en-US" sz="2400" dirty="0"/>
              <a:t>These attributes cover a wide range of factors, from personal demographics to lifestyle habits and medical history, all of which could influence heart disease risk.</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760886"/>
          </a:xfrm>
        </p:spPr>
        <p:txBody>
          <a:bodyPr>
            <a:normAutofit/>
          </a:bodyPr>
          <a:lstStyle/>
          <a:p>
            <a:r>
              <a:rPr lang="en-US" sz="3200" b="1" dirty="0">
                <a:solidFill>
                  <a:schemeClr val="accent1"/>
                </a:solidFill>
                <a:latin typeface="Arial" panose="020B0604020202020204" pitchFamily="34" charset="0"/>
                <a:cs typeface="Arial" panose="020B0604020202020204" pitchFamily="34" charset="0"/>
              </a:rPr>
              <a:t>Technology  used</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63041"/>
            <a:ext cx="11613485" cy="2978330"/>
          </a:xfrm>
        </p:spPr>
        <p:txBody>
          <a:bodyPr vert="horz" lIns="91440" tIns="45720" rIns="91440" bIns="45720" rtlCol="0" anchor="ctr">
            <a:noAutofit/>
          </a:bodyPr>
          <a:lstStyle/>
          <a:p>
            <a:r>
              <a:rPr lang="en-IN" sz="2800" dirty="0"/>
              <a:t>Python</a:t>
            </a:r>
          </a:p>
          <a:p>
            <a:r>
              <a:rPr lang="en-IN" sz="2800" dirty="0"/>
              <a:t>Jupiter notebook</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noAutofit/>
          </a:bodyPr>
          <a:lstStyle/>
          <a:p>
            <a:r>
              <a:rPr lang="en-IN" sz="32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endParaRPr lang="en-IN" dirty="0"/>
          </a:p>
          <a:p>
            <a:r>
              <a:rPr lang="en-IN" sz="2800" dirty="0"/>
              <a:t>Watsonx.ai Studio</a:t>
            </a:r>
          </a:p>
          <a:p>
            <a:r>
              <a:rPr lang="en-IN" sz="2800" dirty="0"/>
              <a:t>Watsonx.ai Runtime</a:t>
            </a:r>
          </a:p>
          <a:p>
            <a:r>
              <a:rPr lang="en-IN" sz="2800" dirty="0"/>
              <a:t>Cloud object storage-PC</a:t>
            </a:r>
          </a:p>
          <a:p>
            <a:r>
              <a:rPr lang="en-IN" sz="2800" dirty="0"/>
              <a:t>AI/Machine Learning</a:t>
            </a:r>
          </a:p>
          <a:p>
            <a:endParaRPr lang="en-IN" dirty="0"/>
          </a:p>
          <a:p>
            <a:endParaRPr lang="en-IN" dirty="0"/>
          </a:p>
          <a:p>
            <a:endParaRPr lang="en-IN"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2000" b="1" dirty="0">
                <a:solidFill>
                  <a:srgbClr val="0F0F0F"/>
                </a:solidFill>
              </a:rPr>
              <a:t>AI-Driven Risk Predictions: </a:t>
            </a:r>
            <a:r>
              <a:rPr lang="en-US" sz="2000" dirty="0">
                <a:solidFill>
                  <a:srgbClr val="0F0F0F"/>
                </a:solidFill>
              </a:rPr>
              <a:t>We’ll use IBM Watson Studio to create machine learning models that can accurately predict cardiovascular risk, bringing the power of AI to healthcare</a:t>
            </a:r>
            <a:r>
              <a:rPr lang="en-US" sz="2000" b="1" dirty="0">
                <a:solidFill>
                  <a:srgbClr val="0F0F0F"/>
                </a:solidFill>
              </a:rPr>
              <a:t>. </a:t>
            </a:r>
          </a:p>
          <a:p>
            <a:pPr marL="342900" indent="-342900">
              <a:buAutoNum type="arabicPeriod"/>
            </a:pPr>
            <a:r>
              <a:rPr lang="en-US" sz="2000" b="1" dirty="0">
                <a:solidFill>
                  <a:srgbClr val="0F0F0F"/>
                </a:solidFill>
              </a:rPr>
              <a:t> Real-Time Monitoring: </a:t>
            </a:r>
            <a:r>
              <a:rPr lang="en-US" sz="2000" dirty="0">
                <a:solidFill>
                  <a:srgbClr val="0F0F0F"/>
                </a:solidFill>
              </a:rPr>
              <a:t>An interactive dashboard will allow users to track their heart health in real-time, offering personalized risk insights.</a:t>
            </a:r>
          </a:p>
          <a:p>
            <a:pPr marL="342900" indent="-342900">
              <a:buAutoNum type="arabicPeriod"/>
            </a:pPr>
            <a:r>
              <a:rPr lang="en-US" sz="2000" b="1" dirty="0">
                <a:solidFill>
                  <a:srgbClr val="0F0F0F"/>
                </a:solidFill>
              </a:rPr>
              <a:t>Clear Visuals &amp; Transparency: </a:t>
            </a:r>
            <a:r>
              <a:rPr lang="en-US" sz="2000" dirty="0">
                <a:solidFill>
                  <a:srgbClr val="0F0F0F"/>
                </a:solidFill>
              </a:rPr>
              <a:t>IBM’s tools will help us create easy-to-understand visualizations and explain how the AI makes its predictions, making everything more transparent and user-friendly.</a:t>
            </a:r>
          </a:p>
          <a:p>
            <a:pPr marL="342900" indent="-342900">
              <a:buAutoNum type="arabicPeriod"/>
            </a:pPr>
            <a:r>
              <a:rPr lang="en-US" sz="2000" b="1" dirty="0">
                <a:solidFill>
                  <a:srgbClr val="0F0F0F"/>
                </a:solidFill>
              </a:rPr>
              <a:t>Scalable &amp; Secure: </a:t>
            </a:r>
            <a:r>
              <a:rPr lang="en-US" sz="2000" dirty="0">
                <a:solidFill>
                  <a:srgbClr val="0F0F0F"/>
                </a:solidFill>
              </a:rPr>
              <a:t>By using IBM Cloud, we ensure the project can grow with more data, all while keeping sensitive information secure and compliant with privacy regulations.</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02155"/>
            <a:ext cx="11029616" cy="839261"/>
          </a:xfrm>
        </p:spPr>
        <p:txBody>
          <a:bodyPr>
            <a:noAutofit/>
          </a:bodyPr>
          <a:lstStyle/>
          <a:p>
            <a:r>
              <a:rPr lang="en-IN" sz="32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b="1" dirty="0"/>
              <a:t>Healthcare Providers</a:t>
            </a:r>
            <a:r>
              <a:rPr lang="en-US" sz="2000" dirty="0"/>
              <a:t>: Doctors and cardiologists using predictions to assess and treat patients' heart disease risk.  </a:t>
            </a:r>
          </a:p>
          <a:p>
            <a:r>
              <a:rPr lang="en-US" sz="2000" b="1" dirty="0"/>
              <a:t>Patients</a:t>
            </a:r>
            <a:r>
              <a:rPr lang="en-US" sz="2000" dirty="0"/>
              <a:t>: Individuals seeking personalized insights and recommendations for managing their cardiovascular health. </a:t>
            </a:r>
          </a:p>
          <a:p>
            <a:r>
              <a:rPr lang="en-US" sz="2000" b="1" dirty="0"/>
              <a:t>Health Insurance Companies</a:t>
            </a:r>
            <a:r>
              <a:rPr lang="en-US" sz="2000" dirty="0"/>
              <a:t>: Insurers utilizing risk predictions to offer tailored plans and interventions.</a:t>
            </a:r>
          </a:p>
          <a:p>
            <a:r>
              <a:rPr lang="en-US" sz="2000" b="1" dirty="0"/>
              <a:t>Researchers &amp; Public Health Organizations</a:t>
            </a:r>
            <a:r>
              <a:rPr lang="en-US" sz="2000" dirty="0"/>
              <a:t>: Researchers leveraging the data to improve public health strategies and prevention efforts.</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3200" dirty="0">
                <a:solidFill>
                  <a:schemeClr val="accent1"/>
                </a:solidFill>
              </a:rPr>
              <a:t>Results</a:t>
            </a:r>
          </a:p>
        </p:txBody>
      </p:sp>
      <p:pic>
        <p:nvPicPr>
          <p:cNvPr id="5" name="Content Placeholder 4">
            <a:extLst>
              <a:ext uri="{FF2B5EF4-FFF2-40B4-BE49-F238E27FC236}">
                <a16:creationId xmlns:a16="http://schemas.microsoft.com/office/drawing/2014/main" id="{8B556C8A-51BD-08E6-BD0E-A35565D63929}"/>
              </a:ext>
            </a:extLst>
          </p:cNvPr>
          <p:cNvPicPr>
            <a:picLocks noGrp="1" noChangeAspect="1"/>
          </p:cNvPicPr>
          <p:nvPr>
            <p:ph idx="1"/>
          </p:nvPr>
        </p:nvPicPr>
        <p:blipFill>
          <a:blip r:embed="rId2"/>
          <a:stretch>
            <a:fillRect/>
          </a:stretch>
        </p:blipFill>
        <p:spPr>
          <a:xfrm>
            <a:off x="581192" y="1232452"/>
            <a:ext cx="4825822" cy="2296409"/>
          </a:xfrm>
        </p:spPr>
      </p:pic>
      <p:pic>
        <p:nvPicPr>
          <p:cNvPr id="7" name="Picture 6">
            <a:extLst>
              <a:ext uri="{FF2B5EF4-FFF2-40B4-BE49-F238E27FC236}">
                <a16:creationId xmlns:a16="http://schemas.microsoft.com/office/drawing/2014/main" id="{2378226B-FF39-EC83-0709-17FDF1600580}"/>
              </a:ext>
            </a:extLst>
          </p:cNvPr>
          <p:cNvPicPr>
            <a:picLocks noChangeAspect="1"/>
          </p:cNvPicPr>
          <p:nvPr/>
        </p:nvPicPr>
        <p:blipFill>
          <a:blip r:embed="rId3"/>
          <a:stretch>
            <a:fillRect/>
          </a:stretch>
        </p:blipFill>
        <p:spPr>
          <a:xfrm>
            <a:off x="5916376" y="1232452"/>
            <a:ext cx="5544103" cy="2296410"/>
          </a:xfrm>
          <a:prstGeom prst="rect">
            <a:avLst/>
          </a:prstGeom>
        </p:spPr>
      </p:pic>
      <p:pic>
        <p:nvPicPr>
          <p:cNvPr id="9" name="Picture 8">
            <a:extLst>
              <a:ext uri="{FF2B5EF4-FFF2-40B4-BE49-F238E27FC236}">
                <a16:creationId xmlns:a16="http://schemas.microsoft.com/office/drawing/2014/main" id="{2F2D4EC6-B72F-805E-4405-35210C2709BC}"/>
              </a:ext>
            </a:extLst>
          </p:cNvPr>
          <p:cNvPicPr>
            <a:picLocks noChangeAspect="1"/>
          </p:cNvPicPr>
          <p:nvPr/>
        </p:nvPicPr>
        <p:blipFill>
          <a:blip r:embed="rId4"/>
          <a:stretch>
            <a:fillRect/>
          </a:stretch>
        </p:blipFill>
        <p:spPr>
          <a:xfrm>
            <a:off x="2994103" y="3717943"/>
            <a:ext cx="6165669" cy="254240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702156"/>
            <a:ext cx="11029616" cy="752175"/>
          </a:xfrm>
        </p:spPr>
        <p:txBody>
          <a:bodyPr>
            <a:noAutofit/>
          </a:bodyPr>
          <a:lstStyle/>
          <a:p>
            <a:r>
              <a:rPr lang="en-IN" sz="32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602376"/>
            <a:ext cx="11029615" cy="4372973"/>
          </a:xfrm>
        </p:spPr>
        <p:txBody>
          <a:bodyPr>
            <a:normAutofit/>
          </a:bodyPr>
          <a:lstStyle/>
          <a:p>
            <a:pPr marL="0" indent="0">
              <a:buNone/>
            </a:pPr>
            <a:r>
              <a:rPr lang="en-US" sz="2800" dirty="0"/>
              <a:t>The project demonstrates how IBM Cloud's advanced data analytics and machine learning tools can enhance cardiovascular risk prediction, providing more accurate, timely assessments. This technology helps healthcare professionals make informed decisions, ultimately improving patient outcomes and preventative care strategies.</a:t>
            </a:r>
            <a:endParaRPr lang="en-IN" sz="28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151</TotalTime>
  <Words>527</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CARDIOVASCULAR RISK PREDICTION</vt:lpstr>
      <vt:lpstr>OUTLINE</vt:lpstr>
      <vt:lpstr>Problem Statement</vt:lpstr>
      <vt:lpstr>Technology  used</vt:lpstr>
      <vt:lpstr>IBM cloud services used</vt:lpstr>
      <vt:lpstr>Wow factors</vt:lpstr>
      <vt:lpstr>End users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Lawrence Linkan</cp:lastModifiedBy>
  <cp:revision>26</cp:revision>
  <dcterms:created xsi:type="dcterms:W3CDTF">2021-05-26T16:50:10Z</dcterms:created>
  <dcterms:modified xsi:type="dcterms:W3CDTF">2025-02-01T11:10:33Z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