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600" r:id="rId3"/>
    <p:sldId id="876" r:id="rId4"/>
    <p:sldId id="934" r:id="rId5"/>
    <p:sldId id="935" r:id="rId6"/>
    <p:sldId id="936" r:id="rId7"/>
    <p:sldId id="937" r:id="rId8"/>
    <p:sldId id="938" r:id="rId9"/>
    <p:sldId id="939" r:id="rId10"/>
    <p:sldId id="940" r:id="rId11"/>
    <p:sldId id="1012" r:id="rId12"/>
    <p:sldId id="982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0066CC"/>
    <a:srgbClr val="9900CC"/>
    <a:srgbClr val="FF0000"/>
    <a:srgbClr val="FF9933"/>
    <a:srgbClr val="CC3300"/>
    <a:srgbClr val="0066FF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6" autoAdjust="0"/>
    <p:restoredTop sz="89343" autoAdjust="0"/>
  </p:normalViewPr>
  <p:slideViewPr>
    <p:cSldViewPr>
      <p:cViewPr varScale="1">
        <p:scale>
          <a:sx n="60" d="100"/>
          <a:sy n="60" d="100"/>
        </p:scale>
        <p:origin x="165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C4B2DBF-9043-43B3-A019-159C7DA24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8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0B64-A362-4EC6-A98E-5BCED6F9AA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42E21-B6AA-48F7-BF20-3A6B47238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7598D-D639-4EE0-A894-9EDBB1D26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5AEF4-215F-476E-9975-B90D1D4E6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20C3-BA17-4C5D-A362-D2C80CFC7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B17FE-69F7-4BE0-80B2-7B3422B06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9FDC5-8C22-454D-ABA4-1346519E8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0806-1B68-4EB9-B356-8076252B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1E5D-E2E9-4B55-8D72-03B8D0811D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9234B-0CD9-45B0-9DC6-EDF4F6BB6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79744-3B7E-4CD4-BEF4-235966FB5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8A6E8EF-301A-4501-A00B-8EE016D152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444" y="513909"/>
            <a:ext cx="8145463" cy="596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solidFill>
                  <a:srgbClr val="FF0000"/>
                </a:solidFill>
              </a:rPr>
              <a:t>PA1</a:t>
            </a:r>
            <a:r>
              <a:rPr lang="en-US" altLang="zh-CN" dirty="0">
                <a:solidFill>
                  <a:srgbClr val="FF0000"/>
                </a:solidFill>
              </a:rPr>
              <a:t> – </a:t>
            </a:r>
            <a:r>
              <a:rPr lang="zh-CN" altLang="en-US" dirty="0">
                <a:solidFill>
                  <a:srgbClr val="FF0000"/>
                </a:solidFill>
              </a:rPr>
              <a:t>简易调试器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3333CC"/>
                </a:solidFill>
              </a:rPr>
              <a:t>天津大学</a:t>
            </a:r>
            <a:br>
              <a:rPr lang="en-US" altLang="zh-CN" sz="3200" dirty="0">
                <a:solidFill>
                  <a:srgbClr val="3333CC"/>
                </a:solidFill>
              </a:rPr>
            </a:br>
            <a:r>
              <a:rPr lang="zh-CN" altLang="en-US" sz="3200" dirty="0">
                <a:solidFill>
                  <a:srgbClr val="3333CC"/>
                </a:solidFill>
              </a:rPr>
              <a:t>智能与计算学部</a:t>
            </a:r>
            <a:br>
              <a:rPr lang="en-US" altLang="zh-CN" sz="3200" dirty="0">
                <a:solidFill>
                  <a:srgbClr val="3333CC"/>
                </a:solidFill>
              </a:rPr>
            </a:br>
            <a:r>
              <a:rPr lang="zh-CN" altLang="en-US" sz="3200" dirty="0">
                <a:solidFill>
                  <a:srgbClr val="3333CC"/>
                </a:solidFill>
              </a:rPr>
              <a:t>魏继增</a:t>
            </a:r>
            <a:endParaRPr lang="en-US" altLang="zh-CN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其它功能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63B954C-F03F-4D28-9038-707F60A6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27" y="900410"/>
            <a:ext cx="8614820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表达式求值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识别表达式的基本单元 </a:t>
            </a:r>
            <a:r>
              <a:rPr lang="en-US" altLang="zh-CN" sz="2400" dirty="0"/>
              <a:t>– </a:t>
            </a:r>
            <a:r>
              <a:rPr lang="zh-CN" altLang="en-US" sz="2400" dirty="0"/>
              <a:t>词法分析、正则表达式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递归求值 </a:t>
            </a:r>
            <a:r>
              <a:rPr lang="en-US" altLang="zh-CN" sz="2400" dirty="0"/>
              <a:t>– </a:t>
            </a:r>
            <a:r>
              <a:rPr lang="zh-CN" altLang="en-US" sz="2400" dirty="0"/>
              <a:t>寻找</a:t>
            </a:r>
            <a:r>
              <a:rPr lang="en-US" altLang="zh-CN" sz="2400" dirty="0"/>
              <a:t>dominant operator</a:t>
            </a:r>
          </a:p>
          <a:p>
            <a:pPr lvl="1"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800" dirty="0"/>
              <a:t>监视点：监视一个表达式的值何时变化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例如：</a:t>
            </a:r>
            <a:r>
              <a:rPr lang="en-US" altLang="zh-CN" sz="2400" dirty="0"/>
              <a:t>w $</a:t>
            </a:r>
            <a:r>
              <a:rPr lang="en-US" altLang="zh-CN" sz="2400" dirty="0" err="1"/>
              <a:t>eip</a:t>
            </a:r>
            <a:r>
              <a:rPr lang="en-US" altLang="zh-CN" sz="2400" dirty="0"/>
              <a:t> == </a:t>
            </a:r>
            <a:r>
              <a:rPr lang="en-US" altLang="zh-CN" sz="2400" dirty="0" err="1"/>
              <a:t>0x100000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功能包括：设置监视点、删除监视点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每执行一条指令，都需要检查是否某个监视点满足条件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使用链表实现</a:t>
            </a:r>
            <a:endParaRPr lang="en-US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E5B71B-6D84-4F2F-8902-7E2F2D4C2B74}"/>
              </a:ext>
            </a:extLst>
          </p:cNvPr>
          <p:cNvSpPr/>
          <p:nvPr/>
        </p:nvSpPr>
        <p:spPr>
          <a:xfrm>
            <a:off x="812846" y="5589240"/>
            <a:ext cx="7505202" cy="65598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仔细</a:t>
            </a:r>
            <a:r>
              <a:rPr lang="zh-CN" altLang="en-US" sz="2400" b="1" dirty="0">
                <a:solidFill>
                  <a:srgbClr val="009242"/>
                </a:solidFill>
              </a:rPr>
              <a:t>阅读实验手册和框架代码，完成上述实验任务</a:t>
            </a:r>
          </a:p>
        </p:txBody>
      </p:sp>
    </p:spTree>
    <p:extLst>
      <p:ext uri="{BB962C8B-B14F-4D97-AF65-F5344CB8AC3E}">
        <p14:creationId xmlns:p14="http://schemas.microsoft.com/office/powerpoint/2010/main" val="23943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6525" y="870946"/>
            <a:ext cx="8585322" cy="5626100"/>
          </a:xfrm>
        </p:spPr>
        <p:txBody>
          <a:bodyPr/>
          <a:lstStyle/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sz="3200" dirty="0">
                <a:ea typeface="黑体" pitchFamily="49" charset="-122"/>
              </a:rPr>
              <a:t>严格按进度安排提交</a:t>
            </a:r>
            <a:endParaRPr lang="en-US" altLang="zh-CN" sz="3200" dirty="0">
              <a:ea typeface="黑体" pitchFamily="49" charset="-122"/>
            </a:endParaRPr>
          </a:p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rgbClr val="FF0000"/>
                </a:solidFill>
                <a:ea typeface="黑体" pitchFamily="49" charset="-122"/>
              </a:rPr>
              <a:t>阶段性工程</a:t>
            </a:r>
            <a:r>
              <a:rPr lang="zh-CN" altLang="en-US" sz="3200" dirty="0">
                <a:ea typeface="黑体" pitchFamily="49" charset="-122"/>
              </a:rPr>
              <a:t>提交至个人</a:t>
            </a:r>
            <a:r>
              <a:rPr lang="en-US" altLang="zh-CN" sz="3200" dirty="0" err="1">
                <a:ea typeface="黑体" pitchFamily="49" charset="-122"/>
              </a:rPr>
              <a:t>gitee</a:t>
            </a:r>
            <a:r>
              <a:rPr lang="zh-CN" altLang="en-US" sz="3200" dirty="0">
                <a:ea typeface="黑体" pitchFamily="49" charset="-122"/>
              </a:rPr>
              <a:t>仓库，并作标识</a:t>
            </a:r>
            <a:endParaRPr lang="en-US" altLang="zh-CN" sz="3200" dirty="0">
              <a:ea typeface="黑体" pitchFamily="49" charset="-122"/>
            </a:endParaRPr>
          </a:p>
          <a:p>
            <a:pPr marL="857250" lvl="1" indent="-457200">
              <a:lnSpc>
                <a:spcPts val="4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黑体" pitchFamily="49" charset="-122"/>
              </a:rPr>
              <a:t>教师按阶段当面抽查回答问题</a:t>
            </a:r>
            <a:endParaRPr lang="en-US" altLang="zh-CN" sz="2800" dirty="0">
              <a:ea typeface="黑体" pitchFamily="49" charset="-122"/>
            </a:endParaRPr>
          </a:p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rgbClr val="FF0000"/>
                </a:solidFill>
                <a:ea typeface="黑体" pitchFamily="49" charset="-122"/>
              </a:rPr>
              <a:t>最终工程</a:t>
            </a:r>
            <a:r>
              <a:rPr lang="zh-CN" altLang="en-US" sz="3200" dirty="0">
                <a:ea typeface="黑体" pitchFamily="49" charset="-122"/>
              </a:rPr>
              <a:t>打包以附件形式上传至虚仿平台</a:t>
            </a:r>
            <a:endParaRPr lang="en-US" altLang="zh-CN" sz="3200" dirty="0">
              <a:ea typeface="黑体" pitchFamily="49" charset="-122"/>
            </a:endParaRPr>
          </a:p>
          <a:p>
            <a:pPr marL="857250" lvl="1" indent="-457200">
              <a:lnSpc>
                <a:spcPts val="4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黑体" pitchFamily="49" charset="-122"/>
              </a:rPr>
              <a:t>首先，在终端中输入“</a:t>
            </a:r>
            <a:r>
              <a:rPr lang="en-US" altLang="zh-CN" sz="2800" dirty="0">
                <a:ea typeface="黑体" pitchFamily="49" charset="-122"/>
              </a:rPr>
              <a:t>make submit</a:t>
            </a:r>
            <a:r>
              <a:rPr lang="zh-CN" altLang="en-US" sz="2800" dirty="0">
                <a:ea typeface="黑体" pitchFamily="49" charset="-122"/>
              </a:rPr>
              <a:t>”进行打包</a:t>
            </a:r>
            <a:endParaRPr lang="en-US" altLang="zh-CN" sz="2800" dirty="0">
              <a:ea typeface="黑体" pitchFamily="49" charset="-122"/>
            </a:endParaRPr>
          </a:p>
          <a:p>
            <a:pPr marL="857250" lvl="1" indent="-457200">
              <a:lnSpc>
                <a:spcPts val="4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黑体" pitchFamily="49" charset="-122"/>
              </a:rPr>
              <a:t>然后，修改文件名为“学号</a:t>
            </a:r>
            <a:r>
              <a:rPr lang="en-US" altLang="zh-CN" sz="2800" dirty="0">
                <a:ea typeface="黑体" pitchFamily="49" charset="-122"/>
              </a:rPr>
              <a:t>-</a:t>
            </a:r>
            <a:r>
              <a:rPr lang="en-US" altLang="zh-CN" sz="2800" dirty="0" err="1">
                <a:ea typeface="黑体" pitchFamily="49" charset="-122"/>
              </a:rPr>
              <a:t>PA1.zip</a:t>
            </a:r>
            <a:r>
              <a:rPr lang="zh-CN" altLang="en-US" sz="2800" dirty="0">
                <a:ea typeface="黑体" pitchFamily="49" charset="-122"/>
              </a:rPr>
              <a:t>”</a:t>
            </a:r>
            <a:endParaRPr lang="en-US" altLang="zh-CN" sz="2800" dirty="0">
              <a:ea typeface="黑体" pitchFamily="49" charset="-122"/>
            </a:endParaRPr>
          </a:p>
          <a:p>
            <a:pPr marL="857250" lvl="1" indent="-457200">
              <a:lnSpc>
                <a:spcPts val="4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黑体" pitchFamily="49" charset="-122"/>
              </a:rPr>
              <a:t>必须严格按上述步骤操作，否则将造成无法自动评测，后果自负</a:t>
            </a:r>
            <a:endParaRPr lang="en-US" altLang="zh-CN" sz="2800" dirty="0">
              <a:ea typeface="黑体" pitchFamily="49" charset="-122"/>
            </a:endParaRPr>
          </a:p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sz="3200" dirty="0">
                <a:ea typeface="黑体" pitchFamily="49" charset="-122"/>
              </a:rPr>
              <a:t>实验报告在线完成，与最终工程一起提交。</a:t>
            </a:r>
            <a:endParaRPr lang="en-US" altLang="zh-CN" sz="280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42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5"/>
          <p:cNvSpPr txBox="1">
            <a:spLocks noChangeArrowheads="1"/>
          </p:cNvSpPr>
          <p:nvPr/>
        </p:nvSpPr>
        <p:spPr bwMode="auto">
          <a:xfrm>
            <a:off x="1285875" y="1673225"/>
            <a:ext cx="6751638" cy="309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altLang="zh-CN" sz="6000">
                <a:latin typeface="微软雅黑" pitchFamily="34" charset="-122"/>
                <a:ea typeface="微软雅黑" pitchFamily="34" charset="-122"/>
              </a:rPr>
              <a:t>PA1</a:t>
            </a:r>
            <a:r>
              <a:rPr lang="zh-CN" altLang="en-US" sz="600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此结束</a:t>
            </a:r>
            <a:endParaRPr lang="en-US" altLang="zh-CN" sz="60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ts val="8000"/>
              </a:lnSpc>
            </a:pPr>
            <a:endParaRPr lang="en-US" altLang="zh-CN" sz="6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ts val="8000"/>
              </a:lnSpc>
            </a:pPr>
            <a:r>
              <a:rPr lang="en-US" altLang="zh-CN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r>
              <a:rPr lang="zh-CN" altLang="en-US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027" y="900410"/>
            <a:ext cx="8614820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简易调试器</a:t>
            </a:r>
            <a:r>
              <a:rPr lang="en-US" altLang="zh-CN" sz="2800" dirty="0"/>
              <a:t>(</a:t>
            </a:r>
            <a:r>
              <a:rPr lang="zh-CN" altLang="en-US" sz="2800" dirty="0"/>
              <a:t>类似于</a:t>
            </a:r>
            <a:r>
              <a:rPr lang="en-US" altLang="zh-CN" sz="2800" dirty="0" err="1"/>
              <a:t>GDB</a:t>
            </a:r>
            <a:r>
              <a:rPr lang="en-US" altLang="zh-CN" sz="2800" dirty="0"/>
              <a:t>)</a:t>
            </a:r>
          </a:p>
          <a:p>
            <a:pPr lvl="1" eaLnBrk="1" hangingPunct="1">
              <a:defRPr/>
            </a:pPr>
            <a:r>
              <a:rPr lang="zh-CN" altLang="en-US" sz="2400" dirty="0"/>
              <a:t>修改寄存器结构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实现“单步、打印寄存器状态、扫描内存”三个调试功能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实现调试功能中的表达式求值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实现监视点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涉及</a:t>
            </a:r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个必做任务，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个选做任务，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道思考题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009242"/>
                </a:solidFill>
              </a:rPr>
              <a:t>预计消耗</a:t>
            </a:r>
            <a:r>
              <a:rPr lang="en-US" altLang="zh-CN" sz="2400" dirty="0">
                <a:solidFill>
                  <a:srgbClr val="009242"/>
                </a:solidFill>
              </a:rPr>
              <a:t>30</a:t>
            </a:r>
            <a:r>
              <a:rPr lang="zh-CN" altLang="en-US" sz="2400" dirty="0">
                <a:solidFill>
                  <a:srgbClr val="009242"/>
                </a:solidFill>
              </a:rPr>
              <a:t>小时，约</a:t>
            </a:r>
            <a:r>
              <a:rPr lang="en-US" altLang="zh-CN" sz="2400" dirty="0">
                <a:solidFill>
                  <a:srgbClr val="009242"/>
                </a:solidFill>
              </a:rPr>
              <a:t>400</a:t>
            </a:r>
            <a:r>
              <a:rPr lang="zh-CN" altLang="en-US" sz="2400" dirty="0">
                <a:solidFill>
                  <a:srgbClr val="009242"/>
                </a:solidFill>
              </a:rPr>
              <a:t>行代码</a:t>
            </a:r>
            <a:endParaRPr lang="en-US" altLang="zh-CN" sz="2400" dirty="0">
              <a:solidFill>
                <a:srgbClr val="00924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33618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/>
              <a:t>NEMU</a:t>
            </a:r>
            <a:r>
              <a:rPr lang="zh-CN" altLang="en-US" sz="3600" dirty="0"/>
              <a:t>启动和模拟的运行环境</a:t>
            </a:r>
          </a:p>
        </p:txBody>
      </p:sp>
      <p:sp>
        <p:nvSpPr>
          <p:cNvPr id="6" name="矩形 5"/>
          <p:cNvSpPr/>
          <p:nvPr/>
        </p:nvSpPr>
        <p:spPr>
          <a:xfrm>
            <a:off x="792163" y="1682750"/>
            <a:ext cx="1709737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init_monitor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7325" y="1682750"/>
            <a:ext cx="1709738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reg_test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62488" y="1682750"/>
            <a:ext cx="1709737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restart()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97650" y="1682750"/>
            <a:ext cx="1709738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ui_mainloop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左大括号 9"/>
          <p:cNvSpPr/>
          <p:nvPr/>
        </p:nvSpPr>
        <p:spPr>
          <a:xfrm rot="5400000">
            <a:off x="4432301" y="-2506663"/>
            <a:ext cx="234950" cy="751522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81063" y="773113"/>
            <a:ext cx="747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工程路径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/nemu/src/main.c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（注：“</a:t>
            </a:r>
            <a:r>
              <a:rPr lang="zh-CN" altLang="en-US" b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”表示“工程路径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/nemu/src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5963" y="2265363"/>
            <a:ext cx="1844675" cy="26162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monitor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加载字符串表和符号表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编译正则表达式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初始化监视点结构池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1800" y="1344613"/>
            <a:ext cx="2295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665413" y="2268538"/>
            <a:ext cx="1846262" cy="3683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测试寄存器结构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816225" y="1344613"/>
            <a:ext cx="1441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/cpu/reg.c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616450" y="2268538"/>
            <a:ext cx="1846263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模拟“计算器系统的启动”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57675" y="1344613"/>
            <a:ext cx="2293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551613" y="2266950"/>
            <a:ext cx="1846262" cy="175418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模拟器主循环，类似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，等待用户输入命令。输入“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”，进入指令执行主循环“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cpu_exec()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20" name="矩形 19"/>
          <p:cNvSpPr/>
          <p:nvPr/>
        </p:nvSpPr>
        <p:spPr>
          <a:xfrm>
            <a:off x="4662488" y="3033713"/>
            <a:ext cx="1709737" cy="449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init_ramdisk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62488" y="3617913"/>
            <a:ext cx="1709737" cy="4508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load_entry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62488" y="4203700"/>
            <a:ext cx="1709737" cy="449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初值</a:t>
            </a:r>
          </a:p>
        </p:txBody>
      </p:sp>
      <p:sp>
        <p:nvSpPr>
          <p:cNvPr id="23" name="矩形 22"/>
          <p:cNvSpPr/>
          <p:nvPr/>
        </p:nvSpPr>
        <p:spPr>
          <a:xfrm>
            <a:off x="4662488" y="4787900"/>
            <a:ext cx="1709737" cy="4508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init_ddr3()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746125" y="5754688"/>
            <a:ext cx="7605713" cy="674687"/>
            <a:chOff x="746575" y="5814265"/>
            <a:chExt cx="7605845" cy="675075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746575" y="5814265"/>
              <a:ext cx="7605845" cy="0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46575" y="6489340"/>
              <a:ext cx="7605845" cy="0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46575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916583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3986719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5156727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68325" y="5364163"/>
            <a:ext cx="360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331913" y="5370513"/>
            <a:ext cx="11699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0xa0000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76288" y="5770563"/>
            <a:ext cx="10810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ramdisk</a:t>
            </a:r>
          </a:p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(elf file)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402013" y="5370513"/>
            <a:ext cx="1890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0x100000(%eip)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016375" y="5918200"/>
            <a:ext cx="1079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entry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>
            <a:stCxn id="20" idx="2"/>
            <a:endCxn id="21" idx="0"/>
          </p:cNvCxnSpPr>
          <p:nvPr/>
        </p:nvCxnSpPr>
        <p:spPr>
          <a:xfrm>
            <a:off x="5516563" y="3482975"/>
            <a:ext cx="0" cy="134938"/>
          </a:xfrm>
          <a:prstGeom prst="line">
            <a:avLst/>
          </a:prstGeom>
          <a:ln w="28575">
            <a:solidFill>
              <a:srgbClr val="0066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1" idx="2"/>
            <a:endCxn id="22" idx="0"/>
          </p:cNvCxnSpPr>
          <p:nvPr/>
        </p:nvCxnSpPr>
        <p:spPr>
          <a:xfrm>
            <a:off x="5516563" y="4068763"/>
            <a:ext cx="0" cy="134937"/>
          </a:xfrm>
          <a:prstGeom prst="line">
            <a:avLst/>
          </a:prstGeom>
          <a:ln w="28575">
            <a:solidFill>
              <a:srgbClr val="0066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2" idx="2"/>
            <a:endCxn id="23" idx="0"/>
          </p:cNvCxnSpPr>
          <p:nvPr/>
        </p:nvCxnSpPr>
        <p:spPr>
          <a:xfrm>
            <a:off x="5516563" y="4652963"/>
            <a:ext cx="0" cy="134937"/>
          </a:xfrm>
          <a:prstGeom prst="line">
            <a:avLst/>
          </a:prstGeom>
          <a:ln w="28575">
            <a:solidFill>
              <a:srgbClr val="0066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6" idx="3"/>
            <a:endCxn id="7" idx="1"/>
          </p:cNvCxnSpPr>
          <p:nvPr/>
        </p:nvCxnSpPr>
        <p:spPr>
          <a:xfrm>
            <a:off x="2501900" y="1930400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7" idx="3"/>
            <a:endCxn id="8" idx="1"/>
          </p:cNvCxnSpPr>
          <p:nvPr/>
        </p:nvCxnSpPr>
        <p:spPr>
          <a:xfrm>
            <a:off x="4437063" y="1930400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8" idx="3"/>
            <a:endCxn id="9" idx="1"/>
          </p:cNvCxnSpPr>
          <p:nvPr/>
        </p:nvCxnSpPr>
        <p:spPr>
          <a:xfrm>
            <a:off x="6372225" y="1930400"/>
            <a:ext cx="22542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600450" y="6473825"/>
            <a:ext cx="1692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主存空间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75413" y="4189413"/>
            <a:ext cx="2185987" cy="1354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区别于实际的计算机启动流程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是可执行文件中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raw binary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416675" y="1344613"/>
            <a:ext cx="25209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/monitor/debug/ui.c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5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35" grpId="0"/>
      <p:bldP spid="36" grpId="0"/>
      <p:bldP spid="37" grpId="0"/>
      <p:bldP spid="38" grpId="0"/>
      <p:bldP spid="39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指令执行主循环 </a:t>
            </a:r>
            <a:r>
              <a:rPr lang="en-US" altLang="zh-CN" sz="3600"/>
              <a:t>— — cpu_exec()</a:t>
            </a:r>
            <a:endParaRPr lang="zh-CN" altLang="en-US" sz="3600"/>
          </a:p>
        </p:txBody>
      </p:sp>
      <p:sp>
        <p:nvSpPr>
          <p:cNvPr id="7171" name="TextBox 41"/>
          <p:cNvSpPr txBox="1">
            <a:spLocks noChangeArrowheads="1"/>
          </p:cNvSpPr>
          <p:nvPr/>
        </p:nvSpPr>
        <p:spPr bwMode="auto">
          <a:xfrm>
            <a:off x="341313" y="1171575"/>
            <a:ext cx="8505825" cy="5632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void cpu_exec(volatile uint32_t n) {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if(nemu_state == END) {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                 printf("Program execution has ended. To restart the …….\n");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       return;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nemu_state = RUNNING;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……….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setjmp(jbuf);</a:t>
            </a: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for(; n &gt; 0; n --) {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	…………..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	int instr_len = exec(cpu.eip);</a:t>
            </a: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	cpu.eip += instr_len;   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	……………..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	if(nemu_state != RUNNING) { return; }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if(nemu_state == RUNNING) { nemu_state = STOP; }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45" name="矩形 44"/>
          <p:cNvSpPr/>
          <p:nvPr/>
        </p:nvSpPr>
        <p:spPr>
          <a:xfrm>
            <a:off x="1196975" y="1493838"/>
            <a:ext cx="7424738" cy="1439862"/>
          </a:xfrm>
          <a:prstGeom prst="rect">
            <a:avLst/>
          </a:prstGeom>
          <a:noFill/>
          <a:ln w="28575">
            <a:solidFill>
              <a:srgbClr val="0066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97088" y="4222750"/>
            <a:ext cx="3509962" cy="946150"/>
          </a:xfrm>
          <a:prstGeom prst="rect">
            <a:avLst/>
          </a:prstGeom>
          <a:noFill/>
          <a:ln w="28575">
            <a:solidFill>
              <a:srgbClr val="0066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607050" y="4194175"/>
            <a:ext cx="3492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执行当前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%eip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所指向的指令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611813" y="4733925"/>
            <a:ext cx="3490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指向下一条指令的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%eip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6" name="TextBox 58"/>
          <p:cNvSpPr txBox="1">
            <a:spLocks noChangeArrowheads="1"/>
          </p:cNvSpPr>
          <p:nvPr/>
        </p:nvSpPr>
        <p:spPr bwMode="auto">
          <a:xfrm>
            <a:off x="250825" y="757238"/>
            <a:ext cx="3871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所在文件：～</a:t>
            </a:r>
            <a:r>
              <a:rPr lang="en-US" altLang="zh-CN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/monitor/cpu-exec.c</a:t>
            </a:r>
            <a:endParaRPr lang="zh-CN" altLang="en-US">
              <a:solidFill>
                <a:srgbClr val="00924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1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027" y="900410"/>
            <a:ext cx="8614820" cy="52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编译</a:t>
            </a:r>
            <a:r>
              <a:rPr lang="en-US" altLang="zh-CN" sz="2800" dirty="0" err="1"/>
              <a:t>NEMU</a:t>
            </a:r>
            <a:r>
              <a:rPr lang="zh-CN" altLang="en-US" sz="2800" dirty="0"/>
              <a:t>，运行后终端输出如下信息</a:t>
            </a:r>
            <a:endParaRPr lang="en-US" altLang="zh-CN" sz="2800" dirty="0"/>
          </a:p>
          <a:p>
            <a:pPr eaLnBrk="1" hangingPunct="1"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因为框架代码并没有正确地实现用于模拟寄存器的结构体</a:t>
            </a:r>
            <a:r>
              <a:rPr lang="en-US" altLang="zh-CN" sz="2800" dirty="0" err="1">
                <a:solidFill>
                  <a:srgbClr val="FF0000"/>
                </a:solidFill>
              </a:rPr>
              <a:t>CPU_state</a:t>
            </a:r>
            <a:r>
              <a:rPr lang="en-US" altLang="zh-CN" sz="2800" dirty="0"/>
              <a:t>, </a:t>
            </a:r>
            <a:r>
              <a:rPr lang="zh-CN" altLang="en-US" sz="2800" dirty="0"/>
              <a:t>现在你需要实现它了</a:t>
            </a:r>
            <a:r>
              <a:rPr lang="en-US" altLang="zh-CN" sz="2800" dirty="0"/>
              <a:t>(</a:t>
            </a:r>
            <a:r>
              <a:rPr lang="zh-CN" altLang="en-US" sz="2800" dirty="0"/>
              <a:t>结构体的定义在</a:t>
            </a:r>
            <a:r>
              <a:rPr lang="en-US" altLang="zh-CN" sz="2800" dirty="0" err="1"/>
              <a:t>nemu</a:t>
            </a:r>
            <a:r>
              <a:rPr lang="en-US" altLang="zh-CN" sz="2800" dirty="0"/>
              <a:t>/include/</a:t>
            </a:r>
            <a:r>
              <a:rPr lang="en-US" altLang="zh-CN" sz="2800" dirty="0" err="1"/>
              <a:t>cpu</a:t>
            </a:r>
            <a:r>
              <a:rPr lang="en-US" altLang="zh-CN" sz="2800" dirty="0"/>
              <a:t>/</a:t>
            </a:r>
            <a:r>
              <a:rPr lang="en-US" altLang="zh-CN" sz="2800" dirty="0" err="1"/>
              <a:t>reg.h</a:t>
            </a:r>
            <a:r>
              <a:rPr lang="zh-CN" altLang="en-US" sz="2800" dirty="0"/>
              <a:t>中</a:t>
            </a:r>
            <a:r>
              <a:rPr lang="en-US" altLang="zh-CN" sz="2800" dirty="0"/>
              <a:t>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修改寄存器结构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C668BA-B4D3-4C3E-8F0C-069E5A6924D1}"/>
              </a:ext>
            </a:extLst>
          </p:cNvPr>
          <p:cNvSpPr/>
          <p:nvPr/>
        </p:nvSpPr>
        <p:spPr>
          <a:xfrm>
            <a:off x="262152" y="1673806"/>
            <a:ext cx="8614821" cy="81009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rgbClr val="0066CC"/>
                </a:solidFill>
              </a:rPr>
              <a:t>nemu</a:t>
            </a:r>
            <a:r>
              <a:rPr lang="en-US" altLang="zh-CN" sz="2000" dirty="0">
                <a:solidFill>
                  <a:srgbClr val="0066CC"/>
                </a:solidFill>
              </a:rPr>
              <a:t>: </a:t>
            </a:r>
            <a:r>
              <a:rPr lang="en-US" altLang="zh-CN" sz="2000" dirty="0" err="1">
                <a:solidFill>
                  <a:srgbClr val="0066CC"/>
                </a:solidFill>
              </a:rPr>
              <a:t>nemu</a:t>
            </a:r>
            <a:r>
              <a:rPr lang="en-US" altLang="zh-CN" sz="2000" dirty="0">
                <a:solidFill>
                  <a:srgbClr val="0066CC"/>
                </a:solidFill>
              </a:rPr>
              <a:t>/</a:t>
            </a:r>
            <a:r>
              <a:rPr lang="en-US" altLang="zh-CN" sz="2000" dirty="0" err="1">
                <a:solidFill>
                  <a:srgbClr val="0066CC"/>
                </a:solidFill>
              </a:rPr>
              <a:t>src</a:t>
            </a:r>
            <a:r>
              <a:rPr lang="en-US" altLang="zh-CN" sz="2000" dirty="0">
                <a:solidFill>
                  <a:srgbClr val="0066CC"/>
                </a:solidFill>
              </a:rPr>
              <a:t>/</a:t>
            </a:r>
            <a:r>
              <a:rPr lang="en-US" altLang="zh-CN" sz="2000" dirty="0" err="1">
                <a:solidFill>
                  <a:srgbClr val="0066CC"/>
                </a:solidFill>
              </a:rPr>
              <a:t>cpu</a:t>
            </a:r>
            <a:r>
              <a:rPr lang="en-US" altLang="zh-CN" sz="2000" dirty="0">
                <a:solidFill>
                  <a:srgbClr val="0066CC"/>
                </a:solidFill>
              </a:rPr>
              <a:t>/</a:t>
            </a:r>
            <a:r>
              <a:rPr lang="en-US" altLang="zh-CN" sz="2000" dirty="0" err="1">
                <a:solidFill>
                  <a:srgbClr val="0066CC"/>
                </a:solidFill>
              </a:rPr>
              <a:t>reg.c:21</a:t>
            </a:r>
            <a:r>
              <a:rPr lang="en-US" altLang="zh-CN" sz="2000" dirty="0">
                <a:solidFill>
                  <a:srgbClr val="0066CC"/>
                </a:solidFill>
              </a:rPr>
              <a:t>: </a:t>
            </a:r>
            <a:r>
              <a:rPr lang="en-US" altLang="zh-CN" sz="2000" dirty="0" err="1">
                <a:solidFill>
                  <a:srgbClr val="0066CC"/>
                </a:solidFill>
              </a:rPr>
              <a:t>reg_test</a:t>
            </a:r>
            <a:r>
              <a:rPr lang="en-US" altLang="zh-CN" sz="2000" dirty="0">
                <a:solidFill>
                  <a:srgbClr val="0066CC"/>
                </a:solidFill>
              </a:rPr>
              <a:t>: Assertion `(</a:t>
            </a:r>
            <a:r>
              <a:rPr lang="en-US" altLang="zh-CN" sz="2000" dirty="0" err="1">
                <a:solidFill>
                  <a:srgbClr val="0066CC"/>
                </a:solidFill>
              </a:rPr>
              <a:t>cpu.gpr</a:t>
            </a:r>
            <a:r>
              <a:rPr lang="en-US" altLang="zh-CN" sz="2000" dirty="0">
                <a:solidFill>
                  <a:srgbClr val="0066CC"/>
                </a:solidFill>
              </a:rPr>
              <a:t>[</a:t>
            </a:r>
            <a:r>
              <a:rPr lang="en-US" altLang="zh-CN" sz="2000" dirty="0" err="1">
                <a:solidFill>
                  <a:srgbClr val="0066CC"/>
                </a:solidFill>
              </a:rPr>
              <a:t>check_reg_index</a:t>
            </a:r>
            <a:r>
              <a:rPr lang="en-US" altLang="zh-CN" sz="2000" dirty="0">
                <a:solidFill>
                  <a:srgbClr val="0066CC"/>
                </a:solidFill>
              </a:rPr>
              <a:t>(</a:t>
            </a:r>
            <a:r>
              <a:rPr lang="en-US" altLang="zh-CN" sz="2000" dirty="0" err="1">
                <a:solidFill>
                  <a:srgbClr val="0066CC"/>
                </a:solidFill>
              </a:rPr>
              <a:t>i</a:t>
            </a:r>
            <a:r>
              <a:rPr lang="en-US" altLang="zh-CN" sz="2000" dirty="0">
                <a:solidFill>
                  <a:srgbClr val="0066CC"/>
                </a:solidFill>
              </a:rPr>
              <a:t>)]._16) == (sample[</a:t>
            </a:r>
            <a:r>
              <a:rPr lang="en-US" altLang="zh-CN" sz="2000" dirty="0" err="1">
                <a:solidFill>
                  <a:srgbClr val="0066CC"/>
                </a:solidFill>
              </a:rPr>
              <a:t>i</a:t>
            </a:r>
            <a:r>
              <a:rPr lang="en-US" altLang="zh-CN" sz="2000" dirty="0">
                <a:solidFill>
                  <a:srgbClr val="0066CC"/>
                </a:solidFill>
              </a:rPr>
              <a:t>] &amp; </a:t>
            </a:r>
            <a:r>
              <a:rPr lang="en-US" altLang="zh-CN" sz="2000" dirty="0" err="1">
                <a:solidFill>
                  <a:srgbClr val="0066CC"/>
                </a:solidFill>
              </a:rPr>
              <a:t>0xffff</a:t>
            </a:r>
            <a:r>
              <a:rPr lang="en-US" altLang="zh-CN" sz="2000" dirty="0">
                <a:solidFill>
                  <a:srgbClr val="0066CC"/>
                </a:solidFill>
              </a:rPr>
              <a:t>)' failed.</a:t>
            </a:r>
            <a:endParaRPr lang="zh-CN" altLang="en-US" sz="20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/>
              <a:t>IA-32</a:t>
            </a:r>
            <a:r>
              <a:rPr lang="zh-CN" altLang="en-US" sz="3600" dirty="0"/>
              <a:t>寄存器结构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AB937C89-D38E-48A0-879C-66E7DA78CD94}"/>
              </a:ext>
            </a:extLst>
          </p:cNvPr>
          <p:cNvSpPr txBox="1"/>
          <p:nvPr/>
        </p:nvSpPr>
        <p:spPr>
          <a:xfrm>
            <a:off x="395536" y="1406381"/>
            <a:ext cx="7488832" cy="526297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    uint32_t _32;</a:t>
            </a:r>
          </a:p>
          <a:p>
            <a:r>
              <a:rPr lang="en-US" altLang="zh-CN" sz="2400" dirty="0"/>
              <a:t>        uint16_t _16;</a:t>
            </a:r>
          </a:p>
          <a:p>
            <a:r>
              <a:rPr lang="en-US" altLang="zh-CN" sz="2400" dirty="0"/>
              <a:t>        uint8_t _8[2];</a:t>
            </a:r>
          </a:p>
          <a:p>
            <a:r>
              <a:rPr lang="en-US" altLang="zh-CN" sz="2400" dirty="0"/>
              <a:t>    } </a:t>
            </a:r>
            <a:r>
              <a:rPr lang="en-US" altLang="zh-CN" sz="2400" dirty="0" err="1"/>
              <a:t>gpr</a:t>
            </a:r>
            <a:r>
              <a:rPr lang="en-US" altLang="zh-CN" sz="2400" dirty="0"/>
              <a:t>[8];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/* Do NOT change the order of the GPRs' definitions. */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uint32_t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ecx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edx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ebx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esp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ebp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esi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edi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swaddr_t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eip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CPU_state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BF8B657-4D39-4727-B3B9-088EE89C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5" y="863715"/>
            <a:ext cx="5153656" cy="407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0596D19-A179-42BD-974E-F2BAFDE5026A}"/>
              </a:ext>
            </a:extLst>
          </p:cNvPr>
          <p:cNvSpPr/>
          <p:nvPr/>
        </p:nvSpPr>
        <p:spPr>
          <a:xfrm>
            <a:off x="4436986" y="5850813"/>
            <a:ext cx="3436750" cy="81009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66CC"/>
                </a:solidFill>
              </a:rPr>
              <a:t>提示：匿名结构体和联合体</a:t>
            </a:r>
          </a:p>
        </p:txBody>
      </p:sp>
    </p:spTree>
    <p:extLst>
      <p:ext uri="{BB962C8B-B14F-4D97-AF65-F5344CB8AC3E}">
        <p14:creationId xmlns:p14="http://schemas.microsoft.com/office/powerpoint/2010/main" val="37214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/>
              <a:t>IA-32</a:t>
            </a:r>
            <a:r>
              <a:rPr lang="zh-CN" altLang="en-US" sz="3600" dirty="0"/>
              <a:t>寄存器结构 </a:t>
            </a:r>
            <a:r>
              <a:rPr lang="en-US" altLang="zh-CN" sz="3600" dirty="0"/>
              <a:t>– </a:t>
            </a:r>
            <a:r>
              <a:rPr lang="zh-CN" altLang="en-US" sz="3600" dirty="0"/>
              <a:t>答案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283E5B5-7B20-4FDD-AB4F-902CB43BE3D8}"/>
              </a:ext>
            </a:extLst>
          </p:cNvPr>
          <p:cNvSpPr txBox="1"/>
          <p:nvPr/>
        </p:nvSpPr>
        <p:spPr>
          <a:xfrm>
            <a:off x="469176" y="927041"/>
            <a:ext cx="8208912" cy="56323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  union {</a:t>
            </a:r>
          </a:p>
          <a:p>
            <a:r>
              <a:rPr lang="en-US" altLang="zh-CN" sz="2000" dirty="0"/>
              <a:t>        union {</a:t>
            </a:r>
          </a:p>
          <a:p>
            <a:r>
              <a:rPr lang="en-US" altLang="zh-CN" sz="2000" dirty="0"/>
              <a:t>            uint32_t _32;</a:t>
            </a:r>
          </a:p>
          <a:p>
            <a:r>
              <a:rPr lang="en-US" altLang="zh-CN" sz="2000" dirty="0"/>
              <a:t>            uint16_t _16;</a:t>
            </a:r>
          </a:p>
          <a:p>
            <a:r>
              <a:rPr lang="en-US" altLang="zh-CN" sz="2000" dirty="0"/>
              <a:t>            uint8_t _8[2];</a:t>
            </a:r>
          </a:p>
          <a:p>
            <a:r>
              <a:rPr lang="en-US" altLang="zh-CN" sz="2000" dirty="0"/>
              <a:t>        } </a:t>
            </a:r>
            <a:r>
              <a:rPr lang="en-US" altLang="zh-CN" sz="2000" dirty="0" err="1"/>
              <a:t>gpr</a:t>
            </a:r>
            <a:r>
              <a:rPr lang="en-US" altLang="zh-CN" sz="2000" dirty="0"/>
              <a:t>[8];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/* Do NOT change the order of the GPRs' definitions. */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          uint32_t 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ecx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esi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edi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};</a:t>
            </a:r>
          </a:p>
          <a:p>
            <a:r>
              <a:rPr lang="en-US" altLang="zh-CN" sz="2000" dirty="0"/>
              <a:t>    };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swaddr_t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eip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// ...</a:t>
            </a:r>
          </a:p>
          <a:p>
            <a:r>
              <a:rPr lang="en-US" altLang="zh-CN" sz="2000" dirty="0"/>
              <a:t>} </a:t>
            </a:r>
            <a:r>
              <a:rPr lang="en-US" altLang="zh-CN" sz="2000" dirty="0" err="1"/>
              <a:t>CPU_state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788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简易调试器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E5BD3-B3AF-4876-A560-84878F376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760705"/>
            <a:ext cx="7426186" cy="545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2A6962-EC3C-4FF6-AE54-18F64E3E23E2}"/>
              </a:ext>
            </a:extLst>
          </p:cNvPr>
          <p:cNvSpPr/>
          <p:nvPr/>
        </p:nvSpPr>
        <p:spPr>
          <a:xfrm>
            <a:off x="1609080" y="2436417"/>
            <a:ext cx="719339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9ED915-2BA9-4EFE-81F5-4DAD4C193976}"/>
              </a:ext>
            </a:extLst>
          </p:cNvPr>
          <p:cNvSpPr/>
          <p:nvPr/>
        </p:nvSpPr>
        <p:spPr>
          <a:xfrm>
            <a:off x="1609080" y="4338101"/>
            <a:ext cx="712025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9705FB-33DF-4091-B167-4AE82E7DFB96}"/>
              </a:ext>
            </a:extLst>
          </p:cNvPr>
          <p:cNvSpPr/>
          <p:nvPr/>
        </p:nvSpPr>
        <p:spPr>
          <a:xfrm>
            <a:off x="4149394" y="3176972"/>
            <a:ext cx="827651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B6C53072-B74A-4C27-90EE-64825A2E76D6}"/>
              </a:ext>
            </a:extLst>
          </p:cNvPr>
          <p:cNvSpPr txBox="1"/>
          <p:nvPr/>
        </p:nvSpPr>
        <p:spPr>
          <a:xfrm>
            <a:off x="26495" y="49417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66CC"/>
                </a:solidFill>
              </a:rPr>
              <a:t>链表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515F3860-024F-4D8B-9725-C5F8DA0266DD}"/>
              </a:ext>
            </a:extLst>
          </p:cNvPr>
          <p:cNvSpPr txBox="1"/>
          <p:nvPr/>
        </p:nvSpPr>
        <p:spPr>
          <a:xfrm>
            <a:off x="-63515" y="3682769"/>
            <a:ext cx="144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66CC"/>
                </a:solidFill>
              </a:rPr>
              <a:t>递归</a:t>
            </a:r>
            <a:endParaRPr lang="en-US" altLang="zh-CN" b="1" dirty="0">
              <a:solidFill>
                <a:srgbClr val="0066CC"/>
              </a:solidFill>
            </a:endParaRPr>
          </a:p>
          <a:p>
            <a:pPr algn="ctr"/>
            <a:r>
              <a:rPr lang="zh-CN" altLang="en-US" b="1" dirty="0">
                <a:solidFill>
                  <a:srgbClr val="0066CC"/>
                </a:solidFill>
              </a:rPr>
              <a:t>正则表达式</a:t>
            </a:r>
            <a:endParaRPr lang="en-US" altLang="zh-CN" b="1" dirty="0">
              <a:solidFill>
                <a:srgbClr val="0066CC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8C35E4-7101-424B-829C-59FB22977A0F}"/>
              </a:ext>
            </a:extLst>
          </p:cNvPr>
          <p:cNvCxnSpPr/>
          <p:nvPr/>
        </p:nvCxnSpPr>
        <p:spPr>
          <a:xfrm>
            <a:off x="1079612" y="3973513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18A20AD-47E6-49AC-848D-F5BBA40741CC}"/>
              </a:ext>
            </a:extLst>
          </p:cNvPr>
          <p:cNvCxnSpPr/>
          <p:nvPr/>
        </p:nvCxnSpPr>
        <p:spPr>
          <a:xfrm>
            <a:off x="1079612" y="5132222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F9782749-5D52-469F-A442-1A460C99BB3E}"/>
              </a:ext>
            </a:extLst>
          </p:cNvPr>
          <p:cNvSpPr txBox="1"/>
          <p:nvPr/>
        </p:nvSpPr>
        <p:spPr>
          <a:xfrm>
            <a:off x="-153525" y="571496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9242"/>
                </a:solidFill>
              </a:rPr>
              <a:t>PA2</a:t>
            </a:r>
            <a:r>
              <a:rPr lang="zh-CN" altLang="en-US" b="1" dirty="0">
                <a:solidFill>
                  <a:srgbClr val="009242"/>
                </a:solidFill>
              </a:rPr>
              <a:t>实现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65D2DC5-FFC5-4B4C-BE4B-D342031B4DF0}"/>
              </a:ext>
            </a:extLst>
          </p:cNvPr>
          <p:cNvCxnSpPr/>
          <p:nvPr/>
        </p:nvCxnSpPr>
        <p:spPr>
          <a:xfrm>
            <a:off x="1079612" y="5905467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3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A3F473-7F13-409A-A493-C5A40FC9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单步、打印寄存器、扫描内存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63B954C-F03F-4D28-9038-707F60A6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27" y="900409"/>
            <a:ext cx="8614820" cy="585916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2800" dirty="0"/>
              <a:t>单步执行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单步执行的功能十分简单</a:t>
            </a:r>
            <a:r>
              <a:rPr lang="en-US" altLang="zh-CN" sz="2400" dirty="0"/>
              <a:t>, </a:t>
            </a:r>
            <a:r>
              <a:rPr lang="zh-CN" altLang="en-US" sz="2400" dirty="0"/>
              <a:t>而且框架代码中已给出模拟</a:t>
            </a:r>
            <a:r>
              <a:rPr lang="en-US" altLang="zh-CN" sz="2400" dirty="0"/>
              <a:t>CPU</a:t>
            </a:r>
            <a:r>
              <a:rPr lang="zh-CN" altLang="en-US" sz="2400" dirty="0"/>
              <a:t>执行的函数</a:t>
            </a:r>
            <a:r>
              <a:rPr lang="en-US" altLang="zh-CN" sz="2400" dirty="0" err="1">
                <a:solidFill>
                  <a:srgbClr val="FF0000"/>
                </a:solidFill>
              </a:rPr>
              <a:t>cpu_exec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en-US" altLang="zh-CN" sz="2400" dirty="0"/>
              <a:t>, </a:t>
            </a:r>
            <a:r>
              <a:rPr lang="zh-CN" altLang="en-US" sz="2400" dirty="0"/>
              <a:t>只要使用相应的参数去调用就可以了。如果你仍然不知道要怎么做</a:t>
            </a:r>
            <a:r>
              <a:rPr lang="en-US" altLang="zh-CN" sz="2400" dirty="0"/>
              <a:t>, </a:t>
            </a:r>
            <a:r>
              <a:rPr lang="zh-CN" altLang="en-US" sz="2400" dirty="0"/>
              <a:t>请阅读源代码，参考命令</a:t>
            </a:r>
            <a:r>
              <a:rPr lang="en-US" altLang="zh-CN" sz="2400" dirty="0"/>
              <a:t>c</a:t>
            </a:r>
            <a:r>
              <a:rPr lang="zh-CN" altLang="en-US" sz="2400" dirty="0"/>
              <a:t>的实现。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打印寄存器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打印寄存器也很简单，执行</a:t>
            </a:r>
            <a:r>
              <a:rPr lang="en-US" altLang="zh-CN" sz="2400" dirty="0">
                <a:solidFill>
                  <a:srgbClr val="FF0000"/>
                </a:solidFill>
              </a:rPr>
              <a:t>info r</a:t>
            </a:r>
            <a:r>
              <a:rPr lang="zh-CN" altLang="en-US" sz="2400" dirty="0"/>
              <a:t>命令后，调用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()</a:t>
            </a:r>
            <a:r>
              <a:rPr lang="zh-CN" altLang="en-US" sz="2400" dirty="0"/>
              <a:t>输出所有寄存器的值即可。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扫描内存（例如：</a:t>
            </a:r>
            <a:r>
              <a:rPr lang="en-US" altLang="zh-CN" sz="2800" dirty="0"/>
              <a:t>x 10 </a:t>
            </a:r>
            <a:r>
              <a:rPr lang="en-US" altLang="zh-CN" sz="2800" dirty="0" err="1"/>
              <a:t>0x100000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扫描内存的实现也不难</a:t>
            </a:r>
            <a:r>
              <a:rPr lang="en-US" altLang="zh-CN" sz="2400" dirty="0"/>
              <a:t>, </a:t>
            </a:r>
            <a:r>
              <a:rPr lang="zh-CN" altLang="en-US" sz="2400" dirty="0"/>
              <a:t>对命令进行解析之后</a:t>
            </a:r>
            <a:r>
              <a:rPr lang="en-US" altLang="zh-CN" sz="2400" dirty="0"/>
              <a:t>, </a:t>
            </a:r>
            <a:r>
              <a:rPr lang="zh-CN" altLang="en-US" sz="2400" dirty="0"/>
              <a:t>先求出表达式的值，即</a:t>
            </a:r>
            <a:r>
              <a:rPr lang="zh-CN" altLang="en-US" sz="2400" dirty="0">
                <a:solidFill>
                  <a:srgbClr val="FF0000"/>
                </a:solidFill>
              </a:rPr>
              <a:t>访存地址</a:t>
            </a:r>
            <a:r>
              <a:rPr lang="zh-CN" altLang="en-US" sz="2400" dirty="0"/>
              <a:t>。但目前还不支持表达式求值功能</a:t>
            </a:r>
            <a:r>
              <a:rPr lang="en-US" altLang="zh-CN" sz="2400" dirty="0"/>
              <a:t>, </a:t>
            </a:r>
            <a:r>
              <a:rPr lang="zh-CN" altLang="en-US" sz="2400" dirty="0"/>
              <a:t>可以先实现一个简单的版本</a:t>
            </a:r>
            <a:r>
              <a:rPr lang="en-US" altLang="zh-CN" sz="2400" dirty="0"/>
              <a:t>: </a:t>
            </a:r>
            <a:r>
              <a:rPr lang="zh-CN" altLang="en-US" sz="2400" dirty="0"/>
              <a:t>规定表达式</a:t>
            </a:r>
            <a:r>
              <a:rPr lang="en-US" altLang="zh-CN" sz="2400" dirty="0"/>
              <a:t>EXPR</a:t>
            </a:r>
            <a:r>
              <a:rPr lang="zh-CN" altLang="en-US" sz="2400" dirty="0"/>
              <a:t>中只能是一个</a:t>
            </a:r>
            <a:r>
              <a:rPr lang="zh-CN" altLang="en-US" sz="2400" dirty="0">
                <a:solidFill>
                  <a:srgbClr val="FF0000"/>
                </a:solidFill>
              </a:rPr>
              <a:t>十六进制数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/>
              <a:t>然后利用访存地址，调用访存函数</a:t>
            </a:r>
            <a:r>
              <a:rPr lang="en-US" altLang="zh-CN" sz="2400" dirty="0" err="1">
                <a:solidFill>
                  <a:srgbClr val="FF0000"/>
                </a:solidFill>
              </a:rPr>
              <a:t>swaddr_read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/>
              <a:t>即可（位于“</a:t>
            </a:r>
            <a:r>
              <a:rPr lang="en-US" altLang="zh-CN" sz="2400" dirty="0" err="1"/>
              <a:t>nemu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/memory/</a:t>
            </a:r>
            <a:r>
              <a:rPr lang="en-US" altLang="zh-CN" sz="2400" dirty="0" err="1"/>
              <a:t>memory.c</a:t>
            </a:r>
            <a:r>
              <a:rPr lang="zh-CN" altLang="en-US" sz="2400" dirty="0"/>
              <a:t>”中），具体如何使用，请阅读源代码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8221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31276</TotalTime>
  <Words>1078</Words>
  <Application>Microsoft Office PowerPoint</Application>
  <PresentationFormat>全屏显示(4:3)</PresentationFormat>
  <Paragraphs>148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微软雅黑</vt:lpstr>
      <vt:lpstr>Arial</vt:lpstr>
      <vt:lpstr>默认设计模板</vt:lpstr>
      <vt:lpstr>PA1 – 简易调试器  天津大学 智能与计算学部 魏继增</vt:lpstr>
      <vt:lpstr>实验内容</vt:lpstr>
      <vt:lpstr>NEMU启动和模拟的运行环境</vt:lpstr>
      <vt:lpstr>指令执行主循环 — — cpu_exec()</vt:lpstr>
      <vt:lpstr>修改寄存器结构</vt:lpstr>
      <vt:lpstr>IA-32寄存器结构</vt:lpstr>
      <vt:lpstr>IA-32寄存器结构 – 答案</vt:lpstr>
      <vt:lpstr>简易调试器</vt:lpstr>
      <vt:lpstr>单步、打印寄存器、扫描内存</vt:lpstr>
      <vt:lpstr>其它功能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WJZ</cp:lastModifiedBy>
  <cp:revision>2555</cp:revision>
  <dcterms:created xsi:type="dcterms:W3CDTF">2008-04-26T09:05:28Z</dcterms:created>
  <dcterms:modified xsi:type="dcterms:W3CDTF">2021-08-21T02:33:45Z</dcterms:modified>
</cp:coreProperties>
</file>