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7" r:id="rId4"/>
    <p:sldId id="261" r:id="rId5"/>
    <p:sldId id="262" r:id="rId6"/>
    <p:sldId id="258" r:id="rId7"/>
    <p:sldId id="263" r:id="rId8"/>
    <p:sldId id="259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2"/>
    <p:restoredTop sz="94672"/>
  </p:normalViewPr>
  <p:slideViewPr>
    <p:cSldViewPr snapToGrid="0" snapToObjects="1" showGuides="1">
      <p:cViewPr varScale="1">
        <p:scale>
          <a:sx n="102" d="100"/>
          <a:sy n="102" d="100"/>
        </p:scale>
        <p:origin x="192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EDF4-3B5B-AC43-9363-E26484685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123A3-4464-644D-8644-AAC315874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E2A5C-7336-F14F-81D0-5E62A178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CF44-D994-8145-81FB-A59A48498DCA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1D540-317B-0044-ABD9-AE930B8A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46A6A-2597-2642-A57E-AD8DEAB6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FD5E-0E15-CD4E-8EBC-E87F1026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C441-5EA1-704C-93EC-9C123346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F0D56-E6BC-E142-9682-692C7EA8A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8F2AC-FF11-1A4F-92DD-36D1FEF3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CF44-D994-8145-81FB-A59A48498DCA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ECC1C-8FCC-F644-9F3E-1AD5448B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3FAF5-6118-784B-9C6F-DFE36A84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FD5E-0E15-CD4E-8EBC-E87F1026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5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E243F-8659-F949-BB48-0E4A9079E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77602-2C54-6142-86E9-010AB3CED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5709B-4A02-A546-A899-C3D8E4B2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CF44-D994-8145-81FB-A59A48498DCA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74A4B-1256-4542-9489-2173F651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2287B-9CB5-8445-BE19-44D9D7CA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FD5E-0E15-CD4E-8EBC-E87F1026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3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4F33-C0E2-0642-94EA-0A21D368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85B8-EAC3-C94B-BE70-D4948D0FC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EB98E-A58A-4647-A30B-8D8A1494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CF44-D994-8145-81FB-A59A48498DCA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A55A7-4FD7-0544-8D92-2D56078C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52F2A-A2A9-0E48-8B4F-87856D92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FD5E-0E15-CD4E-8EBC-E87F1026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4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9A23-B92C-7543-ABB7-E6474C2F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10DB8-E09D-6C45-8A81-B507B87D4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B0CF3-4755-D646-9776-7FD38EA2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CF44-D994-8145-81FB-A59A48498DCA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6EBFD-C0FF-6541-B1A0-24FBFC3F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48B1F-3349-864E-9099-8FDDFD6F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FD5E-0E15-CD4E-8EBC-E87F1026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8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C663-CBE6-0F4F-BB8E-A860D233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8A077-82C5-144E-B871-55E143814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25E2A-10B8-B443-8CF5-869100FAB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813EB-2745-3F4B-9AF9-AF7636B3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CF44-D994-8145-81FB-A59A48498DCA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E6BAC-AA95-604B-8D93-B972705B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FCA00-9CF0-754E-A2C8-E75302D7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FD5E-0E15-CD4E-8EBC-E87F1026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6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0BCB-D566-8D4A-9F9F-E738079A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87876-1753-F94C-884B-0B23797C2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5981C-A6AB-7A49-A1AA-C6AC01BA8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C1803-3963-0C4E-A0D8-1401C9706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36A4C5-1A78-0E43-A3C9-8AAFC9B2C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4F7536-02E0-A641-B1C5-60A859F9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CF44-D994-8145-81FB-A59A48498DCA}" type="datetimeFigureOut">
              <a:rPr lang="en-US" smtClean="0"/>
              <a:t>7/14/19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3EC88-A40E-6D49-B35C-32B02D0B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1DB26-B268-6640-A206-568AC164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FD5E-0E15-CD4E-8EBC-E87F1026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0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80F2-7D0F-7446-81B9-E86FD449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54D20-A2ED-E54F-BCAE-DF5C63BD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CF44-D994-8145-81FB-A59A48498DCA}" type="datetimeFigureOut">
              <a:rPr lang="en-US" smtClean="0"/>
              <a:t>7/14/19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728F8-1B68-7E49-8DBD-5EBC19477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1A201-281E-7045-B453-D76AEC15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FD5E-0E15-CD4E-8EBC-E87F1026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9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494D6-643C-0443-AD51-3C51E1D7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CF44-D994-8145-81FB-A59A48498DCA}" type="datetimeFigureOut">
              <a:rPr lang="en-US" smtClean="0"/>
              <a:t>7/14/19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C3F1D-8E01-B647-A189-4E1E876F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1795F-1ECE-4246-AB15-8973E38C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FD5E-0E15-CD4E-8EBC-E87F1026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9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D28E3-F51C-9540-971B-C1942FFC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C48A-22B6-DE43-8D44-2D6FC486B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C2BB7-09B0-9842-B791-9C3622017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DEF9E-56C5-D14B-9CB4-ED7DBAE9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CF44-D994-8145-81FB-A59A48498DCA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35F65-8084-EA4C-9686-1201D3D0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00525-AB13-994E-9EA1-83C10262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FD5E-0E15-CD4E-8EBC-E87F1026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0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2EA3-5BFE-384C-9904-1E949C88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BC4E6-ED39-9B41-8F2F-892BCD177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34BA9-A929-C24F-AEDB-D7178745A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CA42C-313E-4741-A2CA-D8E7E91F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CF44-D994-8145-81FB-A59A48498DCA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CB87F-AB2B-C844-9F66-E99DDE7C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700DA-89C7-624A-A56F-5A5F12B5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FD5E-0E15-CD4E-8EBC-E87F1026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6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7520-55E2-E947-8351-5E45A421F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E5663-BCED-7C4D-A9C3-C21898218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E4D59-A062-844D-8005-7BB9CBE12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BCF44-D994-8145-81FB-A59A48498DCA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8F4A6-D4D0-8C41-B909-6529D9945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81C6D-A904-2445-A738-6D500E091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FFD5E-0E15-CD4E-8EBC-E87F1026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3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D28746F-F5FF-214C-98F1-5483C76A63BA}"/>
              </a:ext>
            </a:extLst>
          </p:cNvPr>
          <p:cNvSpPr txBox="1"/>
          <p:nvPr/>
        </p:nvSpPr>
        <p:spPr>
          <a:xfrm>
            <a:off x="3066586" y="278779"/>
            <a:ext cx="64070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Decision Trees</a:t>
            </a:r>
          </a:p>
          <a:p>
            <a:pPr algn="ctr"/>
            <a:r>
              <a:rPr lang="en-US" sz="3600" dirty="0"/>
              <a:t>An example using the Iris Dataset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355EE7-2FEB-3747-90B7-429F4000B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896" y="1825463"/>
            <a:ext cx="63627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2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359313-356E-6945-AD95-8078B9B0368A}"/>
              </a:ext>
            </a:extLst>
          </p:cNvPr>
          <p:cNvSpPr/>
          <p:nvPr/>
        </p:nvSpPr>
        <p:spPr>
          <a:xfrm>
            <a:off x="1296690" y="1485410"/>
            <a:ext cx="101100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&gt; summary(</a:t>
            </a:r>
            <a:r>
              <a:rPr lang="en-US" sz="2400" b="1" dirty="0" err="1">
                <a:latin typeface="Courier" pitchFamily="2" charset="0"/>
              </a:rPr>
              <a:t>tree.iris</a:t>
            </a:r>
            <a:r>
              <a:rPr lang="en-US" sz="2400" b="1" dirty="0">
                <a:latin typeface="Courier" pitchFamily="2" charset="0"/>
              </a:rPr>
              <a:t>)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Classification tree:</a:t>
            </a:r>
          </a:p>
          <a:p>
            <a:r>
              <a:rPr lang="en-US" sz="2400" dirty="0">
                <a:latin typeface="Courier" pitchFamily="2" charset="0"/>
              </a:rPr>
              <a:t>tree(formula = Species ~ ., data = iris)</a:t>
            </a:r>
          </a:p>
          <a:p>
            <a:r>
              <a:rPr lang="en-US" sz="2400" dirty="0">
                <a:latin typeface="Courier" pitchFamily="2" charset="0"/>
              </a:rPr>
              <a:t>Variables actually used in tree construction:</a:t>
            </a:r>
          </a:p>
          <a:p>
            <a:r>
              <a:rPr lang="en-US" sz="2400" dirty="0">
                <a:latin typeface="Courier" pitchFamily="2" charset="0"/>
              </a:rPr>
              <a:t>[1] "</a:t>
            </a:r>
            <a:r>
              <a:rPr lang="en-US" sz="2400" dirty="0" err="1">
                <a:latin typeface="Courier" pitchFamily="2" charset="0"/>
              </a:rPr>
              <a:t>Petal.Length</a:t>
            </a:r>
            <a:r>
              <a:rPr lang="en-US" sz="2400" dirty="0">
                <a:latin typeface="Courier" pitchFamily="2" charset="0"/>
              </a:rPr>
              <a:t>" "</a:t>
            </a:r>
            <a:r>
              <a:rPr lang="en-US" sz="2400" dirty="0" err="1">
                <a:latin typeface="Courier" pitchFamily="2" charset="0"/>
              </a:rPr>
              <a:t>Petal.Width</a:t>
            </a:r>
            <a:r>
              <a:rPr lang="en-US" sz="2400" dirty="0">
                <a:latin typeface="Courier" pitchFamily="2" charset="0"/>
              </a:rPr>
              <a:t>"  "</a:t>
            </a:r>
            <a:r>
              <a:rPr lang="en-US" sz="2400" dirty="0" err="1">
                <a:latin typeface="Courier" pitchFamily="2" charset="0"/>
              </a:rPr>
              <a:t>Sepal.Length</a:t>
            </a:r>
            <a:r>
              <a:rPr lang="en-US" sz="2400" dirty="0">
                <a:latin typeface="Courier" pitchFamily="2" charset="0"/>
              </a:rPr>
              <a:t>"</a:t>
            </a:r>
          </a:p>
          <a:p>
            <a:r>
              <a:rPr lang="en-US" sz="2400" dirty="0">
                <a:latin typeface="Courier" pitchFamily="2" charset="0"/>
              </a:rPr>
              <a:t>Number of terminal nodes:  6 </a:t>
            </a:r>
          </a:p>
          <a:p>
            <a:r>
              <a:rPr lang="en-US" sz="2400" dirty="0">
                <a:latin typeface="Courier" pitchFamily="2" charset="0"/>
              </a:rPr>
              <a:t>Residual mean deviance:  0.1253 = 18.05 / 144 </a:t>
            </a:r>
          </a:p>
          <a:p>
            <a:r>
              <a:rPr lang="en-US" sz="2400" dirty="0">
                <a:latin typeface="Courier" pitchFamily="2" charset="0"/>
              </a:rPr>
              <a:t>Misclassification error rate: 0.02667 = 4 / 150 </a:t>
            </a:r>
          </a:p>
        </p:txBody>
      </p:sp>
    </p:spTree>
    <p:extLst>
      <p:ext uri="{BB962C8B-B14F-4D97-AF65-F5344CB8AC3E}">
        <p14:creationId xmlns:p14="http://schemas.microsoft.com/office/powerpoint/2010/main" val="201490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7E5173-D804-0F45-9103-5C9EAE7D3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61" y="1304818"/>
            <a:ext cx="10647520" cy="1989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BABCA4-1048-1E40-9FCB-B514B6C907A1}"/>
              </a:ext>
            </a:extLst>
          </p:cNvPr>
          <p:cNvSpPr txBox="1"/>
          <p:nvPr/>
        </p:nvSpPr>
        <p:spPr>
          <a:xfrm>
            <a:off x="3955550" y="3059668"/>
            <a:ext cx="655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 when the deviance/purity of the node meets a stopping criteria   </a:t>
            </a:r>
          </a:p>
        </p:txBody>
      </p:sp>
    </p:spTree>
    <p:extLst>
      <p:ext uri="{BB962C8B-B14F-4D97-AF65-F5344CB8AC3E}">
        <p14:creationId xmlns:p14="http://schemas.microsoft.com/office/powerpoint/2010/main" val="272433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E03532-461E-AE4A-98B0-4685324725FD}"/>
              </a:ext>
            </a:extLst>
          </p:cNvPr>
          <p:cNvSpPr txBox="1"/>
          <p:nvPr/>
        </p:nvSpPr>
        <p:spPr>
          <a:xfrm>
            <a:off x="688933" y="380143"/>
            <a:ext cx="10814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build a tree we add branches, choosing each branching point to minimize the deviance of the final tree nodes.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B8FBA4-5AC9-AC47-890B-B786D6EC4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25" t="25016" r="26307"/>
          <a:stretch/>
        </p:blipFill>
        <p:spPr>
          <a:xfrm>
            <a:off x="1420525" y="2538793"/>
            <a:ext cx="3752724" cy="16735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97112F-BD70-9847-BE45-9406C1023A17}"/>
              </a:ext>
            </a:extLst>
          </p:cNvPr>
          <p:cNvSpPr txBox="1"/>
          <p:nvPr/>
        </p:nvSpPr>
        <p:spPr>
          <a:xfrm>
            <a:off x="5649240" y="2422638"/>
            <a:ext cx="44843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Sum over each node of RSS.</a:t>
            </a:r>
          </a:p>
          <a:p>
            <a:r>
              <a:rPr lang="en-US" sz="2800" dirty="0"/>
              <a:t>Residuals measured with respect to the mean node value.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A33FC0-3921-734E-B5A4-1CB720EE5802}"/>
              </a:ext>
            </a:extLst>
          </p:cNvPr>
          <p:cNvSpPr txBox="1"/>
          <p:nvPr/>
        </p:nvSpPr>
        <p:spPr>
          <a:xfrm>
            <a:off x="688933" y="1466745"/>
            <a:ext cx="4484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e.g. for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4B73D6-1EE1-DC4D-9D19-E21CAB14A8C7}"/>
              </a:ext>
            </a:extLst>
          </p:cNvPr>
          <p:cNvSpPr txBox="1"/>
          <p:nvPr/>
        </p:nvSpPr>
        <p:spPr>
          <a:xfrm>
            <a:off x="688933" y="4868036"/>
            <a:ext cx="108141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Continue until a stopping criteria is met: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Minimum number of entries per node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No further node splits improve RSS over some minimum threshold </a:t>
            </a:r>
          </a:p>
        </p:txBody>
      </p:sp>
    </p:spTree>
    <p:extLst>
      <p:ext uri="{BB962C8B-B14F-4D97-AF65-F5344CB8AC3E}">
        <p14:creationId xmlns:p14="http://schemas.microsoft.com/office/powerpoint/2010/main" val="1754756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E03532-461E-AE4A-98B0-4685324725FD}"/>
              </a:ext>
            </a:extLst>
          </p:cNvPr>
          <p:cNvSpPr txBox="1"/>
          <p:nvPr/>
        </p:nvSpPr>
        <p:spPr>
          <a:xfrm>
            <a:off x="688933" y="380143"/>
            <a:ext cx="10814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prune a tree we look at how the tree is affected by the addition of a penalty term </a:t>
            </a:r>
            <a:r>
              <a:rPr lang="en-US" sz="2800" dirty="0">
                <a:solidFill>
                  <a:srgbClr val="FF0000"/>
                </a:solidFill>
              </a:rPr>
              <a:t>(similar to ridge regression/lasso method).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B8FBA4-5AC9-AC47-890B-B786D6EC4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25" t="25016" r="4964"/>
          <a:stretch/>
        </p:blipFill>
        <p:spPr>
          <a:xfrm>
            <a:off x="894432" y="2362437"/>
            <a:ext cx="5368582" cy="16735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97112F-BD70-9847-BE45-9406C1023A17}"/>
              </a:ext>
            </a:extLst>
          </p:cNvPr>
          <p:cNvSpPr txBox="1"/>
          <p:nvPr/>
        </p:nvSpPr>
        <p:spPr>
          <a:xfrm>
            <a:off x="6701425" y="2362437"/>
            <a:ext cx="4801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Sum over each node of RSS.</a:t>
            </a:r>
          </a:p>
          <a:p>
            <a:r>
              <a:rPr lang="en-US" sz="2800" b="1" dirty="0"/>
              <a:t>Add penalty based on the number of nodes in the tree</a:t>
            </a:r>
            <a:r>
              <a:rPr lang="en-US" sz="28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A33FC0-3921-734E-B5A4-1CB720EE5802}"/>
              </a:ext>
            </a:extLst>
          </p:cNvPr>
          <p:cNvSpPr txBox="1"/>
          <p:nvPr/>
        </p:nvSpPr>
        <p:spPr>
          <a:xfrm>
            <a:off x="688933" y="1466745"/>
            <a:ext cx="4484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e.g. for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4B73D6-1EE1-DC4D-9D19-E21CAB14A8C7}"/>
                  </a:ext>
                </a:extLst>
              </p:cNvPr>
              <p:cNvSpPr txBox="1"/>
              <p:nvPr/>
            </p:nvSpPr>
            <p:spPr>
              <a:xfrm>
                <a:off x="442587" y="4160148"/>
                <a:ext cx="10814134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Starting with the full tree prune by removing nodes to optimize the above sum for a given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endParaRPr lang="en-US" sz="1400" dirty="0"/>
              </a:p>
              <a:p>
                <a:r>
                  <a:rPr lang="en-US" sz="2800" dirty="0"/>
                  <a:t>If we do this over a range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/>
                  <a:t> from zero to +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we generate a series of pruned trees of decreasing complexity. </a:t>
                </a:r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(i.e. from full tree to simpler trees to a single node)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4B73D6-1EE1-DC4D-9D19-E21CAB14A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87" y="4160148"/>
                <a:ext cx="10814134" cy="2462213"/>
              </a:xfrm>
              <a:prstGeom prst="rect">
                <a:avLst/>
              </a:prstGeom>
              <a:blipFill>
                <a:blip r:embed="rId3"/>
                <a:stretch>
                  <a:fillRect l="-1174" t="-2577" r="-1056" b="-5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430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4B73D6-1EE1-DC4D-9D19-E21CAB14A8C7}"/>
                  </a:ext>
                </a:extLst>
              </p:cNvPr>
              <p:cNvSpPr txBox="1"/>
              <p:nvPr/>
            </p:nvSpPr>
            <p:spPr>
              <a:xfrm>
                <a:off x="430061" y="377288"/>
                <a:ext cx="1081413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If we do this over a range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/>
                  <a:t> from zero to +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we generate a series of trees of decreasing complexity.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4B73D6-1EE1-DC4D-9D19-E21CAB14A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61" y="377288"/>
                <a:ext cx="10814134" cy="954107"/>
              </a:xfrm>
              <a:prstGeom prst="rect">
                <a:avLst/>
              </a:prstGeom>
              <a:blipFill>
                <a:blip r:embed="rId2"/>
                <a:stretch>
                  <a:fillRect l="-1056" t="-6579" r="-1408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7C136EC-BB1D-EC4D-9857-9305B5811073}"/>
              </a:ext>
            </a:extLst>
          </p:cNvPr>
          <p:cNvSpPr txBox="1"/>
          <p:nvPr/>
        </p:nvSpPr>
        <p:spPr>
          <a:xfrm>
            <a:off x="430061" y="1504476"/>
            <a:ext cx="10814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We can then run a cross validation study to measure the performance of the different pruning levels.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7AA6AF-22CD-5B40-9C75-2837C63D280B}"/>
              </a:ext>
            </a:extLst>
          </p:cNvPr>
          <p:cNvSpPr/>
          <p:nvPr/>
        </p:nvSpPr>
        <p:spPr>
          <a:xfrm>
            <a:off x="430061" y="2339276"/>
            <a:ext cx="2406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Courier" pitchFamily="2" charset="0"/>
              </a:rPr>
              <a:t>cv.tree</a:t>
            </a:r>
            <a:r>
              <a:rPr lang="en-US" sz="3200" b="1" dirty="0">
                <a:solidFill>
                  <a:srgbClr val="FF0000"/>
                </a:solidFill>
                <a:latin typeface="Courier" pitchFamily="2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BA623-43A4-A44D-B7F7-505278FA8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543" y="2458583"/>
            <a:ext cx="6318027" cy="428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3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46372-8274-1349-8D67-421635F04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498" y="-39347"/>
            <a:ext cx="7673843" cy="56595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EBA7B5-788B-3546-9953-051E14A1E956}"/>
              </a:ext>
            </a:extLst>
          </p:cNvPr>
          <p:cNvSpPr/>
          <p:nvPr/>
        </p:nvSpPr>
        <p:spPr>
          <a:xfrm>
            <a:off x="1118838" y="5810896"/>
            <a:ext cx="108352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Courier" pitchFamily="2" charset="0"/>
              </a:rPr>
              <a:t>pairs</a:t>
            </a:r>
            <a:r>
              <a:rPr lang="en-GB" dirty="0">
                <a:solidFill>
                  <a:srgbClr val="687687"/>
                </a:solidFill>
                <a:effectLst/>
                <a:latin typeface="Courier" pitchFamily="2" charset="0"/>
              </a:rPr>
              <a:t>(</a:t>
            </a:r>
            <a:r>
              <a:rPr lang="en-GB" dirty="0">
                <a:solidFill>
                  <a:srgbClr val="000000"/>
                </a:solidFill>
                <a:effectLst/>
                <a:latin typeface="Courier" pitchFamily="2" charset="0"/>
              </a:rPr>
              <a:t>iris</a:t>
            </a:r>
            <a:r>
              <a:rPr lang="en-GB" dirty="0">
                <a:solidFill>
                  <a:srgbClr val="687687"/>
                </a:solidFill>
                <a:effectLst/>
                <a:latin typeface="Courier" pitchFamily="2" charset="0"/>
              </a:rPr>
              <a:t>[</a:t>
            </a:r>
            <a:r>
              <a:rPr lang="en-GB" dirty="0">
                <a:latin typeface="Courier" pitchFamily="2" charset="0"/>
              </a:rPr>
              <a:t>,</a:t>
            </a:r>
            <a:r>
              <a:rPr lang="en-GB" dirty="0">
                <a:solidFill>
                  <a:srgbClr val="687687"/>
                </a:solidFill>
                <a:effectLst/>
                <a:latin typeface="Courier" pitchFamily="2" charset="0"/>
              </a:rPr>
              <a:t>-</a:t>
            </a:r>
            <a:r>
              <a:rPr lang="en-GB" dirty="0">
                <a:solidFill>
                  <a:srgbClr val="000000"/>
                </a:solidFill>
                <a:effectLst/>
                <a:latin typeface="Courier" pitchFamily="2" charset="0"/>
              </a:rPr>
              <a:t>which</a:t>
            </a:r>
            <a:r>
              <a:rPr lang="en-GB" dirty="0">
                <a:solidFill>
                  <a:srgbClr val="687687"/>
                </a:solidFill>
                <a:effectLst/>
                <a:latin typeface="Courier" pitchFamily="2" charset="0"/>
              </a:rPr>
              <a:t>(</a:t>
            </a:r>
            <a:r>
              <a:rPr lang="en-GB" dirty="0">
                <a:solidFill>
                  <a:srgbClr val="000000"/>
                </a:solidFill>
                <a:effectLst/>
                <a:latin typeface="Courier" pitchFamily="2" charset="0"/>
              </a:rPr>
              <a:t>names</a:t>
            </a:r>
            <a:r>
              <a:rPr lang="en-GB" dirty="0">
                <a:solidFill>
                  <a:srgbClr val="687687"/>
                </a:solidFill>
                <a:effectLst/>
                <a:latin typeface="Courier" pitchFamily="2" charset="0"/>
              </a:rPr>
              <a:t>(</a:t>
            </a:r>
            <a:r>
              <a:rPr lang="en-GB" dirty="0">
                <a:solidFill>
                  <a:srgbClr val="000000"/>
                </a:solidFill>
                <a:effectLst/>
                <a:latin typeface="Courier" pitchFamily="2" charset="0"/>
              </a:rPr>
              <a:t>iris</a:t>
            </a:r>
            <a:r>
              <a:rPr lang="en-GB" dirty="0">
                <a:solidFill>
                  <a:srgbClr val="687687"/>
                </a:solidFill>
                <a:effectLst/>
                <a:latin typeface="Courier" pitchFamily="2" charset="0"/>
              </a:rPr>
              <a:t>)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>
                <a:solidFill>
                  <a:srgbClr val="687687"/>
                </a:solidFill>
                <a:effectLst/>
                <a:latin typeface="Courier" pitchFamily="2" charset="0"/>
              </a:rPr>
              <a:t>==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>
                <a:solidFill>
                  <a:srgbClr val="DD1144"/>
                </a:solidFill>
                <a:effectLst/>
                <a:latin typeface="Courier" pitchFamily="2" charset="0"/>
              </a:rPr>
              <a:t>"Species"</a:t>
            </a:r>
            <a:r>
              <a:rPr lang="en-GB" dirty="0">
                <a:solidFill>
                  <a:srgbClr val="687687"/>
                </a:solidFill>
                <a:effectLst/>
                <a:latin typeface="Courier" pitchFamily="2" charset="0"/>
              </a:rPr>
              <a:t>)]</a:t>
            </a:r>
            <a:r>
              <a:rPr lang="en-GB" dirty="0">
                <a:latin typeface="Courier" pitchFamily="2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Courier" pitchFamily="2" charset="0"/>
              </a:rPr>
              <a:t>pch</a:t>
            </a:r>
            <a:r>
              <a:rPr lang="en-GB" dirty="0">
                <a:solidFill>
                  <a:srgbClr val="687687"/>
                </a:solidFill>
                <a:effectLst/>
                <a:latin typeface="Courier" pitchFamily="2" charset="0"/>
              </a:rPr>
              <a:t>=</a:t>
            </a:r>
            <a:r>
              <a:rPr lang="en-GB" dirty="0">
                <a:solidFill>
                  <a:srgbClr val="009999"/>
                </a:solidFill>
                <a:effectLst/>
                <a:latin typeface="Courier" pitchFamily="2" charset="0"/>
              </a:rPr>
              <a:t>24</a:t>
            </a:r>
            <a:r>
              <a:rPr lang="en-GB" dirty="0">
                <a:latin typeface="Courier" pitchFamily="2" charset="0"/>
              </a:rPr>
              <a:t>, 	</a:t>
            </a:r>
            <a:r>
              <a:rPr lang="en-GB" dirty="0" err="1">
                <a:solidFill>
                  <a:srgbClr val="000000"/>
                </a:solidFill>
                <a:effectLst/>
                <a:latin typeface="Courier" pitchFamily="2" charset="0"/>
              </a:rPr>
              <a:t>bg</a:t>
            </a:r>
            <a:r>
              <a:rPr lang="en-GB" dirty="0">
                <a:solidFill>
                  <a:srgbClr val="687687"/>
                </a:solidFill>
                <a:effectLst/>
                <a:latin typeface="Courier" pitchFamily="2" charset="0"/>
              </a:rPr>
              <a:t>=</a:t>
            </a:r>
            <a:r>
              <a:rPr lang="en-GB" dirty="0">
                <a:solidFill>
                  <a:srgbClr val="000000"/>
                </a:solidFill>
                <a:effectLst/>
                <a:latin typeface="Courier" pitchFamily="2" charset="0"/>
              </a:rPr>
              <a:t>c</a:t>
            </a:r>
            <a:r>
              <a:rPr lang="en-GB" dirty="0">
                <a:solidFill>
                  <a:srgbClr val="687687"/>
                </a:solidFill>
                <a:effectLst/>
                <a:latin typeface="Courier" pitchFamily="2" charset="0"/>
              </a:rPr>
              <a:t>(</a:t>
            </a:r>
            <a:r>
              <a:rPr lang="en-GB" dirty="0">
                <a:solidFill>
                  <a:srgbClr val="DD1144"/>
                </a:solidFill>
                <a:effectLst/>
                <a:latin typeface="Courier" pitchFamily="2" charset="0"/>
              </a:rPr>
              <a:t>"</a:t>
            </a:r>
            <a:r>
              <a:rPr lang="en-GB" dirty="0" err="1">
                <a:solidFill>
                  <a:srgbClr val="DD1144"/>
                </a:solidFill>
                <a:effectLst/>
                <a:latin typeface="Courier" pitchFamily="2" charset="0"/>
              </a:rPr>
              <a:t>red"</a:t>
            </a:r>
            <a:r>
              <a:rPr lang="en-GB" dirty="0" err="1">
                <a:latin typeface="Courier" pitchFamily="2" charset="0"/>
              </a:rPr>
              <a:t>,</a:t>
            </a:r>
            <a:r>
              <a:rPr lang="en-GB" dirty="0" err="1">
                <a:solidFill>
                  <a:srgbClr val="DD1144"/>
                </a:solidFill>
                <a:effectLst/>
                <a:latin typeface="Courier" pitchFamily="2" charset="0"/>
              </a:rPr>
              <a:t>"green"</a:t>
            </a:r>
            <a:r>
              <a:rPr lang="en-GB" dirty="0" err="1">
                <a:latin typeface="Courier" pitchFamily="2" charset="0"/>
              </a:rPr>
              <a:t>,</a:t>
            </a:r>
            <a:r>
              <a:rPr lang="en-GB" dirty="0" err="1">
                <a:solidFill>
                  <a:srgbClr val="DD1144"/>
                </a:solidFill>
                <a:effectLst/>
                <a:latin typeface="Courier" pitchFamily="2" charset="0"/>
              </a:rPr>
              <a:t>"blue</a:t>
            </a:r>
            <a:r>
              <a:rPr lang="en-GB" dirty="0">
                <a:solidFill>
                  <a:srgbClr val="DD1144"/>
                </a:solidFill>
                <a:effectLst/>
                <a:latin typeface="Courier" pitchFamily="2" charset="0"/>
              </a:rPr>
              <a:t>"</a:t>
            </a:r>
            <a:r>
              <a:rPr lang="en-GB" dirty="0">
                <a:solidFill>
                  <a:srgbClr val="687687"/>
                </a:solidFill>
                <a:effectLst/>
                <a:latin typeface="Courier" pitchFamily="2" charset="0"/>
              </a:rPr>
              <a:t>)[</a:t>
            </a:r>
            <a:r>
              <a:rPr lang="en-GB" dirty="0" err="1">
                <a:solidFill>
                  <a:srgbClr val="000000"/>
                </a:solidFill>
                <a:effectLst/>
                <a:latin typeface="Courier" pitchFamily="2" charset="0"/>
              </a:rPr>
              <a:t>unclass</a:t>
            </a:r>
            <a:r>
              <a:rPr lang="en-GB" dirty="0">
                <a:solidFill>
                  <a:srgbClr val="687687"/>
                </a:solidFill>
                <a:effectLst/>
                <a:latin typeface="Courier" pitchFamily="2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effectLst/>
                <a:latin typeface="Courier" pitchFamily="2" charset="0"/>
              </a:rPr>
              <a:t>iris</a:t>
            </a:r>
            <a:r>
              <a:rPr lang="en-GB" dirty="0" err="1">
                <a:solidFill>
                  <a:srgbClr val="687687"/>
                </a:solidFill>
                <a:effectLst/>
                <a:latin typeface="Courier" pitchFamily="2" charset="0"/>
              </a:rPr>
              <a:t>$</a:t>
            </a:r>
            <a:r>
              <a:rPr lang="en-GB" dirty="0" err="1">
                <a:solidFill>
                  <a:srgbClr val="000000"/>
                </a:solidFill>
                <a:effectLst/>
                <a:latin typeface="Courier" pitchFamily="2" charset="0"/>
              </a:rPr>
              <a:t>Species</a:t>
            </a:r>
            <a:r>
              <a:rPr lang="en-GB" dirty="0">
                <a:solidFill>
                  <a:srgbClr val="687687"/>
                </a:solidFill>
                <a:effectLst/>
                <a:latin typeface="Courier" pitchFamily="2" charset="0"/>
              </a:rPr>
              <a:t>)]</a:t>
            </a:r>
            <a:r>
              <a:rPr lang="en-GB" dirty="0">
                <a:latin typeface="Courier" pitchFamily="2" charset="0"/>
              </a:rPr>
              <a:t>, 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Courier" pitchFamily="2" charset="0"/>
              </a:rPr>
              <a:t>	main</a:t>
            </a:r>
            <a:r>
              <a:rPr lang="en-GB" dirty="0">
                <a:solidFill>
                  <a:srgbClr val="687687"/>
                </a:solidFill>
                <a:effectLst/>
                <a:latin typeface="Courier" pitchFamily="2" charset="0"/>
              </a:rPr>
              <a:t>=</a:t>
            </a:r>
            <a:r>
              <a:rPr lang="en-GB" dirty="0">
                <a:solidFill>
                  <a:srgbClr val="DD1144"/>
                </a:solidFill>
                <a:effectLst/>
                <a:latin typeface="Courier" pitchFamily="2" charset="0"/>
              </a:rPr>
              <a:t>"Iris Species\n R: </a:t>
            </a:r>
            <a:r>
              <a:rPr lang="en-GB" dirty="0" err="1">
                <a:solidFill>
                  <a:srgbClr val="DD1144"/>
                </a:solidFill>
                <a:effectLst/>
                <a:latin typeface="Courier" pitchFamily="2" charset="0"/>
              </a:rPr>
              <a:t>Setosa</a:t>
            </a:r>
            <a:r>
              <a:rPr lang="en-GB" dirty="0">
                <a:solidFill>
                  <a:srgbClr val="DD1144"/>
                </a:solidFill>
                <a:effectLst/>
                <a:latin typeface="Courier" pitchFamily="2" charset="0"/>
              </a:rPr>
              <a:t>, G: Versicolor, B: Virginica"</a:t>
            </a:r>
            <a:r>
              <a:rPr lang="en-GB" dirty="0">
                <a:solidFill>
                  <a:srgbClr val="687687"/>
                </a:solidFill>
                <a:effectLst/>
                <a:latin typeface="Courier" pitchFamily="2" charset="0"/>
              </a:rPr>
              <a:t>)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74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C13C5B-B8F2-8E44-A4FE-72E62930DB80}"/>
              </a:ext>
            </a:extLst>
          </p:cNvPr>
          <p:cNvSpPr/>
          <p:nvPr/>
        </p:nvSpPr>
        <p:spPr>
          <a:xfrm>
            <a:off x="512768" y="1655136"/>
            <a:ext cx="94190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Courier" pitchFamily="2" charset="0"/>
              </a:rPr>
              <a:t>if (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Courier" pitchFamily="2" charset="0"/>
              </a:rPr>
              <a:t>iris$Petal.Length</a:t>
            </a:r>
            <a:r>
              <a:rPr lang="en-GB" b="0" i="0" dirty="0">
                <a:solidFill>
                  <a:srgbClr val="333333"/>
                </a:solidFill>
                <a:effectLst/>
                <a:latin typeface="Courier" pitchFamily="2" charset="0"/>
              </a:rPr>
              <a:t> &lt; 2.5) { prediction &lt;- "</a:t>
            </a:r>
            <a:r>
              <a:rPr lang="en-GB" b="0" i="0" dirty="0" err="1">
                <a:solidFill>
                  <a:srgbClr val="FF0000"/>
                </a:solidFill>
                <a:effectLst/>
                <a:latin typeface="Courier" pitchFamily="2" charset="0"/>
              </a:rPr>
              <a:t>Setosa</a:t>
            </a:r>
            <a:r>
              <a:rPr lang="en-GB" b="0" i="0" dirty="0">
                <a:solidFill>
                  <a:srgbClr val="333333"/>
                </a:solidFill>
                <a:effectLst/>
                <a:latin typeface="Courier" pitchFamily="2" charset="0"/>
              </a:rPr>
              <a:t>" }</a:t>
            </a:r>
          </a:p>
          <a:p>
            <a:br>
              <a:rPr lang="en-GB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00162B-29D9-FF43-B45D-D7989212BB93}"/>
              </a:ext>
            </a:extLst>
          </p:cNvPr>
          <p:cNvSpPr/>
          <p:nvPr/>
        </p:nvSpPr>
        <p:spPr>
          <a:xfrm>
            <a:off x="247973" y="3228544"/>
            <a:ext cx="94190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Courier" pitchFamily="2" charset="0"/>
              </a:rPr>
              <a:t>else if (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Courier" pitchFamily="2" charset="0"/>
              </a:rPr>
              <a:t>iris$Petal.Width</a:t>
            </a:r>
            <a:r>
              <a:rPr lang="en-GB" b="0" i="0" dirty="0">
                <a:solidFill>
                  <a:srgbClr val="333333"/>
                </a:solidFill>
                <a:effectLst/>
                <a:latin typeface="Courier" pitchFamily="2" charset="0"/>
              </a:rPr>
              <a:t> &lt; 1.75) { prediction &lt;- "</a:t>
            </a:r>
            <a:r>
              <a:rPr lang="en-GB" b="0" i="0" dirty="0">
                <a:solidFill>
                  <a:srgbClr val="00B050"/>
                </a:solidFill>
                <a:effectLst/>
                <a:latin typeface="Courier" pitchFamily="2" charset="0"/>
              </a:rPr>
              <a:t>Versicolor</a:t>
            </a:r>
            <a:r>
              <a:rPr lang="en-GB" b="0" i="0" dirty="0">
                <a:solidFill>
                  <a:srgbClr val="333333"/>
                </a:solidFill>
                <a:effectLst/>
                <a:latin typeface="Courier" pitchFamily="2" charset="0"/>
              </a:rPr>
              <a:t>" }</a:t>
            </a:r>
          </a:p>
          <a:p>
            <a:endParaRPr lang="en-GB" dirty="0">
              <a:solidFill>
                <a:srgbClr val="333333"/>
              </a:solidFill>
              <a:latin typeface="Courier" pitchFamily="2" charset="0"/>
            </a:endParaRPr>
          </a:p>
          <a:p>
            <a:endParaRPr lang="en-GB" dirty="0">
              <a:solidFill>
                <a:srgbClr val="333333"/>
              </a:solidFill>
              <a:latin typeface="Courier" pitchFamily="2" charset="0"/>
            </a:endParaRPr>
          </a:p>
          <a:p>
            <a:endParaRPr lang="en-GB" dirty="0">
              <a:solidFill>
                <a:srgbClr val="333333"/>
              </a:solidFill>
              <a:latin typeface="Courier" pitchFamily="2" charset="0"/>
            </a:endParaRPr>
          </a:p>
          <a:p>
            <a:endParaRPr lang="en-GB" dirty="0">
              <a:solidFill>
                <a:srgbClr val="333333"/>
              </a:solidFill>
              <a:latin typeface="Courier" pitchFamily="2" charset="0"/>
            </a:endParaRPr>
          </a:p>
          <a:p>
            <a:endParaRPr lang="en-GB" dirty="0">
              <a:solidFill>
                <a:srgbClr val="333333"/>
              </a:solidFill>
              <a:latin typeface="Courier" pitchFamily="2" charset="0"/>
            </a:endParaRPr>
          </a:p>
          <a:p>
            <a:endParaRPr lang="en-GB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Courier" pitchFamily="2" charset="0"/>
              </a:rPr>
              <a:t>else {	prediction &lt;- ”</a:t>
            </a:r>
            <a:r>
              <a:rPr lang="en-GB" b="0" i="0" dirty="0">
                <a:solidFill>
                  <a:srgbClr val="002060"/>
                </a:solidFill>
                <a:effectLst/>
                <a:latin typeface="Courier" pitchFamily="2" charset="0"/>
              </a:rPr>
              <a:t>Virginia</a:t>
            </a:r>
            <a:r>
              <a:rPr lang="en-GB" b="0" i="0" dirty="0">
                <a:solidFill>
                  <a:srgbClr val="333333"/>
                </a:solidFill>
                <a:effectLst/>
                <a:latin typeface="Courier" pitchFamily="2" charset="0"/>
              </a:rPr>
              <a:t>" }</a:t>
            </a:r>
          </a:p>
          <a:p>
            <a:br>
              <a:rPr lang="en-GB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39DB25-357A-B34B-A346-EC0CC4F5F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21" t="57416" r="28065"/>
          <a:stretch/>
        </p:blipFill>
        <p:spPr>
          <a:xfrm>
            <a:off x="8326432" y="-54481"/>
            <a:ext cx="2185262" cy="311764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A514FE0-14B3-7644-AC1A-36DC126400D2}"/>
              </a:ext>
            </a:extLst>
          </p:cNvPr>
          <p:cNvGrpSpPr/>
          <p:nvPr/>
        </p:nvGrpSpPr>
        <p:grpSpPr>
          <a:xfrm>
            <a:off x="8326432" y="3559311"/>
            <a:ext cx="2968524" cy="3298689"/>
            <a:chOff x="8349964" y="3670823"/>
            <a:chExt cx="2138198" cy="26195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EDB472E-DC4E-0F4B-8352-79967B00B6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2137" t="14332" b="60588"/>
            <a:stretch/>
          </p:blipFill>
          <p:spPr>
            <a:xfrm>
              <a:off x="8349964" y="3670823"/>
              <a:ext cx="2138198" cy="141943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8358E06-F4D0-404C-96DE-D20FDB523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2137" t="76553"/>
            <a:stretch/>
          </p:blipFill>
          <p:spPr>
            <a:xfrm>
              <a:off x="8349964" y="4963379"/>
              <a:ext cx="2138198" cy="1327019"/>
            </a:xfrm>
            <a:prstGeom prst="rect">
              <a:avLst/>
            </a:prstGeom>
          </p:spPr>
        </p:pic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5BA008-FAC3-0048-8082-6088A3D56F2A}"/>
              </a:ext>
            </a:extLst>
          </p:cNvPr>
          <p:cNvCxnSpPr>
            <a:cxnSpLocks/>
          </p:cNvCxnSpPr>
          <p:nvPr/>
        </p:nvCxnSpPr>
        <p:spPr>
          <a:xfrm flipV="1">
            <a:off x="8942522" y="1188690"/>
            <a:ext cx="0" cy="163068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6AC771-0F02-8E47-9626-E89D3C2B11CF}"/>
              </a:ext>
            </a:extLst>
          </p:cNvPr>
          <p:cNvCxnSpPr>
            <a:cxnSpLocks/>
          </p:cNvCxnSpPr>
          <p:nvPr/>
        </p:nvCxnSpPr>
        <p:spPr>
          <a:xfrm flipV="1">
            <a:off x="9931831" y="3716049"/>
            <a:ext cx="0" cy="163068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9992D-7BC7-9740-87EF-5B98B2680BB1}"/>
              </a:ext>
            </a:extLst>
          </p:cNvPr>
          <p:cNvSpPr/>
          <p:nvPr/>
        </p:nvSpPr>
        <p:spPr>
          <a:xfrm>
            <a:off x="281237" y="184912"/>
            <a:ext cx="76538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In this case we can divide into groups fairly well with two selection criteria: </a:t>
            </a:r>
          </a:p>
        </p:txBody>
      </p:sp>
    </p:spTree>
    <p:extLst>
      <p:ext uri="{BB962C8B-B14F-4D97-AF65-F5344CB8AC3E}">
        <p14:creationId xmlns:p14="http://schemas.microsoft.com/office/powerpoint/2010/main" val="269061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58C86C1-DFFD-B447-8A35-C7D5A64E2791}"/>
              </a:ext>
            </a:extLst>
          </p:cNvPr>
          <p:cNvSpPr txBox="1"/>
          <p:nvPr/>
        </p:nvSpPr>
        <p:spPr>
          <a:xfrm>
            <a:off x="1263112" y="1115878"/>
            <a:ext cx="96657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Design a set of logical decisions or “cuts” to divide the data into subsets or </a:t>
            </a:r>
            <a:r>
              <a:rPr lang="en-US" sz="2800" b="1" dirty="0"/>
              <a:t>nodes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For regression problems aim to minimize </a:t>
            </a:r>
            <a:r>
              <a:rPr lang="en-US" sz="2800" b="1" dirty="0"/>
              <a:t>RSS</a:t>
            </a:r>
            <a:r>
              <a:rPr lang="en-US" sz="2800" dirty="0"/>
              <a:t> within node. (Residuals compared to mean value of data in the node set.)</a:t>
            </a:r>
          </a:p>
          <a:p>
            <a:endParaRPr lang="en-US" sz="2800" dirty="0"/>
          </a:p>
          <a:p>
            <a:r>
              <a:rPr lang="en-US" sz="2800" dirty="0"/>
              <a:t>For classification aim to divide into nodes that have high </a:t>
            </a:r>
            <a:r>
              <a:rPr lang="en-US" sz="2800" b="1" dirty="0"/>
              <a:t>purity </a:t>
            </a:r>
            <a:r>
              <a:rPr lang="en-US" sz="2800" dirty="0"/>
              <a:t>(most data in node set is of single type) hence low </a:t>
            </a:r>
            <a:r>
              <a:rPr lang="en-US" sz="2800" b="1" dirty="0"/>
              <a:t>misclassification rate </a:t>
            </a:r>
            <a:r>
              <a:rPr lang="en-US" sz="2800" dirty="0"/>
              <a:t>(we classify based on majority data class in the node set).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044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58C86C1-DFFD-B447-8A35-C7D5A64E2791}"/>
              </a:ext>
            </a:extLst>
          </p:cNvPr>
          <p:cNvSpPr txBox="1"/>
          <p:nvPr/>
        </p:nvSpPr>
        <p:spPr>
          <a:xfrm>
            <a:off x="1263112" y="1115878"/>
            <a:ext cx="102336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Design a set of logical decisions or “cuts” to divide the data into subsets or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nodes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sz="2800" dirty="0"/>
          </a:p>
          <a:p>
            <a:r>
              <a:rPr lang="en-US" sz="2800" dirty="0"/>
              <a:t>When working with trees the measures of </a:t>
            </a:r>
            <a:r>
              <a:rPr lang="en-US" sz="2800" b="1" dirty="0"/>
              <a:t>divergence</a:t>
            </a:r>
            <a:r>
              <a:rPr lang="en-US" sz="2800" dirty="0"/>
              <a:t> through </a:t>
            </a:r>
            <a:r>
              <a:rPr lang="en-US" sz="2800" b="1" dirty="0"/>
              <a:t>RSS calculation</a:t>
            </a:r>
            <a:r>
              <a:rPr lang="en-US" sz="2800" dirty="0"/>
              <a:t> (regression) or </a:t>
            </a:r>
            <a:r>
              <a:rPr lang="en-US" sz="2800" b="1" dirty="0"/>
              <a:t>cross entropy calculation</a:t>
            </a:r>
            <a:r>
              <a:rPr lang="en-US" sz="2800" dirty="0"/>
              <a:t> (classification) are used.</a:t>
            </a:r>
          </a:p>
          <a:p>
            <a:endParaRPr lang="en-US" sz="2800" dirty="0"/>
          </a:p>
          <a:p>
            <a:r>
              <a:rPr lang="en-US" sz="2800" dirty="0"/>
              <a:t>These are alternative ways to measure the difference in data values within nodes that prove more useful when constructing trees.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126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EC69B4-FCB0-B747-9AF7-F39C4FDDD3AE}"/>
              </a:ext>
            </a:extLst>
          </p:cNvPr>
          <p:cNvSpPr/>
          <p:nvPr/>
        </p:nvSpPr>
        <p:spPr>
          <a:xfrm>
            <a:off x="281237" y="708133"/>
            <a:ext cx="892097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effectLst/>
                <a:latin typeface="Courier" pitchFamily="2" charset="0"/>
              </a:rPr>
              <a:t>decision_prediction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=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rep</a:t>
            </a:r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(</a:t>
            </a:r>
            <a:r>
              <a:rPr lang="en-GB" sz="1400" dirty="0">
                <a:solidFill>
                  <a:srgbClr val="DD1144"/>
                </a:solidFill>
                <a:effectLst/>
                <a:latin typeface="Courier" pitchFamily="2" charset="0"/>
              </a:rPr>
              <a:t>"None"</a:t>
            </a:r>
            <a:r>
              <a:rPr lang="en-GB" sz="1400" dirty="0">
                <a:latin typeface="Courier" pitchFamily="2" charset="0"/>
              </a:rPr>
              <a:t>,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" pitchFamily="2" charset="0"/>
              </a:rPr>
              <a:t>nrow</a:t>
            </a:r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iris</a:t>
            </a:r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))</a:t>
            </a:r>
            <a:r>
              <a:rPr lang="en-GB" sz="1400" dirty="0">
                <a:latin typeface="Courier" pitchFamily="2" charset="0"/>
              </a:rPr>
              <a:t> </a:t>
            </a:r>
          </a:p>
          <a:p>
            <a:r>
              <a:rPr lang="en-GB" sz="1400" b="1" dirty="0">
                <a:solidFill>
                  <a:srgbClr val="990000"/>
                </a:solidFill>
                <a:effectLst/>
                <a:latin typeface="Courier" pitchFamily="2" charset="0"/>
              </a:rPr>
              <a:t>for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" pitchFamily="2" charset="0"/>
              </a:rPr>
              <a:t>i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b="1" dirty="0">
                <a:solidFill>
                  <a:srgbClr val="990000"/>
                </a:solidFill>
                <a:effectLst/>
                <a:latin typeface="Courier" pitchFamily="2" charset="0"/>
              </a:rPr>
              <a:t>in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009999"/>
                </a:solidFill>
                <a:effectLst/>
                <a:latin typeface="Courier" pitchFamily="2" charset="0"/>
              </a:rPr>
              <a:t>1</a:t>
            </a:r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: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nrow</a:t>
            </a:r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iris</a:t>
            </a:r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))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{</a:t>
            </a:r>
            <a:r>
              <a:rPr lang="en-GB" sz="1400" dirty="0">
                <a:latin typeface="Courier" pitchFamily="2" charset="0"/>
              </a:rPr>
              <a:t> </a:t>
            </a:r>
          </a:p>
          <a:p>
            <a:r>
              <a:rPr lang="en-GB" sz="1400" b="1" dirty="0">
                <a:solidFill>
                  <a:srgbClr val="990000"/>
                </a:solidFill>
                <a:effectLst/>
                <a:latin typeface="Courier" pitchFamily="2" charset="0"/>
              </a:rPr>
              <a:t>	if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" pitchFamily="2" charset="0"/>
              </a:rPr>
              <a:t>iris</a:t>
            </a:r>
            <a:r>
              <a:rPr lang="en-GB" sz="1400" dirty="0" err="1">
                <a:solidFill>
                  <a:srgbClr val="687687"/>
                </a:solidFill>
                <a:effectLst/>
                <a:latin typeface="Courier" pitchFamily="2" charset="0"/>
              </a:rPr>
              <a:t>$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" pitchFamily="2" charset="0"/>
              </a:rPr>
              <a:t>Petal.Length</a:t>
            </a:r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[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" pitchFamily="2" charset="0"/>
              </a:rPr>
              <a:t>i</a:t>
            </a:r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]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&lt;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009999"/>
                </a:solidFill>
                <a:effectLst/>
                <a:latin typeface="Courier" pitchFamily="2" charset="0"/>
              </a:rPr>
              <a:t>2.5</a:t>
            </a:r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)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{</a:t>
            </a:r>
            <a:r>
              <a:rPr lang="en-GB" sz="1400" dirty="0">
                <a:latin typeface="Courier" pitchFamily="2" charset="0"/>
              </a:rPr>
              <a:t> 							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" pitchFamily="2" charset="0"/>
              </a:rPr>
              <a:t>decision_prediction</a:t>
            </a:r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[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" pitchFamily="2" charset="0"/>
              </a:rPr>
              <a:t>i</a:t>
            </a:r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]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&lt;-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DD1144"/>
                </a:solidFill>
                <a:effectLst/>
                <a:latin typeface="Courier" pitchFamily="2" charset="0"/>
              </a:rPr>
              <a:t>"</a:t>
            </a:r>
            <a:r>
              <a:rPr lang="en-GB" sz="1400" dirty="0" err="1">
                <a:solidFill>
                  <a:srgbClr val="DD1144"/>
                </a:solidFill>
                <a:effectLst/>
                <a:latin typeface="Courier" pitchFamily="2" charset="0"/>
              </a:rPr>
              <a:t>setosa</a:t>
            </a:r>
            <a:r>
              <a:rPr lang="en-GB" sz="1400" dirty="0">
                <a:solidFill>
                  <a:srgbClr val="DD1144"/>
                </a:solidFill>
                <a:effectLst/>
                <a:latin typeface="Courier" pitchFamily="2" charset="0"/>
              </a:rPr>
              <a:t>"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}</a:t>
            </a:r>
            <a:r>
              <a:rPr lang="en-GB" sz="1400" dirty="0">
                <a:latin typeface="Courier" pitchFamily="2" charset="0"/>
              </a:rPr>
              <a:t> </a:t>
            </a:r>
          </a:p>
          <a:p>
            <a:r>
              <a:rPr lang="en-GB" sz="1400" b="1" dirty="0">
                <a:solidFill>
                  <a:srgbClr val="990000"/>
                </a:solidFill>
                <a:effectLst/>
                <a:latin typeface="Courier" pitchFamily="2" charset="0"/>
              </a:rPr>
              <a:t>	else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{</a:t>
            </a:r>
            <a:r>
              <a:rPr lang="en-GB" sz="1400" dirty="0">
                <a:latin typeface="Courier" pitchFamily="2" charset="0"/>
              </a:rPr>
              <a:t> </a:t>
            </a:r>
          </a:p>
          <a:p>
            <a:r>
              <a:rPr lang="en-GB" sz="1400" b="1" dirty="0">
                <a:solidFill>
                  <a:srgbClr val="990000"/>
                </a:solidFill>
                <a:effectLst/>
                <a:latin typeface="Courier" pitchFamily="2" charset="0"/>
              </a:rPr>
              <a:t>		if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" pitchFamily="2" charset="0"/>
              </a:rPr>
              <a:t>iris</a:t>
            </a:r>
            <a:r>
              <a:rPr lang="en-GB" sz="1400" dirty="0" err="1">
                <a:solidFill>
                  <a:srgbClr val="687687"/>
                </a:solidFill>
                <a:effectLst/>
                <a:latin typeface="Courier" pitchFamily="2" charset="0"/>
              </a:rPr>
              <a:t>$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" pitchFamily="2" charset="0"/>
              </a:rPr>
              <a:t>Petal.Width</a:t>
            </a:r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[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" pitchFamily="2" charset="0"/>
              </a:rPr>
              <a:t>i</a:t>
            </a:r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]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&lt;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009999"/>
                </a:solidFill>
                <a:effectLst/>
                <a:latin typeface="Courier" pitchFamily="2" charset="0"/>
              </a:rPr>
              <a:t>1.75</a:t>
            </a:r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)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{</a:t>
            </a:r>
            <a:r>
              <a:rPr lang="en-GB" sz="1400" dirty="0">
                <a:latin typeface="Courier" pitchFamily="2" charset="0"/>
              </a:rPr>
              <a:t> 							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" pitchFamily="2" charset="0"/>
              </a:rPr>
              <a:t>decision_prediction</a:t>
            </a:r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[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" pitchFamily="2" charset="0"/>
              </a:rPr>
              <a:t>i</a:t>
            </a:r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]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&lt;-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DD1144"/>
                </a:solidFill>
                <a:effectLst/>
                <a:latin typeface="Courier" pitchFamily="2" charset="0"/>
              </a:rPr>
              <a:t>"versicolor"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}</a:t>
            </a:r>
            <a:r>
              <a:rPr lang="en-GB" sz="1400" dirty="0">
                <a:latin typeface="Courier" pitchFamily="2" charset="0"/>
              </a:rPr>
              <a:t> </a:t>
            </a:r>
          </a:p>
          <a:p>
            <a:r>
              <a:rPr lang="en-GB" sz="1400" b="1" dirty="0">
                <a:solidFill>
                  <a:srgbClr val="990000"/>
                </a:solidFill>
                <a:effectLst/>
                <a:latin typeface="Courier" pitchFamily="2" charset="0"/>
              </a:rPr>
              <a:t>		else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{</a:t>
            </a:r>
            <a:r>
              <a:rPr lang="en-GB" sz="1400" dirty="0">
                <a:latin typeface="Courier" pitchFamily="2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Courier" pitchFamily="2" charset="0"/>
              </a:rPr>
              <a:t>			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" pitchFamily="2" charset="0"/>
              </a:rPr>
              <a:t>decision_prediction</a:t>
            </a:r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[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" pitchFamily="2" charset="0"/>
              </a:rPr>
              <a:t>i</a:t>
            </a:r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]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&lt;-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DD1144"/>
                </a:solidFill>
                <a:effectLst/>
                <a:latin typeface="Courier" pitchFamily="2" charset="0"/>
              </a:rPr>
              <a:t>"virginica"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}</a:t>
            </a:r>
            <a:r>
              <a:rPr lang="en-GB" sz="1400" dirty="0">
                <a:latin typeface="Courier" pitchFamily="2" charset="0"/>
              </a:rPr>
              <a:t> </a:t>
            </a:r>
          </a:p>
          <a:p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		}</a:t>
            </a:r>
            <a:r>
              <a:rPr lang="en-GB" sz="1400" dirty="0">
                <a:latin typeface="Courier" pitchFamily="2" charset="0"/>
              </a:rPr>
              <a:t> </a:t>
            </a:r>
          </a:p>
          <a:p>
            <a:r>
              <a:rPr lang="en-GB" sz="1400" dirty="0">
                <a:solidFill>
                  <a:srgbClr val="687687"/>
                </a:solidFill>
                <a:effectLst/>
                <a:latin typeface="Courier" pitchFamily="2" charset="0"/>
              </a:rPr>
              <a:t>	}</a:t>
            </a:r>
            <a:endParaRPr lang="en-US" sz="1400" dirty="0">
              <a:latin typeface="Courier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75BB9-0FD1-5F42-AF71-9D81F795C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274" y="2509341"/>
            <a:ext cx="5444425" cy="41729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BAB6CD-BD0A-8040-8BF5-466902A0AB74}"/>
              </a:ext>
            </a:extLst>
          </p:cNvPr>
          <p:cNvSpPr/>
          <p:nvPr/>
        </p:nvSpPr>
        <p:spPr>
          <a:xfrm>
            <a:off x="281237" y="184913"/>
            <a:ext cx="1225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79859-9F43-4D41-9EA6-6354F982C8C3}"/>
              </a:ext>
            </a:extLst>
          </p:cNvPr>
          <p:cNvSpPr/>
          <p:nvPr/>
        </p:nvSpPr>
        <p:spPr>
          <a:xfrm>
            <a:off x="8014891" y="1858730"/>
            <a:ext cx="1436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320174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58C86C1-DFFD-B447-8A35-C7D5A64E2791}"/>
              </a:ext>
            </a:extLst>
          </p:cNvPr>
          <p:cNvSpPr txBox="1"/>
          <p:nvPr/>
        </p:nvSpPr>
        <p:spPr>
          <a:xfrm>
            <a:off x="1263112" y="883403"/>
            <a:ext cx="966577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With enough decisions or branches we can build a tree that has one data point in each node and so will exactly predicts the training data with no errors.</a:t>
            </a:r>
          </a:p>
          <a:p>
            <a:br>
              <a:rPr lang="en-US" sz="900" dirty="0"/>
            </a:br>
            <a:r>
              <a:rPr lang="en-US" sz="2800" dirty="0"/>
              <a:t>This is </a:t>
            </a:r>
            <a:r>
              <a:rPr lang="en-US" sz="2800" b="1" dirty="0"/>
              <a:t>overfitted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As well as fitting the underlying relationship our decision tree has fitted to the noise!</a:t>
            </a:r>
          </a:p>
          <a:p>
            <a:endParaRPr lang="en-US" sz="900" dirty="0"/>
          </a:p>
          <a:p>
            <a:endParaRPr lang="en-US" sz="2800" dirty="0"/>
          </a:p>
          <a:p>
            <a:r>
              <a:rPr lang="en-US" sz="2800" dirty="0"/>
              <a:t>We need to limit number of nodes, to allow us to fit underlying trends without fitting to noise.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8CCAD8-7D58-F240-B8A6-00D7DC4F8AB2}"/>
              </a:ext>
            </a:extLst>
          </p:cNvPr>
          <p:cNvSpPr txBox="1"/>
          <p:nvPr/>
        </p:nvSpPr>
        <p:spPr>
          <a:xfrm>
            <a:off x="4308529" y="3657599"/>
            <a:ext cx="6788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High variance – tree for different training set will look different because noise looks different.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36E05-A522-1B4A-A326-B8913FB50B50}"/>
              </a:ext>
            </a:extLst>
          </p:cNvPr>
          <p:cNvSpPr txBox="1"/>
          <p:nvPr/>
        </p:nvSpPr>
        <p:spPr>
          <a:xfrm>
            <a:off x="4417018" y="5512828"/>
            <a:ext cx="6788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If we limit node number too much we face the danger of being unable to describe true trends in data accurately. Fitted model will have bias.</a:t>
            </a:r>
          </a:p>
        </p:txBody>
      </p:sp>
    </p:spTree>
    <p:extLst>
      <p:ext uri="{BB962C8B-B14F-4D97-AF65-F5344CB8AC3E}">
        <p14:creationId xmlns:p14="http://schemas.microsoft.com/office/powerpoint/2010/main" val="314565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4BD66F-C085-D940-B6B3-41EFBA092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216" y="2646228"/>
            <a:ext cx="9169400" cy="379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FB86B4-60B6-C848-ACCE-85AF38BA7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2" y="355078"/>
            <a:ext cx="2805192" cy="21500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933A46-2137-124D-B207-1F3DE0410C2A}"/>
              </a:ext>
            </a:extLst>
          </p:cNvPr>
          <p:cNvSpPr/>
          <p:nvPr/>
        </p:nvSpPr>
        <p:spPr>
          <a:xfrm>
            <a:off x="3876843" y="1981910"/>
            <a:ext cx="1253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44527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162F8E-8F9F-4C43-B691-815C87C89C17}"/>
              </a:ext>
            </a:extLst>
          </p:cNvPr>
          <p:cNvSpPr/>
          <p:nvPr/>
        </p:nvSpPr>
        <p:spPr>
          <a:xfrm>
            <a:off x="211811" y="19412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pitchFamily="2" charset="0"/>
              </a:rPr>
              <a:t>library(tree)</a:t>
            </a:r>
          </a:p>
          <a:p>
            <a:r>
              <a:rPr lang="en-US" dirty="0" err="1">
                <a:latin typeface="Courier" pitchFamily="2" charset="0"/>
              </a:rPr>
              <a:t>tree.iris</a:t>
            </a:r>
            <a:r>
              <a:rPr lang="en-US" dirty="0">
                <a:latin typeface="Courier" pitchFamily="2" charset="0"/>
              </a:rPr>
              <a:t> = tree(Species~., iris)</a:t>
            </a:r>
          </a:p>
          <a:p>
            <a:r>
              <a:rPr lang="en-US" dirty="0">
                <a:latin typeface="Courier" pitchFamily="2" charset="0"/>
              </a:rPr>
              <a:t>plot(</a:t>
            </a:r>
            <a:r>
              <a:rPr lang="en-US" dirty="0" err="1">
                <a:latin typeface="Courier" pitchFamily="2" charset="0"/>
              </a:rPr>
              <a:t>tree.iris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text(</a:t>
            </a:r>
            <a:r>
              <a:rPr lang="en-US" dirty="0" err="1">
                <a:latin typeface="Courier" pitchFamily="2" charset="0"/>
              </a:rPr>
              <a:t>tree.iris</a:t>
            </a:r>
            <a:r>
              <a:rPr lang="en-US" dirty="0">
                <a:latin typeface="Courier" pitchFamily="2" charset="0"/>
              </a:rPr>
              <a:t>, pretty = 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EA893E-3FF3-BA4A-BDFE-56B122A49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616" y="260350"/>
            <a:ext cx="67183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7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</TotalTime>
  <Words>663</Words>
  <Application>Microsoft Macintosh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Lewis, Philip</dc:creator>
  <cp:lastModifiedBy>Lewis, Philip</cp:lastModifiedBy>
  <cp:revision>7</cp:revision>
  <dcterms:created xsi:type="dcterms:W3CDTF">2018-08-06T06:11:51Z</dcterms:created>
  <dcterms:modified xsi:type="dcterms:W3CDTF">2019-07-15T08:29:40Z</dcterms:modified>
</cp:coreProperties>
</file>