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 showGuides="1">
      <p:cViewPr varScale="1">
        <p:scale>
          <a:sx n="124" d="100"/>
          <a:sy n="124" d="100"/>
        </p:scale>
        <p:origin x="544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447C9-E823-224C-8ECF-C04573A660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38D524-0FAA-E346-BD6F-C31FE0205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210F2-EEC3-4146-B737-ABA994CBD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F24BB-8A7A-4746-9B23-EB64F2057D74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87EF9-F759-8342-A92E-B1D1481B4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1BA66-E6CA-5746-B7AA-D75D3C5DA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BC4B-2C93-874D-81AA-8A9320F97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8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DFF6F-6BEE-044B-9EAB-496B47FE9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773891-EB2A-754D-BD96-9DACB2C142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1667F-42C7-2E48-BAF7-563FCC6FB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F24BB-8A7A-4746-9B23-EB64F2057D74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2C27E-0819-C74C-B245-1A899F883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7266D-373A-9D45-B35F-91E1FDA56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BC4B-2C93-874D-81AA-8A9320F97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471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93E2AC-32B1-064D-9B12-E5A5B0F6C9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C2248-D8B8-AA4D-94D3-EDAFDE23B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4EC2A-0C6E-4D48-81C3-B73F0928A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F24BB-8A7A-4746-9B23-EB64F2057D74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60C85-2530-774F-BD3B-9505F27BA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69241-C3A3-7B4D-81F9-CDFDA6CB6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BC4B-2C93-874D-81AA-8A9320F97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093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3351C-7C53-7044-831D-5A91FD97F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CDF68-19E5-E449-B7D7-0BCAB9867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11AEC-D98E-9240-B5B8-2031970DC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F24BB-8A7A-4746-9B23-EB64F2057D74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1AED8-14A4-1B40-B330-C4E9ECB40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D09AC-8EB8-1545-80E9-33BDE93BB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BC4B-2C93-874D-81AA-8A9320F97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510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E08ED-DB35-8440-A04C-C2E458F9A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ADFD8C-C121-274E-8F49-FBCE6D69F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5D906-42F6-5E4E-A9F0-EACEF8F16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F24BB-8A7A-4746-9B23-EB64F2057D74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2EBCD-D6AC-2748-BE08-036185CE7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9E2A2-3DE0-2544-9A1B-7E15AF50A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BC4B-2C93-874D-81AA-8A9320F97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46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EADB2-DDD4-9745-B309-6378B9E9E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0FCF1-5EDA-B44F-934F-7CD0332A64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502920-681A-824F-9872-BA7489C05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6C0C7-CD72-1544-BB43-2622BA681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F24BB-8A7A-4746-9B23-EB64F2057D74}" type="datetimeFigureOut">
              <a:rPr lang="en-US" smtClean="0"/>
              <a:t>7/15/19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88C079-E3AB-CB43-9000-D08276A9D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8921A-5B39-5743-BDD5-6D464BB62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BC4B-2C93-874D-81AA-8A9320F97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82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787E9-598A-D740-9EE7-F9D6C8E1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3DE5E8-FAC7-1D48-952F-A4A6451AA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A87446-C54A-CD4F-AD48-672C931DF4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A57441-D7A2-604A-A541-CB33F65E49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F67DE1-B9A2-0A44-976C-35CBC899BF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89BF8F-174C-4D48-8259-9142EECB8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F24BB-8A7A-4746-9B23-EB64F2057D74}" type="datetimeFigureOut">
              <a:rPr lang="en-US" smtClean="0"/>
              <a:t>7/15/19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3DDC73-2038-724F-9288-B4B130057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9432A7-ED6A-A04A-BFB7-8DDBCB6A4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BC4B-2C93-874D-81AA-8A9320F97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689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61F38-4F59-644C-81FA-997115809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6E018E-B28F-C64F-9069-9E05E060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F24BB-8A7A-4746-9B23-EB64F2057D74}" type="datetimeFigureOut">
              <a:rPr lang="en-US" smtClean="0"/>
              <a:t>7/15/19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38E635-52D7-4743-9072-F3A55EFA5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0B81AB-EBF6-DB40-914D-CB2AA00C6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BC4B-2C93-874D-81AA-8A9320F97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69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9F3C5-6624-CA4A-AEE2-6494CE0EC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F24BB-8A7A-4746-9B23-EB64F2057D74}" type="datetimeFigureOut">
              <a:rPr lang="en-US" smtClean="0"/>
              <a:t>7/15/19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132BF8-5081-F743-9161-D1ECCAD42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F7221-C9F0-5048-824B-D1F15A698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BC4B-2C93-874D-81AA-8A9320F97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999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0FF92-49BD-2948-992A-558B283E4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9DC98-BE3C-2C43-ADAC-0B4E8D4E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8BD011-4F01-3144-871B-1DB7317B9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6D37B4-48DB-824D-BF88-BF0AA25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F24BB-8A7A-4746-9B23-EB64F2057D74}" type="datetimeFigureOut">
              <a:rPr lang="en-US" smtClean="0"/>
              <a:t>7/15/19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CACFE1-43E2-CC4F-9096-69F4DBBD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5BA4D1-FEC5-D34F-88FC-B355DF8A6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BC4B-2C93-874D-81AA-8A9320F97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277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810AE-4018-AD40-A3EF-F61BDF226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3D9C47-7CBC-524F-8061-2B7CE29E4E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93A00C-F075-D641-8BAC-1C4D72BB1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FBAF8-5AE3-E647-A0AD-0562483F6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F24BB-8A7A-4746-9B23-EB64F2057D74}" type="datetimeFigureOut">
              <a:rPr lang="en-US" smtClean="0"/>
              <a:t>7/15/19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81D726-991C-D64A-8607-777574921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5BCCCE-E984-964D-A7E4-F8E24E867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BC4B-2C93-874D-81AA-8A9320F97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263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D9F941-9710-0048-9619-8FCA3A6F9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FDC7AC-E637-004C-BF97-05DE6F316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A2C9D-DF15-4447-B1EA-3294B6DADA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F24BB-8A7A-4746-9B23-EB64F2057D74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D3E5B-76FE-8846-B417-3F834D48E5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95907-33EF-554B-9896-14041DBC41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DBC4B-2C93-874D-81AA-8A9320F97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691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4ADDF3-268D-7A49-BA1A-2343E657ED8F}"/>
              </a:ext>
            </a:extLst>
          </p:cNvPr>
          <p:cNvSpPr txBox="1"/>
          <p:nvPr/>
        </p:nvSpPr>
        <p:spPr>
          <a:xfrm>
            <a:off x="243625" y="512580"/>
            <a:ext cx="1059561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ISSUE: Trees tend to overfit if we let them grow too big.</a:t>
            </a:r>
          </a:p>
          <a:p>
            <a:endParaRPr lang="en-US" sz="1600" dirty="0"/>
          </a:p>
          <a:p>
            <a:r>
              <a:rPr lang="en-US" sz="3200" dirty="0"/>
              <a:t>-&gt; Starts fitting to the variability/noise in the training data, so can predict training data well, but not new data.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27164D-2C0E-6643-8A1E-BC9ACC04C93C}"/>
              </a:ext>
            </a:extLst>
          </p:cNvPr>
          <p:cNvSpPr/>
          <p:nvPr/>
        </p:nvSpPr>
        <p:spPr>
          <a:xfrm>
            <a:off x="243625" y="3633234"/>
            <a:ext cx="1065725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Better Solution: Grow a large tree, and then prune back using cost complexity pruning (bigger trees have larger penalty applied).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8B60F9-240A-4F49-A6F9-85BA3F60F690}"/>
              </a:ext>
            </a:extLst>
          </p:cNvPr>
          <p:cNvSpPr/>
          <p:nvPr/>
        </p:nvSpPr>
        <p:spPr>
          <a:xfrm>
            <a:off x="294996" y="2639992"/>
            <a:ext cx="113605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Solution: Use a stopping criteria to prevent trees growing too big.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222ABB-6A68-794F-A040-132BCE23F6C3}"/>
              </a:ext>
            </a:extLst>
          </p:cNvPr>
          <p:cNvSpPr/>
          <p:nvPr/>
        </p:nvSpPr>
        <p:spPr>
          <a:xfrm>
            <a:off x="243625" y="5202894"/>
            <a:ext cx="103667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Use cross validation to select best tree size of the pruned set.</a:t>
            </a:r>
          </a:p>
        </p:txBody>
      </p:sp>
    </p:spTree>
    <p:extLst>
      <p:ext uri="{BB962C8B-B14F-4D97-AF65-F5344CB8AC3E}">
        <p14:creationId xmlns:p14="http://schemas.microsoft.com/office/powerpoint/2010/main" val="3724109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4ADDF3-268D-7A49-BA1A-2343E657ED8F}"/>
              </a:ext>
            </a:extLst>
          </p:cNvPr>
          <p:cNvSpPr txBox="1"/>
          <p:nvPr/>
        </p:nvSpPr>
        <p:spPr>
          <a:xfrm>
            <a:off x="243625" y="512580"/>
            <a:ext cx="1059561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ISSUE: Trees tend to overfit if we let them grow too big.</a:t>
            </a:r>
          </a:p>
          <a:p>
            <a:endParaRPr lang="en-US" sz="1600" dirty="0"/>
          </a:p>
          <a:p>
            <a:r>
              <a:rPr lang="en-US" sz="3200" dirty="0"/>
              <a:t>-&gt; Starts fitting to the variability/noise in the training data, so can predict training data well, but not new data.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27164D-2C0E-6643-8A1E-BC9ACC04C93C}"/>
              </a:ext>
            </a:extLst>
          </p:cNvPr>
          <p:cNvSpPr/>
          <p:nvPr/>
        </p:nvSpPr>
        <p:spPr>
          <a:xfrm>
            <a:off x="294996" y="3581250"/>
            <a:ext cx="1065725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Each bootstrapped dataset contains only 2/3 of the training data (some rows sampled multiple times).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8B60F9-240A-4F49-A6F9-85BA3F60F690}"/>
              </a:ext>
            </a:extLst>
          </p:cNvPr>
          <p:cNvSpPr/>
          <p:nvPr/>
        </p:nvSpPr>
        <p:spPr>
          <a:xfrm>
            <a:off x="294996" y="2639992"/>
            <a:ext cx="96596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Solution: Generate bootstrapped versions of the dataset.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222ABB-6A68-794F-A040-132BCE23F6C3}"/>
              </a:ext>
            </a:extLst>
          </p:cNvPr>
          <p:cNvSpPr/>
          <p:nvPr/>
        </p:nvSpPr>
        <p:spPr>
          <a:xfrm>
            <a:off x="294996" y="5014951"/>
            <a:ext cx="1145864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Built tree to fit each bootstrapped sample, to form an ensemble of decision trees.</a:t>
            </a:r>
          </a:p>
        </p:txBody>
      </p:sp>
    </p:spTree>
    <p:extLst>
      <p:ext uri="{BB962C8B-B14F-4D97-AF65-F5344CB8AC3E}">
        <p14:creationId xmlns:p14="http://schemas.microsoft.com/office/powerpoint/2010/main" val="1519422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A27164D-2C0E-6643-8A1E-BC9ACC04C93C}"/>
              </a:ext>
            </a:extLst>
          </p:cNvPr>
          <p:cNvSpPr/>
          <p:nvPr/>
        </p:nvSpPr>
        <p:spPr>
          <a:xfrm>
            <a:off x="397739" y="2309183"/>
            <a:ext cx="1065725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Use average of tree predictions for regression prediction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8B60F9-240A-4F49-A6F9-85BA3F60F690}"/>
              </a:ext>
            </a:extLst>
          </p:cNvPr>
          <p:cNvSpPr/>
          <p:nvPr/>
        </p:nvSpPr>
        <p:spPr>
          <a:xfrm>
            <a:off x="284722" y="1588780"/>
            <a:ext cx="66857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To predict: feed new data into all trees.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222ABB-6A68-794F-A040-132BCE23F6C3}"/>
              </a:ext>
            </a:extLst>
          </p:cNvPr>
          <p:cNvSpPr/>
          <p:nvPr/>
        </p:nvSpPr>
        <p:spPr>
          <a:xfrm>
            <a:off x="294996" y="4319523"/>
            <a:ext cx="1143809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Because the different trees contain different training data, the variability due to overfitting is averaged out – solves overfitting issue.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992B17-E371-BA48-AEB2-FD3C116ECB74}"/>
              </a:ext>
            </a:extLst>
          </p:cNvPr>
          <p:cNvSpPr/>
          <p:nvPr/>
        </p:nvSpPr>
        <p:spPr>
          <a:xfrm>
            <a:off x="387465" y="3062019"/>
            <a:ext cx="1065725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Use majority class of tree predictions for classification prediction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B8325B-727E-904D-B856-F3345E023D47}"/>
              </a:ext>
            </a:extLst>
          </p:cNvPr>
          <p:cNvSpPr/>
          <p:nvPr/>
        </p:nvSpPr>
        <p:spPr>
          <a:xfrm>
            <a:off x="397739" y="375934"/>
            <a:ext cx="1133534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Solution: Generate bootstrapped versions of the dataset, and build ensemble of trees.</a:t>
            </a:r>
          </a:p>
        </p:txBody>
      </p:sp>
    </p:spTree>
    <p:extLst>
      <p:ext uri="{BB962C8B-B14F-4D97-AF65-F5344CB8AC3E}">
        <p14:creationId xmlns:p14="http://schemas.microsoft.com/office/powerpoint/2010/main" val="876527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A27164D-2C0E-6643-8A1E-BC9ACC04C93C}"/>
              </a:ext>
            </a:extLst>
          </p:cNvPr>
          <p:cNvSpPr/>
          <p:nvPr/>
        </p:nvSpPr>
        <p:spPr>
          <a:xfrm>
            <a:off x="397739" y="2309183"/>
            <a:ext cx="117942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Each bootstrapped data set does not include ~1/3 data.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8B60F9-240A-4F49-A6F9-85BA3F60F690}"/>
              </a:ext>
            </a:extLst>
          </p:cNvPr>
          <p:cNvSpPr/>
          <p:nvPr/>
        </p:nvSpPr>
        <p:spPr>
          <a:xfrm>
            <a:off x="284722" y="1588780"/>
            <a:ext cx="106042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To test performance can use OOB data (“free” cross validation)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222ABB-6A68-794F-A040-132BCE23F6C3}"/>
              </a:ext>
            </a:extLst>
          </p:cNvPr>
          <p:cNvSpPr/>
          <p:nvPr/>
        </p:nvSpPr>
        <p:spPr>
          <a:xfrm>
            <a:off x="294996" y="4904223"/>
            <a:ext cx="1143809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Because the different trees contain different training data, the variability due to overfitting is averaged out – solves overfitting issue.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992B17-E371-BA48-AEB2-FD3C116ECB74}"/>
              </a:ext>
            </a:extLst>
          </p:cNvPr>
          <p:cNvSpPr/>
          <p:nvPr/>
        </p:nvSpPr>
        <p:spPr>
          <a:xfrm>
            <a:off x="387465" y="3062019"/>
            <a:ext cx="1065725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Store a prediction for each OOB point from the set of trees. Error in these predictions give us a cross validated measure of performance.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B8325B-727E-904D-B856-F3345E023D47}"/>
              </a:ext>
            </a:extLst>
          </p:cNvPr>
          <p:cNvSpPr/>
          <p:nvPr/>
        </p:nvSpPr>
        <p:spPr>
          <a:xfrm>
            <a:off x="397739" y="375934"/>
            <a:ext cx="1133534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Solution: Generate bootstrapped versions of the dataset, and build ensemble of trees.</a:t>
            </a:r>
          </a:p>
        </p:txBody>
      </p:sp>
    </p:spTree>
    <p:extLst>
      <p:ext uri="{BB962C8B-B14F-4D97-AF65-F5344CB8AC3E}">
        <p14:creationId xmlns:p14="http://schemas.microsoft.com/office/powerpoint/2010/main" val="2428510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38B60F9-240A-4F49-A6F9-85BA3F60F690}"/>
              </a:ext>
            </a:extLst>
          </p:cNvPr>
          <p:cNvSpPr/>
          <p:nvPr/>
        </p:nvSpPr>
        <p:spPr>
          <a:xfrm>
            <a:off x="284722" y="1085346"/>
            <a:ext cx="1167439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The same predictors get chosen, and trees for each bootstrapped set resemble each other – can mean we don’t see optimum performance.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222ABB-6A68-794F-A040-132BCE23F6C3}"/>
              </a:ext>
            </a:extLst>
          </p:cNvPr>
          <p:cNvSpPr/>
          <p:nvPr/>
        </p:nvSpPr>
        <p:spPr>
          <a:xfrm>
            <a:off x="284722" y="2779643"/>
            <a:ext cx="1143809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Random Forest is a tool to force the generation of dissimilar trees.</a:t>
            </a:r>
          </a:p>
          <a:p>
            <a:r>
              <a:rPr lang="en-US" sz="3200" dirty="0"/>
              <a:t>For each bootstrapped dataset we only use a subset of the possible predictors to build the tree.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B8325B-727E-904D-B856-F3345E023D47}"/>
              </a:ext>
            </a:extLst>
          </p:cNvPr>
          <p:cNvSpPr/>
          <p:nvPr/>
        </p:nvSpPr>
        <p:spPr>
          <a:xfrm>
            <a:off x="397739" y="375934"/>
            <a:ext cx="113353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Problem: Sometimes bootstrapped datasets look “too” similar.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B3F035-35B9-494A-ADB2-B232A580D5CC}"/>
              </a:ext>
            </a:extLst>
          </p:cNvPr>
          <p:cNvSpPr/>
          <p:nvPr/>
        </p:nvSpPr>
        <p:spPr>
          <a:xfrm>
            <a:off x="284722" y="4349303"/>
            <a:ext cx="1133534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Total possible predictors = p</a:t>
            </a:r>
          </a:p>
          <a:p>
            <a:r>
              <a:rPr lang="en-US" sz="3200" dirty="0">
                <a:solidFill>
                  <a:srgbClr val="FF0000"/>
                </a:solidFill>
              </a:rPr>
              <a:t>For each tree in random forest choose m predictors at random.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9CA243-FA2B-E744-8B41-EF54252790ED}"/>
              </a:ext>
            </a:extLst>
          </p:cNvPr>
          <p:cNvSpPr/>
          <p:nvPr/>
        </p:nvSpPr>
        <p:spPr>
          <a:xfrm>
            <a:off x="315545" y="5551379"/>
            <a:ext cx="113353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e.g. try.    m = p / 2      or   m  = sqrt(p)</a:t>
            </a:r>
          </a:p>
        </p:txBody>
      </p:sp>
    </p:spTree>
    <p:extLst>
      <p:ext uri="{BB962C8B-B14F-4D97-AF65-F5344CB8AC3E}">
        <p14:creationId xmlns:p14="http://schemas.microsoft.com/office/powerpoint/2010/main" val="1247519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38B60F9-240A-4F49-A6F9-85BA3F60F690}"/>
              </a:ext>
            </a:extLst>
          </p:cNvPr>
          <p:cNvSpPr/>
          <p:nvPr/>
        </p:nvSpPr>
        <p:spPr>
          <a:xfrm>
            <a:off x="284722" y="1085346"/>
            <a:ext cx="116743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Can increase the power of the ensemble prediction.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B8325B-727E-904D-B856-F3345E023D47}"/>
              </a:ext>
            </a:extLst>
          </p:cNvPr>
          <p:cNvSpPr/>
          <p:nvPr/>
        </p:nvSpPr>
        <p:spPr>
          <a:xfrm>
            <a:off x="397739" y="375934"/>
            <a:ext cx="113353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Random Forest : forces trees to be less correlated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9CA243-FA2B-E744-8B41-EF54252790ED}"/>
              </a:ext>
            </a:extLst>
          </p:cNvPr>
          <p:cNvSpPr/>
          <p:nvPr/>
        </p:nvSpPr>
        <p:spPr>
          <a:xfrm>
            <a:off x="336093" y="1623954"/>
            <a:ext cx="113353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Try optimum “m” by cross validation </a:t>
            </a:r>
          </a:p>
        </p:txBody>
      </p:sp>
    </p:spTree>
    <p:extLst>
      <p:ext uri="{BB962C8B-B14F-4D97-AF65-F5344CB8AC3E}">
        <p14:creationId xmlns:p14="http://schemas.microsoft.com/office/powerpoint/2010/main" val="2119227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448</Words>
  <Application>Microsoft Macintosh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Lewis, Philip</dc:creator>
  <cp:lastModifiedBy>Lewis, Philip</cp:lastModifiedBy>
  <cp:revision>4</cp:revision>
  <dcterms:created xsi:type="dcterms:W3CDTF">2019-07-15T14:53:20Z</dcterms:created>
  <dcterms:modified xsi:type="dcterms:W3CDTF">2019-07-15T15:26:42Z</dcterms:modified>
</cp:coreProperties>
</file>