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2B6-A227-1D48-A74E-F4FC55D21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88B3-0EC7-0F44-A1C5-4CDBE0DD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5160-5398-B447-9933-F6E975E4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73E2-7A64-7749-B335-6B5C7C10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F7C8-F2BA-594F-ABFB-270E362A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83A-1A71-754B-B9EA-CE0230A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BBCFF-6E3D-5446-B200-6E62B9C0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553C-9D16-2C48-A50A-26EFFE71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70F1-F3F2-764C-BA78-94302B39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241F-1EC7-F94D-A33A-56622FF2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AD1C5-27D3-D542-B477-C49754AD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F24BE-AFE9-BA41-AD93-F91C6A3E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7A92-2BFF-C345-A406-B9C3874E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DC7D-E3CB-6440-AE1E-23D27CB9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175F-470C-BA49-9B9E-4B70476F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AF16-9D65-7D48-A2A2-C11F107B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DD7-A2B0-5643-8299-7C3B940E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97AF-D461-1E42-B044-19BE19E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4447-4DD8-4544-A925-CA6CD330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367B-7208-F643-8D82-088FFBF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E3C5-4173-E84D-8FDC-051200FF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BD45-39F0-5F4B-A013-98561D9A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7894-847D-2B46-BEF9-1651530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5F85-4271-9C41-B15D-3B0C44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E3C2-CED9-504C-BC3A-271E3ED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0F57-A89C-2A4A-B0C4-B9E4B0C8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C08F-C8CA-714D-8054-CD397B5D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A239-61A2-5143-B039-EE45521C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E7BC-7430-E642-817C-7AF16E53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DF19-E7B1-804C-A6EA-16546070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CD49A-62E6-324A-BED9-689EDFF7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7C8B-32DF-5748-A4EC-8516F633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C71A-EB79-304C-AAA7-590037B7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AD09E-93FA-4346-BBE5-916D1214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964E-19AE-2D41-A799-F31071F6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33C2B-9039-2043-952F-9F276DC8A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494DC-2516-D046-B370-2EE8B4E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277-314C-734D-A2D2-E52FA42C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8A7F-D638-7E4C-BBB0-3BB0A871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3FF-7E0C-7047-A9FF-BB11AA21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0B0D7-9B41-EF40-95C5-8B983AB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590FC-A341-7C47-AC18-D6DB4D5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C936D-DC41-8F45-AEBE-92D9063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12A52-4997-AC46-A6DC-FB8B6A5A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9844B-760B-5642-BC39-4A9B8BC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069DF-1D3F-2946-BFB2-B03D9FE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A1C4-980F-7E4F-BBD8-EEA3F300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A62E-31B7-A14A-8F44-0EA5404B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6054D-33D3-D545-A866-C3F099C4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E384-2937-F94F-817B-747A90E6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CF10-C79B-EA40-BE09-071CD544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BA7F-7840-F84E-9818-91AC1F8A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BD23-3186-8043-BDB7-A93DF043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A6351-3888-0B4C-926C-7BC10A0E0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455B-F3AB-7343-A59A-E12701A5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5247-6852-F248-AA79-C2807911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C2B3-A775-FA4A-83D7-C0673DBF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C0A5-2B49-924C-8ED9-C6CFFB5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355FB-CBCC-3945-9F26-863CE40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9003-510C-8641-A136-A2C42982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20CE-1BCF-FD42-BA3A-0E598117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2998-B063-A548-AE62-73A329097BCC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B4D5-1239-CD4E-AD2F-5E82ADAD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7C57-384F-3B45-8BD2-AA526123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1ABD-3C97-554E-ADA8-1AA946C0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384F6-49C8-7E4F-9424-D468307D387B}"/>
              </a:ext>
            </a:extLst>
          </p:cNvPr>
          <p:cNvSpPr txBox="1"/>
          <p:nvPr/>
        </p:nvSpPr>
        <p:spPr>
          <a:xfrm>
            <a:off x="0" y="82749"/>
            <a:ext cx="687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Today you will form your own Data Analysis company.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050A5-EF95-BB40-9D25-2A87E50CDB41}"/>
              </a:ext>
            </a:extLst>
          </p:cNvPr>
          <p:cNvSpPr txBox="1"/>
          <p:nvPr/>
        </p:nvSpPr>
        <p:spPr>
          <a:xfrm>
            <a:off x="0" y="660016"/>
            <a:ext cx="1167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prove you companies worth you have been assigned two tasks by a prospective customer: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D7C08-6941-0848-953A-950CAA6A1213}"/>
              </a:ext>
            </a:extLst>
          </p:cNvPr>
          <p:cNvSpPr txBox="1"/>
          <p:nvPr/>
        </p:nvSpPr>
        <p:spPr>
          <a:xfrm>
            <a:off x="613774" y="1199515"/>
            <a:ext cx="1105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boston_housing.RData</a:t>
            </a:r>
            <a:r>
              <a:rPr lang="en-US" sz="2400" dirty="0"/>
              <a:t> 	</a:t>
            </a:r>
            <a:r>
              <a:rPr lang="en-GB" sz="2400" dirty="0"/>
              <a:t>Task: Predict </a:t>
            </a:r>
            <a:r>
              <a:rPr lang="en-GB" sz="2400" b="1" dirty="0" err="1"/>
              <a:t>medv</a:t>
            </a:r>
            <a:r>
              <a:rPr lang="en-GB" sz="2400" dirty="0"/>
              <a:t> using the other variables as predictors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9898-94BA-4D42-9F10-B9AC1270D4B5}"/>
              </a:ext>
            </a:extLst>
          </p:cNvPr>
          <p:cNvSpPr txBox="1"/>
          <p:nvPr/>
        </p:nvSpPr>
        <p:spPr>
          <a:xfrm>
            <a:off x="613774" y="1568847"/>
            <a:ext cx="11339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credit_card.Rdata</a:t>
            </a:r>
            <a:r>
              <a:rPr lang="en-US" sz="2400" dirty="0"/>
              <a:t>		</a:t>
            </a:r>
            <a:r>
              <a:rPr lang="en-GB" sz="2400" dirty="0"/>
              <a:t>Task: Predict </a:t>
            </a:r>
            <a:r>
              <a:rPr lang="en-GB" sz="2400" b="1" dirty="0"/>
              <a:t>Balance</a:t>
            </a:r>
            <a:r>
              <a:rPr lang="en-GB" sz="2400" dirty="0"/>
              <a:t> using the other variables as predictors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D6583-9C4C-494A-B7B2-557B149E4FD9}"/>
              </a:ext>
            </a:extLst>
          </p:cNvPr>
          <p:cNvSpPr txBox="1"/>
          <p:nvPr/>
        </p:nvSpPr>
        <p:spPr>
          <a:xfrm>
            <a:off x="167192" y="2996702"/>
            <a:ext cx="11673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 in groups of 4 - make a poster with company name/logo and team names.</a:t>
            </a:r>
          </a:p>
          <a:p>
            <a:endParaRPr lang="en-US" sz="2400" dirty="0"/>
          </a:p>
          <a:p>
            <a:r>
              <a:rPr lang="en-US" sz="2400" b="1" dirty="0"/>
              <a:t>Overall Aim: </a:t>
            </a:r>
            <a:r>
              <a:rPr lang="en-US" sz="2400" dirty="0"/>
              <a:t>Put together a report (R Notebook) to carry out EDA (exploratory data analysis) and the results of a multivariate fit analysis.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51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384F6-49C8-7E4F-9424-D468307D387B}"/>
              </a:ext>
            </a:extLst>
          </p:cNvPr>
          <p:cNvSpPr txBox="1"/>
          <p:nvPr/>
        </p:nvSpPr>
        <p:spPr>
          <a:xfrm>
            <a:off x="0" y="82749"/>
            <a:ext cx="687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Today you will form your own Data Analysis company.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050A5-EF95-BB40-9D25-2A87E50CDB41}"/>
              </a:ext>
            </a:extLst>
          </p:cNvPr>
          <p:cNvSpPr txBox="1"/>
          <p:nvPr/>
        </p:nvSpPr>
        <p:spPr>
          <a:xfrm>
            <a:off x="0" y="660016"/>
            <a:ext cx="1167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prove you companies worth you have been assigned two tasks by a prospective customer: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D7C08-6941-0848-953A-950CAA6A1213}"/>
              </a:ext>
            </a:extLst>
          </p:cNvPr>
          <p:cNvSpPr txBox="1"/>
          <p:nvPr/>
        </p:nvSpPr>
        <p:spPr>
          <a:xfrm>
            <a:off x="613774" y="1199515"/>
            <a:ext cx="1105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boston_housing.RData</a:t>
            </a:r>
            <a:r>
              <a:rPr lang="en-US" sz="2400" dirty="0"/>
              <a:t> 	</a:t>
            </a:r>
            <a:r>
              <a:rPr lang="en-GB" sz="2400" dirty="0"/>
              <a:t>Task: Predict </a:t>
            </a:r>
            <a:r>
              <a:rPr lang="en-GB" sz="2400" b="1" dirty="0" err="1"/>
              <a:t>medv</a:t>
            </a:r>
            <a:r>
              <a:rPr lang="en-GB" sz="2400" dirty="0"/>
              <a:t> using the other variables as predictors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9898-94BA-4D42-9F10-B9AC1270D4B5}"/>
              </a:ext>
            </a:extLst>
          </p:cNvPr>
          <p:cNvSpPr txBox="1"/>
          <p:nvPr/>
        </p:nvSpPr>
        <p:spPr>
          <a:xfrm>
            <a:off x="613774" y="1568847"/>
            <a:ext cx="11339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credit_card.Rdata</a:t>
            </a:r>
            <a:r>
              <a:rPr lang="en-US" sz="2400" dirty="0"/>
              <a:t>		</a:t>
            </a:r>
            <a:r>
              <a:rPr lang="en-GB" sz="2400" dirty="0"/>
              <a:t>Task: Predict </a:t>
            </a:r>
            <a:r>
              <a:rPr lang="en-GB" sz="2400" b="1" dirty="0"/>
              <a:t>Balance</a:t>
            </a:r>
            <a:r>
              <a:rPr lang="en-GB" sz="2400" dirty="0"/>
              <a:t> using the other variables as predictors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D6583-9C4C-494A-B7B2-557B149E4FD9}"/>
              </a:ext>
            </a:extLst>
          </p:cNvPr>
          <p:cNvSpPr txBox="1"/>
          <p:nvPr/>
        </p:nvSpPr>
        <p:spPr>
          <a:xfrm>
            <a:off x="178078" y="2226062"/>
            <a:ext cx="1167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 SET 1: For each data set come up with the following models:</a:t>
            </a:r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4A332-B3A0-7C4B-BF43-2947D7E13EE0}"/>
              </a:ext>
            </a:extLst>
          </p:cNvPr>
          <p:cNvSpPr/>
          <p:nvPr/>
        </p:nvSpPr>
        <p:spPr>
          <a:xfrm>
            <a:off x="406945" y="2641560"/>
            <a:ext cx="117850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linear model		1 response 	1 quantitative  predictor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ii) Multivariate linear model		1 response	1 quantitative  predictor	1 qualitative predictor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iii) As (ii) but allowing interaction between predictors</a:t>
            </a:r>
          </a:p>
          <a:p>
            <a:pPr lvl="0">
              <a:spcAft>
                <a:spcPts val="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iv) All possible predictors		1 response	All predictors</a:t>
            </a:r>
          </a:p>
          <a:p>
            <a:pPr lvl="0">
              <a:spcAft>
                <a:spcPts val="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v) An optimal set of predictors	1 response 	???? Predictors</a:t>
            </a:r>
          </a:p>
          <a:p>
            <a:pPr lvl="0">
              <a:spcAft>
                <a:spcPts val="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Summarise the results of the fits using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screenreg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0">
              <a:spcAft>
                <a:spcPts val="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384F6-49C8-7E4F-9424-D468307D387B}"/>
              </a:ext>
            </a:extLst>
          </p:cNvPr>
          <p:cNvSpPr txBox="1"/>
          <p:nvPr/>
        </p:nvSpPr>
        <p:spPr>
          <a:xfrm>
            <a:off x="0" y="82749"/>
            <a:ext cx="687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Today you will form your own Data Analysis company.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050A5-EF95-BB40-9D25-2A87E50CDB41}"/>
              </a:ext>
            </a:extLst>
          </p:cNvPr>
          <p:cNvSpPr txBox="1"/>
          <p:nvPr/>
        </p:nvSpPr>
        <p:spPr>
          <a:xfrm>
            <a:off x="0" y="660016"/>
            <a:ext cx="1167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prove you companies worth you have been assigned two tasks by a prospective customer: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D7C08-6941-0848-953A-950CAA6A1213}"/>
              </a:ext>
            </a:extLst>
          </p:cNvPr>
          <p:cNvSpPr txBox="1"/>
          <p:nvPr/>
        </p:nvSpPr>
        <p:spPr>
          <a:xfrm>
            <a:off x="613774" y="1199515"/>
            <a:ext cx="1105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boston_housing.RData</a:t>
            </a:r>
            <a:r>
              <a:rPr lang="en-US" sz="2400" dirty="0"/>
              <a:t> 	</a:t>
            </a:r>
            <a:r>
              <a:rPr lang="en-GB" sz="2400" dirty="0"/>
              <a:t>Task: Predict </a:t>
            </a:r>
            <a:r>
              <a:rPr lang="en-GB" sz="2400" b="1" dirty="0" err="1"/>
              <a:t>medv</a:t>
            </a:r>
            <a:r>
              <a:rPr lang="en-GB" sz="2400" dirty="0"/>
              <a:t> using the other variables as predictors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9898-94BA-4D42-9F10-B9AC1270D4B5}"/>
              </a:ext>
            </a:extLst>
          </p:cNvPr>
          <p:cNvSpPr txBox="1"/>
          <p:nvPr/>
        </p:nvSpPr>
        <p:spPr>
          <a:xfrm>
            <a:off x="613774" y="1568847"/>
            <a:ext cx="11339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credit_card.Rdata</a:t>
            </a:r>
            <a:r>
              <a:rPr lang="en-US" sz="2400" dirty="0"/>
              <a:t>		</a:t>
            </a:r>
            <a:r>
              <a:rPr lang="en-GB" sz="2400" dirty="0"/>
              <a:t>Task: Predict </a:t>
            </a:r>
            <a:r>
              <a:rPr lang="en-GB" sz="2400" b="1" dirty="0"/>
              <a:t>Balance</a:t>
            </a:r>
            <a:r>
              <a:rPr lang="en-GB" sz="2400" dirty="0"/>
              <a:t> using the other variables as predictors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D6583-9C4C-494A-B7B2-557B149E4FD9}"/>
              </a:ext>
            </a:extLst>
          </p:cNvPr>
          <p:cNvSpPr txBox="1"/>
          <p:nvPr/>
        </p:nvSpPr>
        <p:spPr>
          <a:xfrm>
            <a:off x="178078" y="2226062"/>
            <a:ext cx="1167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 SET 2: Calculate </a:t>
            </a:r>
            <a:r>
              <a:rPr lang="en-US" sz="2400" b="1" dirty="0" err="1"/>
              <a:t>Rsquared</a:t>
            </a:r>
            <a:r>
              <a:rPr lang="en-US" sz="2400" b="1" dirty="0"/>
              <a:t> using the new data contained in </a:t>
            </a:r>
            <a:r>
              <a:rPr lang="en-US" sz="2400" b="1" dirty="0" err="1"/>
              <a:t>test_data.RData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4A332-B3A0-7C4B-BF43-2947D7E13EE0}"/>
              </a:ext>
            </a:extLst>
          </p:cNvPr>
          <p:cNvSpPr/>
          <p:nvPr/>
        </p:nvSpPr>
        <p:spPr>
          <a:xfrm>
            <a:off x="248560" y="2751215"/>
            <a:ext cx="11785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model perform on the test dataset. vs the dataset used to train the model?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6E859-7EFD-8A4B-91DB-381CE7529480}"/>
              </a:ext>
            </a:extLst>
          </p:cNvPr>
          <p:cNvSpPr txBox="1"/>
          <p:nvPr/>
        </p:nvSpPr>
        <p:spPr>
          <a:xfrm>
            <a:off x="178077" y="3465513"/>
            <a:ext cx="11673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TASK SET 3: </a:t>
            </a:r>
            <a:r>
              <a:rPr lang="en-US" sz="2400" dirty="0"/>
              <a:t>Go back to working with the original training data. </a:t>
            </a:r>
          </a:p>
          <a:p>
            <a:endParaRPr lang="en-US" sz="2400" b="1" dirty="0"/>
          </a:p>
          <a:p>
            <a:r>
              <a:rPr lang="en-US" sz="2400" b="1" dirty="0"/>
              <a:t>Choose two models and compare the values of: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Rsquared</a:t>
            </a:r>
            <a:r>
              <a:rPr lang="en-US" sz="2400" b="1" dirty="0"/>
              <a:t>, Adjusted-</a:t>
            </a:r>
            <a:r>
              <a:rPr lang="en-US" sz="2400" b="1" dirty="0" err="1"/>
              <a:t>Rsquared</a:t>
            </a:r>
            <a:r>
              <a:rPr lang="en-US" sz="2400" b="1" dirty="0"/>
              <a:t>, AIC, BIC, MSE, RMSE</a:t>
            </a:r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7DE12F-1080-0D4E-B8A8-795ECEF5329B}"/>
              </a:ext>
            </a:extLst>
          </p:cNvPr>
          <p:cNvSpPr/>
          <p:nvPr/>
        </p:nvSpPr>
        <p:spPr>
          <a:xfrm>
            <a:off x="178077" y="5443627"/>
            <a:ext cx="11652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TASK SET 4: Explore the stepwise/</a:t>
            </a:r>
            <a:r>
              <a:rPr lang="en-US" sz="2400" b="1"/>
              <a:t>exhaustive search methods </a:t>
            </a:r>
            <a:r>
              <a:rPr lang="en-US" sz="2400" b="1" dirty="0"/>
              <a:t>to select </a:t>
            </a:r>
            <a:r>
              <a:rPr lang="en-US" sz="2400" b="1"/>
              <a:t>predictor variables.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6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245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5</cp:revision>
  <dcterms:created xsi:type="dcterms:W3CDTF">2019-07-07T22:11:23Z</dcterms:created>
  <dcterms:modified xsi:type="dcterms:W3CDTF">2019-07-08T11:11:03Z</dcterms:modified>
</cp:coreProperties>
</file>