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0" r:id="rId3"/>
    <p:sldId id="281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0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5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4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4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1645-DF6D-8940-BC3E-F0C8FA345E25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C3C5-7C64-8640-992E-792EA1FF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frGiG1Hm3M" TargetMode="External"/><Relationship Id="rId13" Type="http://schemas.openxmlformats.org/officeDocument/2006/relationships/hyperlink" Target="https://www.youtube.com/watch?v=2cl7JiPzkBY" TargetMode="External"/><Relationship Id="rId3" Type="http://schemas.openxmlformats.org/officeDocument/2006/relationships/hyperlink" Target="https://www.youtube.com/playlist?list=PL5-da3qGB5IC4vaDba5ClatUmFppXLAhE" TargetMode="External"/><Relationship Id="rId7" Type="http://schemas.openxmlformats.org/officeDocument/2006/relationships/hyperlink" Target="https://www.youtube.com/watch?v=GavRXXEHGqU" TargetMode="External"/><Relationship Id="rId12" Type="http://schemas.openxmlformats.org/officeDocument/2006/relationships/hyperlink" Target="https://www.youtube.com/watch?v=TxvEVc8YNlU" TargetMode="External"/><Relationship Id="rId2" Type="http://schemas.openxmlformats.org/officeDocument/2006/relationships/hyperlink" Target="https://class.stanford.edu/c4x/HumanitiesScience/StatLearning/asset/classification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pX8rVv_u4E" TargetMode="External"/><Relationship Id="rId11" Type="http://schemas.openxmlformats.org/officeDocument/2006/relationships/hyperlink" Target="https://www.youtube.com/watch?v=6FiNGTYAOAA" TargetMode="External"/><Relationship Id="rId5" Type="http://schemas.openxmlformats.org/officeDocument/2006/relationships/hyperlink" Target="https://www.youtube.com/watch?v=31Q5FGRnxt4" TargetMode="External"/><Relationship Id="rId15" Type="http://schemas.openxmlformats.org/officeDocument/2006/relationships/image" Target="../media/image1.tiff"/><Relationship Id="rId10" Type="http://schemas.openxmlformats.org/officeDocument/2006/relationships/hyperlink" Target="https://www.youtube.com/watch?v=X4VDZDp2vqw" TargetMode="External"/><Relationship Id="rId4" Type="http://schemas.openxmlformats.org/officeDocument/2006/relationships/hyperlink" Target="https://www.youtube.com/watch?v=sqq21-VIa1c" TargetMode="External"/><Relationship Id="rId9" Type="http://schemas.openxmlformats.org/officeDocument/2006/relationships/hyperlink" Target="https://www.youtube.com/watch?v=QG0pVJXT6EU" TargetMode="External"/><Relationship Id="rId14" Type="http://schemas.openxmlformats.org/officeDocument/2006/relationships/hyperlink" Target="https://www.youtube.com/watch?v=9TVVF7CS3F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clspp.github.io/PUBLG100/seminar8.html" TargetMode="External"/><Relationship Id="rId2" Type="http://schemas.openxmlformats.org/officeDocument/2006/relationships/hyperlink" Target="https://uclspp.github.io/PUBLG088/seminar3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://uclspp.github.io/PUBLG100/seminar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ISSU2028                                      Data Science                                  Dr Phil Lewis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US" sz="2400" dirty="0"/>
              <a:t>Day 8: 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752EC-82B2-314A-9F86-A57B5C75A4EF}"/>
              </a:ext>
            </a:extLst>
          </p:cNvPr>
          <p:cNvSpPr/>
          <p:nvPr/>
        </p:nvSpPr>
        <p:spPr>
          <a:xfrm>
            <a:off x="1315192" y="1876784"/>
            <a:ext cx="72261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1) Predicting Height from Gender (and other variables)</a:t>
            </a:r>
          </a:p>
          <a:p>
            <a:endParaRPr lang="en-US" sz="1400" b="1" dirty="0"/>
          </a:p>
          <a:p>
            <a:r>
              <a:rPr lang="en-US" sz="2400" b="1" dirty="0"/>
              <a:t>2) Calculating probabilities</a:t>
            </a:r>
          </a:p>
          <a:p>
            <a:endParaRPr lang="en-US" sz="1400" b="1" dirty="0"/>
          </a:p>
          <a:p>
            <a:r>
              <a:rPr lang="en-US" sz="2400" b="1" dirty="0"/>
              <a:t>3) Classification with Linear Regression</a:t>
            </a:r>
          </a:p>
          <a:p>
            <a:endParaRPr lang="en-US" sz="1400" b="1" dirty="0"/>
          </a:p>
          <a:p>
            <a:r>
              <a:rPr lang="en-US" sz="2400" b="1" dirty="0"/>
              <a:t>4) Classification with Logistic Regression</a:t>
            </a:r>
          </a:p>
          <a:p>
            <a:endParaRPr lang="en-US" sz="1400" b="1" dirty="0"/>
          </a:p>
          <a:p>
            <a:r>
              <a:rPr lang="en-US" sz="2400" b="1" dirty="0"/>
              <a:t>5) Classification with Linear Discriminant Analysis</a:t>
            </a:r>
          </a:p>
          <a:p>
            <a:r>
              <a:rPr lang="en-US" sz="2400" b="1" dirty="0"/>
              <a:t>(and Quadratic Discriminant  Analysis)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E0990-4CD1-9E49-AB54-4B33B79C16F2}"/>
              </a:ext>
            </a:extLst>
          </p:cNvPr>
          <p:cNvSpPr txBox="1"/>
          <p:nvPr/>
        </p:nvSpPr>
        <p:spPr>
          <a:xfrm>
            <a:off x="352035" y="828871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59224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ISSU2028                                      Data Science                                  Dr Phil Lewis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US" sz="2400" dirty="0"/>
              <a:t>Day 8: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E6542-0C43-0C4E-AFC1-A6CA325B3D0A}"/>
              </a:ext>
            </a:extLst>
          </p:cNvPr>
          <p:cNvSpPr/>
          <p:nvPr/>
        </p:nvSpPr>
        <p:spPr>
          <a:xfrm>
            <a:off x="1255814" y="1908959"/>
            <a:ext cx="7226135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Skills:</a:t>
            </a:r>
          </a:p>
          <a:p>
            <a:endParaRPr lang="en-US" sz="105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Be able to perform classification using logistic regression in R and interpret the results.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Be able to perform a LDA and QDA in R and interpret the results.</a:t>
            </a:r>
          </a:p>
        </p:txBody>
      </p:sp>
    </p:spTree>
    <p:extLst>
      <p:ext uri="{BB962C8B-B14F-4D97-AF65-F5344CB8AC3E}">
        <p14:creationId xmlns:p14="http://schemas.microsoft.com/office/powerpoint/2010/main" val="295658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ISSU2028                                      Data Science                                  Dr Phil Lewis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US" sz="2400" dirty="0"/>
              <a:t>Day 8: 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752EC-82B2-314A-9F86-A57B5C75A4EF}"/>
              </a:ext>
            </a:extLst>
          </p:cNvPr>
          <p:cNvSpPr/>
          <p:nvPr/>
        </p:nvSpPr>
        <p:spPr>
          <a:xfrm>
            <a:off x="958932" y="1168129"/>
            <a:ext cx="7226135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Objectives:</a:t>
            </a:r>
          </a:p>
          <a:p>
            <a:endParaRPr lang="en-US" sz="105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Understand how to calculate probabilities using R from a dataset.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Understand how we can use a regression to perform a classification.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Understand the form of the logistic regression fit and why it is used.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Understand the concepts and assumptions of LDA and how it compares to the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41751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ISSU2028                                      Data Science                                  Dr Phil Lewis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US" sz="2400" dirty="0"/>
              <a:t>Day 8: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99DF9-3317-A349-9057-0F22EC945694}"/>
              </a:ext>
            </a:extLst>
          </p:cNvPr>
          <p:cNvSpPr txBox="1"/>
          <p:nvPr/>
        </p:nvSpPr>
        <p:spPr>
          <a:xfrm>
            <a:off x="427512" y="890649"/>
            <a:ext cx="12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Resources: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21952-E58C-1646-A485-EF9E535B1A27}"/>
              </a:ext>
            </a:extLst>
          </p:cNvPr>
          <p:cNvSpPr txBox="1"/>
          <p:nvPr/>
        </p:nvSpPr>
        <p:spPr>
          <a:xfrm>
            <a:off x="3353444" y="1627701"/>
            <a:ext cx="69187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 to Statistical Learning Chapter 4</a:t>
            </a:r>
          </a:p>
          <a:p>
            <a:r>
              <a:rPr lang="en-US" b="1" dirty="0"/>
              <a:t>(see slides and videos)</a:t>
            </a:r>
          </a:p>
          <a:p>
            <a:endParaRPr lang="en-US" sz="1000" b="1" dirty="0"/>
          </a:p>
          <a:p>
            <a:r>
              <a:rPr lang="en-GB" sz="2000" dirty="0"/>
              <a:t>	Chapter 4: Classification (</a:t>
            </a:r>
            <a:r>
              <a:rPr lang="en-GB" sz="2000" dirty="0">
                <a:hlinkClick r:id="rId2"/>
              </a:rPr>
              <a:t>slides</a:t>
            </a:r>
            <a:r>
              <a:rPr lang="en-GB" sz="2000" dirty="0"/>
              <a:t>, </a:t>
            </a:r>
            <a:r>
              <a:rPr lang="en-GB" sz="2000" dirty="0">
                <a:hlinkClick r:id="rId3"/>
              </a:rPr>
              <a:t>playlist</a:t>
            </a:r>
            <a:r>
              <a:rPr lang="en-GB" sz="2000" dirty="0"/>
              <a:t>)</a:t>
            </a:r>
          </a:p>
          <a:p>
            <a:pPr lvl="1"/>
            <a:r>
              <a:rPr lang="en-GB" sz="1400" dirty="0">
                <a:hlinkClick r:id="rId4"/>
              </a:rPr>
              <a:t>Introduction to Classification</a:t>
            </a:r>
            <a:r>
              <a:rPr lang="en-GB" sz="1400" dirty="0"/>
              <a:t> (10:25)</a:t>
            </a:r>
          </a:p>
          <a:p>
            <a:pPr lvl="1"/>
            <a:r>
              <a:rPr lang="en-GB" sz="1400" dirty="0">
                <a:hlinkClick r:id="rId5"/>
              </a:rPr>
              <a:t>Logistic Regression and Maximum Likelihood</a:t>
            </a:r>
            <a:r>
              <a:rPr lang="en-GB" sz="1400" dirty="0"/>
              <a:t> (9:07)</a:t>
            </a:r>
          </a:p>
          <a:p>
            <a:pPr lvl="1"/>
            <a:r>
              <a:rPr lang="en-GB" sz="1400" dirty="0">
                <a:hlinkClick r:id="rId6"/>
              </a:rPr>
              <a:t>Multivariate Logistic Regression and Confounding</a:t>
            </a:r>
            <a:r>
              <a:rPr lang="en-GB" sz="1400" dirty="0"/>
              <a:t> (9:53)</a:t>
            </a:r>
          </a:p>
          <a:p>
            <a:pPr lvl="1"/>
            <a:r>
              <a:rPr lang="en-GB" sz="1400" dirty="0">
                <a:hlinkClick r:id="rId7"/>
              </a:rPr>
              <a:t>Case-Control Sampling and Multiclass Logistic Regression</a:t>
            </a:r>
            <a:r>
              <a:rPr lang="en-GB" sz="1400" dirty="0"/>
              <a:t> (7:28)</a:t>
            </a:r>
          </a:p>
          <a:p>
            <a:pPr lvl="1"/>
            <a:r>
              <a:rPr lang="en-GB" sz="1400" dirty="0">
                <a:hlinkClick r:id="rId8"/>
              </a:rPr>
              <a:t>Linear Discriminant Analysis and Bayes Theorem</a:t>
            </a:r>
            <a:r>
              <a:rPr lang="en-GB" sz="1400" dirty="0"/>
              <a:t> (7:12)</a:t>
            </a:r>
          </a:p>
          <a:p>
            <a:pPr lvl="1"/>
            <a:r>
              <a:rPr lang="en-GB" sz="1400" dirty="0">
                <a:hlinkClick r:id="rId9"/>
              </a:rPr>
              <a:t>Univariate Linear Discriminant Analysis</a:t>
            </a:r>
            <a:r>
              <a:rPr lang="en-GB" sz="1400" dirty="0"/>
              <a:t> (7:37)</a:t>
            </a:r>
          </a:p>
          <a:p>
            <a:pPr lvl="1"/>
            <a:r>
              <a:rPr lang="en-GB" sz="1400" dirty="0">
                <a:hlinkClick r:id="rId10"/>
              </a:rPr>
              <a:t>Multivariate Linear Discriminant Analysis and ROC Curves</a:t>
            </a:r>
            <a:r>
              <a:rPr lang="en-GB" sz="1400" dirty="0"/>
              <a:t> (17:42)</a:t>
            </a:r>
          </a:p>
          <a:p>
            <a:pPr lvl="1"/>
            <a:r>
              <a:rPr lang="en-GB" sz="1400" dirty="0">
                <a:hlinkClick r:id="rId11"/>
              </a:rPr>
              <a:t>Quadratic Discriminant Analysis and Naive Bayes</a:t>
            </a:r>
            <a:r>
              <a:rPr lang="en-GB" sz="1400" dirty="0"/>
              <a:t> (10:07)</a:t>
            </a:r>
          </a:p>
          <a:p>
            <a:pPr lvl="1"/>
            <a:r>
              <a:rPr lang="en-GB" sz="1400" dirty="0">
                <a:hlinkClick r:id="rId12"/>
              </a:rPr>
              <a:t>Lab: Logistic Regression</a:t>
            </a:r>
            <a:r>
              <a:rPr lang="en-GB" sz="1400" dirty="0"/>
              <a:t> (10:14)</a:t>
            </a:r>
          </a:p>
          <a:p>
            <a:pPr lvl="1"/>
            <a:r>
              <a:rPr lang="en-GB" sz="1400" dirty="0">
                <a:hlinkClick r:id="rId13"/>
              </a:rPr>
              <a:t>Lab: Linear Discriminant Analysis</a:t>
            </a:r>
            <a:r>
              <a:rPr lang="en-GB" sz="1400" dirty="0"/>
              <a:t> (8:22)</a:t>
            </a:r>
          </a:p>
          <a:p>
            <a:pPr lvl="1"/>
            <a:r>
              <a:rPr lang="en-GB" sz="1400" dirty="0">
                <a:hlinkClick r:id="rId14"/>
              </a:rPr>
              <a:t>Lab: K-Nearest Neighbors</a:t>
            </a:r>
            <a:r>
              <a:rPr lang="en-GB" sz="1400" dirty="0"/>
              <a:t> (5:01)</a:t>
            </a:r>
          </a:p>
          <a:p>
            <a:pPr lvl="1"/>
            <a:endParaRPr lang="en-US" sz="1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3B54A-C488-9F4F-95F8-6AE0657B27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275" y="1524000"/>
            <a:ext cx="2527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GB" b="1" dirty="0"/>
              <a:t>ISSU2028                                      Data Science                                  Dr Phil Lewis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ln w="63500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207718" tIns="103861" rIns="207718" bIns="103861" rtlCol="0">
            <a:spAutoFit/>
          </a:bodyPr>
          <a:lstStyle/>
          <a:p>
            <a:pPr algn="ctr"/>
            <a:r>
              <a:rPr lang="en-US" sz="2400" dirty="0"/>
              <a:t>Day 8: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99DF9-3317-A349-9057-0F22EC945694}"/>
              </a:ext>
            </a:extLst>
          </p:cNvPr>
          <p:cNvSpPr txBox="1"/>
          <p:nvPr/>
        </p:nvSpPr>
        <p:spPr>
          <a:xfrm>
            <a:off x="427512" y="890649"/>
            <a:ext cx="12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Resources: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21952-E58C-1646-A485-EF9E535B1A27}"/>
              </a:ext>
            </a:extLst>
          </p:cNvPr>
          <p:cNvSpPr txBox="1"/>
          <p:nvPr/>
        </p:nvSpPr>
        <p:spPr>
          <a:xfrm>
            <a:off x="3631458" y="1864427"/>
            <a:ext cx="691871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UCLSPP Slides and Seminars</a:t>
            </a:r>
          </a:p>
          <a:p>
            <a:endParaRPr lang="en-US" sz="600" dirty="0"/>
          </a:p>
          <a:p>
            <a:pPr lvl="1"/>
            <a:r>
              <a:rPr lang="en-US" sz="1600" b="1" i="1" dirty="0"/>
              <a:t>Advanced Quantitative Methods:</a:t>
            </a:r>
          </a:p>
          <a:p>
            <a:pPr lvl="1"/>
            <a:r>
              <a:rPr lang="en-US" sz="1600" dirty="0"/>
              <a:t>Covers classification logistic regression / LDA / QDA</a:t>
            </a:r>
          </a:p>
          <a:p>
            <a:pPr lvl="1"/>
            <a:r>
              <a:rPr lang="en-US" sz="1600" dirty="0">
                <a:hlinkClick r:id="rId2"/>
              </a:rPr>
              <a:t>https://uclspp.github.io/PUBLG088/seminar3.html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b="1" i="1" dirty="0"/>
              <a:t>Introduction to Quantitative Methods</a:t>
            </a:r>
          </a:p>
          <a:p>
            <a:pPr lvl="1"/>
            <a:r>
              <a:rPr lang="en-US" sz="1600" dirty="0"/>
              <a:t>Develops idea of Logistic Regression in more detail</a:t>
            </a:r>
          </a:p>
          <a:p>
            <a:pPr lvl="1"/>
            <a:r>
              <a:rPr lang="en-US" sz="1600" dirty="0">
                <a:hlinkClick r:id="rId3"/>
              </a:rPr>
              <a:t>http://uclspp.github.io/PUBLG100/seminar8.html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http://uclspp.github.io/PUBLG100/seminar9.html</a:t>
            </a:r>
            <a:endParaRPr lang="en-US" sz="1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A58D6-3E56-454D-9195-50764BBA7B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394"/>
          <a:stretch/>
        </p:blipFill>
        <p:spPr>
          <a:xfrm>
            <a:off x="949550" y="1343108"/>
            <a:ext cx="2470067" cy="46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9798</TotalTime>
  <Words>261</Words>
  <Application>Microsoft Macintosh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Lewis, Philip</cp:lastModifiedBy>
  <cp:revision>28</cp:revision>
  <dcterms:created xsi:type="dcterms:W3CDTF">2017-08-01T20:55:17Z</dcterms:created>
  <dcterms:modified xsi:type="dcterms:W3CDTF">2019-07-11T08:31:51Z</dcterms:modified>
</cp:coreProperties>
</file>