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6"/>
  </p:notesMasterIdLst>
  <p:handoutMasterIdLst>
    <p:handoutMasterId r:id="rId7"/>
  </p:handoutMasterIdLst>
  <p:sldIdLst>
    <p:sldId id="44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CEC6D-4373-48BA-9AB9-B21A46C4D18A}" v="3" dt="2024-06-16T01:46:05.195"/>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5394" autoAdjust="0"/>
  </p:normalViewPr>
  <p:slideViewPr>
    <p:cSldViewPr snapToGrid="0">
      <p:cViewPr>
        <p:scale>
          <a:sx n="60" d="100"/>
          <a:sy n="60" d="100"/>
        </p:scale>
        <p:origin x="908" y="19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fokeng, Lawrence" userId="d9a6b952-b6b2-48ce-817a-bf9726a78982" providerId="ADAL" clId="{2E2CEC6D-4373-48BA-9AB9-B21A46C4D18A}"/>
    <pc:docChg chg="undo custSel modSld">
      <pc:chgData name="Mofokeng, Lawrence" userId="d9a6b952-b6b2-48ce-817a-bf9726a78982" providerId="ADAL" clId="{2E2CEC6D-4373-48BA-9AB9-B21A46C4D18A}" dt="2024-06-16T04:05:01.673" v="102" actId="1076"/>
      <pc:docMkLst>
        <pc:docMk/>
      </pc:docMkLst>
      <pc:sldChg chg="addSp delSp modSp mod">
        <pc:chgData name="Mofokeng, Lawrence" userId="d9a6b952-b6b2-48ce-817a-bf9726a78982" providerId="ADAL" clId="{2E2CEC6D-4373-48BA-9AB9-B21A46C4D18A}" dt="2024-06-16T04:05:01.673" v="102" actId="1076"/>
        <pc:sldMkLst>
          <pc:docMk/>
          <pc:sldMk cId="4154249392" sldId="443"/>
        </pc:sldMkLst>
        <pc:spChg chg="mod">
          <ac:chgData name="Mofokeng, Lawrence" userId="d9a6b952-b6b2-48ce-817a-bf9726a78982" providerId="ADAL" clId="{2E2CEC6D-4373-48BA-9AB9-B21A46C4D18A}" dt="2024-06-16T04:05:01.673" v="102" actId="1076"/>
          <ac:spMkLst>
            <pc:docMk/>
            <pc:sldMk cId="4154249392" sldId="443"/>
            <ac:spMk id="3" creationId="{B1945D54-A284-835B-B949-4F6D36F3825F}"/>
          </ac:spMkLst>
        </pc:spChg>
        <pc:spChg chg="mod">
          <ac:chgData name="Mofokeng, Lawrence" userId="d9a6b952-b6b2-48ce-817a-bf9726a78982" providerId="ADAL" clId="{2E2CEC6D-4373-48BA-9AB9-B21A46C4D18A}" dt="2024-06-16T04:04:38.250" v="101" actId="1076"/>
          <ac:spMkLst>
            <pc:docMk/>
            <pc:sldMk cId="4154249392" sldId="443"/>
            <ac:spMk id="4" creationId="{89D80981-6211-B9EF-9A10-4D4B043758C4}"/>
          </ac:spMkLst>
        </pc:spChg>
        <pc:spChg chg="mod">
          <ac:chgData name="Mofokeng, Lawrence" userId="d9a6b952-b6b2-48ce-817a-bf9726a78982" providerId="ADAL" clId="{2E2CEC6D-4373-48BA-9AB9-B21A46C4D18A}" dt="2024-06-16T01:47:30.513" v="79" actId="1076"/>
          <ac:spMkLst>
            <pc:docMk/>
            <pc:sldMk cId="4154249392" sldId="443"/>
            <ac:spMk id="5" creationId="{24041F6D-09FB-DE91-905B-ACA52F64E5B8}"/>
          </ac:spMkLst>
        </pc:spChg>
        <pc:spChg chg="mod">
          <ac:chgData name="Mofokeng, Lawrence" userId="d9a6b952-b6b2-48ce-817a-bf9726a78982" providerId="ADAL" clId="{2E2CEC6D-4373-48BA-9AB9-B21A46C4D18A}" dt="2024-06-16T01:49:05.049" v="93" actId="14100"/>
          <ac:spMkLst>
            <pc:docMk/>
            <pc:sldMk cId="4154249392" sldId="443"/>
            <ac:spMk id="8" creationId="{A4218EFC-E900-7345-598A-ED9926BFEEAA}"/>
          </ac:spMkLst>
        </pc:spChg>
        <pc:spChg chg="add del mod">
          <ac:chgData name="Mofokeng, Lawrence" userId="d9a6b952-b6b2-48ce-817a-bf9726a78982" providerId="ADAL" clId="{2E2CEC6D-4373-48BA-9AB9-B21A46C4D18A}" dt="2024-06-16T01:46:02.086" v="63"/>
          <ac:spMkLst>
            <pc:docMk/>
            <pc:sldMk cId="4154249392" sldId="443"/>
            <ac:spMk id="12" creationId="{7A8906F7-E093-DCF3-C172-22B35312E16C}"/>
          </ac:spMkLst>
        </pc:spChg>
        <pc:spChg chg="add mod">
          <ac:chgData name="Mofokeng, Lawrence" userId="d9a6b952-b6b2-48ce-817a-bf9726a78982" providerId="ADAL" clId="{2E2CEC6D-4373-48BA-9AB9-B21A46C4D18A}" dt="2024-06-16T01:47:16.422" v="76" actId="14100"/>
          <ac:spMkLst>
            <pc:docMk/>
            <pc:sldMk cId="4154249392" sldId="443"/>
            <ac:spMk id="14" creationId="{AB789405-99DC-1EB3-4C54-DBA78B04BA32}"/>
          </ac:spMkLst>
        </pc:spChg>
        <pc:spChg chg="add mod">
          <ac:chgData name="Mofokeng, Lawrence" userId="d9a6b952-b6b2-48ce-817a-bf9726a78982" providerId="ADAL" clId="{2E2CEC6D-4373-48BA-9AB9-B21A46C4D18A}" dt="2024-06-16T01:51:04.359" v="100" actId="13822"/>
          <ac:spMkLst>
            <pc:docMk/>
            <pc:sldMk cId="4154249392" sldId="443"/>
            <ac:spMk id="16" creationId="{2B2974D7-39D1-5321-66BB-8D4B50F8E9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6/16/2024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368926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31" r:id="rId12"/>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32B889CD-5180-4CF4-BE2E-C1331BC24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2BBA8B-82DE-4D8B-8E81-51F996FF4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5" y="0"/>
            <a:ext cx="51928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8AE160-474B-48A6-B092-CC77671DD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38600" cy="6172200"/>
          </a:xfrm>
          <a:custGeom>
            <a:avLst/>
            <a:gdLst>
              <a:gd name="connsiteX0" fmla="*/ 0 w 4038600"/>
              <a:gd name="connsiteY0" fmla="*/ 0 h 6172200"/>
              <a:gd name="connsiteX1" fmla="*/ 4038600 w 4038600"/>
              <a:gd name="connsiteY1" fmla="*/ 0 h 6172200"/>
              <a:gd name="connsiteX2" fmla="*/ 4038600 w 4038600"/>
              <a:gd name="connsiteY2" fmla="*/ 2741245 h 6172200"/>
              <a:gd name="connsiteX3" fmla="*/ 4038600 w 4038600"/>
              <a:gd name="connsiteY3" fmla="*/ 2765067 h 6172200"/>
              <a:gd name="connsiteX4" fmla="*/ 4037397 w 4038600"/>
              <a:gd name="connsiteY4" fmla="*/ 2765067 h 6172200"/>
              <a:gd name="connsiteX5" fmla="*/ 4020887 w 4038600"/>
              <a:gd name="connsiteY5" fmla="*/ 3092040 h 6172200"/>
              <a:gd name="connsiteX6" fmla="*/ 607645 w 4038600"/>
              <a:gd name="connsiteY6" fmla="*/ 6172200 h 6172200"/>
              <a:gd name="connsiteX7" fmla="*/ 453014 w 4038600"/>
              <a:gd name="connsiteY7" fmla="*/ 6168290 h 6172200"/>
              <a:gd name="connsiteX8" fmla="*/ 0 w 4038600"/>
              <a:gd name="connsiteY8" fmla="*/ 616829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8600" h="6172200">
                <a:moveTo>
                  <a:pt x="0" y="0"/>
                </a:moveTo>
                <a:lnTo>
                  <a:pt x="4038600" y="0"/>
                </a:lnTo>
                <a:lnTo>
                  <a:pt x="4038600" y="2741245"/>
                </a:lnTo>
                <a:lnTo>
                  <a:pt x="4038600" y="2765067"/>
                </a:lnTo>
                <a:lnTo>
                  <a:pt x="4037397" y="2765067"/>
                </a:lnTo>
                <a:lnTo>
                  <a:pt x="4020887" y="3092040"/>
                </a:lnTo>
                <a:cubicBezTo>
                  <a:pt x="3845187" y="4822120"/>
                  <a:pt x="2384080" y="6172200"/>
                  <a:pt x="607645" y="6172200"/>
                </a:cubicBezTo>
                <a:lnTo>
                  <a:pt x="453014" y="6168290"/>
                </a:lnTo>
                <a:lnTo>
                  <a:pt x="0" y="616829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AEAB2DB-5FE4-408F-9E8C-6E344C08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07828" y="2084230"/>
            <a:ext cx="4354666" cy="5192873"/>
          </a:xfrm>
          <a:custGeom>
            <a:avLst/>
            <a:gdLst>
              <a:gd name="connsiteX0" fmla="*/ 4354666 w 4354666"/>
              <a:gd name="connsiteY0" fmla="*/ 3430955 h 5192873"/>
              <a:gd name="connsiteX1" fmla="*/ 1274506 w 4354666"/>
              <a:gd name="connsiteY1" fmla="*/ 17713 h 5192873"/>
              <a:gd name="connsiteX2" fmla="*/ 947533 w 4354666"/>
              <a:gd name="connsiteY2" fmla="*/ 1203 h 5192873"/>
              <a:gd name="connsiteX3" fmla="*/ 947533 w 4354666"/>
              <a:gd name="connsiteY3" fmla="*/ 0 h 5192873"/>
              <a:gd name="connsiteX4" fmla="*/ 923711 w 4354666"/>
              <a:gd name="connsiteY4" fmla="*/ 0 h 5192873"/>
              <a:gd name="connsiteX5" fmla="*/ 0 w 4354666"/>
              <a:gd name="connsiteY5" fmla="*/ 0 h 5192873"/>
              <a:gd name="connsiteX6" fmla="*/ 0 w 4354666"/>
              <a:gd name="connsiteY6" fmla="*/ 5192873 h 5192873"/>
              <a:gd name="connsiteX7" fmla="*/ 4350756 w 4354666"/>
              <a:gd name="connsiteY7" fmla="*/ 5192873 h 5192873"/>
              <a:gd name="connsiteX8" fmla="*/ 4350756 w 4354666"/>
              <a:gd name="connsiteY8" fmla="*/ 3585586 h 519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4666" h="5192873">
                <a:moveTo>
                  <a:pt x="4354666" y="3430955"/>
                </a:moveTo>
                <a:cubicBezTo>
                  <a:pt x="4354666" y="1654520"/>
                  <a:pt x="3004586" y="193413"/>
                  <a:pt x="1274506" y="17713"/>
                </a:cubicBezTo>
                <a:lnTo>
                  <a:pt x="947533" y="1203"/>
                </a:lnTo>
                <a:lnTo>
                  <a:pt x="947533" y="0"/>
                </a:lnTo>
                <a:lnTo>
                  <a:pt x="923711" y="0"/>
                </a:lnTo>
                <a:lnTo>
                  <a:pt x="0" y="0"/>
                </a:lnTo>
                <a:lnTo>
                  <a:pt x="0" y="5192873"/>
                </a:lnTo>
                <a:lnTo>
                  <a:pt x="4350756" y="5192873"/>
                </a:lnTo>
                <a:lnTo>
                  <a:pt x="4350756" y="3585586"/>
                </a:lnTo>
                <a:close/>
              </a:path>
            </a:pathLst>
          </a:custGeom>
          <a:solidFill>
            <a:schemeClr val="accent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1276" y="3134789"/>
            <a:ext cx="5107144" cy="3301458"/>
          </a:xfrm>
        </p:spPr>
        <p:txBody>
          <a:bodyPr vert="horz" lIns="91440" tIns="45720" rIns="91440" bIns="45720" rtlCol="0" anchor="t">
            <a:noAutofit/>
          </a:bodyPr>
          <a:lstStyle/>
          <a:p>
            <a:pPr marL="0" marR="0">
              <a:spcAft>
                <a:spcPts val="800"/>
              </a:spcAft>
            </a:pPr>
            <a:r>
              <a:rPr lang="en-US" sz="1000" b="1" dirty="0">
                <a:solidFill>
                  <a:schemeClr val="bg1"/>
                </a:solidFill>
                <a:effectLst/>
                <a:latin typeface="Calibri" panose="020F0502020204030204" pitchFamily="34" charset="0"/>
                <a:cs typeface="Calibri" panose="020F0502020204030204" pitchFamily="34" charset="0"/>
              </a:rPr>
              <a:t>Root Cause Analysis</a:t>
            </a:r>
            <a:r>
              <a:rPr lang="en-US" sz="1000" dirty="0">
                <a:solidFill>
                  <a:schemeClr val="bg1"/>
                </a:solidFill>
                <a:effectLst/>
                <a:latin typeface="Calibri" panose="020F0502020204030204" pitchFamily="34" charset="0"/>
                <a:cs typeface="Calibri" panose="020F0502020204030204" pitchFamily="34" charset="0"/>
              </a:rPr>
              <a:t>:</a:t>
            </a:r>
            <a:br>
              <a:rPr lang="en-US" sz="1000" dirty="0">
                <a:solidFill>
                  <a:schemeClr val="bg1"/>
                </a:solidFill>
                <a:effectLst/>
                <a:latin typeface="Calibri" panose="020F0502020204030204" pitchFamily="34" charset="0"/>
                <a:cs typeface="Calibri" panose="020F0502020204030204" pitchFamily="34" charset="0"/>
              </a:rPr>
            </a:br>
            <a:br>
              <a:rPr lang="en-US" sz="1000" dirty="0">
                <a:solidFill>
                  <a:schemeClr val="bg1"/>
                </a:solidFill>
                <a:effectLst/>
                <a:latin typeface="Calibri" panose="020F0502020204030204" pitchFamily="34" charset="0"/>
                <a:cs typeface="Calibri" panose="020F0502020204030204" pitchFamily="34" charset="0"/>
              </a:rPr>
            </a:br>
            <a:r>
              <a:rPr lang="en-US" sz="1000" b="1" dirty="0">
                <a:solidFill>
                  <a:schemeClr val="bg1"/>
                </a:solidFill>
                <a:effectLst/>
                <a:latin typeface="Calibri" panose="020F0502020204030204" pitchFamily="34" charset="0"/>
                <a:cs typeface="Calibri" panose="020F0502020204030204" pitchFamily="34" charset="0"/>
              </a:rPr>
              <a:t>Why does this policyholder have a high claim amount?</a:t>
            </a:r>
            <a:r>
              <a:rPr lang="en-US" sz="1000" dirty="0">
                <a:solidFill>
                  <a:schemeClr val="bg1"/>
                </a:solidFill>
                <a:effectLst/>
                <a:latin typeface="Calibri" panose="020F0502020204030204" pitchFamily="34" charset="0"/>
                <a:cs typeface="Calibri" panose="020F0502020204030204" pitchFamily="34" charset="0"/>
              </a:rPr>
              <a:t> </a:t>
            </a:r>
            <a:br>
              <a:rPr lang="en-US" sz="1000" dirty="0">
                <a:solidFill>
                  <a:schemeClr val="bg1"/>
                </a:solidFill>
                <a:effectLst/>
                <a:latin typeface="Calibri" panose="020F0502020204030204" pitchFamily="34" charset="0"/>
                <a:cs typeface="Calibri" panose="020F0502020204030204" pitchFamily="34" charset="0"/>
              </a:rPr>
            </a:br>
            <a:r>
              <a:rPr lang="en-US" sz="1000" dirty="0">
                <a:solidFill>
                  <a:schemeClr val="bg1"/>
                </a:solidFill>
                <a:effectLst/>
                <a:latin typeface="Calibri" panose="020F0502020204030204" pitchFamily="34" charset="0"/>
                <a:cs typeface="Calibri" panose="020F0502020204030204" pitchFamily="34" charset="0"/>
              </a:rPr>
              <a:t>Possible Reason: The policyholder has a high policy deductible or high policy annual premium. These features are directly available in the data.</a:t>
            </a:r>
            <a:br>
              <a:rPr lang="en-US" sz="1000" dirty="0">
                <a:solidFill>
                  <a:schemeClr val="bg1"/>
                </a:solidFill>
                <a:effectLst/>
                <a:latin typeface="Calibri" panose="020F0502020204030204" pitchFamily="34" charset="0"/>
                <a:cs typeface="Calibri" panose="020F0502020204030204" pitchFamily="34" charset="0"/>
              </a:rPr>
            </a:br>
            <a:br>
              <a:rPr lang="en-US" sz="1000" dirty="0">
                <a:solidFill>
                  <a:schemeClr val="bg1"/>
                </a:solidFill>
                <a:effectLst/>
                <a:latin typeface="Calibri" panose="020F0502020204030204" pitchFamily="34" charset="0"/>
                <a:cs typeface="Calibri" panose="020F0502020204030204" pitchFamily="34" charset="0"/>
              </a:rPr>
            </a:br>
            <a:r>
              <a:rPr lang="en-US" sz="1000" b="1" dirty="0">
                <a:solidFill>
                  <a:schemeClr val="bg1"/>
                </a:solidFill>
                <a:effectLst/>
                <a:latin typeface="Calibri" panose="020F0502020204030204" pitchFamily="34" charset="0"/>
                <a:cs typeface="Calibri" panose="020F0502020204030204" pitchFamily="34" charset="0"/>
              </a:rPr>
              <a:t>Why does the policyholder have a high policy deductible or high policy annual premium?</a:t>
            </a:r>
            <a:r>
              <a:rPr lang="en-US" sz="1000" dirty="0">
                <a:solidFill>
                  <a:schemeClr val="bg1"/>
                </a:solidFill>
                <a:effectLst/>
                <a:latin typeface="Calibri" panose="020F0502020204030204" pitchFamily="34" charset="0"/>
                <a:cs typeface="Calibri" panose="020F0502020204030204" pitchFamily="34" charset="0"/>
              </a:rPr>
              <a:t> </a:t>
            </a:r>
            <a:br>
              <a:rPr lang="en-US" sz="1000" dirty="0">
                <a:solidFill>
                  <a:schemeClr val="bg1"/>
                </a:solidFill>
                <a:effectLst/>
                <a:latin typeface="Calibri" panose="020F0502020204030204" pitchFamily="34" charset="0"/>
                <a:cs typeface="Calibri" panose="020F0502020204030204" pitchFamily="34" charset="0"/>
              </a:rPr>
            </a:br>
            <a:r>
              <a:rPr lang="en-US" sz="1000" dirty="0">
                <a:solidFill>
                  <a:schemeClr val="bg1"/>
                </a:solidFill>
                <a:effectLst/>
                <a:latin typeface="Calibri" panose="020F0502020204030204" pitchFamily="34" charset="0"/>
                <a:cs typeface="Calibri" panose="020F0502020204030204" pitchFamily="34" charset="0"/>
              </a:rPr>
              <a:t>Possible Reason: The policyholder might have chosen a higher deductible to lower their premium cost or vice versa. This is an assumption based on common insurance practices.</a:t>
            </a:r>
            <a:br>
              <a:rPr lang="en-US" sz="1000" dirty="0">
                <a:solidFill>
                  <a:schemeClr val="bg1"/>
                </a:solidFill>
                <a:effectLst/>
                <a:latin typeface="Calibri" panose="020F0502020204030204" pitchFamily="34" charset="0"/>
                <a:cs typeface="Calibri" panose="020F0502020204030204" pitchFamily="34" charset="0"/>
              </a:rPr>
            </a:br>
            <a:br>
              <a:rPr lang="en-US" sz="1000" dirty="0">
                <a:solidFill>
                  <a:schemeClr val="bg1"/>
                </a:solidFill>
                <a:effectLst/>
                <a:latin typeface="Calibri" panose="020F0502020204030204" pitchFamily="34" charset="0"/>
                <a:cs typeface="Calibri" panose="020F0502020204030204" pitchFamily="34" charset="0"/>
              </a:rPr>
            </a:br>
            <a:r>
              <a:rPr lang="en-US" sz="1000" b="1" dirty="0">
                <a:solidFill>
                  <a:schemeClr val="bg1"/>
                </a:solidFill>
                <a:effectLst/>
                <a:latin typeface="Calibri" panose="020F0502020204030204" pitchFamily="34" charset="0"/>
                <a:cs typeface="Calibri" panose="020F0502020204030204" pitchFamily="34" charset="0"/>
              </a:rPr>
              <a:t>Why did the policyholder choose a high deductible or high premium?</a:t>
            </a:r>
            <a:r>
              <a:rPr lang="en-US" sz="1000" dirty="0">
                <a:solidFill>
                  <a:schemeClr val="bg1"/>
                </a:solidFill>
                <a:effectLst/>
                <a:latin typeface="Calibri" panose="020F0502020204030204" pitchFamily="34" charset="0"/>
                <a:cs typeface="Calibri" panose="020F0502020204030204" pitchFamily="34" charset="0"/>
              </a:rPr>
              <a:t> </a:t>
            </a:r>
            <a:br>
              <a:rPr lang="en-US" sz="1000" dirty="0">
                <a:solidFill>
                  <a:schemeClr val="bg1"/>
                </a:solidFill>
                <a:effectLst/>
                <a:latin typeface="Calibri" panose="020F0502020204030204" pitchFamily="34" charset="0"/>
                <a:cs typeface="Calibri" panose="020F0502020204030204" pitchFamily="34" charset="0"/>
              </a:rPr>
            </a:br>
            <a:r>
              <a:rPr lang="en-US" sz="1000" dirty="0">
                <a:solidFill>
                  <a:schemeClr val="bg1"/>
                </a:solidFill>
                <a:effectLst/>
                <a:latin typeface="Calibri" panose="020F0502020204030204" pitchFamily="34" charset="0"/>
                <a:cs typeface="Calibri" panose="020F0502020204030204" pitchFamily="34" charset="0"/>
              </a:rPr>
              <a:t>Possible Reason: The policyholder might be at a higher risk (due to age, location, etc.) or wants more comprehensive coverage. We can infer this from the ‘age’, ‘insured_zip’, and other relevant features in the data.</a:t>
            </a:r>
            <a:br>
              <a:rPr lang="en-US" sz="1000" dirty="0">
                <a:solidFill>
                  <a:schemeClr val="bg1"/>
                </a:solidFill>
                <a:effectLst/>
                <a:latin typeface="Calibri" panose="020F0502020204030204" pitchFamily="34" charset="0"/>
                <a:cs typeface="Calibri" panose="020F0502020204030204" pitchFamily="34" charset="0"/>
              </a:rPr>
            </a:br>
            <a:br>
              <a:rPr lang="en-US" sz="1000" dirty="0">
                <a:solidFill>
                  <a:schemeClr val="bg1"/>
                </a:solidFill>
                <a:effectLst/>
                <a:latin typeface="Calibri" panose="020F0502020204030204" pitchFamily="34" charset="0"/>
                <a:cs typeface="Calibri" panose="020F0502020204030204" pitchFamily="34" charset="0"/>
              </a:rPr>
            </a:br>
            <a:r>
              <a:rPr lang="en-US" sz="1000" b="1" dirty="0">
                <a:solidFill>
                  <a:schemeClr val="bg1"/>
                </a:solidFill>
                <a:effectLst/>
                <a:latin typeface="Calibri" panose="020F0502020204030204" pitchFamily="34" charset="0"/>
                <a:cs typeface="Calibri" panose="020F0502020204030204" pitchFamily="34" charset="0"/>
              </a:rPr>
              <a:t>Why is the policyholder at a higher risk?</a:t>
            </a:r>
            <a:r>
              <a:rPr lang="en-US" sz="1000" dirty="0">
                <a:solidFill>
                  <a:schemeClr val="bg1"/>
                </a:solidFill>
                <a:effectLst/>
                <a:latin typeface="Calibri" panose="020F0502020204030204" pitchFamily="34" charset="0"/>
                <a:cs typeface="Calibri" panose="020F0502020204030204" pitchFamily="34" charset="0"/>
              </a:rPr>
              <a:t> </a:t>
            </a:r>
            <a:br>
              <a:rPr lang="en-US" sz="1000" dirty="0">
                <a:solidFill>
                  <a:schemeClr val="bg1"/>
                </a:solidFill>
                <a:effectLst/>
                <a:latin typeface="Calibri" panose="020F0502020204030204" pitchFamily="34" charset="0"/>
                <a:cs typeface="Calibri" panose="020F0502020204030204" pitchFamily="34" charset="0"/>
              </a:rPr>
            </a:br>
            <a:r>
              <a:rPr lang="en-US" sz="1000" dirty="0">
                <a:solidFill>
                  <a:schemeClr val="bg1"/>
                </a:solidFill>
                <a:effectLst/>
                <a:latin typeface="Calibri" panose="020F0502020204030204" pitchFamily="34" charset="0"/>
                <a:cs typeface="Calibri" panose="020F0502020204030204" pitchFamily="34" charset="0"/>
              </a:rPr>
              <a:t>Possible Reason: The policyholder might live in a high-risk area (high crime rate, prone to natural disasters, etc.) or have a high-risk occupation. While we don’t have direct data on crime rates or occupation risk, we can use ‘insured zip’ as a proxy for location-based risk</a:t>
            </a:r>
            <a:br>
              <a:rPr lang="en-US" sz="1000" dirty="0">
                <a:solidFill>
                  <a:schemeClr val="bg1"/>
                </a:solidFill>
                <a:effectLst/>
                <a:latin typeface="Calibri" panose="020F0502020204030204" pitchFamily="34" charset="0"/>
                <a:cs typeface="Calibri" panose="020F0502020204030204" pitchFamily="34" charset="0"/>
              </a:rPr>
            </a:br>
            <a:r>
              <a:rPr lang="en-US" sz="1000" dirty="0">
                <a:solidFill>
                  <a:schemeClr val="bg1"/>
                </a:solidFill>
                <a:effectLst/>
                <a:latin typeface="Calibri" panose="020F0502020204030204" pitchFamily="34" charset="0"/>
                <a:cs typeface="Calibri" panose="020F0502020204030204" pitchFamily="34" charset="0"/>
              </a:rPr>
              <a:t>.</a:t>
            </a:r>
            <a:br>
              <a:rPr lang="en-US" sz="1000" dirty="0">
                <a:solidFill>
                  <a:schemeClr val="bg1"/>
                </a:solidFill>
                <a:effectLst/>
                <a:latin typeface="Calibri" panose="020F0502020204030204" pitchFamily="34" charset="0"/>
                <a:cs typeface="Calibri" panose="020F0502020204030204" pitchFamily="34" charset="0"/>
              </a:rPr>
            </a:br>
            <a:r>
              <a:rPr lang="en-US" sz="1000" b="1" dirty="0">
                <a:solidFill>
                  <a:schemeClr val="bg1"/>
                </a:solidFill>
                <a:effectLst/>
                <a:latin typeface="Calibri" panose="020F0502020204030204" pitchFamily="34" charset="0"/>
                <a:cs typeface="Calibri" panose="020F0502020204030204" pitchFamily="34" charset="0"/>
              </a:rPr>
              <a:t>Why does the policyholder live in a high-risk area or have a high-risk occupation?</a:t>
            </a:r>
            <a:r>
              <a:rPr lang="en-US" sz="1000" dirty="0">
                <a:solidFill>
                  <a:schemeClr val="bg1"/>
                </a:solidFill>
                <a:effectLst/>
                <a:latin typeface="Calibri" panose="020F0502020204030204" pitchFamily="34" charset="0"/>
                <a:cs typeface="Calibri" panose="020F0502020204030204" pitchFamily="34" charset="0"/>
              </a:rPr>
              <a:t> </a:t>
            </a:r>
            <a:br>
              <a:rPr lang="en-US" sz="1000" dirty="0">
                <a:solidFill>
                  <a:schemeClr val="bg1"/>
                </a:solidFill>
                <a:effectLst/>
                <a:latin typeface="Calibri" panose="020F0502020204030204" pitchFamily="34" charset="0"/>
                <a:cs typeface="Calibri" panose="020F0502020204030204" pitchFamily="34" charset="0"/>
              </a:rPr>
            </a:br>
            <a:r>
              <a:rPr lang="en-US" sz="1000" dirty="0">
                <a:solidFill>
                  <a:schemeClr val="bg1"/>
                </a:solidFill>
                <a:effectLst/>
                <a:latin typeface="Calibri" panose="020F0502020204030204" pitchFamily="34" charset="0"/>
                <a:cs typeface="Calibri" panose="020F0502020204030204" pitchFamily="34" charset="0"/>
              </a:rPr>
              <a:t>Possible Reason: This could be due to personal circumstances, job requirements, etc. Unfortunately, we don’t have specific data to analyze this further.</a:t>
            </a:r>
          </a:p>
        </p:txBody>
      </p:sp>
      <p:sp>
        <p:nvSpPr>
          <p:cNvPr id="4" name="Content Placeholder 3">
            <a:extLst>
              <a:ext uri="{FF2B5EF4-FFF2-40B4-BE49-F238E27FC236}">
                <a16:creationId xmlns:a16="http://schemas.microsoft.com/office/drawing/2014/main" id="{89D80981-6211-B9EF-9A10-4D4B043758C4}"/>
              </a:ext>
            </a:extLst>
          </p:cNvPr>
          <p:cNvSpPr>
            <a:spLocks/>
          </p:cNvSpPr>
          <p:nvPr/>
        </p:nvSpPr>
        <p:spPr>
          <a:xfrm>
            <a:off x="0" y="780377"/>
            <a:ext cx="5107144" cy="2354412"/>
          </a:xfrm>
          <a:prstGeom prst="rect">
            <a:avLst/>
          </a:prstGeom>
        </p:spPr>
        <p:txBody>
          <a:bodyPr>
            <a:noAutofit/>
          </a:bodyPr>
          <a:lstStyle/>
          <a:p>
            <a:pPr defTabSz="457200">
              <a:lnSpc>
                <a:spcPct val="97000"/>
              </a:lnSpc>
              <a:spcAft>
                <a:spcPts val="400"/>
              </a:spcAft>
            </a:pPr>
            <a:r>
              <a:rPr lang="en-US" sz="1000" b="1" kern="0" dirty="0">
                <a:solidFill>
                  <a:schemeClr val="bg1"/>
                </a:solidFill>
                <a:latin typeface="Calibri" panose="020F0502020204030204" pitchFamily="34" charset="0"/>
                <a:ea typeface="+mn-ea"/>
                <a:cs typeface="Calibri" panose="020F0502020204030204" pitchFamily="34" charset="0"/>
              </a:rPr>
              <a:t>Data Available</a:t>
            </a:r>
            <a:r>
              <a:rPr lang="en-US" sz="1000" kern="0" dirty="0">
                <a:solidFill>
                  <a:schemeClr val="bg1"/>
                </a:solidFill>
                <a:latin typeface="Calibri" panose="020F0502020204030204" pitchFamily="34" charset="0"/>
                <a:ea typeface="+mn-ea"/>
                <a:cs typeface="Calibri" panose="020F0502020204030204" pitchFamily="34" charset="0"/>
              </a:rPr>
              <a:t>: The data provided includes details about the policyholders and their claim history. Features include ‘months_as_customer’, ‘age’, ‘policy_number’, ‘policy_bind_date’, ‘policy_state’, ‘policy_csl’, ‘policy_deductable’, ‘policy_annual_premium’, ‘umbrella_limit’, ‘insured_zip’, and more.</a:t>
            </a:r>
            <a:endParaRPr lang="en-US" sz="1000" kern="100" dirty="0">
              <a:solidFill>
                <a:schemeClr val="bg1"/>
              </a:solidFill>
              <a:latin typeface="Calibri" panose="020F0502020204030204" pitchFamily="34" charset="0"/>
              <a:ea typeface="+mn-ea"/>
              <a:cs typeface="Times New Roman" panose="02020603050405020304" pitchFamily="18" charset="0"/>
            </a:endParaRPr>
          </a:p>
          <a:p>
            <a:pPr defTabSz="457200">
              <a:lnSpc>
                <a:spcPct val="97000"/>
              </a:lnSpc>
              <a:spcAft>
                <a:spcPts val="400"/>
              </a:spcAft>
            </a:pPr>
            <a:r>
              <a:rPr lang="en-US" sz="1000" b="1" kern="0" dirty="0">
                <a:solidFill>
                  <a:schemeClr val="bg1"/>
                </a:solidFill>
                <a:latin typeface="Calibri" panose="020F0502020204030204" pitchFamily="34" charset="0"/>
                <a:ea typeface="+mn-ea"/>
                <a:cs typeface="Calibri" panose="020F0502020204030204" pitchFamily="34" charset="0"/>
              </a:rPr>
              <a:t>Key Stakeholders</a:t>
            </a:r>
            <a:r>
              <a:rPr lang="en-US" sz="1000" kern="0" dirty="0">
                <a:solidFill>
                  <a:schemeClr val="bg1"/>
                </a:solidFill>
                <a:latin typeface="Calibri" panose="020F0502020204030204" pitchFamily="34" charset="0"/>
                <a:ea typeface="+mn-ea"/>
                <a:cs typeface="Calibri" panose="020F0502020204030204" pitchFamily="34" charset="0"/>
              </a:rPr>
              <a:t>: The key stakeholders would be the insurance company’s management team, the finance team, the risk management team, and the policyholders.</a:t>
            </a:r>
            <a:endParaRPr lang="en-US" sz="1000" kern="100" dirty="0">
              <a:solidFill>
                <a:schemeClr val="bg1"/>
              </a:solidFill>
              <a:latin typeface="Calibri" panose="020F0502020204030204" pitchFamily="34" charset="0"/>
              <a:ea typeface="+mn-ea"/>
              <a:cs typeface="Times New Roman" panose="02020603050405020304" pitchFamily="18" charset="0"/>
            </a:endParaRPr>
          </a:p>
          <a:p>
            <a:pPr defTabSz="457200">
              <a:lnSpc>
                <a:spcPct val="97000"/>
              </a:lnSpc>
              <a:spcAft>
                <a:spcPts val="400"/>
              </a:spcAft>
            </a:pPr>
            <a:r>
              <a:rPr lang="en-US" sz="1000" b="1" kern="0" dirty="0">
                <a:solidFill>
                  <a:schemeClr val="bg1"/>
                </a:solidFill>
                <a:latin typeface="Calibri" panose="020F0502020204030204" pitchFamily="34" charset="0"/>
                <a:ea typeface="+mn-ea"/>
                <a:cs typeface="Calibri" panose="020F0502020204030204" pitchFamily="34" charset="0"/>
              </a:rPr>
              <a:t>Resources Required</a:t>
            </a:r>
            <a:r>
              <a:rPr lang="en-US" sz="1000" kern="0" dirty="0">
                <a:solidFill>
                  <a:schemeClr val="bg1"/>
                </a:solidFill>
                <a:latin typeface="Calibri" panose="020F0502020204030204" pitchFamily="34" charset="0"/>
                <a:ea typeface="+mn-ea"/>
                <a:cs typeface="Calibri" panose="020F0502020204030204" pitchFamily="34" charset="0"/>
              </a:rPr>
              <a:t>: The resources required would include a team of data scientists and analysts, computational resources for data analysis and model development, and potentially, domain experts for better understanding of the insurance industry.</a:t>
            </a:r>
            <a:endParaRPr lang="en-US" sz="1000" kern="100" dirty="0">
              <a:solidFill>
                <a:schemeClr val="bg1"/>
              </a:solidFill>
              <a:latin typeface="Calibri" panose="020F0502020204030204" pitchFamily="34" charset="0"/>
              <a:ea typeface="+mn-ea"/>
              <a:cs typeface="Times New Roman" panose="02020603050405020304" pitchFamily="18" charset="0"/>
            </a:endParaRPr>
          </a:p>
          <a:p>
            <a:pPr defTabSz="457200">
              <a:lnSpc>
                <a:spcPct val="97000"/>
              </a:lnSpc>
              <a:spcAft>
                <a:spcPts val="400"/>
              </a:spcAft>
            </a:pPr>
            <a:r>
              <a:rPr lang="en-US" sz="1000" b="1" kern="0" dirty="0">
                <a:solidFill>
                  <a:schemeClr val="bg1"/>
                </a:solidFill>
                <a:latin typeface="Calibri" panose="020F0502020204030204" pitchFamily="34" charset="0"/>
                <a:ea typeface="+mn-ea"/>
                <a:cs typeface="Calibri" panose="020F0502020204030204" pitchFamily="34" charset="0"/>
              </a:rPr>
              <a:t>Potential Risks or Challenges</a:t>
            </a:r>
            <a:r>
              <a:rPr lang="en-US" sz="1000" kern="0" dirty="0">
                <a:solidFill>
                  <a:schemeClr val="bg1"/>
                </a:solidFill>
                <a:latin typeface="Calibri" panose="020F0502020204030204" pitchFamily="34" charset="0"/>
                <a:ea typeface="+mn-ea"/>
                <a:cs typeface="Calibri" panose="020F0502020204030204" pitchFamily="34" charset="0"/>
              </a:rPr>
              <a:t>: Some potential risks or challenges could include dealing with missing or inconsistent data, ensuring the privacy and security of policyholder data, and making sure the model doesn’t unfairly discriminate against certain policyholders. Another challenge could be ensuring the model’s predictions are accurate and reliable.</a:t>
            </a:r>
            <a:endParaRPr lang="en-US"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4041F6D-09FB-DE91-905B-ACA52F64E5B8}"/>
              </a:ext>
            </a:extLst>
          </p:cNvPr>
          <p:cNvSpPr>
            <a:spLocks/>
          </p:cNvSpPr>
          <p:nvPr/>
        </p:nvSpPr>
        <p:spPr>
          <a:xfrm>
            <a:off x="5395852" y="1319587"/>
            <a:ext cx="6748792" cy="5190549"/>
          </a:xfrm>
          <a:prstGeom prst="rect">
            <a:avLst/>
          </a:prstGeom>
        </p:spPr>
        <p:txBody>
          <a:bodyPr>
            <a:noAutofit/>
          </a:bodyPr>
          <a:lstStyle/>
          <a:p>
            <a:pPr defTabSz="457200">
              <a:lnSpc>
                <a:spcPct val="97000"/>
              </a:lnSpc>
              <a:spcAft>
                <a:spcPts val="400"/>
              </a:spcAft>
            </a:pPr>
            <a:r>
              <a:rPr lang="en-US" sz="1000" b="1" kern="0" dirty="0">
                <a:latin typeface="Calibri" panose="020F0502020204030204" pitchFamily="34" charset="0"/>
                <a:ea typeface="+mn-ea"/>
                <a:cs typeface="Calibri" panose="020F0502020204030204" pitchFamily="34" charset="0"/>
              </a:rPr>
              <a:t>Benefits</a:t>
            </a:r>
            <a:r>
              <a:rPr lang="en-US" sz="1000" kern="0" dirty="0">
                <a:latin typeface="Calibri" panose="020F0502020204030204" pitchFamily="34" charset="0"/>
                <a:ea typeface="+mn-ea"/>
                <a:cs typeface="Calibri" panose="020F0502020204030204" pitchFamily="34" charset="0"/>
              </a:rPr>
              <a:t>:</a:t>
            </a:r>
            <a:endParaRPr lang="en-US" sz="1000" kern="100" dirty="0">
              <a:latin typeface="Calibri" panose="020F0502020204030204" pitchFamily="34" charset="0"/>
              <a:ea typeface="+mn-ea"/>
              <a:cs typeface="Times New Roman" panose="02020603050405020304" pitchFamily="18" charset="0"/>
            </a:endParaRPr>
          </a:p>
          <a:p>
            <a:pPr marL="171450" indent="-171450" defTabSz="457200">
              <a:lnSpc>
                <a:spcPct val="97000"/>
              </a:lnSpc>
              <a:spcAft>
                <a:spcPts val="400"/>
              </a:spcAft>
              <a:tabLst>
                <a:tab pos="228600" algn="l"/>
              </a:tabLst>
            </a:pPr>
            <a:r>
              <a:rPr lang="en-US" sz="1000" b="1" kern="0" dirty="0">
                <a:latin typeface="Calibri" panose="020F0502020204030204" pitchFamily="34" charset="0"/>
                <a:ea typeface="+mn-ea"/>
                <a:cs typeface="Calibri" panose="020F0502020204030204" pitchFamily="34" charset="0"/>
              </a:rPr>
              <a:t>Efficient Resource Allocation</a:t>
            </a:r>
            <a:r>
              <a:rPr lang="en-US" sz="1000" kern="0" dirty="0">
                <a:latin typeface="Calibri" panose="020F0502020204030204" pitchFamily="34" charset="0"/>
                <a:ea typeface="+mn-ea"/>
                <a:cs typeface="Calibri" panose="020F0502020204030204" pitchFamily="34" charset="0"/>
              </a:rPr>
              <a:t>: By predicting future claim amounts, the company can better allocate resources and set aside appropriate funds to cover these predicted claims. This can lead to cost savings and more efficient use of resources</a:t>
            </a:r>
            <a:r>
              <a:rPr lang="en-US" sz="1000" kern="100" dirty="0">
                <a:latin typeface="Calibri" panose="020F0502020204030204" pitchFamily="34" charset="0"/>
                <a:ea typeface="+mn-ea"/>
                <a:cs typeface="Times New Roman" panose="02020603050405020304" pitchFamily="18" charset="0"/>
              </a:rPr>
              <a:t>. This financial stability and well-managed operations can attract more people to buy policies.</a:t>
            </a:r>
          </a:p>
          <a:p>
            <a:pPr marL="171450" indent="-171450" defTabSz="457200">
              <a:lnSpc>
                <a:spcPct val="97000"/>
              </a:lnSpc>
              <a:spcAft>
                <a:spcPts val="400"/>
              </a:spcAft>
              <a:tabLst>
                <a:tab pos="228600" algn="l"/>
              </a:tabLst>
            </a:pPr>
            <a:r>
              <a:rPr lang="en-US" sz="1000" b="1" kern="0" dirty="0">
                <a:latin typeface="Calibri" panose="020F0502020204030204" pitchFamily="34" charset="0"/>
                <a:ea typeface="+mn-ea"/>
                <a:cs typeface="Calibri" panose="020F0502020204030204" pitchFamily="34" charset="0"/>
              </a:rPr>
              <a:t>Improved Financial Planning</a:t>
            </a:r>
            <a:r>
              <a:rPr lang="en-US" sz="1000" kern="0" dirty="0">
                <a:latin typeface="Calibri" panose="020F0502020204030204" pitchFamily="34" charset="0"/>
                <a:ea typeface="+mn-ea"/>
                <a:cs typeface="Calibri" panose="020F0502020204030204" pitchFamily="34" charset="0"/>
              </a:rPr>
              <a:t>: Accurate predictions of claim amounts can inform financial strategies and budgeting, leading to more effective financial management. This can help the company plan for the future and ensure financial stability. </a:t>
            </a:r>
            <a:r>
              <a:rPr lang="en-US" sz="1000" kern="100" dirty="0">
                <a:latin typeface="Calibri" panose="020F0502020204030204" pitchFamily="34" charset="0"/>
                <a:ea typeface="+mn-ea"/>
                <a:cs typeface="Times New Roman" panose="02020603050405020304" pitchFamily="18" charset="0"/>
              </a:rPr>
              <a:t>A company that is able to effectively manage its finances is likely to be seen as reliable and trustworthy, attracting more people to buy insurance policies.</a:t>
            </a:r>
          </a:p>
          <a:p>
            <a:pPr marL="171450" indent="-171450" defTabSz="457200">
              <a:lnSpc>
                <a:spcPct val="97000"/>
              </a:lnSpc>
              <a:spcAft>
                <a:spcPts val="400"/>
              </a:spcAft>
              <a:tabLst>
                <a:tab pos="228600" algn="l"/>
              </a:tabLst>
            </a:pPr>
            <a:r>
              <a:rPr lang="en-US" sz="1000" b="1" kern="0" dirty="0">
                <a:latin typeface="Calibri" panose="020F0502020204030204" pitchFamily="34" charset="0"/>
                <a:ea typeface="+mn-ea"/>
                <a:cs typeface="Calibri" panose="020F0502020204030204" pitchFamily="34" charset="0"/>
              </a:rPr>
              <a:t>Risk Management</a:t>
            </a:r>
            <a:r>
              <a:rPr lang="en-US" sz="1000" kern="0" dirty="0">
                <a:latin typeface="Calibri" panose="020F0502020204030204" pitchFamily="34" charset="0"/>
                <a:ea typeface="+mn-ea"/>
                <a:cs typeface="Calibri" panose="020F0502020204030204" pitchFamily="34" charset="0"/>
              </a:rPr>
              <a:t>: Predicting claim amounts can also help identify high-risk policyholders, enabling proactive risk management strategies. This can help the company mitigate risk and prevent potential losses. </a:t>
            </a:r>
            <a:r>
              <a:rPr lang="en-US" sz="1000" kern="100" dirty="0">
                <a:latin typeface="Calibri" panose="020F0502020204030204" pitchFamily="34" charset="0"/>
                <a:ea typeface="+mn-ea"/>
                <a:cs typeface="Calibri" panose="020F0502020204030204" pitchFamily="34" charset="0"/>
              </a:rPr>
              <a:t>This commitment to minimizing risk can attract more people who want to buy insurance from a company that takes risk management seriously.</a:t>
            </a:r>
            <a:endParaRPr lang="en-US" sz="1000" kern="100" dirty="0">
              <a:latin typeface="Calibri" panose="020F0502020204030204" pitchFamily="34" charset="0"/>
              <a:ea typeface="+mn-ea"/>
              <a:cs typeface="Times New Roman" panose="02020603050405020304" pitchFamily="18" charset="0"/>
            </a:endParaRPr>
          </a:p>
          <a:p>
            <a:pPr marL="171450" indent="-171450" defTabSz="457200">
              <a:lnSpc>
                <a:spcPct val="97000"/>
              </a:lnSpc>
              <a:tabLst>
                <a:tab pos="228600" algn="l"/>
              </a:tabLst>
            </a:pPr>
            <a:r>
              <a:rPr lang="en-US" sz="1000" b="1" kern="0" dirty="0">
                <a:latin typeface="Calibri" panose="020F0502020204030204" pitchFamily="34" charset="0"/>
                <a:ea typeface="+mn-ea"/>
                <a:cs typeface="Calibri" panose="020F0502020204030204" pitchFamily="34" charset="0"/>
              </a:rPr>
              <a:t>Transparency and Trust</a:t>
            </a:r>
            <a:r>
              <a:rPr lang="en-US" sz="1000" kern="0" dirty="0">
                <a:latin typeface="Calibri" panose="020F0502020204030204" pitchFamily="34" charset="0"/>
                <a:ea typeface="+mn-ea"/>
                <a:cs typeface="Calibri" panose="020F0502020204030204" pitchFamily="34" charset="0"/>
              </a:rPr>
              <a:t>: By predicting future claim amounts, the company can provide policyholders with a clear understanding of their potential claim amounts. </a:t>
            </a:r>
            <a:r>
              <a:rPr lang="en-US" sz="1000" kern="100" dirty="0">
                <a:latin typeface="Calibri" panose="020F0502020204030204" pitchFamily="34" charset="0"/>
                <a:ea typeface="+mn-ea"/>
                <a:cs typeface="Times New Roman" panose="02020603050405020304" pitchFamily="18" charset="0"/>
              </a:rPr>
              <a:t>By providing policyholders with a clear understanding of their potential claim amounts, the company can build trust and attract more people to buy insurance policies.</a:t>
            </a:r>
          </a:p>
          <a:p>
            <a:pPr marL="171450" indent="-171450" defTabSz="457200">
              <a:lnSpc>
                <a:spcPct val="97000"/>
              </a:lnSpc>
              <a:tabLst>
                <a:tab pos="228600" algn="l"/>
              </a:tabLst>
            </a:pPr>
            <a:endParaRPr lang="en-US" sz="1000" kern="100" dirty="0">
              <a:latin typeface="Calibri" panose="020F0502020204030204" pitchFamily="34" charset="0"/>
              <a:ea typeface="+mn-ea"/>
              <a:cs typeface="Times New Roman" panose="02020603050405020304" pitchFamily="18" charset="0"/>
            </a:endParaRPr>
          </a:p>
          <a:p>
            <a:pPr marL="171450" indent="-171450" defTabSz="457200">
              <a:lnSpc>
                <a:spcPct val="97000"/>
              </a:lnSpc>
              <a:tabLst>
                <a:tab pos="228600" algn="l"/>
              </a:tabLst>
            </a:pPr>
            <a:r>
              <a:rPr lang="en-US" sz="1000" b="1" kern="0" dirty="0">
                <a:latin typeface="Calibri" panose="020F0502020204030204" pitchFamily="34" charset="0"/>
                <a:ea typeface="+mn-ea"/>
                <a:cs typeface="Calibri" panose="020F0502020204030204" pitchFamily="34" charset="0"/>
              </a:rPr>
              <a:t>Customized Policies</a:t>
            </a:r>
            <a:r>
              <a:rPr lang="en-US" sz="1000" kern="0" dirty="0">
                <a:latin typeface="Calibri" panose="020F0502020204030204" pitchFamily="34" charset="0"/>
                <a:ea typeface="+mn-ea"/>
                <a:cs typeface="Calibri" panose="020F0502020204030204" pitchFamily="34" charset="0"/>
              </a:rPr>
              <a:t>: The predictive model can help the company understand the risk profile of each policyholder. This can enable the company to offer customized policies that cater to the specific needs of each policyholder. </a:t>
            </a:r>
            <a:r>
              <a:rPr lang="en-US" sz="1000" kern="100" dirty="0">
                <a:latin typeface="Calibri" panose="020F0502020204030204" pitchFamily="34" charset="0"/>
                <a:ea typeface="+mn-ea"/>
                <a:cs typeface="Times New Roman" panose="02020603050405020304" pitchFamily="18" charset="0"/>
              </a:rPr>
              <a:t>This can make the company’s offerings more attractive to a wider range of people, bringing in more people who are looking for policies that fit their specific needs and circumstances.</a:t>
            </a:r>
          </a:p>
          <a:p>
            <a:pPr marL="171450" indent="-171450" defTabSz="457200">
              <a:lnSpc>
                <a:spcPct val="97000"/>
              </a:lnSpc>
              <a:tabLst>
                <a:tab pos="228600" algn="l"/>
              </a:tabLst>
            </a:pPr>
            <a:endParaRPr lang="en-US" sz="1000" kern="100" dirty="0">
              <a:latin typeface="Calibri" panose="020F0502020204030204" pitchFamily="34" charset="0"/>
              <a:ea typeface="+mn-ea"/>
              <a:cs typeface="Times New Roman" panose="02020603050405020304" pitchFamily="18" charset="0"/>
            </a:endParaRPr>
          </a:p>
          <a:p>
            <a:pPr marL="171450" indent="-171450" defTabSz="457200">
              <a:lnSpc>
                <a:spcPct val="97000"/>
              </a:lnSpc>
              <a:tabLst>
                <a:tab pos="228600" algn="l"/>
              </a:tabLst>
            </a:pPr>
            <a:r>
              <a:rPr lang="en-US" sz="1000" b="1" kern="0" dirty="0">
                <a:latin typeface="Calibri" panose="020F0502020204030204" pitchFamily="34" charset="0"/>
                <a:ea typeface="+mn-ea"/>
                <a:cs typeface="Calibri" panose="020F0502020204030204" pitchFamily="34" charset="0"/>
              </a:rPr>
              <a:t>Risk Awareness</a:t>
            </a:r>
            <a:r>
              <a:rPr lang="en-US" sz="1000" kern="0" dirty="0">
                <a:latin typeface="Calibri" panose="020F0502020204030204" pitchFamily="34" charset="0"/>
                <a:ea typeface="+mn-ea"/>
                <a:cs typeface="Calibri" panose="020F0502020204030204" pitchFamily="34" charset="0"/>
              </a:rPr>
              <a:t>: The model can also help raise awareness about the risks associated with different factors (like location, age, etc.), </a:t>
            </a:r>
            <a:r>
              <a:rPr lang="en-US" sz="1000" kern="100" dirty="0">
                <a:latin typeface="Calibri" panose="020F0502020204030204" pitchFamily="34" charset="0"/>
                <a:ea typeface="+mn-ea"/>
                <a:cs typeface="Times New Roman" panose="02020603050405020304" pitchFamily="18" charset="0"/>
              </a:rPr>
              <a:t>encouraging more people to get insured. This can attract more people who might not have considered buying insurance before.</a:t>
            </a:r>
          </a:p>
          <a:p>
            <a:pPr marL="171450" indent="-171450" defTabSz="457200">
              <a:lnSpc>
                <a:spcPct val="97000"/>
              </a:lnSpc>
              <a:tabLst>
                <a:tab pos="228600" algn="l"/>
              </a:tabLst>
            </a:pPr>
            <a:endParaRPr lang="en-US" sz="1000" kern="100" dirty="0">
              <a:latin typeface="Calibri" panose="020F0502020204030204" pitchFamily="34" charset="0"/>
              <a:ea typeface="+mn-ea"/>
              <a:cs typeface="Times New Roman" panose="02020603050405020304" pitchFamily="18" charset="0"/>
            </a:endParaRPr>
          </a:p>
          <a:p>
            <a:pPr marL="171450" indent="-171450" defTabSz="457200">
              <a:lnSpc>
                <a:spcPct val="97000"/>
              </a:lnSpc>
              <a:tabLst>
                <a:tab pos="228600" algn="l"/>
              </a:tabLst>
            </a:pPr>
            <a:r>
              <a:rPr lang="en-US" sz="1000" b="1" kern="0" dirty="0">
                <a:latin typeface="Calibri" panose="020F0502020204030204" pitchFamily="34" charset="0"/>
                <a:ea typeface="+mn-ea"/>
                <a:cs typeface="Calibri" panose="020F0502020204030204" pitchFamily="34" charset="0"/>
              </a:rPr>
              <a:t>Efficient Pricing</a:t>
            </a:r>
            <a:r>
              <a:rPr lang="en-US" sz="1000" kern="0" dirty="0">
                <a:latin typeface="Calibri" panose="020F0502020204030204" pitchFamily="34" charset="0"/>
                <a:ea typeface="+mn-ea"/>
                <a:cs typeface="Calibri" panose="020F0502020204030204" pitchFamily="34" charset="0"/>
              </a:rPr>
              <a:t>: The predictive model can help the company set premiums more accurately based on the predicted claim amounts. Efficient pricing can make insurance policies more affordable, thereby attracting more people to the insurance industry</a:t>
            </a:r>
            <a:r>
              <a:rPr lang="en-US" sz="1000" kern="100" dirty="0">
                <a:latin typeface="Calibri" panose="020F0502020204030204" pitchFamily="34" charset="0"/>
                <a:ea typeface="+mn-ea"/>
                <a:cs typeface="Times New Roman" panose="02020603050405020304" pitchFamily="18" charset="0"/>
              </a:rPr>
              <a:t> who might have been deterred by the cost of insurance.</a:t>
            </a:r>
          </a:p>
          <a:p>
            <a:pPr marL="171450" indent="-171450" defTabSz="457200">
              <a:lnSpc>
                <a:spcPct val="97000"/>
              </a:lnSpc>
              <a:tabLst>
                <a:tab pos="228600" algn="l"/>
              </a:tabLst>
            </a:pPr>
            <a:endParaRPr lang="en-US" sz="1000" kern="100" dirty="0">
              <a:latin typeface="Calibri" panose="020F0502020204030204" pitchFamily="34" charset="0"/>
              <a:ea typeface="+mn-ea"/>
              <a:cs typeface="Times New Roman" panose="02020603050405020304" pitchFamily="18" charset="0"/>
            </a:endParaRPr>
          </a:p>
          <a:p>
            <a:pPr marL="171450" indent="-171450" defTabSz="457200">
              <a:lnSpc>
                <a:spcPct val="97000"/>
              </a:lnSpc>
              <a:tabLst>
                <a:tab pos="228600" algn="l"/>
              </a:tabLst>
            </a:pPr>
            <a:r>
              <a:rPr lang="en-US" sz="1000" b="1" kern="0" dirty="0">
                <a:latin typeface="Calibri" panose="020F0502020204030204" pitchFamily="34" charset="0"/>
                <a:ea typeface="+mn-ea"/>
                <a:cs typeface="Calibri" panose="020F0502020204030204" pitchFamily="34" charset="0"/>
              </a:rPr>
              <a:t>Proactive Customer Engagement</a:t>
            </a:r>
            <a:r>
              <a:rPr lang="en-US" sz="1000" kern="0" dirty="0">
                <a:latin typeface="Calibri" panose="020F0502020204030204" pitchFamily="34" charset="0"/>
                <a:ea typeface="+mn-ea"/>
                <a:cs typeface="Calibri" panose="020F0502020204030204" pitchFamily="34" charset="0"/>
              </a:rPr>
              <a:t>: The company can use the predictions to engage with policyholders proactively. For example, if the model predicts a high claim amount for a policyholder, the company can reach out to them to discuss their coverage options. This proactive engagement can improve customer satisfaction and a</a:t>
            </a:r>
            <a:r>
              <a:rPr lang="en-US" sz="1000" kern="100" dirty="0">
                <a:latin typeface="Calibri" panose="020F0502020204030204" pitchFamily="34" charset="0"/>
                <a:ea typeface="+mn-ea"/>
                <a:cs typeface="Times New Roman" panose="02020603050405020304" pitchFamily="18" charset="0"/>
              </a:rPr>
              <a:t> company that is known for its excellent customer service can attract more people to buy its insurance policies.</a:t>
            </a:r>
          </a:p>
        </p:txBody>
      </p:sp>
      <p:sp>
        <p:nvSpPr>
          <p:cNvPr id="8" name="Content Placeholder 3">
            <a:extLst>
              <a:ext uri="{FF2B5EF4-FFF2-40B4-BE49-F238E27FC236}">
                <a16:creationId xmlns:a16="http://schemas.microsoft.com/office/drawing/2014/main" id="{A4218EFC-E900-7345-598A-ED9926BFEEAA}"/>
              </a:ext>
            </a:extLst>
          </p:cNvPr>
          <p:cNvSpPr>
            <a:spLocks/>
          </p:cNvSpPr>
          <p:nvPr/>
        </p:nvSpPr>
        <p:spPr>
          <a:xfrm>
            <a:off x="11276" y="227014"/>
            <a:ext cx="5095868" cy="917571"/>
          </a:xfrm>
          <a:prstGeom prst="rect">
            <a:avLst/>
          </a:prstGeom>
        </p:spPr>
        <p:txBody>
          <a:bodyPr>
            <a:noAutofit/>
          </a:bodyPr>
          <a:lstStyle/>
          <a:p>
            <a:pPr defTabSz="457200">
              <a:lnSpc>
                <a:spcPct val="97000"/>
              </a:lnSpc>
              <a:spcAft>
                <a:spcPts val="400"/>
              </a:spcAft>
            </a:pPr>
            <a:r>
              <a:rPr lang="en-US" sz="1000" b="1"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Problem Statement</a:t>
            </a:r>
            <a:r>
              <a:rPr lang="en-US" sz="10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“Predicting the total claim amount a policyholder might claim in the future, to narrate company in resource allocation , risk management and financial planning.”</a:t>
            </a:r>
          </a:p>
          <a:p>
            <a:pPr defTabSz="457200">
              <a:lnSpc>
                <a:spcPct val="97000"/>
              </a:lnSpc>
              <a:spcAft>
                <a:spcPts val="400"/>
              </a:spcAft>
            </a:pPr>
            <a:endParaRPr lang="en-US" sz="1000" kern="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000" noProof="1">
              <a:solidFill>
                <a:schemeClr val="bg1"/>
              </a:solidFill>
            </a:endParaRPr>
          </a:p>
          <a:p>
            <a:pPr defTabSz="457200">
              <a:lnSpc>
                <a:spcPct val="97000"/>
              </a:lnSpc>
              <a:spcAft>
                <a:spcPts val="400"/>
              </a:spcAft>
            </a:pPr>
            <a:br>
              <a:rPr lang="en-US"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ontent Placeholder 3">
            <a:extLst>
              <a:ext uri="{FF2B5EF4-FFF2-40B4-BE49-F238E27FC236}">
                <a16:creationId xmlns:a16="http://schemas.microsoft.com/office/drawing/2014/main" id="{AB789405-99DC-1EB3-4C54-DBA78B04BA32}"/>
              </a:ext>
            </a:extLst>
          </p:cNvPr>
          <p:cNvSpPr>
            <a:spLocks/>
          </p:cNvSpPr>
          <p:nvPr/>
        </p:nvSpPr>
        <p:spPr>
          <a:xfrm>
            <a:off x="5419530" y="119617"/>
            <a:ext cx="6637791" cy="1145657"/>
          </a:xfrm>
          <a:prstGeom prst="rect">
            <a:avLst/>
          </a:prstGeom>
        </p:spPr>
        <p:txBody>
          <a:bodyPr>
            <a:noAutofit/>
          </a:bodyPr>
          <a:lstStyle/>
          <a:p>
            <a:r>
              <a:rPr lang="en-US" sz="1000" b="1" kern="0" dirty="0">
                <a:effectLst/>
                <a:latin typeface="Calibri" panose="020F0502020204030204" pitchFamily="34" charset="0"/>
                <a:ea typeface="Times New Roman" panose="02020603050405020304" pitchFamily="18" charset="0"/>
                <a:cs typeface="Calibri" panose="020F0502020204030204" pitchFamily="34" charset="0"/>
              </a:rPr>
              <a:t>Definition</a:t>
            </a:r>
            <a:r>
              <a:rPr lang="en-US" sz="1000" kern="0" dirty="0">
                <a:effectLst/>
                <a:latin typeface="Calibri" panose="020F0502020204030204" pitchFamily="34" charset="0"/>
                <a:ea typeface="Times New Roman" panose="02020603050405020304" pitchFamily="18" charset="0"/>
                <a:cs typeface="Calibri" panose="020F0502020204030204" pitchFamily="34" charset="0"/>
              </a:rPr>
              <a:t>: The goal is to develop a predictive model that uses historical insurance claim data to forecast the total claim amount a policyholder might claim in the future. This involves analyzing patterns and relationships in the data, selecting relevant features such as ‘months_as_customer’, ‘age’, ‘policy_number’, ‘policy_bind_date’, ‘policy_state’, ‘policy_csl’, ‘policy_deductable’, ‘policy_annual_premium’, ‘umbrella_limit’, ‘insured_zip’, etc., and applying a suitable regression algorithm. This is a regression problem where we need to predict a continuous value (claim amount) based on various features (policyholder details and history).</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00" noProof="1"/>
          </a:p>
          <a:p>
            <a:pPr defTabSz="457200">
              <a:lnSpc>
                <a:spcPct val="97000"/>
              </a:lnSpc>
              <a:spcAft>
                <a:spcPts val="400"/>
              </a:spcAft>
            </a:pPr>
            <a:br>
              <a:rPr lang="en-US" sz="1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Arrow: Right 15">
            <a:extLst>
              <a:ext uri="{FF2B5EF4-FFF2-40B4-BE49-F238E27FC236}">
                <a16:creationId xmlns:a16="http://schemas.microsoft.com/office/drawing/2014/main" id="{2B2974D7-39D1-5321-66BB-8D4B50F8E972}"/>
              </a:ext>
            </a:extLst>
          </p:cNvPr>
          <p:cNvSpPr/>
          <p:nvPr/>
        </p:nvSpPr>
        <p:spPr>
          <a:xfrm>
            <a:off x="4994551" y="341080"/>
            <a:ext cx="384222" cy="1470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24939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150</TotalTime>
  <Words>1091</Words>
  <Application>Microsoft Office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Nova Light</vt:lpstr>
      <vt:lpstr>Calibri</vt:lpstr>
      <vt:lpstr>Elephant</vt:lpstr>
      <vt:lpstr>ModOverlayVTI</vt:lpstr>
      <vt:lpstr>Root Cause Analysis:  Why does this policyholder have a high claim amount?  Possible Reason: The policyholder has a high policy deductible or high policy annual premium. These features are directly available in the data.  Why does the policyholder have a high policy deductible or high policy annual premium?  Possible Reason: The policyholder might have chosen a higher deductible to lower their premium cost or vice versa. This is an assumption based on common insurance practices.  Why did the policyholder choose a high deductible or high premium?  Possible Reason: The policyholder might be at a higher risk (due to age, location, etc.) or wants more comprehensive coverage. We can infer this from the ‘age’, ‘insured_zip’, and other relevant features in the data.  Why is the policyholder at a higher risk?  Possible Reason: The policyholder might live in a high-risk area (high crime rate, prone to natural disasters, etc.) or have a high-risk occupation. While we don’t have direct data on crime rates or occupation risk, we can use ‘insured zip’ as a proxy for location-based risk . Why does the policyholder live in a high-risk area or have a high-risk occupation?  Possible Reason: This could be due to personal circumstances, job requirements, etc. Unfortunately, we don’t have specific data to analyze this further.</vt:lpstr>
    </vt:vector>
  </TitlesOfParts>
  <Company>FirstRand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Cause Analysis: Why does this policyholder have a high claim amount?  Possible Reason: The policyholder has a high policy deductible or high policy annual premium. These features are directly available in the data. Why does the policyholder have a high policy deductible or high policy annual premium?  Possible Reason: The policyholder might have chosen a higher deductible to lower their premium cost or vice versa. This is an assumption based on common insurance practices. Why did the policyholder choose a high deductible or high premium?  Possible Reason: The policyholder might be at a higher risk (due to age, location, etc.) or wants more comprehensive coverage. We can infer this from the ‘age’, ‘insured_zip’, and other relevant features in the data. Why is the policyholder at a higher risk?  Possible Reason: The policyholder might live in a high-risk area (high crime rate, prone to natural disasters, etc.) or have a high-risk occupation. While we don’t have direct data on crime rates or occupation risk, we can use ‘insured zip’ as a proxy for location-based risk. Why does the policyholder live in a high-risk area or have a high-risk occupation?  Possible Reason: This could be due to personal circumstances, job requirements, etc. Unfortunately, we don’t have specific data to analyze this further.</dc:title>
  <dc:creator>Mofokeng, Lawrence</dc:creator>
  <cp:lastModifiedBy>Mofokeng, Lawrence</cp:lastModifiedBy>
  <cp:revision>1</cp:revision>
  <dcterms:created xsi:type="dcterms:W3CDTF">2024-06-16T01:04:15Z</dcterms:created>
  <dcterms:modified xsi:type="dcterms:W3CDTF">2024-06-16T04:05:10Z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16eec4e-c7b8-491d-b7d8-90a69632743d_Enabled">
    <vt:lpwstr>true</vt:lpwstr>
  </property>
  <property fmtid="{D5CDD505-2E9C-101B-9397-08002B2CF9AE}" pid="4" name="MSIP_Label_216eec4e-c7b8-491d-b7d8-90a69632743d_SetDate">
    <vt:lpwstr>2024-06-16T01:34:11Z</vt:lpwstr>
  </property>
  <property fmtid="{D5CDD505-2E9C-101B-9397-08002B2CF9AE}" pid="5" name="MSIP_Label_216eec4e-c7b8-491d-b7d8-90a69632743d_Method">
    <vt:lpwstr>Standard</vt:lpwstr>
  </property>
  <property fmtid="{D5CDD505-2E9C-101B-9397-08002B2CF9AE}" pid="6" name="MSIP_Label_216eec4e-c7b8-491d-b7d8-90a69632743d_Name">
    <vt:lpwstr>216eec4e-c7b8-491d-b7d8-90a69632743d</vt:lpwstr>
  </property>
  <property fmtid="{D5CDD505-2E9C-101B-9397-08002B2CF9AE}" pid="7" name="MSIP_Label_216eec4e-c7b8-491d-b7d8-90a69632743d_SiteId">
    <vt:lpwstr>4032514a-830a-4f20-9539-81bbc35b3cd9</vt:lpwstr>
  </property>
  <property fmtid="{D5CDD505-2E9C-101B-9397-08002B2CF9AE}" pid="8" name="MSIP_Label_216eec4e-c7b8-491d-b7d8-90a69632743d_ActionId">
    <vt:lpwstr>301c5241-dd1d-41a7-aa08-28a77aa9ead2</vt:lpwstr>
  </property>
  <property fmtid="{D5CDD505-2E9C-101B-9397-08002B2CF9AE}" pid="9" name="MSIP_Label_216eec4e-c7b8-491d-b7d8-90a69632743d_ContentBits">
    <vt:lpwstr>0</vt:lpwstr>
  </property>
</Properties>
</file>