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88937B-88ED-4630-97F4-31B01D2F5981}">
  <a:tblStyle styleId="{B688937B-88ED-4630-97F4-31B01D2F59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italic.fntdata"/><Relationship Id="rId23" Type="http://schemas.openxmlformats.org/officeDocument/2006/relationships/slide" Target="slides/slide17.xml"/><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6be3ed8e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6be3ed8e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a5b12750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a5b12750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6be3ed8e9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6be3ed8e9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6be3ed8e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6be3ed8e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856ed3f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856ed3f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c6bcf89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c6bcf89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6be3ed8e9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6be3ed8e9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8a4659a4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8a4659a4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856ed3f9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856ed3f9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6be3ed8e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6be3ed8e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6be3ed8e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6be3ed8e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6be3ed8e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6be3ed8e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6be3ed8e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6be3ed8e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6be3ed8e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6be3ed8e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7bff26d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7bff26d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7bff26d2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7bff26d2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7bff26d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97bff26d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820f01c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820f01c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dd4cf53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dd4cf53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dd4cf53e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dd4cf53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dd4cf53e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dd4cf53e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6be3ed8e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6be3ed8e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dd4cf53e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dd4cf53e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dd4cf53e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dd4cf53e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dd4cf53e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dd4cf53e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dd4cf53e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dd4cf53e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dd4cf53e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dd4cf53e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b41d4f1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b41d4f1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7bff26d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97bff26d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6da978d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6da978d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6be3ed8e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6be3ed8e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6be3ed8e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6be3ed8e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6be3ed8e9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6be3ed8e9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6be3ed8e9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6be3ed8e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6be3ed8e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6be3ed8e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8a4659a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8a4659a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2.png"/><Relationship Id="rId5"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12375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John Cage Tribute</a:t>
            </a:r>
            <a:endParaRPr/>
          </a:p>
        </p:txBody>
      </p:sp>
      <p:sp>
        <p:nvSpPr>
          <p:cNvPr id="68" name="Google Shape;68;p13"/>
          <p:cNvSpPr txBox="1"/>
          <p:nvPr>
            <p:ph idx="1" type="subTitle"/>
          </p:nvPr>
        </p:nvSpPr>
        <p:spPr>
          <a:xfrm>
            <a:off x="0" y="2752875"/>
            <a:ext cx="9144000" cy="10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Sponsor: Dr. Leinecker</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Group 12</a:t>
            </a:r>
            <a:br>
              <a:rPr lang="en"/>
            </a:br>
            <a:endParaRPr/>
          </a:p>
          <a:p>
            <a:pPr indent="0" lvl="0" marL="0" rtl="0" algn="ctr">
              <a:spcBef>
                <a:spcPts val="0"/>
              </a:spcBef>
              <a:spcAft>
                <a:spcPts val="0"/>
              </a:spcAft>
              <a:buNone/>
            </a:pPr>
            <a:r>
              <a:rPr lang="en"/>
              <a:t>Jacob Pfaffenbichler, Alper Aydin, Luke Blanchard, Yoan Hermida, Jason Tan</a:t>
            </a:r>
            <a:br>
              <a:rPr lang="en"/>
            </a:b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Mobile: Search and Play Compositions</a:t>
            </a:r>
            <a:endParaRPr/>
          </a:p>
        </p:txBody>
      </p:sp>
      <p:sp>
        <p:nvSpPr>
          <p:cNvPr id="131" name="Google Shape;131;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Search Screen and Library Screen can search by:</a:t>
            </a:r>
            <a:endParaRPr/>
          </a:p>
          <a:p>
            <a:pPr indent="-342900" lvl="0" marL="457200" rtl="0" algn="l">
              <a:spcBef>
                <a:spcPts val="0"/>
              </a:spcBef>
              <a:spcAft>
                <a:spcPts val="0"/>
              </a:spcAft>
              <a:buSzPts val="1800"/>
              <a:buChar char="-"/>
            </a:pPr>
            <a:r>
              <a:rPr lang="en"/>
              <a:t>Composer name</a:t>
            </a:r>
            <a:endParaRPr/>
          </a:p>
          <a:p>
            <a:pPr indent="-342900" lvl="0" marL="457200" rtl="0" algn="l">
              <a:spcBef>
                <a:spcPts val="0"/>
              </a:spcBef>
              <a:spcAft>
                <a:spcPts val="0"/>
              </a:spcAft>
              <a:buSzPts val="1800"/>
              <a:buChar char="-"/>
            </a:pPr>
            <a:r>
              <a:rPr lang="en"/>
              <a:t>Tags (Compositions support up to 3)</a:t>
            </a:r>
            <a:endParaRPr/>
          </a:p>
          <a:p>
            <a:pPr indent="-342900" lvl="0" marL="457200" rtl="0" algn="l">
              <a:spcBef>
                <a:spcPts val="0"/>
              </a:spcBef>
              <a:spcAft>
                <a:spcPts val="0"/>
              </a:spcAft>
              <a:buSzPts val="1800"/>
              <a:buChar char="-"/>
            </a:pPr>
            <a:r>
              <a:rPr lang="en"/>
              <a:t>And Performer names (excluding guests)</a:t>
            </a:r>
            <a:endParaRPr u="sng">
              <a:solidFill>
                <a:srgbClr val="6AA84F"/>
              </a:solidFill>
            </a:endParaRPr>
          </a:p>
          <a:p>
            <a:pPr indent="-342900" lvl="0" marL="457200" rtl="0" algn="l">
              <a:spcBef>
                <a:spcPts val="0"/>
              </a:spcBef>
              <a:spcAft>
                <a:spcPts val="0"/>
              </a:spcAft>
              <a:buSzPts val="1800"/>
              <a:buChar char="●"/>
            </a:pPr>
            <a:r>
              <a:rPr lang="en"/>
              <a:t>Can edit/delete composition on Library</a:t>
            </a:r>
            <a:endParaRPr/>
          </a:p>
          <a:p>
            <a:pPr indent="-342900" lvl="0" marL="457200" rtl="0" algn="l">
              <a:spcBef>
                <a:spcPts val="0"/>
              </a:spcBef>
              <a:spcAft>
                <a:spcPts val="0"/>
              </a:spcAft>
              <a:buSzPts val="1800"/>
              <a:buChar char="●"/>
            </a:pPr>
            <a:r>
              <a:rPr lang="en"/>
              <a:t>Audio Player brings user to a new screen, allowing for:</a:t>
            </a:r>
            <a:endParaRPr/>
          </a:p>
          <a:p>
            <a:pPr indent="-342900" lvl="0" marL="457200" rtl="0" algn="l">
              <a:spcBef>
                <a:spcPts val="0"/>
              </a:spcBef>
              <a:spcAft>
                <a:spcPts val="0"/>
              </a:spcAft>
              <a:buSzPts val="1800"/>
              <a:buChar char="-"/>
            </a:pPr>
            <a:r>
              <a:rPr lang="en"/>
              <a:t>Viewing composition information</a:t>
            </a:r>
            <a:endParaRPr/>
          </a:p>
          <a:p>
            <a:pPr indent="-342900" lvl="0" marL="457200" rtl="0" algn="l">
              <a:spcBef>
                <a:spcPts val="0"/>
              </a:spcBef>
              <a:spcAft>
                <a:spcPts val="0"/>
              </a:spcAft>
              <a:buSzPts val="1800"/>
              <a:buChar char="-"/>
            </a:pPr>
            <a:r>
              <a:rPr lang="en"/>
              <a:t>Playing its audio</a:t>
            </a:r>
            <a:endParaRPr/>
          </a:p>
        </p:txBody>
      </p:sp>
      <p:pic>
        <p:nvPicPr>
          <p:cNvPr id="132" name="Google Shape;132;p22"/>
          <p:cNvPicPr preferRelativeResize="0"/>
          <p:nvPr/>
        </p:nvPicPr>
        <p:blipFill>
          <a:blip r:embed="rId3">
            <a:alphaModFix/>
          </a:blip>
          <a:stretch>
            <a:fillRect/>
          </a:stretch>
        </p:blipFill>
        <p:spPr>
          <a:xfrm>
            <a:off x="7101350" y="1919075"/>
            <a:ext cx="1850225" cy="3061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Socket Behavior in Server</a:t>
            </a:r>
            <a:endParaRPr/>
          </a:p>
        </p:txBody>
      </p:sp>
      <p:sp>
        <p:nvSpPr>
          <p:cNvPr id="138" name="Google Shape;138;p23"/>
          <p:cNvSpPr txBox="1"/>
          <p:nvPr>
            <p:ph idx="1" type="body"/>
          </p:nvPr>
        </p:nvSpPr>
        <p:spPr>
          <a:xfrm>
            <a:off x="471900" y="1919075"/>
            <a:ext cx="6902700" cy="315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Implemented in Socket.IO using JavaScript</a:t>
            </a:r>
            <a:endParaRPr/>
          </a:p>
          <a:p>
            <a:pPr indent="-342900" lvl="0" marL="457200" rtl="0" algn="l">
              <a:spcBef>
                <a:spcPts val="0"/>
              </a:spcBef>
              <a:spcAft>
                <a:spcPts val="0"/>
              </a:spcAft>
              <a:buSzPts val="1800"/>
              <a:buChar char="●"/>
            </a:pPr>
            <a:r>
              <a:rPr lang="en"/>
              <a:t>Improves real-time audio transfer through use of socket messaging (via ‘emit’ and ‘on’ keywords)</a:t>
            </a:r>
            <a:endParaRPr/>
          </a:p>
          <a:p>
            <a:pPr indent="-342900" lvl="0" marL="457200" rtl="0" algn="l">
              <a:spcBef>
                <a:spcPts val="0"/>
              </a:spcBef>
              <a:spcAft>
                <a:spcPts val="0"/>
              </a:spcAft>
              <a:buSzPts val="1800"/>
              <a:buChar char="●"/>
            </a:pPr>
            <a:r>
              <a:rPr lang="en"/>
              <a:t>HashMaps are used to map rooms to its members and info about them</a:t>
            </a:r>
            <a:endParaRPr/>
          </a:p>
          <a:p>
            <a:pPr indent="-342900" lvl="0" marL="457200" rtl="0" algn="l">
              <a:spcBef>
                <a:spcPts val="0"/>
              </a:spcBef>
              <a:spcAft>
                <a:spcPts val="0"/>
              </a:spcAft>
              <a:buSzPts val="1800"/>
              <a:buChar char="●"/>
            </a:pPr>
            <a:r>
              <a:rPr lang="en"/>
              <a:t>Upon successful completion of a session or if the room host disconnects, the room is removed from the map and its members are alerted of the </a:t>
            </a:r>
            <a:r>
              <a:rPr lang="en"/>
              <a:t>completion</a:t>
            </a:r>
            <a:r>
              <a:rPr lang="en"/>
              <a:t>/</a:t>
            </a:r>
            <a:r>
              <a:rPr lang="en"/>
              <a:t>failure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Server</a:t>
            </a:r>
            <a:endParaRPr/>
          </a:p>
        </p:txBody>
      </p:sp>
      <p:sp>
        <p:nvSpPr>
          <p:cNvPr id="144" name="Google Shape;144;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      </a:t>
            </a:r>
            <a:r>
              <a:rPr b="1" lang="en" sz="2000"/>
              <a:t>Hosting			Process Management	       Reverse Proxy</a:t>
            </a:r>
            <a:endParaRPr b="1" sz="2000"/>
          </a:p>
        </p:txBody>
      </p:sp>
      <p:pic>
        <p:nvPicPr>
          <p:cNvPr id="145" name="Google Shape;145;p24"/>
          <p:cNvPicPr preferRelativeResize="0"/>
          <p:nvPr/>
        </p:nvPicPr>
        <p:blipFill>
          <a:blip r:embed="rId3">
            <a:alphaModFix/>
          </a:blip>
          <a:stretch>
            <a:fillRect/>
          </a:stretch>
        </p:blipFill>
        <p:spPr>
          <a:xfrm>
            <a:off x="971550" y="2502225"/>
            <a:ext cx="1669701" cy="1669701"/>
          </a:xfrm>
          <a:prstGeom prst="rect">
            <a:avLst/>
          </a:prstGeom>
          <a:noFill/>
          <a:ln>
            <a:noFill/>
          </a:ln>
        </p:spPr>
      </p:pic>
      <p:pic>
        <p:nvPicPr>
          <p:cNvPr id="146" name="Google Shape;146;p24"/>
          <p:cNvPicPr preferRelativeResize="0"/>
          <p:nvPr/>
        </p:nvPicPr>
        <p:blipFill>
          <a:blip r:embed="rId4">
            <a:alphaModFix/>
          </a:blip>
          <a:stretch>
            <a:fillRect/>
          </a:stretch>
        </p:blipFill>
        <p:spPr>
          <a:xfrm>
            <a:off x="2947101" y="3382325"/>
            <a:ext cx="2846175" cy="692300"/>
          </a:xfrm>
          <a:prstGeom prst="rect">
            <a:avLst/>
          </a:prstGeom>
          <a:noFill/>
          <a:ln>
            <a:noFill/>
          </a:ln>
        </p:spPr>
      </p:pic>
      <p:pic>
        <p:nvPicPr>
          <p:cNvPr id="147" name="Google Shape;147;p24"/>
          <p:cNvPicPr preferRelativeResize="0"/>
          <p:nvPr/>
        </p:nvPicPr>
        <p:blipFill>
          <a:blip r:embed="rId5">
            <a:alphaModFix/>
          </a:blip>
          <a:stretch>
            <a:fillRect/>
          </a:stretch>
        </p:blipFill>
        <p:spPr>
          <a:xfrm>
            <a:off x="6099124" y="3250657"/>
            <a:ext cx="2846173" cy="9556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Audio Processing in the Server</a:t>
            </a:r>
            <a:endParaRPr/>
          </a:p>
        </p:txBody>
      </p:sp>
      <p:sp>
        <p:nvSpPr>
          <p:cNvPr id="153" name="Google Shape;153;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150000"/>
              </a:lnSpc>
              <a:spcBef>
                <a:spcPts val="1600"/>
              </a:spcBef>
              <a:spcAft>
                <a:spcPts val="0"/>
              </a:spcAft>
              <a:buSzPts val="1800"/>
              <a:buChar char="●"/>
            </a:pPr>
            <a:r>
              <a:rPr lang="en"/>
              <a:t>Receive</a:t>
            </a:r>
            <a:r>
              <a:rPr lang="en"/>
              <a:t> audio from 4 - 8 performers</a:t>
            </a:r>
            <a:endParaRPr/>
          </a:p>
          <a:p>
            <a:pPr indent="-342900" lvl="0" marL="457200" rtl="0" algn="l">
              <a:lnSpc>
                <a:spcPct val="150000"/>
              </a:lnSpc>
              <a:spcBef>
                <a:spcPts val="0"/>
              </a:spcBef>
              <a:spcAft>
                <a:spcPts val="0"/>
              </a:spcAft>
              <a:buSzPts val="1800"/>
              <a:buChar char="●"/>
            </a:pPr>
            <a:r>
              <a:rPr lang="en"/>
              <a:t>Mix the audio from performers together</a:t>
            </a:r>
            <a:endParaRPr/>
          </a:p>
          <a:p>
            <a:pPr indent="-342900" lvl="0" marL="457200" rtl="0" algn="l">
              <a:lnSpc>
                <a:spcPct val="150000"/>
              </a:lnSpc>
              <a:spcBef>
                <a:spcPts val="0"/>
              </a:spcBef>
              <a:spcAft>
                <a:spcPts val="0"/>
              </a:spcAft>
              <a:buSzPts val="1800"/>
              <a:buChar char="●"/>
            </a:pPr>
            <a:r>
              <a:rPr lang="en"/>
              <a:t>Listeners hear the mixed audio in close to real time</a:t>
            </a:r>
            <a:endParaRPr/>
          </a:p>
          <a:p>
            <a:pPr indent="-342900" lvl="0" marL="457200" rtl="0" algn="l">
              <a:lnSpc>
                <a:spcPct val="150000"/>
              </a:lnSpc>
              <a:spcBef>
                <a:spcPts val="0"/>
              </a:spcBef>
              <a:spcAft>
                <a:spcPts val="0"/>
              </a:spcAft>
              <a:buSzPts val="1800"/>
              <a:buChar char="●"/>
            </a:pPr>
            <a:r>
              <a:rPr lang="en"/>
              <a:t>Audio from the completed recording session saved to database</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Audio Processing in the Server</a:t>
            </a:r>
            <a:endParaRPr/>
          </a:p>
        </p:txBody>
      </p:sp>
      <p:pic>
        <p:nvPicPr>
          <p:cNvPr id="159" name="Google Shape;159;p26"/>
          <p:cNvPicPr preferRelativeResize="0"/>
          <p:nvPr/>
        </p:nvPicPr>
        <p:blipFill rotWithShape="1">
          <a:blip r:embed="rId3">
            <a:alphaModFix/>
          </a:blip>
          <a:srcRect b="2489" l="0" r="0" t="2480"/>
          <a:stretch/>
        </p:blipFill>
        <p:spPr>
          <a:xfrm>
            <a:off x="1771600" y="1726950"/>
            <a:ext cx="5600800" cy="3917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 Audio API</a:t>
            </a:r>
            <a:endParaRPr/>
          </a:p>
        </p:txBody>
      </p:sp>
      <p:sp>
        <p:nvSpPr>
          <p:cNvPr id="165" name="Google Shape;165;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a:t>
            </a:r>
            <a:r>
              <a:rPr lang="en"/>
              <a:t>eb-audio-js - implementation for Node.js</a:t>
            </a:r>
            <a:endParaRPr/>
          </a:p>
          <a:p>
            <a:pPr indent="-342900" lvl="0" marL="457200" rtl="0" algn="l">
              <a:lnSpc>
                <a:spcPct val="150000"/>
              </a:lnSpc>
              <a:spcBef>
                <a:spcPts val="0"/>
              </a:spcBef>
              <a:spcAft>
                <a:spcPts val="0"/>
              </a:spcAft>
              <a:buSzPts val="1800"/>
              <a:buChar char="●"/>
            </a:pPr>
            <a:r>
              <a:rPr lang="en"/>
              <a:t>Allows modular routing of audio through audio nodes</a:t>
            </a:r>
            <a:endParaRPr/>
          </a:p>
          <a:p>
            <a:pPr indent="-342900" lvl="0" marL="457200" rtl="0" algn="l">
              <a:lnSpc>
                <a:spcPct val="150000"/>
              </a:lnSpc>
              <a:spcBef>
                <a:spcPts val="0"/>
              </a:spcBef>
              <a:spcAft>
                <a:spcPts val="0"/>
              </a:spcAft>
              <a:buSzPts val="1800"/>
              <a:buChar char="●"/>
            </a:pPr>
            <a:r>
              <a:rPr lang="en"/>
              <a:t>Multiple audio nodes can be linked together to form an audio graph</a:t>
            </a:r>
            <a:endParaRPr/>
          </a:p>
          <a:p>
            <a:pPr indent="0" lvl="0" marL="457200" rtl="0" algn="l">
              <a:lnSpc>
                <a:spcPct val="150000"/>
              </a:lnSpc>
              <a:spcBef>
                <a:spcPts val="1600"/>
              </a:spcBef>
              <a:spcAft>
                <a:spcPts val="1600"/>
              </a:spcAft>
              <a:buNone/>
            </a:pPr>
            <a:r>
              <a:rPr lang="en"/>
              <a:t> </a:t>
            </a:r>
            <a:endParaRPr/>
          </a:p>
        </p:txBody>
      </p:sp>
      <p:pic>
        <p:nvPicPr>
          <p:cNvPr id="166" name="Google Shape;166;p27"/>
          <p:cNvPicPr preferRelativeResize="0"/>
          <p:nvPr/>
        </p:nvPicPr>
        <p:blipFill rotWithShape="1">
          <a:blip r:embed="rId3">
            <a:alphaModFix/>
          </a:blip>
          <a:srcRect b="0" l="1868" r="1839" t="0"/>
          <a:stretch/>
        </p:blipFill>
        <p:spPr>
          <a:xfrm>
            <a:off x="225001" y="3249825"/>
            <a:ext cx="8694000" cy="137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Audio Graph for a Recording Session</a:t>
            </a:r>
            <a:endParaRPr/>
          </a:p>
        </p:txBody>
      </p:sp>
      <p:sp>
        <p:nvSpPr>
          <p:cNvPr id="172" name="Google Shape;172;p28"/>
          <p:cNvSpPr txBox="1"/>
          <p:nvPr>
            <p:ph idx="1" type="body"/>
          </p:nvPr>
        </p:nvSpPr>
        <p:spPr>
          <a:xfrm>
            <a:off x="321475" y="1825725"/>
            <a:ext cx="85137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Audio source nodes - 1 per performer with 1 input and 1 output</a:t>
            </a:r>
            <a:endParaRPr/>
          </a:p>
          <a:p>
            <a:pPr indent="-342900" lvl="0" marL="457200" rtl="0" algn="l">
              <a:spcBef>
                <a:spcPts val="0"/>
              </a:spcBef>
              <a:spcAft>
                <a:spcPts val="0"/>
              </a:spcAft>
              <a:buSzPts val="1800"/>
              <a:buChar char="●"/>
            </a:pPr>
            <a:r>
              <a:rPr lang="en"/>
              <a:t>Audio destination node - 1 per room with 1 input per performer and 1 output </a:t>
            </a:r>
            <a:endParaRPr/>
          </a:p>
          <a:p>
            <a:pPr indent="0" lvl="0" marL="0" rtl="0" algn="l">
              <a:spcBef>
                <a:spcPts val="1600"/>
              </a:spcBef>
              <a:spcAft>
                <a:spcPts val="1600"/>
              </a:spcAft>
              <a:buNone/>
            </a:pPr>
            <a:r>
              <a:rPr lang="en"/>
              <a:t>  </a:t>
            </a:r>
            <a:endParaRPr/>
          </a:p>
        </p:txBody>
      </p:sp>
      <p:pic>
        <p:nvPicPr>
          <p:cNvPr id="173" name="Google Shape;173;p28"/>
          <p:cNvPicPr preferRelativeResize="0"/>
          <p:nvPr/>
        </p:nvPicPr>
        <p:blipFill rotWithShape="1">
          <a:blip r:embed="rId3">
            <a:alphaModFix/>
          </a:blip>
          <a:srcRect b="0" l="-3281" r="-1882" t="4662"/>
          <a:stretch/>
        </p:blipFill>
        <p:spPr>
          <a:xfrm>
            <a:off x="902175" y="2887500"/>
            <a:ext cx="6844176" cy="2256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Load Distribution</a:t>
            </a:r>
            <a:endParaRPr/>
          </a:p>
        </p:txBody>
      </p:sp>
      <p:sp>
        <p:nvSpPr>
          <p:cNvPr id="179" name="Google Shape;179;p29"/>
          <p:cNvSpPr txBox="1"/>
          <p:nvPr>
            <p:ph idx="1" type="body"/>
          </p:nvPr>
        </p:nvSpPr>
        <p:spPr>
          <a:xfrm>
            <a:off x="132450" y="1992525"/>
            <a:ext cx="7873800" cy="2660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Audio Processing takes a lot of processing power</a:t>
            </a:r>
            <a:endParaRPr/>
          </a:p>
          <a:p>
            <a:pPr indent="0" lvl="0" marL="457200" rtl="0" algn="l">
              <a:lnSpc>
                <a:spcPct val="100000"/>
              </a:lnSpc>
              <a:spcBef>
                <a:spcPts val="700"/>
              </a:spcBef>
              <a:spcAft>
                <a:spcPts val="0"/>
              </a:spcAft>
              <a:buNone/>
            </a:pPr>
            <a:r>
              <a:t/>
            </a:r>
            <a:endParaRPr/>
          </a:p>
          <a:p>
            <a:pPr indent="-342900" lvl="0" marL="457200" rtl="0" algn="l">
              <a:lnSpc>
                <a:spcPct val="100000"/>
              </a:lnSpc>
              <a:spcBef>
                <a:spcPts val="700"/>
              </a:spcBef>
              <a:spcAft>
                <a:spcPts val="0"/>
              </a:spcAft>
              <a:buSzPts val="1800"/>
              <a:buChar char="●"/>
            </a:pPr>
            <a:r>
              <a:rPr lang="en"/>
              <a:t>We don’t want to block the main event loop by processing audio in the main thread</a:t>
            </a:r>
            <a:endParaRPr/>
          </a:p>
          <a:p>
            <a:pPr indent="0" lvl="0" marL="457200" rtl="0" algn="l">
              <a:lnSpc>
                <a:spcPct val="100000"/>
              </a:lnSpc>
              <a:spcBef>
                <a:spcPts val="700"/>
              </a:spcBef>
              <a:spcAft>
                <a:spcPts val="0"/>
              </a:spcAft>
              <a:buNone/>
            </a:pPr>
            <a:r>
              <a:t/>
            </a:r>
            <a:endParaRPr/>
          </a:p>
          <a:p>
            <a:pPr indent="-342900" lvl="0" marL="457200" rtl="0" algn="l">
              <a:lnSpc>
                <a:spcPct val="100000"/>
              </a:lnSpc>
              <a:spcBef>
                <a:spcPts val="700"/>
              </a:spcBef>
              <a:spcAft>
                <a:spcPts val="0"/>
              </a:spcAft>
              <a:buSzPts val="1800"/>
              <a:buChar char="●"/>
            </a:pPr>
            <a:r>
              <a:rPr lang="en"/>
              <a:t>Node.js Child Processes allows us to move this computation-intensive task to its own thread</a:t>
            </a:r>
            <a:endParaRPr/>
          </a:p>
          <a:p>
            <a:pPr indent="0" lvl="0" marL="0" rtl="0" algn="l">
              <a:lnSpc>
                <a:spcPct val="100000"/>
              </a:lnSpc>
              <a:spcBef>
                <a:spcPts val="7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Multithreading and </a:t>
            </a:r>
            <a:r>
              <a:rPr lang="en"/>
              <a:t>Scalability</a:t>
            </a:r>
            <a:endParaRPr/>
          </a:p>
        </p:txBody>
      </p:sp>
      <p:pic>
        <p:nvPicPr>
          <p:cNvPr id="185" name="Google Shape;185;p30"/>
          <p:cNvPicPr preferRelativeResize="0"/>
          <p:nvPr/>
        </p:nvPicPr>
        <p:blipFill rotWithShape="1">
          <a:blip r:embed="rId3">
            <a:alphaModFix/>
          </a:blip>
          <a:srcRect b="1076" l="0" r="0" t="1085"/>
          <a:stretch/>
        </p:blipFill>
        <p:spPr>
          <a:xfrm>
            <a:off x="819575" y="1586600"/>
            <a:ext cx="7504851" cy="3621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MERN Stack (Mongo Db, Express.js, React, Node.JS)</a:t>
            </a:r>
            <a:endParaRPr/>
          </a:p>
          <a:p>
            <a:pPr indent="0" lvl="0" marL="0" rtl="0" algn="l">
              <a:spcBef>
                <a:spcPts val="1600"/>
              </a:spcBef>
              <a:spcAft>
                <a:spcPts val="1600"/>
              </a:spcAft>
              <a:buNone/>
            </a:pPr>
            <a:r>
              <a:t/>
            </a:r>
            <a:endParaRPr/>
          </a:p>
        </p:txBody>
      </p:sp>
      <p:sp>
        <p:nvSpPr>
          <p:cNvPr id="191" name="Google Shape;191;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a:t>
            </a:r>
            <a:endParaRPr/>
          </a:p>
        </p:txBody>
      </p:sp>
      <p:pic>
        <p:nvPicPr>
          <p:cNvPr id="192" name="Google Shape;192;p31"/>
          <p:cNvPicPr preferRelativeResize="0"/>
          <p:nvPr/>
        </p:nvPicPr>
        <p:blipFill rotWithShape="1">
          <a:blip r:embed="rId3">
            <a:alphaModFix/>
          </a:blip>
          <a:srcRect b="317" l="0" r="0" t="308"/>
          <a:stretch/>
        </p:blipFill>
        <p:spPr>
          <a:xfrm>
            <a:off x="1797580" y="2433300"/>
            <a:ext cx="5548843" cy="271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Was John Cage? </a:t>
            </a:r>
            <a:endParaRPr/>
          </a:p>
        </p:txBody>
      </p:sp>
      <p:sp>
        <p:nvSpPr>
          <p:cNvPr id="74" name="Google Shape;74;p1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John Cage (September 5th 1912 - August 12th 1992) was an American composer. </a:t>
            </a:r>
            <a:endParaRPr/>
          </a:p>
          <a:p>
            <a:pPr indent="-304800" lvl="0" marL="457200" rtl="0" algn="l">
              <a:spcBef>
                <a:spcPts val="0"/>
              </a:spcBef>
              <a:spcAft>
                <a:spcPts val="0"/>
              </a:spcAft>
              <a:buSzPts val="1200"/>
              <a:buChar char="●"/>
            </a:pPr>
            <a:r>
              <a:rPr lang="en"/>
              <a:t>Non-traditional compositions</a:t>
            </a:r>
            <a:endParaRPr/>
          </a:p>
          <a:p>
            <a:pPr indent="-304800" lvl="0" marL="457200" rtl="0" algn="l">
              <a:spcBef>
                <a:spcPts val="0"/>
              </a:spcBef>
              <a:spcAft>
                <a:spcPts val="0"/>
              </a:spcAft>
              <a:buSzPts val="1200"/>
              <a:buChar char="●"/>
            </a:pPr>
            <a:r>
              <a:rPr lang="en"/>
              <a:t>Anything can be music</a:t>
            </a:r>
            <a:endParaRPr/>
          </a:p>
          <a:p>
            <a:pPr indent="-304800" lvl="0" marL="457200" rtl="0" algn="l">
              <a:spcBef>
                <a:spcPts val="0"/>
              </a:spcBef>
              <a:spcAft>
                <a:spcPts val="0"/>
              </a:spcAft>
              <a:buSzPts val="1200"/>
              <a:buChar char="●"/>
            </a:pPr>
            <a:r>
              <a:rPr lang="en"/>
              <a:t>His famous piece 4’33”</a:t>
            </a:r>
            <a:endParaRPr/>
          </a:p>
          <a:p>
            <a:pPr indent="-304800" lvl="0" marL="457200" rtl="0" algn="l">
              <a:spcBef>
                <a:spcPts val="0"/>
              </a:spcBef>
              <a:spcAft>
                <a:spcPts val="0"/>
              </a:spcAft>
              <a:buSzPts val="1200"/>
              <a:buChar char="●"/>
            </a:pPr>
            <a:r>
              <a:rPr lang="en"/>
              <a:t> “Whether I make them or not, there are always sounds to be heard and all of them are excellent." </a:t>
            </a:r>
            <a:endParaRPr/>
          </a:p>
        </p:txBody>
      </p:sp>
      <p:pic>
        <p:nvPicPr>
          <p:cNvPr id="75" name="Google Shape;75;p14"/>
          <p:cNvPicPr preferRelativeResize="0"/>
          <p:nvPr/>
        </p:nvPicPr>
        <p:blipFill>
          <a:blip r:embed="rId3">
            <a:alphaModFix/>
          </a:blip>
          <a:stretch>
            <a:fillRect/>
          </a:stretch>
        </p:blipFill>
        <p:spPr>
          <a:xfrm>
            <a:off x="4051350" y="0"/>
            <a:ext cx="3918847"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Accounts</a:t>
            </a:r>
            <a:endParaRPr/>
          </a:p>
        </p:txBody>
      </p:sp>
      <p:sp>
        <p:nvSpPr>
          <p:cNvPr id="198" name="Google Shape;198;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Confirm Password</a:t>
            </a:r>
            <a:endParaRPr/>
          </a:p>
          <a:p>
            <a:pPr indent="-342900" lvl="0" marL="457200" rtl="0" algn="l">
              <a:spcBef>
                <a:spcPts val="0"/>
              </a:spcBef>
              <a:spcAft>
                <a:spcPts val="0"/>
              </a:spcAft>
              <a:buSzPts val="1800"/>
              <a:buChar char="●"/>
            </a:pPr>
            <a:r>
              <a:rPr lang="en"/>
              <a:t>Database checks if email is unique</a:t>
            </a:r>
            <a:endParaRPr/>
          </a:p>
          <a:p>
            <a:pPr indent="-342900" lvl="0" marL="457200" rtl="0" algn="l">
              <a:spcBef>
                <a:spcPts val="0"/>
              </a:spcBef>
              <a:spcAft>
                <a:spcPts val="0"/>
              </a:spcAft>
              <a:buSzPts val="1800"/>
              <a:buChar char="●"/>
            </a:pPr>
            <a:r>
              <a:rPr lang="en"/>
              <a:t>Bcrypt is used to encrypt passwords.</a:t>
            </a:r>
            <a:endParaRPr/>
          </a:p>
          <a:p>
            <a:pPr indent="-342900" lvl="0" marL="457200" rtl="0" algn="l">
              <a:spcBef>
                <a:spcPts val="0"/>
              </a:spcBef>
              <a:spcAft>
                <a:spcPts val="0"/>
              </a:spcAft>
              <a:buSzPts val="1800"/>
              <a:buChar char="●"/>
            </a:pPr>
            <a:r>
              <a:rPr lang="en"/>
              <a:t>Signup/login give a JSON Web Token (JWT)</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Compositions</a:t>
            </a:r>
            <a:endParaRPr/>
          </a:p>
        </p:txBody>
      </p:sp>
      <p:sp>
        <p:nvSpPr>
          <p:cNvPr id="204" name="Google Shape;204;p33"/>
          <p:cNvSpPr txBox="1"/>
          <p:nvPr>
            <p:ph idx="1" type="body"/>
          </p:nvPr>
        </p:nvSpPr>
        <p:spPr>
          <a:xfrm>
            <a:off x="460950" y="17932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GridFS is used to store files on the database</a:t>
            </a:r>
            <a:endParaRPr/>
          </a:p>
        </p:txBody>
      </p:sp>
      <p:pic>
        <p:nvPicPr>
          <p:cNvPr id="205" name="Google Shape;205;p33"/>
          <p:cNvPicPr preferRelativeResize="0"/>
          <p:nvPr/>
        </p:nvPicPr>
        <p:blipFill>
          <a:blip r:embed="rId3">
            <a:alphaModFix/>
          </a:blip>
          <a:stretch>
            <a:fillRect/>
          </a:stretch>
        </p:blipFill>
        <p:spPr>
          <a:xfrm>
            <a:off x="2415863" y="2281500"/>
            <a:ext cx="4334175" cy="286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Compositions (Cont.)</a:t>
            </a:r>
            <a:endParaRPr/>
          </a:p>
        </p:txBody>
      </p:sp>
      <p:sp>
        <p:nvSpPr>
          <p:cNvPr id="211" name="Google Shape;211;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Change information after composition is stored</a:t>
            </a:r>
            <a:endParaRPr/>
          </a:p>
          <a:p>
            <a:pPr indent="-342900" lvl="1" marL="914400" rtl="0" algn="l">
              <a:spcBef>
                <a:spcPts val="0"/>
              </a:spcBef>
              <a:spcAft>
                <a:spcPts val="0"/>
              </a:spcAft>
              <a:buSzPts val="1800"/>
              <a:buChar char="○"/>
            </a:pPr>
            <a:r>
              <a:rPr lang="en" sz="1800"/>
              <a:t>Default values for title and description, private defaults to false</a:t>
            </a:r>
            <a:endParaRPr sz="1800"/>
          </a:p>
          <a:p>
            <a:pPr indent="-342900" lvl="1" marL="914400" rtl="0" algn="l">
              <a:spcBef>
                <a:spcPts val="0"/>
              </a:spcBef>
              <a:spcAft>
                <a:spcPts val="0"/>
              </a:spcAft>
              <a:buSzPts val="1800"/>
              <a:buChar char="○"/>
            </a:pPr>
            <a:r>
              <a:rPr lang="en" sz="1800"/>
              <a:t>Checks to make sure title and description aren’t too long</a:t>
            </a:r>
            <a:endParaRPr sz="1800"/>
          </a:p>
          <a:p>
            <a:pPr indent="-342900" lvl="0" marL="457200" rtl="0" algn="l">
              <a:spcBef>
                <a:spcPts val="0"/>
              </a:spcBef>
              <a:spcAft>
                <a:spcPts val="0"/>
              </a:spcAft>
              <a:buSzPts val="1800"/>
              <a:buChar char="●"/>
            </a:pPr>
            <a:r>
              <a:rPr lang="en"/>
              <a:t>Deleting compositions</a:t>
            </a:r>
            <a:endParaRPr/>
          </a:p>
          <a:p>
            <a:pPr indent="-342900" lvl="0" marL="457200" rtl="0" algn="l">
              <a:spcBef>
                <a:spcPts val="0"/>
              </a:spcBef>
              <a:spcAft>
                <a:spcPts val="0"/>
              </a:spcAft>
              <a:buSzPts val="1800"/>
              <a:buChar char="●"/>
            </a:pPr>
            <a:r>
              <a:rPr lang="en"/>
              <a:t>Deleting User Account also deletes all compositions</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Front End</a:t>
            </a:r>
            <a:endParaRPr/>
          </a:p>
        </p:txBody>
      </p:sp>
      <p:sp>
        <p:nvSpPr>
          <p:cNvPr id="217" name="Google Shape;217;p35"/>
          <p:cNvSpPr txBox="1"/>
          <p:nvPr>
            <p:ph idx="1" type="body"/>
          </p:nvPr>
        </p:nvSpPr>
        <p:spPr>
          <a:xfrm>
            <a:off x="471900" y="20936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React JS</a:t>
            </a:r>
            <a:endParaRPr/>
          </a:p>
          <a:p>
            <a:pPr indent="-342900" lvl="0" marL="457200" rtl="0" algn="l">
              <a:spcBef>
                <a:spcPts val="0"/>
              </a:spcBef>
              <a:spcAft>
                <a:spcPts val="0"/>
              </a:spcAft>
              <a:buSzPts val="1800"/>
              <a:buChar char="●"/>
            </a:pPr>
            <a:r>
              <a:rPr lang="en"/>
              <a:t>React-Redux</a:t>
            </a:r>
            <a:endParaRPr/>
          </a:p>
          <a:p>
            <a:pPr indent="-317500" lvl="1" marL="914400" rtl="0" algn="l">
              <a:spcBef>
                <a:spcPts val="0"/>
              </a:spcBef>
              <a:spcAft>
                <a:spcPts val="0"/>
              </a:spcAft>
              <a:buSzPts val="1400"/>
              <a:buChar char="○"/>
            </a:pPr>
            <a:r>
              <a:rPr lang="en"/>
              <a:t>State management: User information</a:t>
            </a:r>
            <a:endParaRPr/>
          </a:p>
          <a:p>
            <a:pPr indent="-342900" lvl="0" marL="457200" rtl="0" algn="l">
              <a:spcBef>
                <a:spcPts val="0"/>
              </a:spcBef>
              <a:spcAft>
                <a:spcPts val="0"/>
              </a:spcAft>
              <a:buSzPts val="1800"/>
              <a:buChar char="●"/>
            </a:pPr>
            <a:r>
              <a:rPr lang="en"/>
              <a:t>Minimalistic design, focusing on functionality</a:t>
            </a:r>
            <a:endParaRPr/>
          </a:p>
          <a:p>
            <a:pPr indent="-317500" lvl="1" marL="914400" rtl="0" algn="l">
              <a:spcBef>
                <a:spcPts val="0"/>
              </a:spcBef>
              <a:spcAft>
                <a:spcPts val="0"/>
              </a:spcAft>
              <a:buSzPts val="1400"/>
              <a:buChar char="○"/>
            </a:pPr>
            <a:r>
              <a:rPr lang="en"/>
              <a:t>Managing user accounts and compositions</a:t>
            </a:r>
            <a:endParaRPr/>
          </a:p>
          <a:p>
            <a:pPr indent="-317500" lvl="1" marL="914400" rtl="0" algn="l">
              <a:spcBef>
                <a:spcPts val="0"/>
              </a:spcBef>
              <a:spcAft>
                <a:spcPts val="0"/>
              </a:spcAft>
              <a:buSzPts val="1400"/>
              <a:buChar char="○"/>
            </a:pPr>
            <a:r>
              <a:rPr lang="en"/>
              <a:t>Search and listen to recorded compositions</a:t>
            </a:r>
            <a:endParaRPr/>
          </a:p>
          <a:p>
            <a:pPr indent="-317500" lvl="1" marL="914400" rtl="0" algn="l">
              <a:spcBef>
                <a:spcPts val="0"/>
              </a:spcBef>
              <a:spcAft>
                <a:spcPts val="0"/>
              </a:spcAft>
              <a:buSzPts val="1400"/>
              <a:buChar char="○"/>
            </a:pPr>
            <a:r>
              <a:rPr lang="en"/>
              <a:t>Listening to live recordings in real-time</a:t>
            </a:r>
            <a:endParaRPr/>
          </a:p>
        </p:txBody>
      </p:sp>
      <p:pic>
        <p:nvPicPr>
          <p:cNvPr id="218" name="Google Shape;218;p35"/>
          <p:cNvPicPr preferRelativeResize="0"/>
          <p:nvPr/>
        </p:nvPicPr>
        <p:blipFill>
          <a:blip r:embed="rId3">
            <a:alphaModFix/>
          </a:blip>
          <a:stretch>
            <a:fillRect/>
          </a:stretch>
        </p:blipFill>
        <p:spPr>
          <a:xfrm>
            <a:off x="6333138" y="2093675"/>
            <a:ext cx="2181225" cy="2095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Login / Register</a:t>
            </a:r>
            <a:endParaRPr/>
          </a:p>
        </p:txBody>
      </p:sp>
      <p:sp>
        <p:nvSpPr>
          <p:cNvPr id="224" name="Google Shape;224;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5" name="Google Shape;225;p36"/>
          <p:cNvPicPr preferRelativeResize="0"/>
          <p:nvPr/>
        </p:nvPicPr>
        <p:blipFill>
          <a:blip r:embed="rId3">
            <a:alphaModFix/>
          </a:blip>
          <a:stretch>
            <a:fillRect/>
          </a:stretch>
        </p:blipFill>
        <p:spPr>
          <a:xfrm>
            <a:off x="391325" y="2390450"/>
            <a:ext cx="4123183" cy="1798075"/>
          </a:xfrm>
          <a:prstGeom prst="rect">
            <a:avLst/>
          </a:prstGeom>
          <a:noFill/>
          <a:ln cap="flat" cmpd="sng" w="9525">
            <a:solidFill>
              <a:schemeClr val="dk2"/>
            </a:solidFill>
            <a:prstDash val="solid"/>
            <a:round/>
            <a:headEnd len="sm" w="sm" type="none"/>
            <a:tailEnd len="sm" w="sm" type="none"/>
          </a:ln>
        </p:spPr>
      </p:pic>
      <p:pic>
        <p:nvPicPr>
          <p:cNvPr id="226" name="Google Shape;226;p36"/>
          <p:cNvPicPr preferRelativeResize="0"/>
          <p:nvPr/>
        </p:nvPicPr>
        <p:blipFill>
          <a:blip r:embed="rId4">
            <a:alphaModFix/>
          </a:blip>
          <a:stretch>
            <a:fillRect/>
          </a:stretch>
        </p:blipFill>
        <p:spPr>
          <a:xfrm>
            <a:off x="4678275" y="2390450"/>
            <a:ext cx="4123173" cy="17980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Dashboard</a:t>
            </a:r>
            <a:endParaRPr/>
          </a:p>
        </p:txBody>
      </p:sp>
      <p:sp>
        <p:nvSpPr>
          <p:cNvPr id="232" name="Google Shape;232;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3" name="Google Shape;233;p37"/>
          <p:cNvPicPr preferRelativeResize="0"/>
          <p:nvPr/>
        </p:nvPicPr>
        <p:blipFill>
          <a:blip r:embed="rId3">
            <a:alphaModFix/>
          </a:blip>
          <a:stretch>
            <a:fillRect/>
          </a:stretch>
        </p:blipFill>
        <p:spPr>
          <a:xfrm>
            <a:off x="347475" y="2107725"/>
            <a:ext cx="5078499" cy="2310601"/>
          </a:xfrm>
          <a:prstGeom prst="rect">
            <a:avLst/>
          </a:prstGeom>
          <a:noFill/>
          <a:ln cap="flat" cmpd="sng" w="9525">
            <a:solidFill>
              <a:schemeClr val="dk2"/>
            </a:solidFill>
            <a:prstDash val="solid"/>
            <a:round/>
            <a:headEnd len="sm" w="sm" type="none"/>
            <a:tailEnd len="sm" w="sm" type="none"/>
          </a:ln>
        </p:spPr>
      </p:pic>
      <p:pic>
        <p:nvPicPr>
          <p:cNvPr id="234" name="Google Shape;234;p37"/>
          <p:cNvPicPr preferRelativeResize="0"/>
          <p:nvPr/>
        </p:nvPicPr>
        <p:blipFill>
          <a:blip r:embed="rId4">
            <a:alphaModFix/>
          </a:blip>
          <a:stretch>
            <a:fillRect/>
          </a:stretch>
        </p:blipFill>
        <p:spPr>
          <a:xfrm>
            <a:off x="6256075" y="1824925"/>
            <a:ext cx="1728750" cy="32244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240" name="Google Shape;240;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1" name="Google Shape;241;p38"/>
          <p:cNvPicPr preferRelativeResize="0"/>
          <p:nvPr/>
        </p:nvPicPr>
        <p:blipFill>
          <a:blip r:embed="rId3">
            <a:alphaModFix/>
          </a:blip>
          <a:stretch>
            <a:fillRect/>
          </a:stretch>
        </p:blipFill>
        <p:spPr>
          <a:xfrm>
            <a:off x="864225" y="2005175"/>
            <a:ext cx="7415526" cy="2944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Indeterminate Audio Processing Algorithm</a:t>
            </a:r>
            <a:endParaRPr/>
          </a:p>
        </p:txBody>
      </p:sp>
      <p:sp>
        <p:nvSpPr>
          <p:cNvPr id="247" name="Google Shape;247;p3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Indeterminate Audio Processing Algorithm needed.</a:t>
            </a:r>
            <a:endParaRPr/>
          </a:p>
          <a:p>
            <a:pPr indent="-342900" lvl="0" marL="457200" rtl="0" algn="l">
              <a:spcBef>
                <a:spcPts val="0"/>
              </a:spcBef>
              <a:spcAft>
                <a:spcPts val="0"/>
              </a:spcAft>
              <a:buSzPts val="1800"/>
              <a:buChar char="●"/>
            </a:pPr>
            <a:r>
              <a:rPr lang="en"/>
              <a:t>Why Indeterminacy?</a:t>
            </a:r>
            <a:endParaRPr/>
          </a:p>
          <a:p>
            <a:pPr indent="-342900" lvl="0" marL="457200" rtl="0" algn="l">
              <a:spcBef>
                <a:spcPts val="0"/>
              </a:spcBef>
              <a:spcAft>
                <a:spcPts val="0"/>
              </a:spcAft>
              <a:buSzPts val="1800"/>
              <a:buChar char="●"/>
            </a:pPr>
            <a:r>
              <a:rPr lang="en"/>
              <a:t>What is music? Expected or Unexpected? What if something was Unexpected?</a:t>
            </a:r>
            <a:endParaRPr/>
          </a:p>
          <a:p>
            <a:pPr indent="-342900" lvl="0" marL="457200" rtl="0" algn="l">
              <a:spcBef>
                <a:spcPts val="0"/>
              </a:spcBef>
              <a:spcAft>
                <a:spcPts val="0"/>
              </a:spcAft>
              <a:buSzPts val="1800"/>
              <a:buChar char="●"/>
            </a:pPr>
            <a:r>
              <a:rPr lang="en"/>
              <a:t>Some accepted as music while others are not?</a:t>
            </a:r>
            <a:endParaRPr/>
          </a:p>
          <a:p>
            <a:pPr indent="-342900" lvl="0" marL="457200" rtl="0" algn="l">
              <a:spcBef>
                <a:spcPts val="0"/>
              </a:spcBef>
              <a:spcAft>
                <a:spcPts val="0"/>
              </a:spcAft>
              <a:buSzPts val="1800"/>
              <a:buChar char="●"/>
            </a:pPr>
            <a:r>
              <a:rPr lang="en"/>
              <a:t>Should we limit the spectrum of sound?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John Cage Wisdom</a:t>
            </a:r>
            <a:endParaRPr/>
          </a:p>
        </p:txBody>
      </p:sp>
      <p:sp>
        <p:nvSpPr>
          <p:cNvPr id="253" name="Google Shape;253;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Reality may be uncertain</a:t>
            </a:r>
            <a:endParaRPr/>
          </a:p>
          <a:p>
            <a:pPr indent="-342900" lvl="0" marL="457200" rtl="0" algn="l">
              <a:spcBef>
                <a:spcPts val="0"/>
              </a:spcBef>
              <a:spcAft>
                <a:spcPts val="0"/>
              </a:spcAft>
              <a:buSzPts val="1800"/>
              <a:buChar char="●"/>
            </a:pPr>
            <a:r>
              <a:rPr lang="en"/>
              <a:t>Expectation may influence perception</a:t>
            </a:r>
            <a:endParaRPr/>
          </a:p>
          <a:p>
            <a:pPr indent="-342900" lvl="0" marL="457200" rtl="0" algn="l">
              <a:spcBef>
                <a:spcPts val="0"/>
              </a:spcBef>
              <a:spcAft>
                <a:spcPts val="0"/>
              </a:spcAft>
              <a:buSzPts val="1800"/>
              <a:buChar char="●"/>
            </a:pPr>
            <a:r>
              <a:rPr lang="en"/>
              <a:t>Every sound can be music and sound is not the only thing happening.</a:t>
            </a:r>
            <a:endParaRPr/>
          </a:p>
          <a:p>
            <a:pPr indent="-342900" lvl="0" marL="457200" rtl="0" algn="l">
              <a:spcBef>
                <a:spcPts val="0"/>
              </a:spcBef>
              <a:spcAft>
                <a:spcPts val="0"/>
              </a:spcAft>
              <a:buSzPts val="1800"/>
              <a:buChar char="●"/>
            </a:pPr>
            <a:r>
              <a:rPr lang="en"/>
              <a:t>Two performances ever the same? What is the moment? </a:t>
            </a:r>
            <a:endParaRPr/>
          </a:p>
          <a:p>
            <a:pPr indent="-342900" lvl="0" marL="457200" rtl="0" algn="l">
              <a:spcBef>
                <a:spcPts val="0"/>
              </a:spcBef>
              <a:spcAft>
                <a:spcPts val="0"/>
              </a:spcAft>
              <a:buSzPts val="1800"/>
              <a:buChar char="●"/>
            </a:pPr>
            <a:r>
              <a:rPr lang="en"/>
              <a:t>Can we attain pure silence?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 of Work</a:t>
            </a:r>
            <a:endParaRPr/>
          </a:p>
        </p:txBody>
      </p:sp>
      <p:sp>
        <p:nvSpPr>
          <p:cNvPr id="259" name="Google Shape;259;p4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works and philosophy of john cage explore the deep philosophical realms of the indeterminacies in sound, music, and existence.</a:t>
            </a:r>
            <a:endParaRPr/>
          </a:p>
          <a:p>
            <a:pPr indent="-342900" lvl="0" marL="457200" rtl="0" algn="l">
              <a:spcBef>
                <a:spcPts val="0"/>
              </a:spcBef>
              <a:spcAft>
                <a:spcPts val="0"/>
              </a:spcAft>
              <a:buSzPts val="1800"/>
              <a:buChar char="●"/>
            </a:pPr>
            <a:r>
              <a:rPr lang="en"/>
              <a:t> Greatly influenced the genre of electroacoustic music and used instruments and computer technology in unorthodox ways to generate unusual sounds, timbres, and patterns that were "chance-based.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John Cage Tribute</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Honor John Cage</a:t>
            </a:r>
            <a:endParaRPr/>
          </a:p>
          <a:p>
            <a:pPr indent="0" lvl="0" marL="457200" rtl="0" algn="l">
              <a:lnSpc>
                <a:spcPct val="150000"/>
              </a:lnSpc>
              <a:spcBef>
                <a:spcPts val="1600"/>
              </a:spcBef>
              <a:spcAft>
                <a:spcPts val="0"/>
              </a:spcAft>
              <a:buNone/>
            </a:pPr>
            <a:r>
              <a:t/>
            </a:r>
            <a:endParaRPr/>
          </a:p>
          <a:p>
            <a:pPr indent="-342900" lvl="0" marL="457200" rtl="0" algn="l">
              <a:lnSpc>
                <a:spcPct val="150000"/>
              </a:lnSpc>
              <a:spcBef>
                <a:spcPts val="1600"/>
              </a:spcBef>
              <a:spcAft>
                <a:spcPts val="0"/>
              </a:spcAft>
              <a:buSzPts val="1800"/>
              <a:buChar char="●"/>
            </a:pPr>
            <a:r>
              <a:rPr lang="en"/>
              <a:t>Create music when performers are far away from each other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Unconventional Methods of Composition</a:t>
            </a:r>
            <a:endParaRPr/>
          </a:p>
        </p:txBody>
      </p:sp>
      <p:sp>
        <p:nvSpPr>
          <p:cNvPr id="265" name="Google Shape;265;p4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the hexagrams within an ancient chinese classical text called the Yi Jing to land on a chapter within the book and get answers. </a:t>
            </a:r>
            <a:endParaRPr/>
          </a:p>
          <a:p>
            <a:pPr indent="-342900" lvl="0" marL="457200" rtl="0" algn="l">
              <a:spcBef>
                <a:spcPts val="0"/>
              </a:spcBef>
              <a:spcAft>
                <a:spcPts val="0"/>
              </a:spcAft>
              <a:buSzPts val="1800"/>
              <a:buChar char="●"/>
            </a:pPr>
            <a:r>
              <a:rPr lang="en"/>
              <a:t>Divination to capture the moment in composition. </a:t>
            </a:r>
            <a:endParaRPr/>
          </a:p>
          <a:p>
            <a:pPr indent="-342900" lvl="0" marL="457200" rtl="0" algn="l">
              <a:spcBef>
                <a:spcPts val="0"/>
              </a:spcBef>
              <a:spcAft>
                <a:spcPts val="0"/>
              </a:spcAft>
              <a:buSzPts val="1800"/>
              <a:buChar char="●"/>
            </a:pPr>
            <a:r>
              <a:rPr lang="en"/>
              <a:t>The Yi Jing provided  the Indeterminacies he needed in his work.</a:t>
            </a:r>
            <a:endParaRPr/>
          </a:p>
          <a:p>
            <a:pPr indent="-342900" lvl="0" marL="457200" rtl="0" algn="l">
              <a:spcBef>
                <a:spcPts val="0"/>
              </a:spcBef>
              <a:spcAft>
                <a:spcPts val="0"/>
              </a:spcAft>
              <a:buSzPts val="1800"/>
              <a:buChar char="●"/>
            </a:pPr>
            <a:r>
              <a:rPr lang="en"/>
              <a:t>Traditional composers rebuked his methods, sometimes booing or hissing at his performances. He implied that these were also phenomena happening that were a part of the composition. That if they are modern men, in reality they are booing at the logical conclusion of their own position as it strikes their ears in music. The truth about the universe may be a chance situation.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Establish Indeterminacy (Sieve of Arrays)</a:t>
            </a:r>
            <a:endParaRPr/>
          </a:p>
        </p:txBody>
      </p:sp>
      <p:sp>
        <p:nvSpPr>
          <p:cNvPr id="271" name="Google Shape;271;p43"/>
          <p:cNvSpPr txBox="1"/>
          <p:nvPr>
            <p:ph idx="1" type="body"/>
          </p:nvPr>
        </p:nvSpPr>
        <p:spPr>
          <a:xfrm>
            <a:off x="460950" y="19746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A    -&gt;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457200" lvl="0" marL="3657600" rtl="0" algn="l">
              <a:spcBef>
                <a:spcPts val="1600"/>
              </a:spcBef>
              <a:spcAft>
                <a:spcPts val="1600"/>
              </a:spcAft>
              <a:buNone/>
            </a:pPr>
            <a:r>
              <a:rPr lang="en"/>
              <a:t>-&gt; B</a:t>
            </a:r>
            <a:endParaRPr/>
          </a:p>
        </p:txBody>
      </p:sp>
      <p:graphicFrame>
        <p:nvGraphicFramePr>
          <p:cNvPr id="272" name="Google Shape;272;p43"/>
          <p:cNvGraphicFramePr/>
          <p:nvPr/>
        </p:nvGraphicFramePr>
        <p:xfrm>
          <a:off x="1995100" y="2054575"/>
          <a:ext cx="3000000" cy="3000000"/>
        </p:xfrm>
        <a:graphic>
          <a:graphicData uri="http://schemas.openxmlformats.org/drawingml/2006/table">
            <a:tbl>
              <a:tblPr>
                <a:noFill/>
                <a:tableStyleId>{B688937B-88ED-4630-97F4-31B01D2F5981}</a:tableStyleId>
              </a:tblPr>
              <a:tblGrid>
                <a:gridCol w="429475"/>
                <a:gridCol w="429475"/>
                <a:gridCol w="429475"/>
                <a:gridCol w="429475"/>
                <a:gridCol w="429475"/>
                <a:gridCol w="429475"/>
              </a:tblGrid>
              <a:tr h="305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73" name="Google Shape;273;p43"/>
          <p:cNvGraphicFramePr/>
          <p:nvPr/>
        </p:nvGraphicFramePr>
        <p:xfrm>
          <a:off x="1995100" y="2776950"/>
          <a:ext cx="3000000" cy="3000000"/>
        </p:xfrm>
        <a:graphic>
          <a:graphicData uri="http://schemas.openxmlformats.org/drawingml/2006/table">
            <a:tbl>
              <a:tblPr>
                <a:noFill/>
                <a:tableStyleId>{B688937B-88ED-4630-97F4-31B01D2F5981}</a:tableStyleId>
              </a:tblPr>
              <a:tblGrid>
                <a:gridCol w="429475"/>
                <a:gridCol w="429475"/>
                <a:gridCol w="429475"/>
                <a:gridCol w="429475"/>
                <a:gridCol w="429475"/>
                <a:gridCol w="429475"/>
              </a:tblGrid>
              <a:tr h="305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74" name="Google Shape;274;p43"/>
          <p:cNvGraphicFramePr/>
          <p:nvPr/>
        </p:nvGraphicFramePr>
        <p:xfrm>
          <a:off x="1995100" y="3499325"/>
          <a:ext cx="3000000" cy="3000000"/>
        </p:xfrm>
        <a:graphic>
          <a:graphicData uri="http://schemas.openxmlformats.org/drawingml/2006/table">
            <a:tbl>
              <a:tblPr>
                <a:noFill/>
                <a:tableStyleId>{B688937B-88ED-4630-97F4-31B01D2F5981}</a:tableStyleId>
              </a:tblPr>
              <a:tblGrid>
                <a:gridCol w="429475"/>
                <a:gridCol w="429475"/>
                <a:gridCol w="429475"/>
                <a:gridCol w="429475"/>
                <a:gridCol w="429475"/>
                <a:gridCol w="429475"/>
              </a:tblGrid>
              <a:tr h="305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75" name="Google Shape;275;p43"/>
          <p:cNvGraphicFramePr/>
          <p:nvPr/>
        </p:nvGraphicFramePr>
        <p:xfrm>
          <a:off x="1995100" y="4221700"/>
          <a:ext cx="3000000" cy="3000000"/>
        </p:xfrm>
        <a:graphic>
          <a:graphicData uri="http://schemas.openxmlformats.org/drawingml/2006/table">
            <a:tbl>
              <a:tblPr>
                <a:noFill/>
                <a:tableStyleId>{B688937B-88ED-4630-97F4-31B01D2F5981}</a:tableStyleId>
              </a:tblPr>
              <a:tblGrid>
                <a:gridCol w="429475"/>
                <a:gridCol w="429475"/>
                <a:gridCol w="429475"/>
                <a:gridCol w="429475"/>
                <a:gridCol w="429475"/>
                <a:gridCol w="429475"/>
              </a:tblGrid>
              <a:tr h="305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76" name="Google Shape;276;p43"/>
          <p:cNvSpPr txBox="1"/>
          <p:nvPr/>
        </p:nvSpPr>
        <p:spPr>
          <a:xfrm>
            <a:off x="5499450" y="2525475"/>
            <a:ext cx="3183600" cy="21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Sometimes A == B (the input may come out the exact same, unmodified)!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[Each Array represents the spectrum of a sound variable]</a:t>
            </a:r>
            <a:endParaRPr sz="1800">
              <a:latin typeface="Roboto"/>
              <a:ea typeface="Roboto"/>
              <a:cs typeface="Roboto"/>
              <a:sym typeface="Roboto"/>
            </a:endParaRPr>
          </a:p>
        </p:txBody>
      </p:sp>
      <p:sp>
        <p:nvSpPr>
          <p:cNvPr id="277" name="Google Shape;277;p43"/>
          <p:cNvSpPr txBox="1"/>
          <p:nvPr/>
        </p:nvSpPr>
        <p:spPr>
          <a:xfrm>
            <a:off x="708975" y="2678325"/>
            <a:ext cx="1070400" cy="18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Variables: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Duration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Pitch</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Volume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Timbre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Envelope</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Yi Jing Implementation</a:t>
            </a:r>
            <a:endParaRPr/>
          </a:p>
        </p:txBody>
      </p:sp>
      <p:sp>
        <p:nvSpPr>
          <p:cNvPr id="283" name="Google Shape;283;p4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Example of Chapter reading we land on:</a:t>
            </a:r>
            <a:endParaRPr sz="1400"/>
          </a:p>
          <a:p>
            <a:pPr indent="0" lvl="0" marL="0" rtl="0" algn="l">
              <a:lnSpc>
                <a:spcPct val="100000"/>
              </a:lnSpc>
              <a:spcBef>
                <a:spcPts val="0"/>
              </a:spcBef>
              <a:spcAft>
                <a:spcPts val="0"/>
              </a:spcAft>
              <a:buNone/>
            </a:pPr>
            <a:r>
              <a:rPr lang="en" sz="1400"/>
              <a:t>10 - Ten</a:t>
            </a:r>
            <a:endParaRPr sz="1400"/>
          </a:p>
          <a:p>
            <a:pPr indent="0" lvl="0" marL="0" rtl="0" algn="l">
              <a:lnSpc>
                <a:spcPct val="100000"/>
              </a:lnSpc>
              <a:spcBef>
                <a:spcPts val="0"/>
              </a:spcBef>
              <a:spcAft>
                <a:spcPts val="0"/>
              </a:spcAft>
              <a:buNone/>
            </a:pPr>
            <a:r>
              <a:rPr lang="en" sz="1400"/>
              <a:t>Lü / Worrying the Tiger</a:t>
            </a:r>
            <a:endParaRPr sz="1400"/>
          </a:p>
          <a:p>
            <a:pPr indent="0" lvl="0" marL="0" rtl="0" algn="l">
              <a:lnSpc>
                <a:spcPct val="100000"/>
              </a:lnSpc>
              <a:spcBef>
                <a:spcPts val="0"/>
              </a:spcBef>
              <a:spcAft>
                <a:spcPts val="0"/>
              </a:spcAft>
              <a:buNone/>
            </a:pPr>
            <a:r>
              <a:rPr lang="en" sz="1400"/>
              <a:t>Heaven shines down on the Marsh which reflects it back imperfectly:</a:t>
            </a:r>
            <a:endParaRPr sz="1400"/>
          </a:p>
          <a:p>
            <a:pPr indent="0" lvl="0" marL="0" rtl="0" algn="l">
              <a:lnSpc>
                <a:spcPct val="100000"/>
              </a:lnSpc>
              <a:spcBef>
                <a:spcPts val="0"/>
              </a:spcBef>
              <a:spcAft>
                <a:spcPts val="0"/>
              </a:spcAft>
              <a:buNone/>
            </a:pPr>
            <a:r>
              <a:rPr lang="en" sz="1400"/>
              <a:t>Though the Superior Man carefully discriminates between high and low, and acts in accord with the flow of the Tao, there are still situations where a risk must be taken.</a:t>
            </a:r>
            <a:endParaRPr sz="1400"/>
          </a:p>
          <a:p>
            <a:pPr indent="0" lvl="0" marL="0" rtl="0" algn="l">
              <a:lnSpc>
                <a:spcPct val="100000"/>
              </a:lnSpc>
              <a:spcBef>
                <a:spcPts val="0"/>
              </a:spcBef>
              <a:spcAft>
                <a:spcPts val="0"/>
              </a:spcAft>
              <a:buNone/>
            </a:pPr>
            <a:r>
              <a:rPr lang="en" sz="1400"/>
              <a:t>You tread upon the tail of the tiger.</a:t>
            </a:r>
            <a:endParaRPr sz="1400"/>
          </a:p>
          <a:p>
            <a:pPr indent="0" lvl="0" marL="0" rtl="0" algn="l">
              <a:lnSpc>
                <a:spcPct val="100000"/>
              </a:lnSpc>
              <a:spcBef>
                <a:spcPts val="0"/>
              </a:spcBef>
              <a:spcAft>
                <a:spcPts val="0"/>
              </a:spcAft>
              <a:buNone/>
            </a:pPr>
            <a:r>
              <a:rPr lang="en" sz="1400"/>
              <a:t>Not perceiving you as a threat, the startled tiger does not bite.</a:t>
            </a:r>
            <a:endParaRPr sz="1400"/>
          </a:p>
          <a:p>
            <a:pPr indent="0" lvl="0" marL="0" rtl="0" algn="l">
              <a:lnSpc>
                <a:spcPct val="100000"/>
              </a:lnSpc>
              <a:spcBef>
                <a:spcPts val="0"/>
              </a:spcBef>
              <a:spcAft>
                <a:spcPts val="0"/>
              </a:spcAft>
              <a:buNone/>
            </a:pPr>
            <a:r>
              <a:rPr lang="en" sz="1400"/>
              <a:t>Success.</a:t>
            </a:r>
            <a:endParaRPr sz="1400"/>
          </a:p>
          <a:p>
            <a:pPr indent="0" lvl="0" marL="0" rtl="0" algn="l">
              <a:lnSpc>
                <a:spcPct val="100000"/>
              </a:lnSpc>
              <a:spcBef>
                <a:spcPts val="0"/>
              </a:spcBef>
              <a:spcAft>
                <a:spcPts val="0"/>
              </a:spcAft>
              <a:buNone/>
            </a:pPr>
            <a:r>
              <a:rPr lang="en" sz="1400"/>
              <a:t>You have reached a perilous point in your journey.</a:t>
            </a:r>
            <a:endParaRPr sz="1400"/>
          </a:p>
          <a:p>
            <a:pPr indent="0" lvl="0" marL="0" rtl="0" algn="l">
              <a:lnSpc>
                <a:spcPct val="100000"/>
              </a:lnSpc>
              <a:spcBef>
                <a:spcPts val="0"/>
              </a:spcBef>
              <a:spcAft>
                <a:spcPts val="0"/>
              </a:spcAft>
              <a:buNone/>
            </a:pPr>
            <a:r>
              <a:rPr lang="en" sz="1400"/>
              <a:t>This is a real gamble -- not a maneuver, not a calculated risk.</a:t>
            </a:r>
            <a:endParaRPr sz="1400"/>
          </a:p>
          <a:p>
            <a:pPr indent="0" lvl="0" marL="0" rtl="0" algn="l">
              <a:lnSpc>
                <a:spcPct val="100000"/>
              </a:lnSpc>
              <a:spcBef>
                <a:spcPts val="0"/>
              </a:spcBef>
              <a:spcAft>
                <a:spcPts val="0"/>
              </a:spcAft>
              <a:buNone/>
            </a:pPr>
            <a:r>
              <a:rPr lang="en" sz="1400"/>
              <a:t>The outcome is uncertain.</a:t>
            </a:r>
            <a:endParaRPr sz="1400"/>
          </a:p>
          <a:p>
            <a:pPr indent="0" lvl="0" marL="0" rtl="0" algn="l">
              <a:lnSpc>
                <a:spcPct val="100000"/>
              </a:lnSpc>
              <a:spcBef>
                <a:spcPts val="0"/>
              </a:spcBef>
              <a:spcAft>
                <a:spcPts val="0"/>
              </a:spcAft>
              <a:buNone/>
            </a:pPr>
            <a:r>
              <a:rPr lang="en" sz="1400"/>
              <a:t>If it goes as you hope, you will gain -- but if it turns against you it will cause serious injury, at least to your plans.</a:t>
            </a:r>
            <a:endParaRPr sz="1400"/>
          </a:p>
          <a:p>
            <a:pPr indent="0" lvl="0" marL="0" rtl="0" algn="l">
              <a:lnSpc>
                <a:spcPct val="100000"/>
              </a:lnSpc>
              <a:spcBef>
                <a:spcPts val="0"/>
              </a:spcBef>
              <a:spcAft>
                <a:spcPts val="0"/>
              </a:spcAft>
              <a:buNone/>
            </a:pPr>
            <a:r>
              <a:rPr lang="en" sz="1400"/>
              <a:t>The best tack is extreme caution and a healthy respect for the danger involved.</a:t>
            </a:r>
            <a:endParaRPr sz="1400"/>
          </a:p>
          <a:p>
            <a:pPr indent="0" lvl="0" marL="0" rtl="0" algn="l">
              <a:lnSpc>
                <a:spcPct val="100000"/>
              </a:lnSpc>
              <a:spcBef>
                <a:spcPts val="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Yi Jing Implementation</a:t>
            </a:r>
            <a:endParaRPr/>
          </a:p>
        </p:txBody>
      </p:sp>
      <p:sp>
        <p:nvSpPr>
          <p:cNvPr id="289" name="Google Shape;289;p4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each chapter's interpretation to limit the intervals of the indices that we can land on to produce a particular sound</a:t>
            </a:r>
            <a:endParaRPr/>
          </a:p>
          <a:p>
            <a:pPr indent="-342900" lvl="0" marL="457200" rtl="0" algn="l">
              <a:spcBef>
                <a:spcPts val="0"/>
              </a:spcBef>
              <a:spcAft>
                <a:spcPts val="0"/>
              </a:spcAft>
              <a:buSzPts val="1800"/>
              <a:buChar char="●"/>
            </a:pPr>
            <a:r>
              <a:rPr lang="en"/>
              <a:t>Rejuvenation may mean a peaceful more relaxed composition</a:t>
            </a:r>
            <a:endParaRPr/>
          </a:p>
          <a:p>
            <a:pPr indent="-342900" lvl="0" marL="457200" rtl="0" algn="l">
              <a:spcBef>
                <a:spcPts val="0"/>
              </a:spcBef>
              <a:spcAft>
                <a:spcPts val="0"/>
              </a:spcAft>
              <a:buSzPts val="1800"/>
              <a:buChar char="●"/>
            </a:pPr>
            <a:r>
              <a:rPr lang="en"/>
              <a:t>Could limit different interpretations of the same chapter. </a:t>
            </a:r>
            <a:endParaRPr/>
          </a:p>
          <a:p>
            <a:pPr indent="-342900" lvl="0" marL="457200" rtl="0" algn="l">
              <a:spcBef>
                <a:spcPts val="0"/>
              </a:spcBef>
              <a:spcAft>
                <a:spcPts val="0"/>
              </a:spcAft>
              <a:buSzPts val="1800"/>
              <a:buChar char="●"/>
            </a:pPr>
            <a:r>
              <a:rPr lang="en"/>
              <a:t>Stretch goal: Better implementation of Yi Jing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Randomization Done During Performance by Performer?</a:t>
            </a:r>
            <a:endParaRPr/>
          </a:p>
        </p:txBody>
      </p:sp>
      <p:sp>
        <p:nvSpPr>
          <p:cNvPr id="295" name="Google Shape;295;p4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Should the application randomize the sounds?</a:t>
            </a:r>
            <a:endParaRPr/>
          </a:p>
          <a:p>
            <a:pPr indent="-342900" lvl="0" marL="457200" rtl="0" algn="l">
              <a:spcBef>
                <a:spcPts val="0"/>
              </a:spcBef>
              <a:spcAft>
                <a:spcPts val="0"/>
              </a:spcAft>
              <a:buSzPts val="1800"/>
              <a:buChar char="●"/>
            </a:pPr>
            <a:r>
              <a:rPr lang="en"/>
              <a:t>Randomization being done by performer during a performance may allow more customization and control over the randomization. </a:t>
            </a:r>
            <a:endParaRPr/>
          </a:p>
          <a:p>
            <a:pPr indent="-342900" lvl="0" marL="457200" rtl="0" algn="l">
              <a:spcBef>
                <a:spcPts val="0"/>
              </a:spcBef>
              <a:spcAft>
                <a:spcPts val="0"/>
              </a:spcAft>
              <a:buSzPts val="1800"/>
              <a:buChar char="●"/>
            </a:pPr>
            <a:r>
              <a:rPr lang="en"/>
              <a:t>Application adding in effects randomly may provide cool sounding variations that may help a performer who is not as well equipped.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txBox="1"/>
          <p:nvPr>
            <p:ph type="title"/>
          </p:nvPr>
        </p:nvSpPr>
        <p:spPr>
          <a:xfrm>
            <a:off x="567775"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Plans</a:t>
            </a:r>
            <a:endParaRPr/>
          </a:p>
        </p:txBody>
      </p:sp>
      <p:sp>
        <p:nvSpPr>
          <p:cNvPr id="301" name="Google Shape;301;p4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Cache searches and provide composition recommendations</a:t>
            </a:r>
            <a:endParaRPr/>
          </a:p>
          <a:p>
            <a:pPr indent="-342900" lvl="0" marL="457200" rtl="0" algn="l">
              <a:spcBef>
                <a:spcPts val="0"/>
              </a:spcBef>
              <a:spcAft>
                <a:spcPts val="0"/>
              </a:spcAft>
              <a:buSzPts val="1800"/>
              <a:buChar char="●"/>
            </a:pPr>
            <a:r>
              <a:rPr lang="en"/>
              <a:t>Allow users to manually set parameters for audio effects</a:t>
            </a:r>
            <a:endParaRPr/>
          </a:p>
          <a:p>
            <a:pPr indent="-342900" lvl="0" marL="457200" rtl="0" algn="l">
              <a:spcBef>
                <a:spcPts val="0"/>
              </a:spcBef>
              <a:spcAft>
                <a:spcPts val="0"/>
              </a:spcAft>
              <a:buSzPts val="1800"/>
              <a:buChar char="●"/>
            </a:pPr>
            <a:r>
              <a:rPr lang="en"/>
              <a:t>Better implementation of the Yi Jing</a:t>
            </a:r>
            <a:endParaRPr/>
          </a:p>
          <a:p>
            <a:pPr indent="-342900" lvl="0" marL="457200" rtl="0" algn="l">
              <a:spcBef>
                <a:spcPts val="0"/>
              </a:spcBef>
              <a:spcAft>
                <a:spcPts val="0"/>
              </a:spcAft>
              <a:buSzPts val="1800"/>
              <a:buChar char="●"/>
            </a:pPr>
            <a:r>
              <a:rPr lang="en"/>
              <a:t>Get the UCF School of Music involved in the project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Budget</a:t>
            </a:r>
            <a:endParaRPr/>
          </a:p>
        </p:txBody>
      </p:sp>
      <p:sp>
        <p:nvSpPr>
          <p:cNvPr id="307" name="Google Shape;307;p4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DigitalOcean server ($20/month)</a:t>
            </a:r>
            <a:br>
              <a:rPr lang="en"/>
            </a:br>
            <a:endParaRPr/>
          </a:p>
          <a:p>
            <a:pPr indent="-342900" lvl="0" marL="457200" rtl="0" algn="l">
              <a:spcBef>
                <a:spcPts val="0"/>
              </a:spcBef>
              <a:spcAft>
                <a:spcPts val="0"/>
              </a:spcAft>
              <a:buSzPts val="1800"/>
              <a:buChar char="●"/>
            </a:pPr>
            <a:r>
              <a:rPr lang="en"/>
              <a:t>Play Store ($25)</a:t>
            </a:r>
            <a:br>
              <a:rPr lang="en"/>
            </a:br>
            <a:endParaRPr/>
          </a:p>
          <a:p>
            <a:pPr indent="-342900" lvl="0" marL="457200" rtl="0" algn="l">
              <a:spcBef>
                <a:spcPts val="0"/>
              </a:spcBef>
              <a:spcAft>
                <a:spcPts val="0"/>
              </a:spcAft>
              <a:buSzPts val="1800"/>
              <a:buChar char="●"/>
            </a:pPr>
            <a:r>
              <a:rPr lang="en"/>
              <a:t>IOS Store ($99/year)</a:t>
            </a:r>
            <a:br>
              <a:rPr lang="en"/>
            </a:b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13" name="Google Shape;313;p4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4" name="Google Shape;314;p49"/>
          <p:cNvPicPr preferRelativeResize="0"/>
          <p:nvPr/>
        </p:nvPicPr>
        <p:blipFill rotWithShape="1">
          <a:blip r:embed="rId3">
            <a:alphaModFix/>
          </a:blip>
          <a:srcRect b="2257" l="2083" r="4063" t="0"/>
          <a:stretch/>
        </p:blipFill>
        <p:spPr>
          <a:xfrm>
            <a:off x="3339125" y="1057275"/>
            <a:ext cx="5467350" cy="302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Technical Requirements</a:t>
            </a:r>
            <a:endParaRPr/>
          </a:p>
        </p:txBody>
      </p:sp>
      <p:sp>
        <p:nvSpPr>
          <p:cNvPr id="87" name="Google Shape;87;p1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John Cage Tribute consists of four key elements:</a:t>
            </a:r>
            <a:endParaRPr/>
          </a:p>
          <a:p>
            <a:pPr indent="-304800" lvl="0" marL="457200" rtl="0" algn="l">
              <a:spcBef>
                <a:spcPts val="1600"/>
              </a:spcBef>
              <a:spcAft>
                <a:spcPts val="0"/>
              </a:spcAft>
              <a:buSzPts val="1200"/>
              <a:buAutoNum type="arabicPeriod"/>
            </a:pPr>
            <a:r>
              <a:rPr lang="en"/>
              <a:t>Mobile Application - Yoan</a:t>
            </a:r>
            <a:br>
              <a:rPr lang="en"/>
            </a:br>
            <a:endParaRPr/>
          </a:p>
          <a:p>
            <a:pPr indent="-304800" lvl="0" marL="457200" rtl="0" algn="l">
              <a:spcBef>
                <a:spcPts val="0"/>
              </a:spcBef>
              <a:spcAft>
                <a:spcPts val="0"/>
              </a:spcAft>
              <a:buSzPts val="1200"/>
              <a:buAutoNum type="arabicPeriod"/>
            </a:pPr>
            <a:r>
              <a:rPr lang="en"/>
              <a:t>Server/Audio Processing - Alper and Luke</a:t>
            </a:r>
            <a:br>
              <a:rPr lang="en"/>
            </a:br>
            <a:endParaRPr/>
          </a:p>
          <a:p>
            <a:pPr indent="-304800" lvl="0" marL="457200" rtl="0" algn="l">
              <a:spcBef>
                <a:spcPts val="0"/>
              </a:spcBef>
              <a:spcAft>
                <a:spcPts val="0"/>
              </a:spcAft>
              <a:buSzPts val="1200"/>
              <a:buAutoNum type="arabicPeriod"/>
            </a:pPr>
            <a:r>
              <a:rPr lang="en"/>
              <a:t>Database/PM - Jacob </a:t>
            </a:r>
            <a:br>
              <a:rPr lang="en"/>
            </a:br>
            <a:endParaRPr/>
          </a:p>
          <a:p>
            <a:pPr indent="-304800" lvl="0" marL="457200" rtl="0" algn="l">
              <a:spcBef>
                <a:spcPts val="0"/>
              </a:spcBef>
              <a:spcAft>
                <a:spcPts val="0"/>
              </a:spcAft>
              <a:buSzPts val="1200"/>
              <a:buAutoNum type="arabicPeriod"/>
            </a:pPr>
            <a:r>
              <a:rPr lang="en"/>
              <a:t>Web Application - Jason</a:t>
            </a:r>
            <a:endParaRPr/>
          </a:p>
        </p:txBody>
      </p:sp>
      <p:pic>
        <p:nvPicPr>
          <p:cNvPr id="88" name="Google Shape;88;p16"/>
          <p:cNvPicPr preferRelativeResize="0"/>
          <p:nvPr/>
        </p:nvPicPr>
        <p:blipFill rotWithShape="1">
          <a:blip r:embed="rId3">
            <a:alphaModFix/>
          </a:blip>
          <a:srcRect b="0" l="2131" r="1843" t="0"/>
          <a:stretch/>
        </p:blipFill>
        <p:spPr>
          <a:xfrm>
            <a:off x="3335950" y="908750"/>
            <a:ext cx="5710217" cy="316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Mobile Application</a:t>
            </a:r>
            <a:endParaRPr/>
          </a:p>
        </p:txBody>
      </p:sp>
      <p:pic>
        <p:nvPicPr>
          <p:cNvPr descr="https://venturebeat.com/wp-content/uploads/2018/02/google-flutter-logo.png?w=1600&amp;strip=all" id="94" name="Google Shape;94;p17"/>
          <p:cNvPicPr preferRelativeResize="0"/>
          <p:nvPr/>
        </p:nvPicPr>
        <p:blipFill>
          <a:blip r:embed="rId3">
            <a:alphaModFix/>
          </a:blip>
          <a:stretch>
            <a:fillRect/>
          </a:stretch>
        </p:blipFill>
        <p:spPr>
          <a:xfrm>
            <a:off x="6014325" y="2334500"/>
            <a:ext cx="2781000" cy="1390500"/>
          </a:xfrm>
          <a:prstGeom prst="rect">
            <a:avLst/>
          </a:prstGeom>
          <a:noFill/>
          <a:ln>
            <a:noFill/>
          </a:ln>
        </p:spPr>
      </p:pic>
      <p:sp>
        <p:nvSpPr>
          <p:cNvPr id="95" name="Google Shape;95;p17"/>
          <p:cNvSpPr txBox="1"/>
          <p:nvPr>
            <p:ph idx="1" type="body"/>
          </p:nvPr>
        </p:nvSpPr>
        <p:spPr>
          <a:xfrm>
            <a:off x="265800" y="1881700"/>
            <a:ext cx="8222100" cy="309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Built in: Dart + Flutter (Swift+Kotlin for audio plugins)</a:t>
            </a:r>
            <a:endParaRPr/>
          </a:p>
          <a:p>
            <a:pPr indent="-342900" lvl="0" marL="457200" rtl="0" algn="l">
              <a:spcBef>
                <a:spcPts val="0"/>
              </a:spcBef>
              <a:spcAft>
                <a:spcPts val="0"/>
              </a:spcAft>
              <a:buSzPts val="1800"/>
              <a:buChar char="●"/>
            </a:pPr>
            <a:r>
              <a:rPr lang="en"/>
              <a:t>Anticipated Launches:</a:t>
            </a:r>
            <a:endParaRPr/>
          </a:p>
          <a:p>
            <a:pPr indent="-342900" lvl="0" marL="457200" rtl="0" algn="l">
              <a:spcBef>
                <a:spcPts val="0"/>
              </a:spcBef>
              <a:spcAft>
                <a:spcPts val="0"/>
              </a:spcAft>
              <a:buSzPts val="1800"/>
              <a:buChar char="-"/>
            </a:pPr>
            <a:r>
              <a:rPr lang="en"/>
              <a:t>Google Play Store</a:t>
            </a:r>
            <a:endParaRPr/>
          </a:p>
          <a:p>
            <a:pPr indent="-342900" lvl="0" marL="457200" rtl="0" algn="l">
              <a:spcBef>
                <a:spcPts val="0"/>
              </a:spcBef>
              <a:spcAft>
                <a:spcPts val="0"/>
              </a:spcAft>
              <a:buSzPts val="1800"/>
              <a:buChar char="-"/>
            </a:pPr>
            <a:r>
              <a:rPr lang="en"/>
              <a:t>Apple App Store</a:t>
            </a:r>
            <a:endParaRPr/>
          </a:p>
          <a:p>
            <a:pPr indent="-342900" lvl="0" marL="457200" rtl="0" algn="l">
              <a:spcBef>
                <a:spcPts val="0"/>
              </a:spcBef>
              <a:spcAft>
                <a:spcPts val="0"/>
              </a:spcAft>
              <a:buSzPts val="1800"/>
              <a:buChar char="●"/>
            </a:pPr>
            <a:r>
              <a:rPr lang="en"/>
              <a:t>Supported Versions:</a:t>
            </a:r>
            <a:endParaRPr/>
          </a:p>
          <a:p>
            <a:pPr indent="-342900" lvl="0" marL="457200" rtl="0" algn="l">
              <a:spcBef>
                <a:spcPts val="0"/>
              </a:spcBef>
              <a:spcAft>
                <a:spcPts val="0"/>
              </a:spcAft>
              <a:buSzPts val="1800"/>
              <a:buChar char="-"/>
            </a:pPr>
            <a:r>
              <a:rPr lang="en"/>
              <a:t>Android 28+ (Audio plugins require 28+)</a:t>
            </a:r>
            <a:endParaRPr/>
          </a:p>
          <a:p>
            <a:pPr indent="-342900" lvl="0" marL="457200" rtl="0" algn="l">
              <a:spcBef>
                <a:spcPts val="0"/>
              </a:spcBef>
              <a:spcAft>
                <a:spcPts val="0"/>
              </a:spcAft>
              <a:buSzPts val="1800"/>
              <a:buChar char="-"/>
            </a:pPr>
            <a:r>
              <a:rPr lang="en"/>
              <a:t>iOS 8+ (Audio plugins, XCode v12.1 enforces iOS 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Mobile: UI and Nav.</a:t>
            </a:r>
            <a:endParaRPr/>
          </a:p>
        </p:txBody>
      </p:sp>
      <p:sp>
        <p:nvSpPr>
          <p:cNvPr id="101" name="Google Shape;101;p1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Think Apple</a:t>
            </a:r>
            <a:endParaRPr sz="1500"/>
          </a:p>
          <a:p>
            <a:pPr indent="-323850" lvl="0" marL="457200" rtl="0" algn="l">
              <a:spcBef>
                <a:spcPts val="0"/>
              </a:spcBef>
              <a:spcAft>
                <a:spcPts val="0"/>
              </a:spcAft>
              <a:buSzPts val="1500"/>
              <a:buChar char="-"/>
            </a:pPr>
            <a:r>
              <a:rPr lang="en" sz="1500"/>
              <a:t>Minimal</a:t>
            </a:r>
            <a:endParaRPr sz="1500"/>
          </a:p>
          <a:p>
            <a:pPr indent="-323850" lvl="0" marL="457200" rtl="0" algn="l">
              <a:spcBef>
                <a:spcPts val="0"/>
              </a:spcBef>
              <a:spcAft>
                <a:spcPts val="0"/>
              </a:spcAft>
              <a:buSzPts val="1500"/>
              <a:buChar char="-"/>
            </a:pPr>
            <a:r>
              <a:rPr lang="en" sz="1500"/>
              <a:t>But blue theme</a:t>
            </a:r>
            <a:endParaRPr sz="1500"/>
          </a:p>
          <a:p>
            <a:pPr indent="0" lvl="0" marL="457200" rtl="0" algn="l">
              <a:spcBef>
                <a:spcPts val="1600"/>
              </a:spcBef>
              <a:spcAft>
                <a:spcPts val="1600"/>
              </a:spcAft>
              <a:buNone/>
            </a:pPr>
            <a:r>
              <a:t/>
            </a:r>
            <a:endParaRPr sz="1500"/>
          </a:p>
        </p:txBody>
      </p:sp>
      <p:pic>
        <p:nvPicPr>
          <p:cNvPr descr="https://cdn.swisscows.ch//https://cdn.freebiesupply.com/images/large/2x/apple-logo-transparent.png" id="102" name="Google Shape;102;p18"/>
          <p:cNvPicPr preferRelativeResize="0"/>
          <p:nvPr/>
        </p:nvPicPr>
        <p:blipFill>
          <a:blip r:embed="rId3">
            <a:alphaModFix/>
          </a:blip>
          <a:stretch>
            <a:fillRect/>
          </a:stretch>
        </p:blipFill>
        <p:spPr>
          <a:xfrm>
            <a:off x="2325575" y="1586937"/>
            <a:ext cx="708500" cy="709100"/>
          </a:xfrm>
          <a:prstGeom prst="rect">
            <a:avLst/>
          </a:prstGeom>
          <a:noFill/>
          <a:ln>
            <a:noFill/>
          </a:ln>
        </p:spPr>
      </p:pic>
      <p:pic>
        <p:nvPicPr>
          <p:cNvPr id="103" name="Google Shape;103;p18"/>
          <p:cNvPicPr preferRelativeResize="0"/>
          <p:nvPr/>
        </p:nvPicPr>
        <p:blipFill>
          <a:blip r:embed="rId4">
            <a:alphaModFix/>
          </a:blip>
          <a:stretch>
            <a:fillRect/>
          </a:stretch>
        </p:blipFill>
        <p:spPr>
          <a:xfrm>
            <a:off x="807149" y="2571750"/>
            <a:ext cx="1395925" cy="2315076"/>
          </a:xfrm>
          <a:prstGeom prst="rect">
            <a:avLst/>
          </a:prstGeom>
          <a:noFill/>
          <a:ln>
            <a:noFill/>
          </a:ln>
        </p:spPr>
      </p:pic>
      <p:pic>
        <p:nvPicPr>
          <p:cNvPr id="104" name="Google Shape;104;p18"/>
          <p:cNvPicPr preferRelativeResize="0"/>
          <p:nvPr/>
        </p:nvPicPr>
        <p:blipFill>
          <a:blip r:embed="rId5">
            <a:alphaModFix/>
          </a:blip>
          <a:stretch>
            <a:fillRect/>
          </a:stretch>
        </p:blipFill>
        <p:spPr>
          <a:xfrm>
            <a:off x="3518353" y="152400"/>
            <a:ext cx="5404931"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Mobile: Authentication </a:t>
            </a:r>
            <a:endParaRPr/>
          </a:p>
        </p:txBody>
      </p:sp>
      <p:sp>
        <p:nvSpPr>
          <p:cNvPr id="110" name="Google Shape;110;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Login/Signup that leads into an Account screen</a:t>
            </a:r>
            <a:endParaRPr/>
          </a:p>
          <a:p>
            <a:pPr indent="-342900" lvl="0" marL="457200" rtl="0" algn="l">
              <a:spcBef>
                <a:spcPts val="0"/>
              </a:spcBef>
              <a:spcAft>
                <a:spcPts val="0"/>
              </a:spcAft>
              <a:buSzPts val="1800"/>
              <a:buChar char="●"/>
            </a:pPr>
            <a:r>
              <a:rPr lang="en"/>
              <a:t>JWT generated upon authentication</a:t>
            </a:r>
            <a:endParaRPr/>
          </a:p>
          <a:p>
            <a:pPr indent="-342900" lvl="0" marL="457200" rtl="0" algn="l">
              <a:spcBef>
                <a:spcPts val="0"/>
              </a:spcBef>
              <a:spcAft>
                <a:spcPts val="0"/>
              </a:spcAft>
              <a:buSzPts val="1800"/>
              <a:buChar char="-"/>
            </a:pPr>
            <a:r>
              <a:rPr lang="en"/>
              <a:t>Expires in approx. 10 days</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Guests have use restrictions, including:</a:t>
            </a:r>
            <a:endParaRPr/>
          </a:p>
          <a:p>
            <a:pPr indent="-342900" lvl="0" marL="457200" rtl="0" algn="l">
              <a:spcBef>
                <a:spcPts val="0"/>
              </a:spcBef>
              <a:spcAft>
                <a:spcPts val="0"/>
              </a:spcAft>
              <a:buSzPts val="1800"/>
              <a:buChar char="-"/>
            </a:pPr>
            <a:r>
              <a:rPr lang="en"/>
              <a:t>Creating sessions</a:t>
            </a:r>
            <a:endParaRPr/>
          </a:p>
          <a:p>
            <a:pPr indent="-342900" lvl="0" marL="457200" rtl="0" algn="l">
              <a:spcBef>
                <a:spcPts val="0"/>
              </a:spcBef>
              <a:spcAft>
                <a:spcPts val="0"/>
              </a:spcAft>
              <a:buSzPts val="1800"/>
              <a:buChar char="-"/>
            </a:pPr>
            <a:r>
              <a:rPr lang="en"/>
              <a:t>Being credited in composition performances</a:t>
            </a:r>
            <a:endParaRPr/>
          </a:p>
          <a:p>
            <a:pPr indent="-342900" lvl="0" marL="457200" rtl="0" algn="l">
              <a:spcBef>
                <a:spcPts val="0"/>
              </a:spcBef>
              <a:spcAft>
                <a:spcPts val="0"/>
              </a:spcAft>
              <a:buSzPts val="1800"/>
              <a:buChar char="-"/>
            </a:pPr>
            <a:r>
              <a:rPr lang="en"/>
              <a:t>Viewing compositions via Library</a:t>
            </a:r>
            <a:endParaRPr/>
          </a:p>
        </p:txBody>
      </p:sp>
      <p:pic>
        <p:nvPicPr>
          <p:cNvPr id="111" name="Google Shape;111;p19"/>
          <p:cNvPicPr preferRelativeResize="0"/>
          <p:nvPr/>
        </p:nvPicPr>
        <p:blipFill>
          <a:blip r:embed="rId3">
            <a:alphaModFix/>
          </a:blip>
          <a:stretch>
            <a:fillRect/>
          </a:stretch>
        </p:blipFill>
        <p:spPr>
          <a:xfrm>
            <a:off x="6899598" y="1919075"/>
            <a:ext cx="1794400" cy="2977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Mobile: Room Session Setup</a:t>
            </a:r>
            <a:endParaRPr/>
          </a:p>
        </p:txBody>
      </p:sp>
      <p:sp>
        <p:nvSpPr>
          <p:cNvPr id="117" name="Google Shape;117;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Available and new sessions update quickly via sockets</a:t>
            </a:r>
            <a:endParaRPr/>
          </a:p>
          <a:p>
            <a:pPr indent="-342900" lvl="0" marL="457200" rtl="0" algn="l">
              <a:spcBef>
                <a:spcPts val="0"/>
              </a:spcBef>
              <a:spcAft>
                <a:spcPts val="0"/>
              </a:spcAft>
              <a:buSzPts val="1800"/>
              <a:buChar char="●"/>
            </a:pPr>
            <a:r>
              <a:rPr lang="en"/>
              <a:t>Users are divided into </a:t>
            </a:r>
            <a:r>
              <a:rPr b="1" lang="en"/>
              <a:t>Performers</a:t>
            </a:r>
            <a:r>
              <a:rPr lang="en"/>
              <a:t> and </a:t>
            </a:r>
            <a:r>
              <a:rPr b="1" lang="en"/>
              <a:t>Listeners:</a:t>
            </a:r>
            <a:endParaRPr b="1"/>
          </a:p>
          <a:p>
            <a:pPr indent="-342900" lvl="0" marL="457200" rtl="0" algn="l">
              <a:spcBef>
                <a:spcPts val="0"/>
              </a:spcBef>
              <a:spcAft>
                <a:spcPts val="0"/>
              </a:spcAft>
              <a:buSzPts val="1800"/>
              <a:buChar char="-"/>
            </a:pPr>
            <a:r>
              <a:rPr b="1" lang="en"/>
              <a:t>Performer</a:t>
            </a:r>
            <a:r>
              <a:rPr lang="en"/>
              <a:t>: Provides mic input for audio mixing </a:t>
            </a:r>
            <a:endParaRPr/>
          </a:p>
          <a:p>
            <a:pPr indent="-342900" lvl="0" marL="457200" rtl="0" algn="l">
              <a:spcBef>
                <a:spcPts val="0"/>
              </a:spcBef>
              <a:spcAft>
                <a:spcPts val="0"/>
              </a:spcAft>
              <a:buSzPts val="1800"/>
              <a:buChar char="-"/>
            </a:pPr>
            <a:r>
              <a:rPr lang="en"/>
              <a:t>(must accept mic permission)</a:t>
            </a:r>
            <a:endParaRPr/>
          </a:p>
          <a:p>
            <a:pPr indent="-342900" lvl="0" marL="457200" rtl="0" algn="l">
              <a:spcBef>
                <a:spcPts val="0"/>
              </a:spcBef>
              <a:spcAft>
                <a:spcPts val="0"/>
              </a:spcAft>
              <a:buSzPts val="1800"/>
              <a:buChar char="-"/>
            </a:pPr>
            <a:r>
              <a:rPr b="1" lang="en"/>
              <a:t>Listener</a:t>
            </a:r>
            <a:r>
              <a:rPr lang="en"/>
              <a:t>: Listens to mixed audio in real time</a:t>
            </a:r>
            <a:endParaRPr/>
          </a:p>
          <a:p>
            <a:pPr indent="-342900" lvl="0" marL="457200" rtl="0" algn="l">
              <a:spcBef>
                <a:spcPts val="0"/>
              </a:spcBef>
              <a:spcAft>
                <a:spcPts val="0"/>
              </a:spcAft>
              <a:buSzPts val="1800"/>
              <a:buChar char="●"/>
            </a:pPr>
            <a:r>
              <a:rPr lang="en"/>
              <a:t>Max 4-8 Performers per room, max 3 Listeners</a:t>
            </a:r>
            <a:endParaRPr/>
          </a:p>
          <a:p>
            <a:pPr indent="-342900" lvl="0" marL="457200" rtl="0" algn="l">
              <a:spcBef>
                <a:spcPts val="0"/>
              </a:spcBef>
              <a:spcAft>
                <a:spcPts val="0"/>
              </a:spcAft>
              <a:buSzPts val="1800"/>
              <a:buChar char="-"/>
            </a:pPr>
            <a:r>
              <a:rPr lang="en"/>
              <a:t>(server intensity-conscious room capacities)</a:t>
            </a:r>
            <a:endParaRPr/>
          </a:p>
          <a:p>
            <a:pPr indent="-342900" lvl="0" marL="457200" rtl="0" algn="l">
              <a:spcBef>
                <a:spcPts val="0"/>
              </a:spcBef>
              <a:spcAft>
                <a:spcPts val="0"/>
              </a:spcAft>
              <a:buSzPts val="1800"/>
              <a:buChar char="●"/>
            </a:pPr>
            <a:r>
              <a:rPr lang="en"/>
              <a:t>4-digit PIN can be made to protect room entry</a:t>
            </a:r>
            <a:endParaRPr/>
          </a:p>
          <a:p>
            <a:pPr indent="-342900" lvl="0" marL="457200" rtl="0" algn="l">
              <a:spcBef>
                <a:spcPts val="0"/>
              </a:spcBef>
              <a:spcAft>
                <a:spcPts val="0"/>
              </a:spcAft>
              <a:buSzPts val="1800"/>
              <a:buChar char="●"/>
            </a:pPr>
            <a:r>
              <a:rPr lang="en"/>
              <a:t>Host is the designated composer (composition owner)</a:t>
            </a:r>
            <a:endParaRPr/>
          </a:p>
        </p:txBody>
      </p:sp>
      <p:pic>
        <p:nvPicPr>
          <p:cNvPr id="118" name="Google Shape;118;p20"/>
          <p:cNvPicPr preferRelativeResize="0"/>
          <p:nvPr/>
        </p:nvPicPr>
        <p:blipFill>
          <a:blip r:embed="rId3">
            <a:alphaModFix/>
          </a:blip>
          <a:stretch>
            <a:fillRect/>
          </a:stretch>
        </p:blipFill>
        <p:spPr>
          <a:xfrm>
            <a:off x="7057650" y="1919075"/>
            <a:ext cx="1681224" cy="2800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Mobile: Session Initiation</a:t>
            </a:r>
            <a:endParaRPr/>
          </a:p>
        </p:txBody>
      </p:sp>
      <p:sp>
        <p:nvSpPr>
          <p:cNvPr id="124" name="Google Shape;124;p21"/>
          <p:cNvSpPr txBox="1"/>
          <p:nvPr>
            <p:ph idx="1" type="body"/>
          </p:nvPr>
        </p:nvSpPr>
        <p:spPr>
          <a:xfrm>
            <a:off x="471900" y="2047163"/>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Composer can end their session between 2-10 min.</a:t>
            </a:r>
            <a:endParaRPr/>
          </a:p>
          <a:p>
            <a:pPr indent="-342900" lvl="0" marL="457200" rtl="0" algn="l">
              <a:spcBef>
                <a:spcPts val="0"/>
              </a:spcBef>
              <a:spcAft>
                <a:spcPts val="0"/>
              </a:spcAft>
              <a:buSzPts val="1800"/>
              <a:buChar char="●"/>
            </a:pPr>
            <a:r>
              <a:rPr lang="en"/>
              <a:t>Session begins once:</a:t>
            </a:r>
            <a:endParaRPr/>
          </a:p>
          <a:p>
            <a:pPr indent="-342900" lvl="0" marL="457200" rtl="0" algn="l">
              <a:spcBef>
                <a:spcPts val="0"/>
              </a:spcBef>
              <a:spcAft>
                <a:spcPts val="0"/>
              </a:spcAft>
              <a:buSzPts val="1800"/>
              <a:buChar char="-"/>
            </a:pPr>
            <a:r>
              <a:rPr lang="en"/>
              <a:t>Max performers reached</a:t>
            </a:r>
            <a:endParaRPr/>
          </a:p>
          <a:p>
            <a:pPr indent="-342900" lvl="0" marL="457200" rtl="0" algn="l">
              <a:spcBef>
                <a:spcPts val="0"/>
              </a:spcBef>
              <a:spcAft>
                <a:spcPts val="0"/>
              </a:spcAft>
              <a:buSzPts val="1800"/>
              <a:buChar char="-"/>
            </a:pPr>
            <a:r>
              <a:rPr lang="en"/>
              <a:t>Composer clicks Start </a:t>
            </a:r>
            <a:r>
              <a:rPr lang="en"/>
              <a:t>b</a:t>
            </a:r>
            <a:r>
              <a:rPr lang="en"/>
              <a:t>utton</a:t>
            </a:r>
            <a:endParaRPr/>
          </a:p>
          <a:p>
            <a:pPr indent="-342900" lvl="0" marL="457200" rtl="0" algn="l">
              <a:spcBef>
                <a:spcPts val="0"/>
              </a:spcBef>
              <a:spcAft>
                <a:spcPts val="0"/>
              </a:spcAft>
              <a:buSzPts val="1800"/>
              <a:buChar char="●"/>
            </a:pPr>
            <a:r>
              <a:rPr lang="en"/>
              <a:t>Upon completion:</a:t>
            </a:r>
            <a:endParaRPr/>
          </a:p>
          <a:p>
            <a:pPr indent="-342900" lvl="0" marL="457200" rtl="0" algn="l">
              <a:spcBef>
                <a:spcPts val="0"/>
              </a:spcBef>
              <a:spcAft>
                <a:spcPts val="0"/>
              </a:spcAft>
              <a:buSzPts val="1800"/>
              <a:buChar char="-"/>
            </a:pPr>
            <a:r>
              <a:rPr lang="en"/>
              <a:t>Non-composers are greeted with a success message</a:t>
            </a:r>
            <a:endParaRPr/>
          </a:p>
          <a:p>
            <a:pPr indent="-342900" lvl="0" marL="457200" rtl="0" algn="l">
              <a:spcBef>
                <a:spcPts val="0"/>
              </a:spcBef>
              <a:spcAft>
                <a:spcPts val="0"/>
              </a:spcAft>
              <a:buSzPts val="1800"/>
              <a:buChar char="-"/>
            </a:pPr>
            <a:r>
              <a:rPr lang="en"/>
              <a:t>The composer is led to the Comp. Info Screen</a:t>
            </a:r>
            <a:endParaRPr/>
          </a:p>
          <a:p>
            <a:pPr indent="-342900" lvl="0" marL="457200" rtl="0" algn="l">
              <a:spcBef>
                <a:spcPts val="0"/>
              </a:spcBef>
              <a:spcAft>
                <a:spcPts val="0"/>
              </a:spcAft>
              <a:buSzPts val="1800"/>
              <a:buChar char="-"/>
            </a:pPr>
            <a:r>
              <a:rPr lang="en"/>
              <a:t>This is where they can provide their composition:</a:t>
            </a:r>
            <a:endParaRPr/>
          </a:p>
          <a:p>
            <a:pPr indent="-342900" lvl="0" marL="457200" rtl="0" algn="l">
              <a:spcBef>
                <a:spcPts val="0"/>
              </a:spcBef>
              <a:spcAft>
                <a:spcPts val="0"/>
              </a:spcAft>
              <a:buSzPts val="1800"/>
              <a:buChar char="-"/>
            </a:pPr>
            <a:r>
              <a:rPr lang="en"/>
              <a:t>A title, description, tags, and private/public setting</a:t>
            </a:r>
            <a:endParaRPr/>
          </a:p>
        </p:txBody>
      </p:sp>
      <p:pic>
        <p:nvPicPr>
          <p:cNvPr id="125" name="Google Shape;125;p21"/>
          <p:cNvPicPr preferRelativeResize="0"/>
          <p:nvPr/>
        </p:nvPicPr>
        <p:blipFill>
          <a:blip r:embed="rId3">
            <a:alphaModFix/>
          </a:blip>
          <a:stretch>
            <a:fillRect/>
          </a:stretch>
        </p:blipFill>
        <p:spPr>
          <a:xfrm>
            <a:off x="6998522" y="1919075"/>
            <a:ext cx="1801701" cy="2966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