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6" r:id="rId5"/>
    <p:sldId id="292" r:id="rId6"/>
    <p:sldId id="293" r:id="rId7"/>
    <p:sldId id="294" r:id="rId8"/>
    <p:sldId id="295" r:id="rId9"/>
    <p:sldId id="296" r:id="rId10"/>
    <p:sldId id="297" r:id="rId11"/>
    <p:sldId id="298" r:id="rId12"/>
    <p:sldId id="300" r:id="rId13"/>
    <p:sldId id="286" r:id="rId14"/>
    <p:sldId id="288" r:id="rId15"/>
    <p:sldId id="287" r:id="rId16"/>
    <p:sldId id="289" r:id="rId17"/>
    <p:sldId id="261" r:id="rId18"/>
    <p:sldId id="28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275" r:id="rId34"/>
    <p:sldId id="27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2"/>
  </p:normalViewPr>
  <p:slideViewPr>
    <p:cSldViewPr>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B8E2A6-C10D-409C-9789-01E6D48667AF}" type="datetimeFigureOut">
              <a:rPr lang="en-GB" smtClean="0"/>
              <a:pPr/>
              <a:t>09/11/2021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F65F8-8B66-480A-A2E7-8599EC3660BD}" type="slidenum">
              <a:rPr lang="en-GB" smtClean="0"/>
              <a:pPr/>
              <a:t>‹#›</a:t>
            </a:fld>
            <a:endParaRPr lang="en-GB"/>
          </a:p>
        </p:txBody>
      </p:sp>
    </p:spTree>
    <p:extLst>
      <p:ext uri="{BB962C8B-B14F-4D97-AF65-F5344CB8AC3E}">
        <p14:creationId xmlns:p14="http://schemas.microsoft.com/office/powerpoint/2010/main" val="329383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8F65F8-8B66-480A-A2E7-8599EC3660BD}" type="slidenum">
              <a:rPr lang="en-GB" smtClean="0"/>
              <a:pPr/>
              <a:t>3</a:t>
            </a:fld>
            <a:endParaRPr lang="en-GB"/>
          </a:p>
        </p:txBody>
      </p:sp>
    </p:spTree>
    <p:extLst>
      <p:ext uri="{BB962C8B-B14F-4D97-AF65-F5344CB8AC3E}">
        <p14:creationId xmlns:p14="http://schemas.microsoft.com/office/powerpoint/2010/main" val="360814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8F65F8-8B66-480A-A2E7-8599EC3660BD}" type="slidenum">
              <a:rPr lang="en-GB" smtClean="0"/>
              <a:pPr/>
              <a:t>32</a:t>
            </a:fld>
            <a:endParaRPr lang="en-GB"/>
          </a:p>
        </p:txBody>
      </p:sp>
    </p:spTree>
    <p:extLst>
      <p:ext uri="{BB962C8B-B14F-4D97-AF65-F5344CB8AC3E}">
        <p14:creationId xmlns:p14="http://schemas.microsoft.com/office/powerpoint/2010/main" val="346861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77F1030-5F84-414B-8E0D-CB6A620AE008}" type="datetime1">
              <a:rPr lang="en-GB" smtClean="0"/>
              <a:pPr/>
              <a:t>09/11/2021</a:t>
            </a:fld>
            <a:endParaRPr lang="en-GB"/>
          </a:p>
        </p:txBody>
      </p:sp>
      <p:sp>
        <p:nvSpPr>
          <p:cNvPr id="5" name="Footer Placeholder 4"/>
          <p:cNvSpPr>
            <a:spLocks noGrp="1"/>
          </p:cNvSpPr>
          <p:nvPr>
            <p:ph type="ftr" sz="quarter" idx="11"/>
          </p:nvPr>
        </p:nvSpPr>
        <p:spPr/>
        <p:txBody>
          <a:bodyPr/>
          <a:lstStyle/>
          <a:p>
            <a:r>
              <a:rPr lang="en-GB"/>
              <a:t>Prepared by Dr. M. Afrifah</a:t>
            </a:r>
          </a:p>
        </p:txBody>
      </p:sp>
      <p:sp>
        <p:nvSpPr>
          <p:cNvPr id="6" name="Slide Number Placeholder 5"/>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4B0A9C-49CC-4D43-83F4-DB023AACC9E8}" type="datetime1">
              <a:rPr lang="en-GB" smtClean="0"/>
              <a:pPr/>
              <a:t>09/11/2021</a:t>
            </a:fld>
            <a:endParaRPr lang="en-GB"/>
          </a:p>
        </p:txBody>
      </p:sp>
      <p:sp>
        <p:nvSpPr>
          <p:cNvPr id="5" name="Footer Placeholder 4"/>
          <p:cNvSpPr>
            <a:spLocks noGrp="1"/>
          </p:cNvSpPr>
          <p:nvPr>
            <p:ph type="ftr" sz="quarter" idx="11"/>
          </p:nvPr>
        </p:nvSpPr>
        <p:spPr/>
        <p:txBody>
          <a:bodyPr/>
          <a:lstStyle/>
          <a:p>
            <a:r>
              <a:rPr lang="en-GB"/>
              <a:t>Prepared by Dr. M. Afrifah</a:t>
            </a:r>
          </a:p>
        </p:txBody>
      </p:sp>
      <p:sp>
        <p:nvSpPr>
          <p:cNvPr id="6" name="Slide Number Placeholder 5"/>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272F6F-C92E-4AAB-A150-6E871A8202C3}" type="datetime1">
              <a:rPr lang="en-GB" smtClean="0"/>
              <a:pPr/>
              <a:t>09/11/2021</a:t>
            </a:fld>
            <a:endParaRPr lang="en-GB"/>
          </a:p>
        </p:txBody>
      </p:sp>
      <p:sp>
        <p:nvSpPr>
          <p:cNvPr id="5" name="Footer Placeholder 4"/>
          <p:cNvSpPr>
            <a:spLocks noGrp="1"/>
          </p:cNvSpPr>
          <p:nvPr>
            <p:ph type="ftr" sz="quarter" idx="11"/>
          </p:nvPr>
        </p:nvSpPr>
        <p:spPr/>
        <p:txBody>
          <a:bodyPr/>
          <a:lstStyle/>
          <a:p>
            <a:r>
              <a:rPr lang="en-GB"/>
              <a:t>Prepared by Dr. M. Afrifah</a:t>
            </a:r>
          </a:p>
        </p:txBody>
      </p:sp>
      <p:sp>
        <p:nvSpPr>
          <p:cNvPr id="6" name="Slide Number Placeholder 5"/>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57D3D85-BABD-46A9-A1D3-EEFA2DCD2BA9}" type="datetime1">
              <a:rPr lang="en-GB" smtClean="0"/>
              <a:pPr/>
              <a:t>09/11/2021</a:t>
            </a:fld>
            <a:endParaRPr lang="en-GB"/>
          </a:p>
        </p:txBody>
      </p:sp>
      <p:sp>
        <p:nvSpPr>
          <p:cNvPr id="5" name="Footer Placeholder 4"/>
          <p:cNvSpPr>
            <a:spLocks noGrp="1"/>
          </p:cNvSpPr>
          <p:nvPr>
            <p:ph type="ftr" sz="quarter" idx="11"/>
          </p:nvPr>
        </p:nvSpPr>
        <p:spPr/>
        <p:txBody>
          <a:bodyPr/>
          <a:lstStyle/>
          <a:p>
            <a:r>
              <a:rPr lang="en-GB"/>
              <a:t>Prepared by Dr. M. Afrifah</a:t>
            </a:r>
          </a:p>
        </p:txBody>
      </p:sp>
      <p:sp>
        <p:nvSpPr>
          <p:cNvPr id="6" name="Slide Number Placeholder 5"/>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906A5-BD6B-48E1-B0F6-17F0D79D73DD}" type="datetime1">
              <a:rPr lang="en-GB" smtClean="0"/>
              <a:pPr/>
              <a:t>09/11/2021</a:t>
            </a:fld>
            <a:endParaRPr lang="en-GB"/>
          </a:p>
        </p:txBody>
      </p:sp>
      <p:sp>
        <p:nvSpPr>
          <p:cNvPr id="5" name="Footer Placeholder 4"/>
          <p:cNvSpPr>
            <a:spLocks noGrp="1"/>
          </p:cNvSpPr>
          <p:nvPr>
            <p:ph type="ftr" sz="quarter" idx="11"/>
          </p:nvPr>
        </p:nvSpPr>
        <p:spPr/>
        <p:txBody>
          <a:bodyPr/>
          <a:lstStyle/>
          <a:p>
            <a:r>
              <a:rPr lang="en-GB"/>
              <a:t>Prepared by Dr. M. Afrifah</a:t>
            </a:r>
          </a:p>
        </p:txBody>
      </p:sp>
      <p:sp>
        <p:nvSpPr>
          <p:cNvPr id="6" name="Slide Number Placeholder 5"/>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619976C-332C-4830-AF31-50C832B7BFFF}" type="datetime1">
              <a:rPr lang="en-GB" smtClean="0"/>
              <a:pPr/>
              <a:t>09/11/2021</a:t>
            </a:fld>
            <a:endParaRPr lang="en-GB"/>
          </a:p>
        </p:txBody>
      </p:sp>
      <p:sp>
        <p:nvSpPr>
          <p:cNvPr id="6" name="Footer Placeholder 5"/>
          <p:cNvSpPr>
            <a:spLocks noGrp="1"/>
          </p:cNvSpPr>
          <p:nvPr>
            <p:ph type="ftr" sz="quarter" idx="11"/>
          </p:nvPr>
        </p:nvSpPr>
        <p:spPr/>
        <p:txBody>
          <a:bodyPr/>
          <a:lstStyle/>
          <a:p>
            <a:r>
              <a:rPr lang="en-GB"/>
              <a:t>Prepared by Dr. M. Afrifah</a:t>
            </a:r>
          </a:p>
        </p:txBody>
      </p:sp>
      <p:sp>
        <p:nvSpPr>
          <p:cNvPr id="7" name="Slide Number Placeholder 6"/>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0622091-695E-4E01-9DAE-CB6FC41ABD44}" type="datetime1">
              <a:rPr lang="en-GB" smtClean="0"/>
              <a:pPr/>
              <a:t>09/11/2021</a:t>
            </a:fld>
            <a:endParaRPr lang="en-GB"/>
          </a:p>
        </p:txBody>
      </p:sp>
      <p:sp>
        <p:nvSpPr>
          <p:cNvPr id="8" name="Footer Placeholder 7"/>
          <p:cNvSpPr>
            <a:spLocks noGrp="1"/>
          </p:cNvSpPr>
          <p:nvPr>
            <p:ph type="ftr" sz="quarter" idx="11"/>
          </p:nvPr>
        </p:nvSpPr>
        <p:spPr/>
        <p:txBody>
          <a:bodyPr/>
          <a:lstStyle/>
          <a:p>
            <a:r>
              <a:rPr lang="en-GB"/>
              <a:t>Prepared by Dr. M. Afrifah</a:t>
            </a:r>
          </a:p>
        </p:txBody>
      </p:sp>
      <p:sp>
        <p:nvSpPr>
          <p:cNvPr id="9" name="Slide Number Placeholder 8"/>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9FC2C-E1D4-4038-B35C-FE6A55C3B993}" type="datetime1">
              <a:rPr lang="en-GB" smtClean="0"/>
              <a:pPr/>
              <a:t>09/11/2021</a:t>
            </a:fld>
            <a:endParaRPr lang="en-GB"/>
          </a:p>
        </p:txBody>
      </p:sp>
      <p:sp>
        <p:nvSpPr>
          <p:cNvPr id="4" name="Footer Placeholder 3"/>
          <p:cNvSpPr>
            <a:spLocks noGrp="1"/>
          </p:cNvSpPr>
          <p:nvPr>
            <p:ph type="ftr" sz="quarter" idx="11"/>
          </p:nvPr>
        </p:nvSpPr>
        <p:spPr/>
        <p:txBody>
          <a:bodyPr/>
          <a:lstStyle/>
          <a:p>
            <a:r>
              <a:rPr lang="en-GB"/>
              <a:t>Prepared by Dr. M. Afrifah</a:t>
            </a:r>
          </a:p>
        </p:txBody>
      </p:sp>
      <p:sp>
        <p:nvSpPr>
          <p:cNvPr id="5" name="Slide Number Placeholder 4"/>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55394-BEF4-402C-9538-C9B1672596AA}" type="datetime1">
              <a:rPr lang="en-GB" smtClean="0"/>
              <a:pPr/>
              <a:t>09/11/2021</a:t>
            </a:fld>
            <a:endParaRPr lang="en-GB"/>
          </a:p>
        </p:txBody>
      </p:sp>
      <p:sp>
        <p:nvSpPr>
          <p:cNvPr id="3" name="Footer Placeholder 2"/>
          <p:cNvSpPr>
            <a:spLocks noGrp="1"/>
          </p:cNvSpPr>
          <p:nvPr>
            <p:ph type="ftr" sz="quarter" idx="11"/>
          </p:nvPr>
        </p:nvSpPr>
        <p:spPr/>
        <p:txBody>
          <a:bodyPr/>
          <a:lstStyle/>
          <a:p>
            <a:r>
              <a:rPr lang="en-GB"/>
              <a:t>Prepared by Dr. M. Afrifah</a:t>
            </a:r>
          </a:p>
        </p:txBody>
      </p:sp>
      <p:sp>
        <p:nvSpPr>
          <p:cNvPr id="4" name="Slide Number Placeholder 3"/>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EA3C7F-1C82-4411-8933-27B1D52B0838}" type="datetime1">
              <a:rPr lang="en-GB" smtClean="0"/>
              <a:pPr/>
              <a:t>09/11/2021</a:t>
            </a:fld>
            <a:endParaRPr lang="en-GB"/>
          </a:p>
        </p:txBody>
      </p:sp>
      <p:sp>
        <p:nvSpPr>
          <p:cNvPr id="6" name="Footer Placeholder 5"/>
          <p:cNvSpPr>
            <a:spLocks noGrp="1"/>
          </p:cNvSpPr>
          <p:nvPr>
            <p:ph type="ftr" sz="quarter" idx="11"/>
          </p:nvPr>
        </p:nvSpPr>
        <p:spPr/>
        <p:txBody>
          <a:bodyPr/>
          <a:lstStyle/>
          <a:p>
            <a:r>
              <a:rPr lang="en-GB"/>
              <a:t>Prepared by Dr. M. Afrifah</a:t>
            </a:r>
          </a:p>
        </p:txBody>
      </p:sp>
      <p:sp>
        <p:nvSpPr>
          <p:cNvPr id="7" name="Slide Number Placeholder 6"/>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B7834E-7869-49C8-B2F1-261BBBFC9EA7}" type="datetime1">
              <a:rPr lang="en-GB" smtClean="0"/>
              <a:pPr/>
              <a:t>09/11/2021</a:t>
            </a:fld>
            <a:endParaRPr lang="en-GB"/>
          </a:p>
        </p:txBody>
      </p:sp>
      <p:sp>
        <p:nvSpPr>
          <p:cNvPr id="6" name="Footer Placeholder 5"/>
          <p:cNvSpPr>
            <a:spLocks noGrp="1"/>
          </p:cNvSpPr>
          <p:nvPr>
            <p:ph type="ftr" sz="quarter" idx="11"/>
          </p:nvPr>
        </p:nvSpPr>
        <p:spPr/>
        <p:txBody>
          <a:bodyPr/>
          <a:lstStyle/>
          <a:p>
            <a:r>
              <a:rPr lang="en-GB"/>
              <a:t>Prepared by Dr. M. Afrifah</a:t>
            </a:r>
          </a:p>
        </p:txBody>
      </p:sp>
      <p:sp>
        <p:nvSpPr>
          <p:cNvPr id="7" name="Slide Number Placeholder 6"/>
          <p:cNvSpPr>
            <a:spLocks noGrp="1"/>
          </p:cNvSpPr>
          <p:nvPr>
            <p:ph type="sldNum" sz="quarter" idx="12"/>
          </p:nvPr>
        </p:nvSpPr>
        <p:spPr/>
        <p:txBody>
          <a:bodyPr/>
          <a:lstStyle/>
          <a:p>
            <a:fld id="{DD19BD6B-C9B5-4A1C-8068-7F234E10FCC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BBCA1-5466-48F1-985C-B7576F07028D}" type="datetime1">
              <a:rPr lang="en-GB" smtClean="0"/>
              <a:pPr/>
              <a:t>09/11/2021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Prepared by Dr. M. Afrifah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9BD6B-C9B5-4A1C-8068-7F234E10FCC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016223"/>
          </a:xfrm>
        </p:spPr>
        <p:txBody>
          <a:bodyPr>
            <a:normAutofit/>
          </a:bodyPr>
          <a:lstStyle/>
          <a:p>
            <a:r>
              <a:rPr lang="en-US" b="1" dirty="0">
                <a:solidFill>
                  <a:srgbClr val="7030A0"/>
                </a:solidFill>
              </a:rPr>
              <a:t>RESEARCH METHODS </a:t>
            </a:r>
            <a:br>
              <a:rPr lang="en-GB" dirty="0">
                <a:solidFill>
                  <a:srgbClr val="7030A0"/>
                </a:solidFill>
              </a:rPr>
            </a:br>
            <a:r>
              <a:rPr lang="en-GB" dirty="0">
                <a:solidFill>
                  <a:srgbClr val="7030A0"/>
                </a:solidFill>
              </a:rPr>
              <a:t>Level 300</a:t>
            </a:r>
          </a:p>
        </p:txBody>
      </p:sp>
      <p:sp>
        <p:nvSpPr>
          <p:cNvPr id="3" name="Subtitle 2"/>
          <p:cNvSpPr>
            <a:spLocks noGrp="1"/>
          </p:cNvSpPr>
          <p:nvPr>
            <p:ph type="subTitle" idx="1"/>
          </p:nvPr>
        </p:nvSpPr>
        <p:spPr/>
        <p:txBody>
          <a:bodyPr>
            <a:normAutofit lnSpcReduction="10000"/>
          </a:bodyPr>
          <a:lstStyle/>
          <a:p>
            <a:r>
              <a:rPr lang="en-US" b="1" dirty="0">
                <a:solidFill>
                  <a:schemeClr val="tx1"/>
                </a:solidFill>
              </a:rPr>
              <a:t>Lecturer: Mr. George Asante</a:t>
            </a:r>
          </a:p>
          <a:p>
            <a:r>
              <a:rPr lang="en-US" b="1" dirty="0">
                <a:solidFill>
                  <a:schemeClr val="tx1"/>
                </a:solidFill>
              </a:rPr>
              <a:t>Week 2, Session 2</a:t>
            </a:r>
          </a:p>
          <a:p>
            <a:r>
              <a:rPr lang="en-GB" sz="4000" dirty="0">
                <a:solidFill>
                  <a:srgbClr val="FF33CC"/>
                </a:solidFill>
                <a:ea typeface="+mj-ea"/>
                <a:cs typeface="+mj-cs"/>
              </a:rPr>
              <a:t>Introduction to Research</a:t>
            </a:r>
            <a:r>
              <a:rPr lang="en-US" sz="2400" dirty="0">
                <a:solidFill>
                  <a:srgbClr val="FF33CC"/>
                </a:solidFill>
              </a:rPr>
              <a:t> </a:t>
            </a:r>
          </a:p>
          <a:p>
            <a:endParaRPr lang="en-GB" dirty="0">
              <a:solidFill>
                <a:srgbClr val="FF33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Meaning of Research Cont’d</a:t>
            </a:r>
          </a:p>
        </p:txBody>
      </p:sp>
      <p:sp>
        <p:nvSpPr>
          <p:cNvPr id="3" name="Content Placeholder 2"/>
          <p:cNvSpPr>
            <a:spLocks noGrp="1"/>
          </p:cNvSpPr>
          <p:nvPr>
            <p:ph idx="1"/>
          </p:nvPr>
        </p:nvSpPr>
        <p:spPr>
          <a:xfrm>
            <a:off x="179512" y="1600200"/>
            <a:ext cx="8712968" cy="4525963"/>
          </a:xfrm>
        </p:spPr>
        <p:txBody>
          <a:bodyPr/>
          <a:lstStyle/>
          <a:p>
            <a:pPr>
              <a:buFont typeface="Wingdings" pitchFamily="2" charset="2"/>
              <a:buChar char="q"/>
            </a:pPr>
            <a:r>
              <a:rPr lang="en-GB" dirty="0"/>
              <a:t>‘</a:t>
            </a:r>
            <a:r>
              <a:rPr lang="en-GB" sz="2800" dirty="0">
                <a:solidFill>
                  <a:srgbClr val="7030A0"/>
                </a:solidFill>
              </a:rPr>
              <a:t>Systematic’</a:t>
            </a:r>
            <a:r>
              <a:rPr lang="en-GB" sz="2800" dirty="0"/>
              <a:t> suggests that research is based on logical relationships and not just beliefs (</a:t>
            </a:r>
            <a:r>
              <a:rPr lang="en-GB" sz="2800" dirty="0" err="1"/>
              <a:t>Ghauri</a:t>
            </a:r>
            <a:r>
              <a:rPr lang="en-GB" sz="2800" dirty="0"/>
              <a:t> and </a:t>
            </a:r>
            <a:r>
              <a:rPr lang="en-GB" sz="2800" dirty="0" err="1"/>
              <a:t>Gronhaug</a:t>
            </a:r>
            <a:r>
              <a:rPr lang="en-GB" sz="2800" dirty="0"/>
              <a:t>, 2005). </a:t>
            </a:r>
          </a:p>
          <a:p>
            <a:pPr lvl="1">
              <a:buFont typeface="Wingdings" pitchFamily="2" charset="2"/>
              <a:buChar char="q"/>
            </a:pPr>
            <a:r>
              <a:rPr lang="en-GB" sz="2400" dirty="0"/>
              <a:t>Research involves an explanation of the methods used to collect the data </a:t>
            </a:r>
          </a:p>
          <a:p>
            <a:pPr lvl="1">
              <a:buFont typeface="Wingdings" pitchFamily="2" charset="2"/>
              <a:buChar char="q"/>
            </a:pPr>
            <a:r>
              <a:rPr lang="en-GB" sz="2400" dirty="0"/>
              <a:t>It argues why the results obtained are meaningful, and explains any limitations that are associated with them</a:t>
            </a:r>
            <a:endParaRPr lang="en-GB" dirty="0"/>
          </a:p>
        </p:txBody>
      </p:sp>
    </p:spTree>
    <p:extLst>
      <p:ext uri="{BB962C8B-B14F-4D97-AF65-F5344CB8AC3E}">
        <p14:creationId xmlns:p14="http://schemas.microsoft.com/office/powerpoint/2010/main" val="207070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Meaning of Research Cont’d</a:t>
            </a:r>
          </a:p>
        </p:txBody>
      </p:sp>
      <p:sp>
        <p:nvSpPr>
          <p:cNvPr id="3" name="Content Placeholder 2"/>
          <p:cNvSpPr>
            <a:spLocks noGrp="1"/>
          </p:cNvSpPr>
          <p:nvPr>
            <p:ph idx="1"/>
          </p:nvPr>
        </p:nvSpPr>
        <p:spPr>
          <a:xfrm>
            <a:off x="107504" y="1484784"/>
            <a:ext cx="8856984" cy="4896544"/>
          </a:xfrm>
        </p:spPr>
        <p:txBody>
          <a:bodyPr>
            <a:normAutofit/>
          </a:bodyPr>
          <a:lstStyle/>
          <a:p>
            <a:pPr>
              <a:buFont typeface="Wingdings" pitchFamily="2" charset="2"/>
              <a:buChar char="q"/>
            </a:pPr>
            <a:r>
              <a:rPr lang="en-GB" dirty="0">
                <a:solidFill>
                  <a:srgbClr val="7030A0"/>
                </a:solidFill>
              </a:rPr>
              <a:t>‘To find out things</a:t>
            </a:r>
            <a:r>
              <a:rPr lang="en-GB" dirty="0"/>
              <a:t>’ suggests there are a multiplicity of possible purposes for your research. </a:t>
            </a:r>
          </a:p>
          <a:p>
            <a:pPr lvl="1">
              <a:buFont typeface="Wingdings" pitchFamily="2" charset="2"/>
              <a:buChar char="q"/>
            </a:pPr>
            <a:r>
              <a:rPr lang="en-GB" dirty="0"/>
              <a:t> These may include describing, explaining, understanding, criticizing and analysing (</a:t>
            </a:r>
            <a:r>
              <a:rPr lang="en-GB" dirty="0" err="1"/>
              <a:t>Ghauri</a:t>
            </a:r>
            <a:r>
              <a:rPr lang="en-GB" dirty="0"/>
              <a:t> and Gronhaug,2005). </a:t>
            </a:r>
          </a:p>
          <a:p>
            <a:pPr lvl="1">
              <a:buFont typeface="Wingdings" pitchFamily="2" charset="2"/>
              <a:buChar char="q"/>
            </a:pPr>
            <a:r>
              <a:rPr lang="en-GB" dirty="0"/>
              <a:t>However, it also suggests that you have a clear purpose or set of ‘things’ that you want to find out, such as the answer to a question or number of questions</a:t>
            </a:r>
          </a:p>
        </p:txBody>
      </p:sp>
    </p:spTree>
    <p:extLst>
      <p:ext uri="{BB962C8B-B14F-4D97-AF65-F5344CB8AC3E}">
        <p14:creationId xmlns:p14="http://schemas.microsoft.com/office/powerpoint/2010/main" val="281622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928992" cy="850106"/>
          </a:xfrm>
          <a:solidFill>
            <a:srgbClr val="7030A0"/>
          </a:solidFill>
        </p:spPr>
        <p:txBody>
          <a:bodyPr/>
          <a:lstStyle/>
          <a:p>
            <a:r>
              <a:rPr lang="en-GB" dirty="0"/>
              <a:t>Why do People do Research?</a:t>
            </a:r>
          </a:p>
        </p:txBody>
      </p:sp>
      <p:sp>
        <p:nvSpPr>
          <p:cNvPr id="3" name="Content Placeholder 2"/>
          <p:cNvSpPr>
            <a:spLocks noGrp="1"/>
          </p:cNvSpPr>
          <p:nvPr>
            <p:ph idx="1"/>
          </p:nvPr>
        </p:nvSpPr>
        <p:spPr>
          <a:xfrm>
            <a:off x="179512" y="1340768"/>
            <a:ext cx="8784976" cy="5256584"/>
          </a:xfrm>
        </p:spPr>
        <p:txBody>
          <a:bodyPr>
            <a:normAutofit fontScale="92500"/>
          </a:bodyPr>
          <a:lstStyle/>
          <a:p>
            <a:pPr marL="0" indent="0">
              <a:buNone/>
            </a:pPr>
            <a:r>
              <a:rPr lang="en-GB" dirty="0"/>
              <a:t>The following could be some possible reasons: </a:t>
            </a:r>
          </a:p>
          <a:p>
            <a:pPr>
              <a:buFont typeface="Wingdings" pitchFamily="2" charset="2"/>
              <a:buChar char="q"/>
            </a:pPr>
            <a:r>
              <a:rPr lang="en-GB" dirty="0"/>
              <a:t>Desire for research degree with associated benefits </a:t>
            </a:r>
          </a:p>
          <a:p>
            <a:pPr>
              <a:buFont typeface="Wingdings" pitchFamily="2" charset="2"/>
              <a:buChar char="q"/>
            </a:pPr>
            <a:r>
              <a:rPr lang="en-GB" dirty="0"/>
              <a:t>Desire to be part of solving the unsolved problems </a:t>
            </a:r>
          </a:p>
          <a:p>
            <a:pPr>
              <a:buFont typeface="Wingdings" pitchFamily="2" charset="2"/>
              <a:buChar char="q"/>
            </a:pPr>
            <a:r>
              <a:rPr lang="en-GB" dirty="0"/>
              <a:t>Desire for intellectual joy of doing some creative work </a:t>
            </a:r>
          </a:p>
          <a:p>
            <a:pPr>
              <a:buFont typeface="Wingdings" pitchFamily="2" charset="2"/>
              <a:buChar char="q"/>
            </a:pPr>
            <a:r>
              <a:rPr lang="en-GB" dirty="0"/>
              <a:t>Desire for service to the society </a:t>
            </a:r>
          </a:p>
          <a:p>
            <a:pPr>
              <a:buFont typeface="Wingdings" pitchFamily="2" charset="2"/>
              <a:buChar char="q"/>
            </a:pPr>
            <a:r>
              <a:rPr lang="en-GB" dirty="0"/>
              <a:t> In response to government directives </a:t>
            </a:r>
          </a:p>
          <a:p>
            <a:pPr>
              <a:buFont typeface="Wingdings" pitchFamily="2" charset="2"/>
              <a:buChar char="q"/>
            </a:pPr>
            <a:r>
              <a:rPr lang="en-GB" dirty="0"/>
              <a:t> Curiosity about new things </a:t>
            </a:r>
          </a:p>
          <a:p>
            <a:pPr>
              <a:buFont typeface="Wingdings" pitchFamily="2" charset="2"/>
              <a:buChar char="q"/>
            </a:pPr>
            <a:r>
              <a:rPr lang="en-GB" dirty="0"/>
              <a:t>For employment</a:t>
            </a:r>
          </a:p>
        </p:txBody>
      </p:sp>
    </p:spTree>
    <p:extLst>
      <p:ext uri="{BB962C8B-B14F-4D97-AF65-F5344CB8AC3E}">
        <p14:creationId xmlns:p14="http://schemas.microsoft.com/office/powerpoint/2010/main" val="295111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06090"/>
          </a:xfrm>
          <a:solidFill>
            <a:srgbClr val="7030A0"/>
          </a:solidFill>
        </p:spPr>
        <p:txBody>
          <a:bodyPr>
            <a:normAutofit fontScale="90000"/>
          </a:bodyPr>
          <a:lstStyle/>
          <a:p>
            <a:r>
              <a:rPr lang="en-GB" dirty="0"/>
              <a:t>Who Does Research</a:t>
            </a:r>
          </a:p>
        </p:txBody>
      </p:sp>
      <p:sp>
        <p:nvSpPr>
          <p:cNvPr id="3" name="Content Placeholder 2"/>
          <p:cNvSpPr>
            <a:spLocks noGrp="1"/>
          </p:cNvSpPr>
          <p:nvPr>
            <p:ph idx="1"/>
          </p:nvPr>
        </p:nvSpPr>
        <p:spPr>
          <a:xfrm>
            <a:off x="251520" y="1196752"/>
            <a:ext cx="8640960" cy="5256584"/>
          </a:xfrm>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endParaRPr lang="en-GB" dirty="0"/>
          </a:p>
          <a:p>
            <a:pPr>
              <a:buFont typeface="Wingdings" pitchFamily="2" charset="2"/>
              <a:buChar char="q"/>
            </a:pPr>
            <a:r>
              <a:rPr lang="en-GB" dirty="0"/>
              <a:t>Anyone can do research</a:t>
            </a:r>
          </a:p>
          <a:p>
            <a:pPr>
              <a:buFont typeface="Wingdings" pitchFamily="2" charset="2"/>
              <a:buChar char="q"/>
            </a:pPr>
            <a:r>
              <a:rPr lang="en-GB" dirty="0"/>
              <a:t>Universities employ people to do research. Such people are called academics (e.g., postdoctoral researchers, lecturers, professors). </a:t>
            </a:r>
          </a:p>
          <a:p>
            <a:pPr>
              <a:buFont typeface="Wingdings" pitchFamily="2" charset="2"/>
              <a:buChar char="q"/>
            </a:pPr>
            <a:r>
              <a:rPr lang="en-GB" dirty="0"/>
              <a:t>Government bodies may employ people to do research (e.g., GCHQ, Office for National Statistics, NASA)</a:t>
            </a:r>
          </a:p>
          <a:p>
            <a:pPr>
              <a:buFont typeface="Wingdings" pitchFamily="2" charset="2"/>
              <a:buChar char="q"/>
            </a:pPr>
            <a:r>
              <a:rPr lang="en-GB" dirty="0"/>
              <a:t>Many private companies hire people to do research (e.g., pharmaceutical companies, engineering companies, biotechnology companies, banks, supermarkets)</a:t>
            </a:r>
          </a:p>
          <a:p>
            <a:pPr>
              <a:buFont typeface="Wingdings" pitchFamily="2" charset="2"/>
              <a:buChar char="q"/>
            </a:pPr>
            <a:r>
              <a:rPr lang="en-GB" dirty="0"/>
              <a:t>Students may do research in order to gain a qualification (e.g., MSc students, PhD students)</a:t>
            </a:r>
          </a:p>
          <a:p>
            <a:pPr>
              <a:buFont typeface="Wingdings" pitchFamily="2" charset="2"/>
              <a:buChar char="q"/>
            </a:pPr>
            <a:r>
              <a:rPr lang="en-GB" dirty="0"/>
              <a:t>It is possible for people to do research in their spare time for fun, without being paid to do it</a:t>
            </a:r>
          </a:p>
        </p:txBody>
      </p:sp>
    </p:spTree>
    <p:extLst>
      <p:ext uri="{BB962C8B-B14F-4D97-AF65-F5344CB8AC3E}">
        <p14:creationId xmlns:p14="http://schemas.microsoft.com/office/powerpoint/2010/main" val="179116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Who Does Research?</a:t>
            </a:r>
          </a:p>
        </p:txBody>
      </p:sp>
      <p:sp>
        <p:nvSpPr>
          <p:cNvPr id="3" name="Content Placeholder 2"/>
          <p:cNvSpPr>
            <a:spLocks noGrp="1"/>
          </p:cNvSpPr>
          <p:nvPr>
            <p:ph idx="1"/>
          </p:nvPr>
        </p:nvSpPr>
        <p:spPr>
          <a:xfrm>
            <a:off x="107504" y="1556792"/>
            <a:ext cx="8928992" cy="4464496"/>
          </a:xfrm>
        </p:spPr>
        <p:txBody>
          <a:bodyPr>
            <a:noAutofit/>
          </a:bodyPr>
          <a:lstStyle/>
          <a:p>
            <a:pPr>
              <a:buFont typeface="Wingdings" pitchFamily="2" charset="2"/>
              <a:buChar char="q"/>
            </a:pPr>
            <a:r>
              <a:rPr lang="en-GB" sz="2400" dirty="0"/>
              <a:t>Research can be done by an individual</a:t>
            </a:r>
          </a:p>
          <a:p>
            <a:pPr>
              <a:buFont typeface="Wingdings" pitchFamily="2" charset="2"/>
              <a:buChar char="q"/>
            </a:pPr>
            <a:r>
              <a:rPr lang="en-GB" sz="2400" dirty="0"/>
              <a:t>Research can be done by several people working together in what is called a “collaboration”</a:t>
            </a:r>
          </a:p>
          <a:p>
            <a:pPr>
              <a:buFont typeface="Wingdings" pitchFamily="2" charset="2"/>
              <a:buChar char="q"/>
            </a:pPr>
            <a:r>
              <a:rPr lang="en-GB" sz="2400" dirty="0"/>
              <a:t>Interdisciplinary collaborations have become “fashionable”, but people who have very different research backgrounds may struggle to speak a common language</a:t>
            </a:r>
          </a:p>
          <a:p>
            <a:pPr>
              <a:buFont typeface="Wingdings" pitchFamily="2" charset="2"/>
              <a:buChar char="q"/>
            </a:pPr>
            <a:r>
              <a:rPr lang="en-GB" sz="2400" dirty="0"/>
              <a:t>Research can be done by very large groups of people, in some cases. One paper published in 2015 by people working with the Large Hadron Collider at CERN in Switzerland had over 5000 authors! Here is a </a:t>
            </a:r>
            <a:r>
              <a:rPr lang="en-GB" sz="2400" dirty="0" err="1"/>
              <a:t>weblink</a:t>
            </a:r>
            <a:r>
              <a:rPr lang="en-GB" sz="2400" dirty="0"/>
              <a:t> to the paper:</a:t>
            </a:r>
          </a:p>
          <a:p>
            <a:pPr marL="0" indent="0">
              <a:buNone/>
            </a:pPr>
            <a:endParaRPr lang="en-GB" sz="2400" dirty="0"/>
          </a:p>
        </p:txBody>
      </p:sp>
    </p:spTree>
    <p:extLst>
      <p:ext uri="{BB962C8B-B14F-4D97-AF65-F5344CB8AC3E}">
        <p14:creationId xmlns:p14="http://schemas.microsoft.com/office/powerpoint/2010/main" val="317654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646"/>
            <a:ext cx="9144000" cy="778098"/>
          </a:xfrm>
          <a:solidFill>
            <a:srgbClr val="7030A0"/>
          </a:solidFill>
        </p:spPr>
        <p:txBody>
          <a:bodyPr/>
          <a:lstStyle/>
          <a:p>
            <a:r>
              <a:rPr lang="en-GB" dirty="0"/>
              <a:t>What Do People Research into?</a:t>
            </a:r>
          </a:p>
        </p:txBody>
      </p:sp>
      <p:sp>
        <p:nvSpPr>
          <p:cNvPr id="3" name="Content Placeholder 2"/>
          <p:cNvSpPr>
            <a:spLocks noGrp="1"/>
          </p:cNvSpPr>
          <p:nvPr>
            <p:ph idx="1"/>
          </p:nvPr>
        </p:nvSpPr>
        <p:spPr/>
        <p:txBody>
          <a:bodyPr/>
          <a:lstStyle/>
          <a:p>
            <a:pPr>
              <a:buFont typeface="Wingdings" pitchFamily="2" charset="2"/>
              <a:buChar char="q"/>
            </a:pPr>
            <a:r>
              <a:rPr lang="en-GB" dirty="0"/>
              <a:t>Just about anything!</a:t>
            </a:r>
          </a:p>
          <a:p>
            <a:pPr>
              <a:buFont typeface="Wingdings" pitchFamily="2" charset="2"/>
              <a:buChar char="q"/>
            </a:pPr>
            <a:r>
              <a:rPr lang="en-GB" dirty="0"/>
              <a:t>Many fields of knowledge have advanced to such an extent that new research in them is extremely specialised and can only be understood by a few people</a:t>
            </a:r>
          </a:p>
        </p:txBody>
      </p:sp>
    </p:spTree>
    <p:extLst>
      <p:ext uri="{BB962C8B-B14F-4D97-AF65-F5344CB8AC3E}">
        <p14:creationId xmlns:p14="http://schemas.microsoft.com/office/powerpoint/2010/main" val="340958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646"/>
            <a:ext cx="9144000" cy="778098"/>
          </a:xfrm>
          <a:solidFill>
            <a:srgbClr val="7030A0"/>
          </a:solidFill>
        </p:spPr>
        <p:txBody>
          <a:bodyPr>
            <a:normAutofit/>
          </a:bodyPr>
          <a:lstStyle/>
          <a:p>
            <a:r>
              <a:rPr lang="en-GB" dirty="0"/>
              <a:t>How is New Research Communicated?</a:t>
            </a:r>
          </a:p>
        </p:txBody>
      </p:sp>
      <p:sp>
        <p:nvSpPr>
          <p:cNvPr id="3" name="Content Placeholder 2"/>
          <p:cNvSpPr>
            <a:spLocks noGrp="1"/>
          </p:cNvSpPr>
          <p:nvPr>
            <p:ph idx="1"/>
          </p:nvPr>
        </p:nvSpPr>
        <p:spPr>
          <a:xfrm>
            <a:off x="179512" y="1340768"/>
            <a:ext cx="8712968" cy="5184576"/>
          </a:xfrm>
        </p:spPr>
        <p:txBody>
          <a:bodyPr>
            <a:normAutofit fontScale="77500" lnSpcReduction="20000"/>
          </a:bodyPr>
          <a:lstStyle/>
          <a:p>
            <a:pPr>
              <a:buFont typeface="Wingdings" pitchFamily="2" charset="2"/>
              <a:buChar char="q"/>
            </a:pPr>
            <a:r>
              <a:rPr lang="en-GB" dirty="0"/>
              <a:t>New research is usually communicated in the form of articles (or “papers”) that are published in journals</a:t>
            </a:r>
          </a:p>
          <a:p>
            <a:pPr>
              <a:buFont typeface="Wingdings" pitchFamily="2" charset="2"/>
              <a:buChar char="q"/>
            </a:pPr>
            <a:r>
              <a:rPr lang="en-GB" dirty="0"/>
              <a:t>New research may be presented in conferences and in conference proceedings</a:t>
            </a:r>
          </a:p>
          <a:p>
            <a:pPr>
              <a:buFont typeface="Wingdings" pitchFamily="2" charset="2"/>
              <a:buChar char="q"/>
            </a:pPr>
            <a:r>
              <a:rPr lang="en-GB" dirty="0"/>
              <a:t>New research may be posted on websites, e.g., personal webpages of academics. </a:t>
            </a:r>
          </a:p>
          <a:p>
            <a:pPr>
              <a:buFont typeface="Wingdings" pitchFamily="2" charset="2"/>
              <a:buChar char="q"/>
            </a:pPr>
            <a:r>
              <a:rPr lang="en-GB" dirty="0"/>
              <a:t>Many academics have personal profiles on social media sites such as “</a:t>
            </a:r>
            <a:r>
              <a:rPr lang="en-GB" dirty="0" err="1"/>
              <a:t>researchgate</a:t>
            </a:r>
            <a:r>
              <a:rPr lang="en-GB" dirty="0"/>
              <a:t>”.</a:t>
            </a:r>
          </a:p>
          <a:p>
            <a:pPr>
              <a:buFont typeface="Wingdings" pitchFamily="2" charset="2"/>
              <a:buChar char="q"/>
            </a:pPr>
            <a:r>
              <a:rPr lang="en-GB" dirty="0"/>
              <a:t>Some journal articles attract media attention. </a:t>
            </a:r>
          </a:p>
          <a:p>
            <a:pPr>
              <a:buFont typeface="Wingdings" pitchFamily="2" charset="2"/>
              <a:buChar char="q"/>
            </a:pPr>
            <a:r>
              <a:rPr lang="en-GB" dirty="0"/>
              <a:t>However, media articles about new research are written by journalists who may not understand the research that they are attempting to summarise and who may be more motivated by getting a large</a:t>
            </a:r>
          </a:p>
          <a:p>
            <a:pPr marL="0" indent="0">
              <a:buNone/>
            </a:pPr>
            <a:r>
              <a:rPr lang="en-GB" dirty="0"/>
              <a:t>readership than in reporting research for exactly what it is.</a:t>
            </a:r>
          </a:p>
        </p:txBody>
      </p:sp>
    </p:spTree>
    <p:extLst>
      <p:ext uri="{BB962C8B-B14F-4D97-AF65-F5344CB8AC3E}">
        <p14:creationId xmlns:p14="http://schemas.microsoft.com/office/powerpoint/2010/main" val="32289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Attributes of a good research</a:t>
            </a:r>
          </a:p>
        </p:txBody>
      </p:sp>
      <p:sp>
        <p:nvSpPr>
          <p:cNvPr id="3" name="Content Placeholder 2"/>
          <p:cNvSpPr>
            <a:spLocks noGrp="1"/>
          </p:cNvSpPr>
          <p:nvPr>
            <p:ph idx="1"/>
          </p:nvPr>
        </p:nvSpPr>
        <p:spPr>
          <a:xfrm>
            <a:off x="251520" y="1340768"/>
            <a:ext cx="8640960" cy="5184576"/>
          </a:xfrm>
        </p:spPr>
        <p:txBody>
          <a:bodyPr>
            <a:normAutofit fontScale="92500" lnSpcReduction="10000"/>
          </a:bodyPr>
          <a:lstStyle/>
          <a:p>
            <a:pPr>
              <a:buNone/>
            </a:pPr>
            <a:r>
              <a:rPr lang="en-US" dirty="0"/>
              <a:t>Good research must be:</a:t>
            </a:r>
          </a:p>
          <a:p>
            <a:pPr>
              <a:buFont typeface="Wingdings" pitchFamily="2" charset="2"/>
              <a:buChar char="q"/>
            </a:pPr>
            <a:r>
              <a:rPr lang="en-US" dirty="0"/>
              <a:t>Logical</a:t>
            </a:r>
          </a:p>
          <a:p>
            <a:pPr>
              <a:buFont typeface="Wingdings" pitchFamily="2" charset="2"/>
              <a:buChar char="q"/>
            </a:pPr>
            <a:r>
              <a:rPr lang="en-US" dirty="0"/>
              <a:t>Clear</a:t>
            </a:r>
          </a:p>
          <a:p>
            <a:pPr>
              <a:buFont typeface="Wingdings" pitchFamily="2" charset="2"/>
              <a:buChar char="q"/>
            </a:pPr>
            <a:r>
              <a:rPr lang="en-US" dirty="0"/>
              <a:t>Replicable</a:t>
            </a:r>
          </a:p>
          <a:p>
            <a:pPr>
              <a:buFont typeface="Wingdings" pitchFamily="2" charset="2"/>
              <a:buChar char="q"/>
            </a:pPr>
            <a:r>
              <a:rPr lang="en-US" dirty="0"/>
              <a:t>Systematic in nature</a:t>
            </a:r>
          </a:p>
          <a:p>
            <a:pPr>
              <a:buFont typeface="Wingdings" pitchFamily="2" charset="2"/>
              <a:buChar char="q"/>
            </a:pPr>
            <a:r>
              <a:rPr lang="en-US" dirty="0"/>
              <a:t>Valid and verifiable</a:t>
            </a:r>
          </a:p>
          <a:p>
            <a:pPr>
              <a:buFont typeface="Wingdings" pitchFamily="2" charset="2"/>
              <a:buChar char="q"/>
            </a:pPr>
            <a:r>
              <a:rPr lang="en-US" dirty="0"/>
              <a:t>Empirical </a:t>
            </a:r>
          </a:p>
          <a:p>
            <a:pPr>
              <a:buFont typeface="Wingdings" pitchFamily="2" charset="2"/>
              <a:buChar char="q"/>
            </a:pPr>
            <a:r>
              <a:rPr lang="en-US" dirty="0"/>
              <a:t>Critical </a:t>
            </a:r>
          </a:p>
          <a:p>
            <a:pPr>
              <a:buFont typeface="Wingdings" pitchFamily="2" charset="2"/>
              <a:buChar char="q"/>
            </a:pPr>
            <a:r>
              <a:rPr lang="en-US" dirty="0"/>
              <a:t>Relevant</a:t>
            </a:r>
          </a:p>
          <a:p>
            <a:pPr>
              <a:buFont typeface="Wingdings" pitchFamily="2" charset="2"/>
              <a:buChar char="q"/>
            </a:pPr>
            <a:r>
              <a:rPr lang="en-US" dirty="0"/>
              <a:t>effective</a:t>
            </a:r>
          </a:p>
          <a:p>
            <a:pPr marL="514350" indent="-514350">
              <a:buNone/>
            </a:pPr>
            <a:endParaRPr lang="en-US" dirty="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Class activity </a:t>
            </a:r>
          </a:p>
        </p:txBody>
      </p:sp>
      <p:sp>
        <p:nvSpPr>
          <p:cNvPr id="3" name="Content Placeholder 2"/>
          <p:cNvSpPr>
            <a:spLocks noGrp="1"/>
          </p:cNvSpPr>
          <p:nvPr>
            <p:ph idx="1"/>
          </p:nvPr>
        </p:nvSpPr>
        <p:spPr/>
        <p:txBody>
          <a:bodyPr/>
          <a:lstStyle/>
          <a:p>
            <a:r>
              <a:rPr lang="en-GB" dirty="0"/>
              <a:t>Give </a:t>
            </a:r>
            <a:r>
              <a:rPr lang="en-GB" i="1" dirty="0"/>
              <a:t>real</a:t>
            </a:r>
            <a:r>
              <a:rPr lang="en-GB" dirty="0"/>
              <a:t> examples of any </a:t>
            </a:r>
            <a:r>
              <a:rPr lang="en-GB" dirty="0">
                <a:solidFill>
                  <a:srgbClr val="FF0000"/>
                </a:solidFill>
              </a:rPr>
              <a:t>local IT organisation </a:t>
            </a:r>
            <a:r>
              <a:rPr lang="en-GB" dirty="0"/>
              <a:t>that have increased their market share, profits </a:t>
            </a:r>
            <a:r>
              <a:rPr lang="en-GB" dirty="0" err="1"/>
              <a:t>etc</a:t>
            </a:r>
            <a:r>
              <a:rPr lang="en-GB" dirty="0"/>
              <a:t> through good research practices and how.</a:t>
            </a:r>
          </a:p>
          <a:p>
            <a:r>
              <a:rPr lang="en-GB"/>
              <a:t>State your source</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92088"/>
          </a:xfrm>
          <a:solidFill>
            <a:srgbClr val="7030A0"/>
          </a:solidFill>
        </p:spPr>
        <p:txBody>
          <a:bodyPr/>
          <a:lstStyle/>
          <a:p>
            <a:r>
              <a:rPr lang="en-GB" dirty="0"/>
              <a:t>Basic types of Research</a:t>
            </a:r>
          </a:p>
        </p:txBody>
      </p:sp>
      <p:sp>
        <p:nvSpPr>
          <p:cNvPr id="3" name="Content Placeholder 2"/>
          <p:cNvSpPr>
            <a:spLocks noGrp="1"/>
          </p:cNvSpPr>
          <p:nvPr>
            <p:ph idx="1"/>
          </p:nvPr>
        </p:nvSpPr>
        <p:spPr>
          <a:xfrm>
            <a:off x="251520" y="1268760"/>
            <a:ext cx="8712968" cy="5472608"/>
          </a:xfrm>
        </p:spPr>
        <p:txBody>
          <a:bodyPr>
            <a:normAutofit fontScale="92500" lnSpcReduction="20000"/>
          </a:bodyPr>
          <a:lstStyle/>
          <a:p>
            <a:pPr>
              <a:buFont typeface="Wingdings" pitchFamily="2" charset="2"/>
              <a:buChar char="q"/>
            </a:pPr>
            <a:r>
              <a:rPr lang="en-GB" dirty="0">
                <a:solidFill>
                  <a:srgbClr val="FF33CC"/>
                </a:solidFill>
              </a:rPr>
              <a:t>Descriptive Research</a:t>
            </a:r>
            <a:r>
              <a:rPr lang="en-GB" dirty="0"/>
              <a:t>: includes survey and fact-finding enquiries of different kinds. </a:t>
            </a:r>
          </a:p>
          <a:p>
            <a:pPr>
              <a:buFont typeface="Wingdings" pitchFamily="2" charset="2"/>
              <a:buChar char="q"/>
            </a:pPr>
            <a:r>
              <a:rPr lang="en-GB" dirty="0"/>
              <a:t> The purpose is </a:t>
            </a:r>
            <a:r>
              <a:rPr lang="en-GB" dirty="0">
                <a:solidFill>
                  <a:srgbClr val="00B0F0"/>
                </a:solidFill>
              </a:rPr>
              <a:t>to describe </a:t>
            </a:r>
            <a:r>
              <a:rPr lang="en-GB" dirty="0"/>
              <a:t>the state of affairs as it exists at present. </a:t>
            </a:r>
          </a:p>
          <a:p>
            <a:pPr>
              <a:buFont typeface="Wingdings" pitchFamily="2" charset="2"/>
              <a:buChar char="q"/>
            </a:pPr>
            <a:r>
              <a:rPr lang="en-GB" dirty="0"/>
              <a:t>The researcher has no control over the variables. </a:t>
            </a:r>
          </a:p>
          <a:p>
            <a:pPr>
              <a:buFont typeface="Wingdings" pitchFamily="2" charset="2"/>
              <a:buChar char="q"/>
            </a:pPr>
            <a:r>
              <a:rPr lang="en-GB" dirty="0"/>
              <a:t>The researcher can only report what has happened or what is happening. </a:t>
            </a:r>
          </a:p>
          <a:p>
            <a:pPr lvl="1">
              <a:buFont typeface="Wingdings" pitchFamily="2" charset="2"/>
              <a:buChar char="q"/>
            </a:pPr>
            <a:r>
              <a:rPr lang="en-GB" dirty="0"/>
              <a:t> </a:t>
            </a:r>
            <a:r>
              <a:rPr lang="en-GB" dirty="0" err="1"/>
              <a:t>E.g.frequency</a:t>
            </a:r>
            <a:r>
              <a:rPr lang="en-GB" dirty="0"/>
              <a:t> of </a:t>
            </a:r>
            <a:r>
              <a:rPr lang="en-GB" dirty="0" err="1"/>
              <a:t>shopping,preferences</a:t>
            </a:r>
            <a:r>
              <a:rPr lang="en-GB" dirty="0"/>
              <a:t> of </a:t>
            </a:r>
            <a:r>
              <a:rPr lang="en-GB" dirty="0" err="1"/>
              <a:t>people,etc</a:t>
            </a:r>
            <a:r>
              <a:rPr lang="en-GB" dirty="0"/>
              <a:t> </a:t>
            </a:r>
          </a:p>
          <a:p>
            <a:pPr>
              <a:buFont typeface="Wingdings" pitchFamily="2" charset="2"/>
              <a:buChar char="q"/>
            </a:pPr>
            <a:r>
              <a:rPr lang="en-GB" dirty="0"/>
              <a:t> It also includes researchers finding causes even when they cannot control the variables </a:t>
            </a:r>
          </a:p>
          <a:p>
            <a:pPr>
              <a:buFont typeface="Wingdings" pitchFamily="2" charset="2"/>
              <a:buChar char="q"/>
            </a:pPr>
            <a:r>
              <a:rPr lang="en-GB" dirty="0"/>
              <a:t>It utilizes survey methods including comparative and correlational methods</a:t>
            </a:r>
          </a:p>
        </p:txBody>
      </p:sp>
    </p:spTree>
    <p:extLst>
      <p:ext uri="{BB962C8B-B14F-4D97-AF65-F5344CB8AC3E}">
        <p14:creationId xmlns:p14="http://schemas.microsoft.com/office/powerpoint/2010/main" val="83366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78098"/>
          </a:xfrm>
          <a:solidFill>
            <a:srgbClr val="7030A0"/>
          </a:solidFill>
        </p:spPr>
        <p:txBody>
          <a:bodyPr>
            <a:normAutofit/>
          </a:bodyPr>
          <a:lstStyle/>
          <a:p>
            <a:r>
              <a:rPr lang="en-US" b="1" i="1" dirty="0"/>
              <a:t>Learning Outcomes</a:t>
            </a:r>
            <a:endParaRPr lang="en-GB" dirty="0"/>
          </a:p>
        </p:txBody>
      </p:sp>
      <p:sp>
        <p:nvSpPr>
          <p:cNvPr id="3" name="Content Placeholder 2"/>
          <p:cNvSpPr>
            <a:spLocks noGrp="1"/>
          </p:cNvSpPr>
          <p:nvPr>
            <p:ph idx="1"/>
          </p:nvPr>
        </p:nvSpPr>
        <p:spPr>
          <a:xfrm>
            <a:off x="107504" y="1196752"/>
            <a:ext cx="8928992" cy="5472608"/>
          </a:xfrm>
        </p:spPr>
        <p:txBody>
          <a:bodyPr>
            <a:normAutofit fontScale="85000" lnSpcReduction="20000"/>
          </a:bodyPr>
          <a:lstStyle/>
          <a:p>
            <a:pPr>
              <a:buNone/>
            </a:pPr>
            <a:r>
              <a:rPr lang="en-GB" dirty="0"/>
              <a:t>By the end of this exercise, students should be able to: </a:t>
            </a:r>
          </a:p>
          <a:p>
            <a:pPr>
              <a:buFont typeface="Wingdings" pitchFamily="2" charset="2"/>
              <a:buChar char="q"/>
            </a:pPr>
            <a:r>
              <a:rPr lang="en-GB" dirty="0"/>
              <a:t>Explain the meaning of Research </a:t>
            </a:r>
          </a:p>
          <a:p>
            <a:pPr>
              <a:buFont typeface="Wingdings" pitchFamily="2" charset="2"/>
              <a:buChar char="q"/>
            </a:pPr>
            <a:r>
              <a:rPr lang="en-GB" dirty="0"/>
              <a:t>Discuss at least three reasons why research is undertaken</a:t>
            </a:r>
          </a:p>
          <a:p>
            <a:pPr>
              <a:buFont typeface="Wingdings" pitchFamily="2" charset="2"/>
              <a:buChar char="q"/>
            </a:pPr>
            <a:r>
              <a:rPr lang="en-GB" dirty="0"/>
              <a:t>Examine what motivate people to undertake research </a:t>
            </a:r>
          </a:p>
          <a:p>
            <a:pPr>
              <a:buFont typeface="Wingdings" pitchFamily="2" charset="2"/>
              <a:buChar char="q"/>
            </a:pPr>
            <a:endParaRPr lang="en-GB" dirty="0"/>
          </a:p>
          <a:p>
            <a:pPr>
              <a:buFont typeface="Wingdings" pitchFamily="2" charset="2"/>
              <a:buChar char="q"/>
            </a:pPr>
            <a:r>
              <a:rPr lang="en-GB" dirty="0"/>
              <a:t>Describe at least three types of research </a:t>
            </a:r>
          </a:p>
          <a:p>
            <a:pPr marL="0" indent="0">
              <a:buNone/>
            </a:pPr>
            <a:endParaRPr lang="en-GB" dirty="0"/>
          </a:p>
          <a:p>
            <a:pPr>
              <a:buFont typeface="Wingdings" pitchFamily="2" charset="2"/>
              <a:buChar char="q"/>
            </a:pPr>
            <a:r>
              <a:rPr lang="en-GB" dirty="0"/>
              <a:t>Discuss  advantages derived from knowing how to do a research</a:t>
            </a:r>
          </a:p>
          <a:p>
            <a:pPr>
              <a:buFont typeface="Wingdings" pitchFamily="2" charset="2"/>
              <a:buChar char="q"/>
            </a:pPr>
            <a:r>
              <a:rPr lang="en-GB" dirty="0"/>
              <a:t>Articulate the importance of research </a:t>
            </a:r>
          </a:p>
          <a:p>
            <a:pPr>
              <a:buFont typeface="Wingdings" pitchFamily="2" charset="2"/>
              <a:buChar char="q"/>
            </a:pPr>
            <a:r>
              <a:rPr lang="en-GB" dirty="0"/>
              <a:t>Distinguish between research methods and research methodology </a:t>
            </a:r>
          </a:p>
          <a:p>
            <a:pPr>
              <a:buFont typeface="Wingdings" pitchFamily="2" charset="2"/>
              <a:buChar char="q"/>
            </a:pPr>
            <a:r>
              <a:rPr lang="en-GB" dirty="0"/>
              <a:t>Explain the research process </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274638"/>
            <a:ext cx="9116291" cy="778098"/>
          </a:xfrm>
          <a:solidFill>
            <a:srgbClr val="7030A0"/>
          </a:solidFill>
        </p:spPr>
        <p:txBody>
          <a:bodyPr/>
          <a:lstStyle/>
          <a:p>
            <a:r>
              <a:rPr lang="en-GB" dirty="0"/>
              <a:t>Basic types of Research</a:t>
            </a:r>
          </a:p>
        </p:txBody>
      </p:sp>
      <p:sp>
        <p:nvSpPr>
          <p:cNvPr id="3" name="Content Placeholder 2"/>
          <p:cNvSpPr>
            <a:spLocks noGrp="1"/>
          </p:cNvSpPr>
          <p:nvPr>
            <p:ph idx="1"/>
          </p:nvPr>
        </p:nvSpPr>
        <p:spPr>
          <a:xfrm>
            <a:off x="251520" y="1124744"/>
            <a:ext cx="8712968" cy="5472608"/>
          </a:xfrm>
        </p:spPr>
        <p:txBody>
          <a:bodyPr>
            <a:normAutofit lnSpcReduction="10000"/>
          </a:bodyPr>
          <a:lstStyle/>
          <a:p>
            <a:pPr>
              <a:buFont typeface="Wingdings" pitchFamily="2" charset="2"/>
              <a:buChar char="q"/>
            </a:pPr>
            <a:r>
              <a:rPr lang="en-GB" dirty="0">
                <a:solidFill>
                  <a:srgbClr val="FF33CC"/>
                </a:solidFill>
              </a:rPr>
              <a:t>Analytical Research</a:t>
            </a:r>
            <a:r>
              <a:rPr lang="en-GB" dirty="0"/>
              <a:t>: Use of facts or information already available, and </a:t>
            </a:r>
            <a:r>
              <a:rPr lang="en-GB" dirty="0" err="1"/>
              <a:t>analyze</a:t>
            </a:r>
            <a:r>
              <a:rPr lang="en-GB" dirty="0"/>
              <a:t> same to make a critical evaluation of the material. </a:t>
            </a:r>
          </a:p>
          <a:p>
            <a:pPr>
              <a:buFont typeface="Wingdings" pitchFamily="2" charset="2"/>
              <a:buChar char="q"/>
            </a:pPr>
            <a:r>
              <a:rPr lang="en-GB" dirty="0">
                <a:solidFill>
                  <a:srgbClr val="FF33CC"/>
                </a:solidFill>
              </a:rPr>
              <a:t>Applied (Action) Research</a:t>
            </a:r>
            <a:r>
              <a:rPr lang="en-GB" dirty="0"/>
              <a:t>: Aims at finding a solution to an immediate problem facing a society or an industrial/business organization. </a:t>
            </a:r>
          </a:p>
          <a:p>
            <a:pPr>
              <a:buFont typeface="Wingdings" pitchFamily="2" charset="2"/>
              <a:buChar char="q"/>
            </a:pPr>
            <a:r>
              <a:rPr lang="en-GB" dirty="0"/>
              <a:t>The central aim of Applied research is to discover a solution for some pressing practical problem. </a:t>
            </a:r>
          </a:p>
          <a:p>
            <a:pPr>
              <a:buFont typeface="Wingdings" pitchFamily="2" charset="2"/>
              <a:buChar char="q"/>
            </a:pPr>
            <a:r>
              <a:rPr lang="en-GB" dirty="0"/>
              <a:t>E.g. to identify social, economic, or political trends that may affect a particular </a:t>
            </a:r>
            <a:r>
              <a:rPr lang="en-GB" dirty="0" err="1"/>
              <a:t>institution;or</a:t>
            </a:r>
            <a:r>
              <a:rPr lang="en-GB" dirty="0"/>
              <a:t> solution for concrete social or business problem</a:t>
            </a:r>
          </a:p>
        </p:txBody>
      </p:sp>
    </p:spTree>
    <p:extLst>
      <p:ext uri="{BB962C8B-B14F-4D97-AF65-F5344CB8AC3E}">
        <p14:creationId xmlns:p14="http://schemas.microsoft.com/office/powerpoint/2010/main" val="355698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Basic types of Research</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GB" dirty="0">
                <a:solidFill>
                  <a:srgbClr val="FF33CC"/>
                </a:solidFill>
              </a:rPr>
              <a:t>Fundamental (Pure or Basic) Research</a:t>
            </a:r>
            <a:r>
              <a:rPr lang="en-GB" dirty="0"/>
              <a:t>: Gathering knowledge for knowledge sake. </a:t>
            </a:r>
          </a:p>
          <a:p>
            <a:pPr lvl="1">
              <a:buFont typeface="Wingdings" pitchFamily="2" charset="2"/>
              <a:buChar char="q"/>
            </a:pPr>
            <a:r>
              <a:rPr lang="en-GB" dirty="0"/>
              <a:t>Mainly concerned with generalization and with the formulation of a theory. </a:t>
            </a:r>
          </a:p>
          <a:p>
            <a:pPr lvl="1">
              <a:buFont typeface="Wingdings" pitchFamily="2" charset="2"/>
              <a:buChar char="q"/>
            </a:pPr>
            <a:r>
              <a:rPr lang="en-GB" dirty="0"/>
              <a:t>E.g. Research concerning some natural phenomenon; or concerning human </a:t>
            </a:r>
            <a:r>
              <a:rPr lang="en-GB" dirty="0" err="1"/>
              <a:t>behavior</a:t>
            </a:r>
            <a:r>
              <a:rPr lang="en-GB" dirty="0"/>
              <a:t> to make generalization about human </a:t>
            </a:r>
            <a:r>
              <a:rPr lang="en-GB" dirty="0" err="1"/>
              <a:t>behavior</a:t>
            </a:r>
            <a:r>
              <a:rPr lang="en-GB" dirty="0"/>
              <a:t>, </a:t>
            </a:r>
            <a:r>
              <a:rPr lang="en-GB" dirty="0" err="1"/>
              <a:t>etc</a:t>
            </a:r>
            <a:endParaRPr lang="en-GB" dirty="0"/>
          </a:p>
          <a:p>
            <a:pPr>
              <a:buFont typeface="Wingdings" pitchFamily="2" charset="2"/>
              <a:buChar char="q"/>
            </a:pPr>
            <a:r>
              <a:rPr lang="en-GB" dirty="0">
                <a:solidFill>
                  <a:srgbClr val="FF33CC"/>
                </a:solidFill>
              </a:rPr>
              <a:t>Quantitative Research</a:t>
            </a:r>
            <a:r>
              <a:rPr lang="en-GB" dirty="0"/>
              <a:t>: </a:t>
            </a:r>
          </a:p>
          <a:p>
            <a:pPr>
              <a:buFont typeface="Wingdings" pitchFamily="2" charset="2"/>
              <a:buChar char="q"/>
            </a:pPr>
            <a:r>
              <a:rPr lang="en-GB" dirty="0"/>
              <a:t>Based on measurement of quantity or amount. </a:t>
            </a:r>
          </a:p>
          <a:p>
            <a:pPr>
              <a:buFont typeface="Wingdings" pitchFamily="2" charset="2"/>
              <a:buChar char="q"/>
            </a:pPr>
            <a:r>
              <a:rPr lang="en-GB" dirty="0"/>
              <a:t>Applicable to phenomenon that can be expressed in terms of quantity.</a:t>
            </a:r>
          </a:p>
          <a:p>
            <a:pPr>
              <a:buFont typeface="Wingdings" pitchFamily="2" charset="2"/>
              <a:buChar char="q"/>
            </a:pPr>
            <a:endParaRPr lang="en-GB" dirty="0"/>
          </a:p>
        </p:txBody>
      </p:sp>
    </p:spTree>
    <p:extLst>
      <p:ext uri="{BB962C8B-B14F-4D97-AF65-F5344CB8AC3E}">
        <p14:creationId xmlns:p14="http://schemas.microsoft.com/office/powerpoint/2010/main" val="373549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a:solidFill>
            <a:srgbClr val="7030A0"/>
          </a:solidFill>
        </p:spPr>
        <p:txBody>
          <a:bodyPr/>
          <a:lstStyle/>
          <a:p>
            <a:r>
              <a:rPr lang="en-GB" dirty="0"/>
              <a:t>Basic Types of Research</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GB" dirty="0">
                <a:solidFill>
                  <a:srgbClr val="FF33CC"/>
                </a:solidFill>
              </a:rPr>
              <a:t>Qualitative Research</a:t>
            </a:r>
            <a:r>
              <a:rPr lang="en-GB" dirty="0"/>
              <a:t>: </a:t>
            </a:r>
          </a:p>
          <a:p>
            <a:pPr>
              <a:buFont typeface="Wingdings" pitchFamily="2" charset="2"/>
              <a:buChar char="q"/>
            </a:pPr>
            <a:r>
              <a:rPr lang="en-GB" dirty="0"/>
              <a:t>Concerned with phenomenon relating to or involving quality or kind </a:t>
            </a:r>
          </a:p>
          <a:p>
            <a:pPr>
              <a:buFont typeface="Wingdings" pitchFamily="2" charset="2"/>
              <a:buChar char="q"/>
            </a:pPr>
            <a:r>
              <a:rPr lang="en-GB" dirty="0"/>
              <a:t>Aims at discovering the underlying motives and desires, using an in-depth interview </a:t>
            </a:r>
          </a:p>
          <a:p>
            <a:pPr>
              <a:buFont typeface="Wingdings" pitchFamily="2" charset="2"/>
              <a:buChar char="q"/>
            </a:pPr>
            <a:r>
              <a:rPr lang="en-GB" dirty="0"/>
              <a:t> E.g. Investigating reason for human </a:t>
            </a:r>
            <a:r>
              <a:rPr lang="en-GB" dirty="0" err="1"/>
              <a:t>behavior</a:t>
            </a:r>
            <a:r>
              <a:rPr lang="en-GB" dirty="0"/>
              <a:t> (why people do certain things) </a:t>
            </a:r>
          </a:p>
          <a:p>
            <a:pPr>
              <a:buFont typeface="Wingdings" pitchFamily="2" charset="2"/>
              <a:buChar char="q"/>
            </a:pPr>
            <a:r>
              <a:rPr lang="en-GB" dirty="0">
                <a:solidFill>
                  <a:srgbClr val="FF33CC"/>
                </a:solidFill>
              </a:rPr>
              <a:t>Exploratory Research </a:t>
            </a:r>
            <a:r>
              <a:rPr lang="en-GB" dirty="0"/>
              <a:t>Developing hypothesis rather than their testing .</a:t>
            </a:r>
          </a:p>
        </p:txBody>
      </p:sp>
    </p:spTree>
    <p:extLst>
      <p:ext uri="{BB962C8B-B14F-4D97-AF65-F5344CB8AC3E}">
        <p14:creationId xmlns:p14="http://schemas.microsoft.com/office/powerpoint/2010/main" val="1410255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Research Approaches</a:t>
            </a:r>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q"/>
            </a:pPr>
            <a:r>
              <a:rPr lang="en-GB" dirty="0"/>
              <a:t>Two basic approaches – </a:t>
            </a:r>
            <a:r>
              <a:rPr lang="en-GB" dirty="0">
                <a:solidFill>
                  <a:srgbClr val="FF33CC"/>
                </a:solidFill>
              </a:rPr>
              <a:t>quantitative and qualitative </a:t>
            </a:r>
          </a:p>
          <a:p>
            <a:pPr>
              <a:buFont typeface="Wingdings" pitchFamily="2" charset="2"/>
              <a:buChar char="q"/>
            </a:pPr>
            <a:r>
              <a:rPr lang="en-GB" b="1" dirty="0"/>
              <a:t>Quantitative</a:t>
            </a:r>
            <a:r>
              <a:rPr lang="en-GB" dirty="0"/>
              <a:t>: Involves the generating of data in quantitative form which can be subjected to rigorous quantitative analysis. </a:t>
            </a:r>
          </a:p>
          <a:p>
            <a:pPr>
              <a:buFont typeface="Wingdings" pitchFamily="2" charset="2"/>
              <a:buChar char="q"/>
            </a:pPr>
            <a:r>
              <a:rPr lang="en-GB" dirty="0"/>
              <a:t>Can be sub-divided into three: </a:t>
            </a:r>
          </a:p>
          <a:p>
            <a:pPr>
              <a:buFont typeface="Wingdings" pitchFamily="2" charset="2"/>
              <a:buChar char="q"/>
            </a:pPr>
            <a:r>
              <a:rPr lang="en-GB" dirty="0">
                <a:solidFill>
                  <a:srgbClr val="FF33CC"/>
                </a:solidFill>
              </a:rPr>
              <a:t>Inferential Approach</a:t>
            </a:r>
            <a:r>
              <a:rPr lang="en-GB" dirty="0"/>
              <a:t>: To form a data base from which to infer characteristics or relationships of population </a:t>
            </a:r>
          </a:p>
          <a:p>
            <a:pPr>
              <a:buFont typeface="Wingdings" pitchFamily="2" charset="2"/>
              <a:buChar char="q"/>
            </a:pPr>
            <a:r>
              <a:rPr lang="en-GB" dirty="0"/>
              <a:t>A survey research where a sample of population is studied to determine its characteristics and then inferred that the population has the same characteristics</a:t>
            </a:r>
          </a:p>
        </p:txBody>
      </p:sp>
    </p:spTree>
    <p:extLst>
      <p:ext uri="{BB962C8B-B14F-4D97-AF65-F5344CB8AC3E}">
        <p14:creationId xmlns:p14="http://schemas.microsoft.com/office/powerpoint/2010/main" val="319610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Research Approaches</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GB" dirty="0">
                <a:solidFill>
                  <a:srgbClr val="FF33CC"/>
                </a:solidFill>
              </a:rPr>
              <a:t>Experimental Approach</a:t>
            </a:r>
            <a:r>
              <a:rPr lang="en-GB" dirty="0"/>
              <a:t>: </a:t>
            </a:r>
          </a:p>
          <a:p>
            <a:pPr>
              <a:buFont typeface="Wingdings" pitchFamily="2" charset="2"/>
              <a:buChar char="q"/>
            </a:pPr>
            <a:r>
              <a:rPr lang="en-GB" dirty="0"/>
              <a:t>Where some variables are manipulated to observe their effect on other variables </a:t>
            </a:r>
          </a:p>
          <a:p>
            <a:pPr>
              <a:buFont typeface="Wingdings" pitchFamily="2" charset="2"/>
              <a:buChar char="q"/>
            </a:pPr>
            <a:r>
              <a:rPr lang="en-GB" dirty="0">
                <a:solidFill>
                  <a:srgbClr val="FF33CC"/>
                </a:solidFill>
              </a:rPr>
              <a:t>Simulation Approach</a:t>
            </a:r>
            <a:r>
              <a:rPr lang="en-GB" dirty="0"/>
              <a:t>:</a:t>
            </a:r>
          </a:p>
          <a:p>
            <a:pPr>
              <a:buFont typeface="Wingdings" pitchFamily="2" charset="2"/>
              <a:buChar char="q"/>
            </a:pPr>
            <a:r>
              <a:rPr lang="en-GB" dirty="0"/>
              <a:t>Construction of artificial environment within which relevant information and data can be generated. </a:t>
            </a:r>
          </a:p>
          <a:p>
            <a:pPr>
              <a:buFont typeface="Wingdings" pitchFamily="2" charset="2"/>
              <a:buChar char="q"/>
            </a:pPr>
            <a:r>
              <a:rPr lang="en-GB" dirty="0"/>
              <a:t>Given the values of initial conditions, parameters and exogenous variables, simulation is run to represent the </a:t>
            </a:r>
            <a:r>
              <a:rPr lang="en-GB" dirty="0" err="1"/>
              <a:t>behavior</a:t>
            </a:r>
            <a:r>
              <a:rPr lang="en-GB" dirty="0"/>
              <a:t> of the process over time.</a:t>
            </a:r>
          </a:p>
        </p:txBody>
      </p:sp>
    </p:spTree>
    <p:extLst>
      <p:ext uri="{BB962C8B-B14F-4D97-AF65-F5344CB8AC3E}">
        <p14:creationId xmlns:p14="http://schemas.microsoft.com/office/powerpoint/2010/main" val="1169496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36496" cy="850106"/>
          </a:xfrm>
          <a:solidFill>
            <a:srgbClr val="7030A0"/>
          </a:solidFill>
        </p:spPr>
        <p:txBody>
          <a:bodyPr/>
          <a:lstStyle/>
          <a:p>
            <a:r>
              <a:rPr lang="en-GB" dirty="0"/>
              <a:t>Research Approaches</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GB" dirty="0">
                <a:solidFill>
                  <a:srgbClr val="FF33CC"/>
                </a:solidFill>
              </a:rPr>
              <a:t>Qualitative Approach: </a:t>
            </a:r>
          </a:p>
          <a:p>
            <a:pPr>
              <a:buFont typeface="Wingdings" pitchFamily="2" charset="2"/>
              <a:buChar char="q"/>
            </a:pPr>
            <a:r>
              <a:rPr lang="en-GB" dirty="0"/>
              <a:t>Concerned with subjective assessment of attitudes, opinions and </a:t>
            </a:r>
            <a:r>
              <a:rPr lang="en-GB" dirty="0" err="1"/>
              <a:t>behaviors</a:t>
            </a:r>
            <a:r>
              <a:rPr lang="en-GB" dirty="0"/>
              <a:t> </a:t>
            </a:r>
          </a:p>
          <a:p>
            <a:pPr>
              <a:buFont typeface="Wingdings" pitchFamily="2" charset="2"/>
              <a:buChar char="q"/>
            </a:pPr>
            <a:r>
              <a:rPr lang="en-GB" dirty="0"/>
              <a:t>Is function of the researcher’s insights and impressions </a:t>
            </a:r>
          </a:p>
          <a:p>
            <a:pPr>
              <a:buFont typeface="Wingdings" pitchFamily="2" charset="2"/>
              <a:buChar char="q"/>
            </a:pPr>
            <a:r>
              <a:rPr lang="en-GB" dirty="0"/>
              <a:t>Results are generated either in non-quantitative form or in the form which are not subjected to rigorous quantitative analysis. </a:t>
            </a:r>
          </a:p>
          <a:p>
            <a:pPr>
              <a:buFont typeface="Wingdings" pitchFamily="2" charset="2"/>
              <a:buChar char="q"/>
            </a:pPr>
            <a:r>
              <a:rPr lang="en-GB" dirty="0"/>
              <a:t>Usually employs techniques of focus group interviews or in-depth interviews</a:t>
            </a:r>
          </a:p>
        </p:txBody>
      </p:sp>
    </p:spTree>
    <p:extLst>
      <p:ext uri="{BB962C8B-B14F-4D97-AF65-F5344CB8AC3E}">
        <p14:creationId xmlns:p14="http://schemas.microsoft.com/office/powerpoint/2010/main" val="1936049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a:solidFill>
            <a:srgbClr val="7030A0"/>
          </a:solidFill>
        </p:spPr>
        <p:txBody>
          <a:bodyPr/>
          <a:lstStyle/>
          <a:p>
            <a:r>
              <a:rPr lang="en-GB" dirty="0"/>
              <a:t>Significance of Research</a:t>
            </a:r>
          </a:p>
        </p:txBody>
      </p:sp>
      <p:sp>
        <p:nvSpPr>
          <p:cNvPr id="3" name="Content Placeholder 2"/>
          <p:cNvSpPr>
            <a:spLocks noGrp="1"/>
          </p:cNvSpPr>
          <p:nvPr>
            <p:ph idx="1"/>
          </p:nvPr>
        </p:nvSpPr>
        <p:spPr>
          <a:xfrm>
            <a:off x="107504" y="1556792"/>
            <a:ext cx="8928992" cy="4968552"/>
          </a:xfrm>
        </p:spPr>
        <p:txBody>
          <a:bodyPr>
            <a:normAutofit fontScale="85000" lnSpcReduction="20000"/>
          </a:bodyPr>
          <a:lstStyle/>
          <a:p>
            <a:pPr>
              <a:buFont typeface="Wingdings" pitchFamily="2" charset="2"/>
              <a:buChar char="q"/>
            </a:pPr>
            <a:r>
              <a:rPr lang="en-GB" dirty="0"/>
              <a:t>Research provides the basis for nearly all government policies in our economic system…Government budget </a:t>
            </a:r>
          </a:p>
          <a:p>
            <a:pPr>
              <a:buFont typeface="Wingdings" pitchFamily="2" charset="2"/>
              <a:buChar char="q"/>
            </a:pPr>
            <a:r>
              <a:rPr lang="en-GB" dirty="0"/>
              <a:t>Research helps solve various operational and planning problems of business and industry. </a:t>
            </a:r>
            <a:r>
              <a:rPr lang="en-GB" dirty="0" err="1"/>
              <a:t>E.g</a:t>
            </a:r>
            <a:r>
              <a:rPr lang="en-GB" dirty="0"/>
              <a:t> Market research</a:t>
            </a:r>
          </a:p>
          <a:p>
            <a:pPr>
              <a:buFont typeface="Wingdings" pitchFamily="2" charset="2"/>
              <a:buChar char="q"/>
            </a:pPr>
            <a:r>
              <a:rPr lang="en-GB" dirty="0"/>
              <a:t>Research helps social scientists in studying social relations and seeking answers to various social problems.</a:t>
            </a:r>
          </a:p>
          <a:p>
            <a:pPr>
              <a:buFont typeface="Wingdings" pitchFamily="2" charset="2"/>
              <a:buChar char="q"/>
            </a:pPr>
            <a:r>
              <a:rPr lang="en-GB" dirty="0"/>
              <a:t>Research helps students develop the skills of data collection, analysis, interpretation and presentation.</a:t>
            </a:r>
          </a:p>
          <a:p>
            <a:pPr>
              <a:buFont typeface="Wingdings" pitchFamily="2" charset="2"/>
              <a:buChar char="q"/>
            </a:pPr>
            <a:r>
              <a:rPr lang="en-GB" dirty="0"/>
              <a:t>Research helps students develop a sense of critical thinking</a:t>
            </a:r>
          </a:p>
          <a:p>
            <a:pPr>
              <a:buFont typeface="Wingdings" pitchFamily="2" charset="2"/>
              <a:buChar char="q"/>
            </a:pPr>
            <a:r>
              <a:rPr lang="en-GB" dirty="0"/>
              <a:t> Source of livelihood </a:t>
            </a:r>
          </a:p>
          <a:p>
            <a:pPr>
              <a:buFont typeface="Wingdings" pitchFamily="2" charset="2"/>
              <a:buChar char="q"/>
            </a:pPr>
            <a:r>
              <a:rPr lang="en-GB" dirty="0"/>
              <a:t> New ideas and insights </a:t>
            </a:r>
          </a:p>
          <a:p>
            <a:pPr>
              <a:buFont typeface="Wingdings" pitchFamily="2" charset="2"/>
              <a:buChar char="q"/>
            </a:pPr>
            <a:r>
              <a:rPr lang="en-GB" dirty="0"/>
              <a:t>Generation of new theories</a:t>
            </a:r>
          </a:p>
          <a:p>
            <a:pPr>
              <a:buFont typeface="Wingdings" pitchFamily="2" charset="2"/>
              <a:buChar char="q"/>
            </a:pPr>
            <a:endParaRPr lang="en-GB" dirty="0"/>
          </a:p>
        </p:txBody>
      </p:sp>
    </p:spTree>
    <p:extLst>
      <p:ext uri="{BB962C8B-B14F-4D97-AF65-F5344CB8AC3E}">
        <p14:creationId xmlns:p14="http://schemas.microsoft.com/office/powerpoint/2010/main" val="1561092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36496" cy="1143000"/>
          </a:xfrm>
          <a:solidFill>
            <a:srgbClr val="7030A0"/>
          </a:solidFill>
        </p:spPr>
        <p:txBody>
          <a:bodyPr>
            <a:normAutofit fontScale="90000"/>
          </a:bodyPr>
          <a:lstStyle/>
          <a:p>
            <a:r>
              <a:rPr lang="en-GB" dirty="0"/>
              <a:t>Research Methods </a:t>
            </a:r>
            <a:r>
              <a:rPr lang="en-GB" dirty="0" err="1"/>
              <a:t>Vrs</a:t>
            </a:r>
            <a:r>
              <a:rPr lang="en-GB" dirty="0"/>
              <a:t> Research Methodology</a:t>
            </a:r>
          </a:p>
        </p:txBody>
      </p:sp>
      <p:sp>
        <p:nvSpPr>
          <p:cNvPr id="3" name="Content Placeholder 2"/>
          <p:cNvSpPr>
            <a:spLocks noGrp="1"/>
          </p:cNvSpPr>
          <p:nvPr>
            <p:ph idx="1"/>
          </p:nvPr>
        </p:nvSpPr>
        <p:spPr>
          <a:xfrm>
            <a:off x="179512" y="1600200"/>
            <a:ext cx="8856984" cy="5141168"/>
          </a:xfrm>
        </p:spPr>
        <p:txBody>
          <a:bodyPr>
            <a:normAutofit fontScale="92500" lnSpcReduction="10000"/>
          </a:bodyPr>
          <a:lstStyle/>
          <a:p>
            <a:pPr>
              <a:buFont typeface="Wingdings" pitchFamily="2" charset="2"/>
              <a:buChar char="q"/>
            </a:pPr>
            <a:r>
              <a:rPr lang="en-GB" dirty="0">
                <a:solidFill>
                  <a:srgbClr val="FF33CC"/>
                </a:solidFill>
              </a:rPr>
              <a:t>Research methods</a:t>
            </a:r>
            <a:r>
              <a:rPr lang="en-GB" dirty="0"/>
              <a:t>:</a:t>
            </a:r>
          </a:p>
          <a:p>
            <a:pPr>
              <a:buFont typeface="Wingdings" pitchFamily="2" charset="2"/>
              <a:buChar char="q"/>
            </a:pPr>
            <a:r>
              <a:rPr lang="en-GB" dirty="0"/>
              <a:t>all those methods/techniques used for conducting research. </a:t>
            </a:r>
          </a:p>
          <a:p>
            <a:pPr>
              <a:buFont typeface="Wingdings" pitchFamily="2" charset="2"/>
              <a:buChar char="q"/>
            </a:pPr>
            <a:r>
              <a:rPr lang="en-GB" dirty="0"/>
              <a:t> It is the behaviour and instruments used in selecting and constructing research technique. </a:t>
            </a:r>
          </a:p>
          <a:p>
            <a:pPr>
              <a:buFont typeface="Wingdings" pitchFamily="2" charset="2"/>
              <a:buChar char="q"/>
            </a:pPr>
            <a:r>
              <a:rPr lang="en-GB" dirty="0" err="1"/>
              <a:t>E.g.Questionnaire,participant</a:t>
            </a:r>
            <a:r>
              <a:rPr lang="en-GB" dirty="0"/>
              <a:t> </a:t>
            </a:r>
            <a:r>
              <a:rPr lang="en-GB" dirty="0" err="1"/>
              <a:t>observation,group</a:t>
            </a:r>
            <a:r>
              <a:rPr lang="en-GB" dirty="0"/>
              <a:t> </a:t>
            </a:r>
            <a:r>
              <a:rPr lang="en-GB" dirty="0" err="1"/>
              <a:t>interview,etc</a:t>
            </a:r>
            <a:r>
              <a:rPr lang="en-GB" dirty="0"/>
              <a:t> </a:t>
            </a:r>
          </a:p>
          <a:p>
            <a:pPr>
              <a:buFont typeface="Wingdings" pitchFamily="2" charset="2"/>
              <a:buChar char="q"/>
            </a:pPr>
            <a:r>
              <a:rPr lang="en-GB" dirty="0"/>
              <a:t> It includes research techniques </a:t>
            </a:r>
          </a:p>
          <a:p>
            <a:pPr lvl="1">
              <a:buFont typeface="Wingdings" pitchFamily="2" charset="2"/>
              <a:buChar char="q"/>
            </a:pPr>
            <a:r>
              <a:rPr lang="en-GB" dirty="0"/>
              <a:t> Research techniques: the </a:t>
            </a:r>
            <a:r>
              <a:rPr lang="en-GB" dirty="0" err="1"/>
              <a:t>behavoiur</a:t>
            </a:r>
            <a:r>
              <a:rPr lang="en-GB" dirty="0"/>
              <a:t> and instruments used in performing research operations such as making </a:t>
            </a:r>
            <a:r>
              <a:rPr lang="en-GB" dirty="0" err="1"/>
              <a:t>observation,recording</a:t>
            </a:r>
            <a:r>
              <a:rPr lang="en-GB" dirty="0"/>
              <a:t> </a:t>
            </a:r>
            <a:r>
              <a:rPr lang="en-GB" dirty="0" err="1"/>
              <a:t>data,processing</a:t>
            </a:r>
            <a:r>
              <a:rPr lang="en-GB" dirty="0"/>
              <a:t> </a:t>
            </a:r>
            <a:r>
              <a:rPr lang="en-GB" dirty="0" err="1"/>
              <a:t>data,etc</a:t>
            </a:r>
            <a:r>
              <a:rPr lang="en-GB" dirty="0"/>
              <a:t>.</a:t>
            </a:r>
          </a:p>
        </p:txBody>
      </p:sp>
    </p:spTree>
    <p:extLst>
      <p:ext uri="{BB962C8B-B14F-4D97-AF65-F5344CB8AC3E}">
        <p14:creationId xmlns:p14="http://schemas.microsoft.com/office/powerpoint/2010/main" val="698600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rgbClr val="7030A0"/>
          </a:solidFill>
        </p:spPr>
        <p:txBody>
          <a:bodyPr>
            <a:normAutofit fontScale="90000"/>
          </a:bodyPr>
          <a:lstStyle/>
          <a:p>
            <a:r>
              <a:rPr lang="en-GB" dirty="0"/>
              <a:t>Research Methods </a:t>
            </a:r>
            <a:r>
              <a:rPr lang="en-GB" dirty="0" err="1"/>
              <a:t>Vrs</a:t>
            </a:r>
            <a:r>
              <a:rPr lang="en-GB" dirty="0"/>
              <a:t> Research Methodology</a:t>
            </a:r>
          </a:p>
        </p:txBody>
      </p:sp>
      <p:sp>
        <p:nvSpPr>
          <p:cNvPr id="3" name="Content Placeholder 2"/>
          <p:cNvSpPr>
            <a:spLocks noGrp="1"/>
          </p:cNvSpPr>
          <p:nvPr>
            <p:ph idx="1"/>
          </p:nvPr>
        </p:nvSpPr>
        <p:spPr>
          <a:xfrm>
            <a:off x="179512" y="1600200"/>
            <a:ext cx="8784976" cy="5069160"/>
          </a:xfrm>
        </p:spPr>
        <p:txBody>
          <a:bodyPr>
            <a:normAutofit fontScale="92500" lnSpcReduction="10000"/>
          </a:bodyPr>
          <a:lstStyle/>
          <a:p>
            <a:pPr>
              <a:buFont typeface="Wingdings" pitchFamily="2" charset="2"/>
              <a:buChar char="q"/>
            </a:pPr>
            <a:r>
              <a:rPr lang="en-GB" dirty="0"/>
              <a:t> </a:t>
            </a:r>
            <a:r>
              <a:rPr lang="en-GB" dirty="0">
                <a:solidFill>
                  <a:srgbClr val="FF33CC"/>
                </a:solidFill>
              </a:rPr>
              <a:t>Research Methodology</a:t>
            </a:r>
            <a:r>
              <a:rPr lang="en-GB" dirty="0"/>
              <a:t>:</a:t>
            </a:r>
          </a:p>
          <a:p>
            <a:pPr>
              <a:buFont typeface="Wingdings" pitchFamily="2" charset="2"/>
              <a:buChar char="q"/>
            </a:pPr>
            <a:r>
              <a:rPr lang="en-GB" dirty="0"/>
              <a:t>a way to systematically solve the research problem. </a:t>
            </a:r>
          </a:p>
          <a:p>
            <a:pPr>
              <a:buFont typeface="Wingdings" pitchFamily="2" charset="2"/>
              <a:buChar char="q"/>
            </a:pPr>
            <a:r>
              <a:rPr lang="en-GB" dirty="0"/>
              <a:t>It is a study of how research is scientifically done. </a:t>
            </a:r>
          </a:p>
          <a:p>
            <a:pPr>
              <a:buFont typeface="Wingdings" pitchFamily="2" charset="2"/>
              <a:buChar char="q"/>
            </a:pPr>
            <a:r>
              <a:rPr lang="en-GB" dirty="0"/>
              <a:t>Within it, are various steps/methods for studying the research problem along with the logic behind them. </a:t>
            </a:r>
          </a:p>
          <a:p>
            <a:pPr>
              <a:buFont typeface="Wingdings" pitchFamily="2" charset="2"/>
              <a:buChar char="q"/>
            </a:pPr>
            <a:r>
              <a:rPr lang="en-GB" dirty="0"/>
              <a:t>It is about which methods/techniques are relevant to a study and why: </a:t>
            </a:r>
          </a:p>
          <a:p>
            <a:pPr>
              <a:buFont typeface="Wingdings" pitchFamily="2" charset="2"/>
              <a:buChar char="q"/>
            </a:pPr>
            <a:r>
              <a:rPr lang="en-GB" dirty="0"/>
              <a:t>what will they mean to the study </a:t>
            </a:r>
          </a:p>
          <a:p>
            <a:pPr>
              <a:buFont typeface="Wingdings" pitchFamily="2" charset="2"/>
              <a:buChar char="q"/>
            </a:pPr>
            <a:r>
              <a:rPr lang="en-GB" dirty="0"/>
              <a:t>what will they indicate in the study </a:t>
            </a:r>
          </a:p>
          <a:p>
            <a:pPr>
              <a:buFont typeface="Wingdings" pitchFamily="2" charset="2"/>
              <a:buChar char="q"/>
            </a:pPr>
            <a:r>
              <a:rPr lang="en-GB" dirty="0"/>
              <a:t>Why will they mean and indicate as such in the study</a:t>
            </a:r>
          </a:p>
        </p:txBody>
      </p:sp>
    </p:spTree>
    <p:extLst>
      <p:ext uri="{BB962C8B-B14F-4D97-AF65-F5344CB8AC3E}">
        <p14:creationId xmlns:p14="http://schemas.microsoft.com/office/powerpoint/2010/main" val="1386100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36496" cy="1066130"/>
          </a:xfrm>
          <a:solidFill>
            <a:srgbClr val="7030A0"/>
          </a:solidFill>
        </p:spPr>
        <p:txBody>
          <a:bodyPr>
            <a:normAutofit fontScale="90000"/>
          </a:bodyPr>
          <a:lstStyle/>
          <a:p>
            <a:r>
              <a:rPr lang="en-GB" dirty="0"/>
              <a:t>Research Methods </a:t>
            </a:r>
            <a:r>
              <a:rPr lang="en-GB" dirty="0" err="1"/>
              <a:t>Vrs</a:t>
            </a:r>
            <a:r>
              <a:rPr lang="en-GB" dirty="0"/>
              <a:t> Research Methodology</a:t>
            </a:r>
          </a:p>
        </p:txBody>
      </p:sp>
      <p:sp>
        <p:nvSpPr>
          <p:cNvPr id="3" name="Content Placeholder 2"/>
          <p:cNvSpPr>
            <a:spLocks noGrp="1"/>
          </p:cNvSpPr>
          <p:nvPr>
            <p:ph idx="1"/>
          </p:nvPr>
        </p:nvSpPr>
        <p:spPr>
          <a:xfrm>
            <a:off x="179512" y="1600200"/>
            <a:ext cx="8784976" cy="4997152"/>
          </a:xfrm>
        </p:spPr>
        <p:txBody>
          <a:bodyPr>
            <a:normAutofit fontScale="85000" lnSpcReduction="10000"/>
          </a:bodyPr>
          <a:lstStyle/>
          <a:p>
            <a:pPr>
              <a:buFont typeface="Wingdings" pitchFamily="2" charset="2"/>
              <a:buChar char="q"/>
            </a:pPr>
            <a:r>
              <a:rPr lang="en-GB" dirty="0"/>
              <a:t>There is the need to understand assumptions underlying various techniques </a:t>
            </a:r>
          </a:p>
          <a:p>
            <a:pPr>
              <a:buFont typeface="Wingdings" pitchFamily="2" charset="2"/>
              <a:buChar char="q"/>
            </a:pPr>
            <a:r>
              <a:rPr lang="en-GB" dirty="0"/>
              <a:t>There is need to know the criteria for deciding that certain methods/techniques and procedures will be applicable to certain problems and others will not. </a:t>
            </a:r>
          </a:p>
          <a:p>
            <a:pPr>
              <a:buFont typeface="Wingdings" pitchFamily="2" charset="2"/>
              <a:buChar char="q"/>
            </a:pPr>
            <a:r>
              <a:rPr lang="en-GB" dirty="0"/>
              <a:t> It is necessary to very clearly and precisely specify what decisions are selected and why they are selected for evaluation by others. </a:t>
            </a:r>
          </a:p>
          <a:p>
            <a:pPr>
              <a:buFont typeface="Wingdings" pitchFamily="2" charset="2"/>
              <a:buChar char="q"/>
            </a:pPr>
            <a:r>
              <a:rPr lang="en-GB" dirty="0"/>
              <a:t> It is the architecture/design of a research </a:t>
            </a:r>
          </a:p>
          <a:p>
            <a:pPr>
              <a:buFont typeface="Wingdings" pitchFamily="2" charset="2"/>
              <a:buChar char="q"/>
            </a:pPr>
            <a:r>
              <a:rPr lang="en-GB" dirty="0"/>
              <a:t>E.g. Architect evaluates why and on what basis to select size, number and location of doors and </a:t>
            </a:r>
            <a:r>
              <a:rPr lang="en-GB" dirty="0" err="1"/>
              <a:t>windows;why</a:t>
            </a:r>
            <a:r>
              <a:rPr lang="en-GB" dirty="0"/>
              <a:t> uses particular materials and not others.</a:t>
            </a:r>
          </a:p>
        </p:txBody>
      </p:sp>
    </p:spTree>
    <p:extLst>
      <p:ext uri="{BB962C8B-B14F-4D97-AF65-F5344CB8AC3E}">
        <p14:creationId xmlns:p14="http://schemas.microsoft.com/office/powerpoint/2010/main" val="309092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648072"/>
          </a:xfrm>
          <a:solidFill>
            <a:srgbClr val="7030A0"/>
          </a:solidFill>
        </p:spPr>
        <p:txBody>
          <a:bodyPr>
            <a:normAutofit fontScale="90000"/>
          </a:bodyPr>
          <a:lstStyle/>
          <a:p>
            <a:pPr lvl="0"/>
            <a:br>
              <a:rPr lang="en-US" dirty="0"/>
            </a:br>
            <a:r>
              <a:rPr lang="en-US" dirty="0"/>
              <a:t>Meaning of Research </a:t>
            </a:r>
            <a:br>
              <a:rPr lang="en-GB" dirty="0"/>
            </a:br>
            <a:endParaRPr lang="en-GB" dirty="0"/>
          </a:p>
        </p:txBody>
      </p:sp>
      <p:sp>
        <p:nvSpPr>
          <p:cNvPr id="3" name="Content Placeholder 2"/>
          <p:cNvSpPr>
            <a:spLocks noGrp="1"/>
          </p:cNvSpPr>
          <p:nvPr>
            <p:ph idx="1"/>
          </p:nvPr>
        </p:nvSpPr>
        <p:spPr>
          <a:xfrm>
            <a:off x="179512" y="1052736"/>
            <a:ext cx="8856984" cy="5688632"/>
          </a:xfrm>
        </p:spPr>
        <p:txBody>
          <a:bodyPr>
            <a:normAutofit fontScale="40000" lnSpcReduction="20000"/>
          </a:bodyPr>
          <a:lstStyle/>
          <a:p>
            <a:pPr marL="0" indent="0">
              <a:buNone/>
            </a:pPr>
            <a:r>
              <a:rPr lang="en-US" sz="4400" dirty="0">
                <a:solidFill>
                  <a:srgbClr val="FF33CC"/>
                </a:solidFill>
              </a:rPr>
              <a:t>As a verb, it basically means to find some new information.</a:t>
            </a:r>
          </a:p>
          <a:p>
            <a:pPr marL="0" indent="0">
              <a:buNone/>
            </a:pPr>
            <a:r>
              <a:rPr lang="en-US" sz="4400" dirty="0">
                <a:solidFill>
                  <a:srgbClr val="FF33CC"/>
                </a:solidFill>
              </a:rPr>
              <a:t>The information is sought deliberately. It is usually sought in</a:t>
            </a:r>
          </a:p>
          <a:p>
            <a:pPr marL="0" indent="0">
              <a:buNone/>
            </a:pPr>
            <a:r>
              <a:rPr lang="en-US" sz="4400" dirty="0">
                <a:solidFill>
                  <a:srgbClr val="FF33CC"/>
                </a:solidFill>
              </a:rPr>
              <a:t>a systematic fashion</a:t>
            </a:r>
            <a:r>
              <a:rPr lang="en-US" sz="4400" dirty="0"/>
              <a:t>.</a:t>
            </a:r>
            <a:endParaRPr lang="en-GB" sz="4400" dirty="0"/>
          </a:p>
          <a:p>
            <a:pPr>
              <a:lnSpc>
                <a:spcPct val="160000"/>
              </a:lnSpc>
              <a:buFont typeface="Wingdings" pitchFamily="2" charset="2"/>
              <a:buChar char="q"/>
            </a:pPr>
            <a:r>
              <a:rPr lang="en-GB" sz="4400" dirty="0"/>
              <a:t>To inquire (formal investigation) , enquire, look into, find out, study to seek information about something or someone....</a:t>
            </a:r>
          </a:p>
          <a:p>
            <a:pPr>
              <a:lnSpc>
                <a:spcPct val="160000"/>
              </a:lnSpc>
              <a:buFont typeface="Wingdings" pitchFamily="2" charset="2"/>
              <a:buChar char="q"/>
            </a:pPr>
            <a:r>
              <a:rPr lang="en-GB" sz="4400" b="1" dirty="0"/>
              <a:t>A systematic investigation </a:t>
            </a:r>
            <a:r>
              <a:rPr lang="en-GB" sz="4400" dirty="0"/>
              <a:t>..key word-systematic</a:t>
            </a:r>
          </a:p>
          <a:p>
            <a:pPr>
              <a:lnSpc>
                <a:spcPct val="160000"/>
              </a:lnSpc>
              <a:buFont typeface="Wingdings" pitchFamily="2" charset="2"/>
              <a:buChar char="q"/>
            </a:pPr>
            <a:r>
              <a:rPr lang="en-GB" sz="4400" dirty="0"/>
              <a:t>A systematic investigation into and study of materials and source in order to establish facts and reach new conclusions </a:t>
            </a:r>
            <a:r>
              <a:rPr lang="en-GB" sz="2500" dirty="0"/>
              <a:t>(</a:t>
            </a:r>
            <a:r>
              <a:rPr lang="en-GB" sz="2500" dirty="0" err="1"/>
              <a:t>Oxforddictionaries</a:t>
            </a:r>
            <a:r>
              <a:rPr lang="en-GB" sz="2500" dirty="0"/>
              <a:t>, 2015)</a:t>
            </a:r>
          </a:p>
          <a:p>
            <a:pPr>
              <a:lnSpc>
                <a:spcPct val="160000"/>
              </a:lnSpc>
              <a:buFont typeface="Wingdings" pitchFamily="2" charset="2"/>
              <a:buChar char="q"/>
            </a:pPr>
            <a:r>
              <a:rPr lang="en-US" sz="4400" dirty="0"/>
              <a:t>investigation to find answers to a problem.</a:t>
            </a:r>
          </a:p>
          <a:p>
            <a:pPr>
              <a:lnSpc>
                <a:spcPct val="160000"/>
              </a:lnSpc>
              <a:buFont typeface="Wingdings" pitchFamily="2" charset="2"/>
              <a:buChar char="q"/>
            </a:pPr>
            <a:r>
              <a:rPr lang="en-US" altLang="en-US" sz="4400" dirty="0"/>
              <a:t>Research is a creative process</a:t>
            </a:r>
          </a:p>
          <a:p>
            <a:pPr>
              <a:lnSpc>
                <a:spcPct val="160000"/>
              </a:lnSpc>
              <a:buFont typeface="Wingdings" pitchFamily="2" charset="2"/>
              <a:buChar char="q"/>
            </a:pPr>
            <a:r>
              <a:rPr lang="en-US" altLang="en-US" sz="4400" dirty="0"/>
              <a:t>Careful or diligent search</a:t>
            </a:r>
          </a:p>
          <a:p>
            <a:pPr>
              <a:lnSpc>
                <a:spcPct val="160000"/>
              </a:lnSpc>
              <a:buFont typeface="Wingdings" pitchFamily="2" charset="2"/>
              <a:buChar char="q"/>
            </a:pPr>
            <a:r>
              <a:rPr lang="en-US" altLang="en-US" sz="4400" dirty="0"/>
              <a:t>Studious inquiry or examination, investigation, experimentation aimed at the discovery and interpretation of facts,</a:t>
            </a:r>
          </a:p>
          <a:p>
            <a:pPr marL="0" indent="0">
              <a:lnSpc>
                <a:spcPct val="160000"/>
              </a:lnSpc>
              <a:buNone/>
            </a:pPr>
            <a:r>
              <a:rPr lang="en-GB" sz="4400" dirty="0">
                <a:solidFill>
                  <a:srgbClr val="FF33CC"/>
                </a:solidFill>
              </a:rPr>
              <a:t>As a noun, it refers to the new information that is found when</a:t>
            </a:r>
          </a:p>
          <a:p>
            <a:pPr marL="0" indent="0">
              <a:lnSpc>
                <a:spcPct val="160000"/>
              </a:lnSpc>
              <a:buNone/>
            </a:pPr>
            <a:endParaRPr lang="en-GB" sz="4400" dirty="0">
              <a:solidFill>
                <a:srgbClr val="FF33CC"/>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rgbClr val="7030A0"/>
          </a:solidFill>
        </p:spPr>
        <p:txBody>
          <a:bodyPr>
            <a:normAutofit fontScale="90000"/>
          </a:bodyPr>
          <a:lstStyle/>
          <a:p>
            <a:r>
              <a:rPr lang="en-GB" dirty="0"/>
              <a:t>Research </a:t>
            </a:r>
            <a:r>
              <a:rPr lang="en-GB" dirty="0" err="1"/>
              <a:t>Methos</a:t>
            </a:r>
            <a:r>
              <a:rPr lang="en-GB" dirty="0"/>
              <a:t> </a:t>
            </a:r>
            <a:r>
              <a:rPr lang="en-GB" dirty="0" err="1"/>
              <a:t>Vrs</a:t>
            </a:r>
            <a:r>
              <a:rPr lang="en-GB" dirty="0"/>
              <a:t> Research Methodology</a:t>
            </a:r>
          </a:p>
        </p:txBody>
      </p:sp>
      <p:sp>
        <p:nvSpPr>
          <p:cNvPr id="3" name="Content Placeholder 2"/>
          <p:cNvSpPr>
            <a:spLocks noGrp="1"/>
          </p:cNvSpPr>
          <p:nvPr>
            <p:ph idx="1"/>
          </p:nvPr>
        </p:nvSpPr>
        <p:spPr>
          <a:xfrm>
            <a:off x="179512" y="1600200"/>
            <a:ext cx="8784976" cy="5069160"/>
          </a:xfrm>
        </p:spPr>
        <p:txBody>
          <a:bodyPr>
            <a:normAutofit fontScale="85000" lnSpcReduction="20000"/>
          </a:bodyPr>
          <a:lstStyle/>
          <a:p>
            <a:pPr>
              <a:buFont typeface="Wingdings" pitchFamily="2" charset="2"/>
              <a:buChar char="q"/>
            </a:pPr>
            <a:r>
              <a:rPr lang="en-GB" dirty="0"/>
              <a:t>Research methodology has many dimensions </a:t>
            </a:r>
          </a:p>
          <a:p>
            <a:pPr>
              <a:buFont typeface="Wingdings" pitchFamily="2" charset="2"/>
              <a:buChar char="q"/>
            </a:pPr>
            <a:r>
              <a:rPr lang="en-GB" dirty="0"/>
              <a:t> Research methods is one dimension of research methodology </a:t>
            </a:r>
          </a:p>
          <a:p>
            <a:pPr>
              <a:buFont typeface="Wingdings" pitchFamily="2" charset="2"/>
              <a:buChar char="q"/>
            </a:pPr>
            <a:r>
              <a:rPr lang="en-GB" dirty="0"/>
              <a:t>Research methodology of a study answers the following: </a:t>
            </a:r>
          </a:p>
          <a:p>
            <a:pPr>
              <a:buFont typeface="Wingdings" pitchFamily="2" charset="2"/>
              <a:buChar char="q"/>
            </a:pPr>
            <a:r>
              <a:rPr lang="en-GB" dirty="0"/>
              <a:t>Why undertake the study </a:t>
            </a:r>
          </a:p>
          <a:p>
            <a:pPr>
              <a:buFont typeface="Wingdings" pitchFamily="2" charset="2"/>
              <a:buChar char="q"/>
            </a:pPr>
            <a:r>
              <a:rPr lang="en-GB" dirty="0"/>
              <a:t>How the research problem has been identified </a:t>
            </a:r>
          </a:p>
          <a:p>
            <a:pPr>
              <a:buFont typeface="Wingdings" pitchFamily="2" charset="2"/>
              <a:buChar char="q"/>
            </a:pPr>
            <a:r>
              <a:rPr lang="en-GB" dirty="0"/>
              <a:t>In what way and why the hypothesis has been formulated </a:t>
            </a:r>
          </a:p>
          <a:p>
            <a:pPr>
              <a:buFont typeface="Wingdings" pitchFamily="2" charset="2"/>
              <a:buChar char="q"/>
            </a:pPr>
            <a:r>
              <a:rPr lang="en-GB" dirty="0"/>
              <a:t>What data have been collected and what particular method has been adopted </a:t>
            </a:r>
          </a:p>
          <a:p>
            <a:pPr>
              <a:buFont typeface="Wingdings" pitchFamily="2" charset="2"/>
              <a:buChar char="q"/>
            </a:pPr>
            <a:r>
              <a:rPr lang="en-GB" dirty="0"/>
              <a:t>Why a particular technique of analysing data has been used </a:t>
            </a:r>
          </a:p>
          <a:p>
            <a:pPr>
              <a:buFont typeface="Wingdings" pitchFamily="2" charset="2"/>
              <a:buChar char="q"/>
            </a:pPr>
            <a:r>
              <a:rPr lang="en-GB" dirty="0" err="1"/>
              <a:t>etc</a:t>
            </a:r>
            <a:endParaRPr lang="en-GB" dirty="0"/>
          </a:p>
        </p:txBody>
      </p:sp>
    </p:spTree>
    <p:extLst>
      <p:ext uri="{BB962C8B-B14F-4D97-AF65-F5344CB8AC3E}">
        <p14:creationId xmlns:p14="http://schemas.microsoft.com/office/powerpoint/2010/main" val="51897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Research Process</a:t>
            </a:r>
          </a:p>
        </p:txBody>
      </p:sp>
      <p:sp>
        <p:nvSpPr>
          <p:cNvPr id="3" name="Content Placeholder 2"/>
          <p:cNvSpPr>
            <a:spLocks noGrp="1"/>
          </p:cNvSpPr>
          <p:nvPr>
            <p:ph idx="1"/>
          </p:nvPr>
        </p:nvSpPr>
        <p:spPr>
          <a:xfrm>
            <a:off x="251520" y="1340768"/>
            <a:ext cx="8435280" cy="4785395"/>
          </a:xfrm>
        </p:spPr>
        <p:txBody>
          <a:bodyPr>
            <a:normAutofit/>
          </a:bodyPr>
          <a:lstStyle/>
          <a:p>
            <a:pPr marL="0" indent="0">
              <a:buNone/>
            </a:pPr>
            <a:r>
              <a:rPr lang="en-GB" dirty="0"/>
              <a:t>Research consists of series of actions or steps necessary to effectively carry out research and the desired sequencing of these steps. </a:t>
            </a:r>
          </a:p>
          <a:p>
            <a:pPr>
              <a:buFont typeface="Wingdings" pitchFamily="2" charset="2"/>
              <a:buChar char="q"/>
            </a:pPr>
            <a:r>
              <a:rPr lang="en-GB" dirty="0"/>
              <a:t>Choice of research topic </a:t>
            </a:r>
          </a:p>
          <a:p>
            <a:pPr>
              <a:buFont typeface="Wingdings" pitchFamily="2" charset="2"/>
              <a:buChar char="q"/>
            </a:pPr>
            <a:r>
              <a:rPr lang="en-GB" dirty="0"/>
              <a:t>Definition of the research problem </a:t>
            </a:r>
          </a:p>
          <a:p>
            <a:pPr>
              <a:buFont typeface="Wingdings" pitchFamily="2" charset="2"/>
              <a:buChar char="q"/>
            </a:pPr>
            <a:r>
              <a:rPr lang="en-GB" dirty="0"/>
              <a:t>Review of literature for the research </a:t>
            </a:r>
          </a:p>
          <a:p>
            <a:pPr>
              <a:buFont typeface="Wingdings" pitchFamily="2" charset="2"/>
              <a:buChar char="q"/>
            </a:pPr>
            <a:r>
              <a:rPr lang="en-GB" dirty="0"/>
              <a:t>Formulation of objectives </a:t>
            </a:r>
          </a:p>
          <a:p>
            <a:pPr>
              <a:buFont typeface="Wingdings" pitchFamily="2" charset="2"/>
              <a:buChar char="q"/>
            </a:pPr>
            <a:r>
              <a:rPr lang="en-GB" dirty="0"/>
              <a:t>Formulation of  </a:t>
            </a:r>
            <a:r>
              <a:rPr lang="en-GB"/>
              <a:t>research questions/hypothesis</a:t>
            </a:r>
            <a:endParaRPr lang="en-GB" dirty="0"/>
          </a:p>
          <a:p>
            <a:pPr>
              <a:buFont typeface="Wingdings" pitchFamily="2" charset="2"/>
              <a:buChar char="q"/>
            </a:pPr>
            <a:endParaRPr lang="en-GB" dirty="0"/>
          </a:p>
        </p:txBody>
      </p:sp>
    </p:spTree>
    <p:extLst>
      <p:ext uri="{BB962C8B-B14F-4D97-AF65-F5344CB8AC3E}">
        <p14:creationId xmlns:p14="http://schemas.microsoft.com/office/powerpoint/2010/main" val="4210019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Research Process</a:t>
            </a:r>
          </a:p>
        </p:txBody>
      </p:sp>
      <p:sp>
        <p:nvSpPr>
          <p:cNvPr id="3" name="Content Placeholder 2"/>
          <p:cNvSpPr>
            <a:spLocks noGrp="1"/>
          </p:cNvSpPr>
          <p:nvPr>
            <p:ph idx="1"/>
          </p:nvPr>
        </p:nvSpPr>
        <p:spPr/>
        <p:txBody>
          <a:bodyPr/>
          <a:lstStyle/>
          <a:p>
            <a:pPr>
              <a:buFont typeface="Wingdings" pitchFamily="2" charset="2"/>
              <a:buChar char="q"/>
            </a:pPr>
            <a:r>
              <a:rPr lang="en-GB" dirty="0"/>
              <a:t>Design of the research </a:t>
            </a:r>
          </a:p>
          <a:p>
            <a:pPr>
              <a:buFont typeface="Wingdings" pitchFamily="2" charset="2"/>
              <a:buChar char="q"/>
            </a:pPr>
            <a:r>
              <a:rPr lang="en-GB" dirty="0"/>
              <a:t>Design of the sample for the research </a:t>
            </a:r>
          </a:p>
          <a:p>
            <a:pPr>
              <a:buFont typeface="Wingdings" pitchFamily="2" charset="2"/>
              <a:buChar char="q"/>
            </a:pPr>
            <a:r>
              <a:rPr lang="en-GB" dirty="0"/>
              <a:t>Data Collection </a:t>
            </a:r>
          </a:p>
          <a:p>
            <a:pPr>
              <a:buFont typeface="Wingdings" pitchFamily="2" charset="2"/>
              <a:buChar char="q"/>
            </a:pPr>
            <a:r>
              <a:rPr lang="en-GB" dirty="0"/>
              <a:t>Data analysis </a:t>
            </a:r>
          </a:p>
          <a:p>
            <a:pPr>
              <a:buFont typeface="Wingdings" pitchFamily="2" charset="2"/>
              <a:buChar char="q"/>
            </a:pPr>
            <a:r>
              <a:rPr lang="en-GB" dirty="0"/>
              <a:t>Data interpretation and reporting</a:t>
            </a:r>
          </a:p>
        </p:txBody>
      </p:sp>
    </p:spTree>
    <p:extLst>
      <p:ext uri="{BB962C8B-B14F-4D97-AF65-F5344CB8AC3E}">
        <p14:creationId xmlns:p14="http://schemas.microsoft.com/office/powerpoint/2010/main" val="3736510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78098"/>
          </a:xfrm>
          <a:solidFill>
            <a:srgbClr val="7030A0"/>
          </a:solidFill>
        </p:spPr>
        <p:txBody>
          <a:bodyPr/>
          <a:lstStyle/>
          <a:p>
            <a:r>
              <a:rPr lang="en-GB" dirty="0"/>
              <a:t>Conclusion</a:t>
            </a:r>
          </a:p>
        </p:txBody>
      </p:sp>
      <p:sp>
        <p:nvSpPr>
          <p:cNvPr id="3" name="Content Placeholder 2"/>
          <p:cNvSpPr>
            <a:spLocks noGrp="1"/>
          </p:cNvSpPr>
          <p:nvPr>
            <p:ph idx="1"/>
          </p:nvPr>
        </p:nvSpPr>
        <p:spPr>
          <a:xfrm>
            <a:off x="457200" y="1412776"/>
            <a:ext cx="8229600" cy="4713387"/>
          </a:xfrm>
        </p:spPr>
        <p:txBody>
          <a:bodyPr>
            <a:normAutofit/>
          </a:bodyPr>
          <a:lstStyle/>
          <a:p>
            <a:pPr>
              <a:buNone/>
            </a:pPr>
            <a:endParaRPr lang="en-US" dirty="0"/>
          </a:p>
          <a:p>
            <a:pPr lvl="0">
              <a:buNone/>
            </a:pPr>
            <a:r>
              <a:rPr lang="en-US" dirty="0">
                <a:solidFill>
                  <a:srgbClr val="FF0000"/>
                </a:solidFill>
              </a:rPr>
              <a:t>Next week:</a:t>
            </a:r>
          </a:p>
          <a:p>
            <a:pPr lvl="0"/>
            <a:r>
              <a:rPr lang="en-US" dirty="0"/>
              <a:t>Research philosophies, approaches, strategies and choices</a:t>
            </a:r>
            <a:endParaRPr lang="en-GB" dirty="0"/>
          </a:p>
          <a:p>
            <a:pPr lvl="0"/>
            <a:r>
              <a:rPr lang="en-US" dirty="0"/>
              <a:t>Importance of Research </a:t>
            </a:r>
            <a:endParaRPr lang="en-GB" dirty="0"/>
          </a:p>
          <a:p>
            <a:pPr lvl="0"/>
            <a:r>
              <a:rPr lang="en-US" dirty="0"/>
              <a:t>Research Methods versus Methodology </a:t>
            </a:r>
            <a:endParaRPr lang="en-GB" dirty="0"/>
          </a:p>
          <a:p>
            <a:pPr lvl="0"/>
            <a:r>
              <a:rPr lang="en-US" dirty="0"/>
              <a:t>Research Process </a:t>
            </a:r>
          </a:p>
          <a:p>
            <a:pPr lvl="0"/>
            <a:endParaRPr lang="en-GB" dirty="0"/>
          </a:p>
          <a:p>
            <a:pPr lvl="0">
              <a:buNone/>
            </a:pPr>
            <a:endParaRPr lang="en-US" dirty="0"/>
          </a:p>
          <a:p>
            <a:pPr lvl="0"/>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78098"/>
          </a:xfrm>
          <a:solidFill>
            <a:srgbClr val="7030A0"/>
          </a:solidFill>
        </p:spPr>
        <p:txBody>
          <a:bodyPr/>
          <a:lstStyle/>
          <a:p>
            <a:r>
              <a:rPr lang="en-GB" dirty="0"/>
              <a:t>Key readings </a:t>
            </a:r>
          </a:p>
        </p:txBody>
      </p:sp>
      <p:sp>
        <p:nvSpPr>
          <p:cNvPr id="3" name="Content Placeholder 2"/>
          <p:cNvSpPr>
            <a:spLocks noGrp="1"/>
          </p:cNvSpPr>
          <p:nvPr>
            <p:ph idx="1"/>
          </p:nvPr>
        </p:nvSpPr>
        <p:spPr/>
        <p:txBody>
          <a:bodyPr/>
          <a:lstStyle/>
          <a:p>
            <a:pPr marL="0" indent="0">
              <a:buNone/>
            </a:pPr>
            <a:endParaRPr lang="en-GB" sz="2800" dirty="0"/>
          </a:p>
          <a:p>
            <a:pPr marL="0" indent="0">
              <a:buNone/>
            </a:pPr>
            <a:endParaRPr lang="en-GB" sz="2800" dirty="0"/>
          </a:p>
          <a:p>
            <a:pPr marL="0" indent="0">
              <a:buNone/>
            </a:pPr>
            <a:r>
              <a:rPr lang="en-GB" sz="2800" dirty="0"/>
              <a:t>Saunders et al, (2009)Ch. 1 pg. 2-9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Objectives of Research</a:t>
            </a:r>
          </a:p>
        </p:txBody>
      </p:sp>
      <p:sp>
        <p:nvSpPr>
          <p:cNvPr id="3" name="Content Placeholder 2"/>
          <p:cNvSpPr>
            <a:spLocks noGrp="1"/>
          </p:cNvSpPr>
          <p:nvPr>
            <p:ph idx="1"/>
          </p:nvPr>
        </p:nvSpPr>
        <p:spPr>
          <a:xfrm>
            <a:off x="251521" y="1600200"/>
            <a:ext cx="8615388" cy="4853136"/>
          </a:xfrm>
        </p:spPr>
        <p:txBody>
          <a:bodyPr/>
          <a:lstStyle/>
          <a:p>
            <a:pPr>
              <a:buNone/>
            </a:pPr>
            <a:r>
              <a:rPr lang="en-GB" dirty="0"/>
              <a:t>In research, you aim to </a:t>
            </a:r>
          </a:p>
          <a:p>
            <a:pPr>
              <a:buFont typeface="Wingdings" pitchFamily="2" charset="2"/>
              <a:buChar char="q"/>
            </a:pPr>
            <a:r>
              <a:rPr lang="en-GB" dirty="0"/>
              <a:t>Find out something new, add to the wealth or stock of knowledge that currently exists</a:t>
            </a:r>
          </a:p>
          <a:p>
            <a:pPr>
              <a:buFont typeface="Wingdings" pitchFamily="2" charset="2"/>
              <a:buChar char="q"/>
            </a:pPr>
            <a:r>
              <a:rPr lang="en-GB" dirty="0"/>
              <a:t>It is done to </a:t>
            </a:r>
            <a:r>
              <a:rPr lang="en-GB" dirty="0">
                <a:solidFill>
                  <a:srgbClr val="FF0000"/>
                </a:solidFill>
              </a:rPr>
              <a:t>support assertions</a:t>
            </a:r>
            <a:r>
              <a:rPr lang="en-GB" dirty="0"/>
              <a:t>, to </a:t>
            </a:r>
            <a:r>
              <a:rPr lang="en-GB" dirty="0">
                <a:solidFill>
                  <a:srgbClr val="FF0000"/>
                </a:solidFill>
              </a:rPr>
              <a:t>dispute</a:t>
            </a:r>
            <a:r>
              <a:rPr lang="en-GB" dirty="0">
                <a:solidFill>
                  <a:srgbClr val="00B050"/>
                </a:solidFill>
              </a:rPr>
              <a:t> </a:t>
            </a:r>
            <a:r>
              <a:rPr lang="en-GB" dirty="0">
                <a:solidFill>
                  <a:srgbClr val="FF0000"/>
                </a:solidFill>
              </a:rPr>
              <a:t>assertions</a:t>
            </a:r>
            <a:r>
              <a:rPr lang="en-GB" dirty="0"/>
              <a:t>, </a:t>
            </a:r>
            <a:r>
              <a:rPr lang="en-GB" dirty="0">
                <a:solidFill>
                  <a:srgbClr val="FF0000"/>
                </a:solidFill>
              </a:rPr>
              <a:t>confirm facts </a:t>
            </a:r>
            <a:r>
              <a:rPr lang="en-GB" dirty="0"/>
              <a:t>, </a:t>
            </a:r>
            <a:r>
              <a:rPr lang="en-GB" dirty="0">
                <a:solidFill>
                  <a:srgbClr val="FF0000"/>
                </a:solidFill>
              </a:rPr>
              <a:t>solve new </a:t>
            </a:r>
            <a:r>
              <a:rPr lang="en-GB" dirty="0"/>
              <a:t>or </a:t>
            </a:r>
            <a:r>
              <a:rPr lang="en-GB" dirty="0">
                <a:solidFill>
                  <a:srgbClr val="FF0000"/>
                </a:solidFill>
              </a:rPr>
              <a:t>existing</a:t>
            </a:r>
            <a:r>
              <a:rPr lang="en-GB" dirty="0">
                <a:solidFill>
                  <a:schemeClr val="accent4"/>
                </a:solidFill>
              </a:rPr>
              <a:t> </a:t>
            </a:r>
            <a:r>
              <a:rPr lang="en-GB" dirty="0">
                <a:solidFill>
                  <a:srgbClr val="FF0000"/>
                </a:solidFill>
              </a:rPr>
              <a:t>problems</a:t>
            </a:r>
            <a:r>
              <a:rPr lang="en-GB" dirty="0"/>
              <a:t>, </a:t>
            </a:r>
            <a:r>
              <a:rPr lang="en-GB" dirty="0">
                <a:solidFill>
                  <a:srgbClr val="C00000"/>
                </a:solidFill>
              </a:rPr>
              <a:t>develop new theories</a:t>
            </a:r>
            <a:r>
              <a:rPr lang="en-GB" dirty="0"/>
              <a:t>, </a:t>
            </a:r>
            <a:r>
              <a:rPr lang="en-GB" dirty="0">
                <a:solidFill>
                  <a:srgbClr val="FF0000"/>
                </a:solidFill>
              </a:rPr>
              <a:t>build on other peoples’ theories</a:t>
            </a:r>
            <a:r>
              <a:rPr lang="en-GB" dirty="0"/>
              <a:t>, test out current tools etc</a:t>
            </a:r>
          </a:p>
          <a:p>
            <a:pPr>
              <a:buFont typeface="Wingdings" pitchFamily="2" charset="2"/>
              <a:buChar char="q"/>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2074"/>
          </a:xfrm>
          <a:solidFill>
            <a:srgbClr val="7030A0"/>
          </a:solidFill>
        </p:spPr>
        <p:txBody>
          <a:bodyPr>
            <a:normAutofit fontScale="90000"/>
          </a:bodyPr>
          <a:lstStyle/>
          <a:p>
            <a:r>
              <a:rPr lang="en-GB" dirty="0">
                <a:solidFill>
                  <a:prstClr val="black"/>
                </a:solidFill>
              </a:rPr>
              <a:t>Another School of thought</a:t>
            </a:r>
            <a:endParaRPr lang="en-US" dirty="0"/>
          </a:p>
        </p:txBody>
      </p:sp>
      <p:sp>
        <p:nvSpPr>
          <p:cNvPr id="3" name="Content Placeholder 2"/>
          <p:cNvSpPr>
            <a:spLocks noGrp="1"/>
          </p:cNvSpPr>
          <p:nvPr>
            <p:ph idx="1"/>
          </p:nvPr>
        </p:nvSpPr>
        <p:spPr>
          <a:xfrm>
            <a:off x="179512" y="980728"/>
            <a:ext cx="8784976" cy="5832648"/>
          </a:xfrm>
        </p:spPr>
        <p:txBody>
          <a:bodyPr>
            <a:normAutofit fontScale="92500" lnSpcReduction="10000"/>
          </a:bodyPr>
          <a:lstStyle/>
          <a:p>
            <a:pPr>
              <a:buFont typeface="Courier New" panose="02070309020205020404" pitchFamily="49" charset="0"/>
              <a:buChar char="o"/>
            </a:pPr>
            <a:r>
              <a:rPr lang="en-US" dirty="0"/>
              <a:t>An art of investigation of new and innovative aspects of any branch of knowledge </a:t>
            </a:r>
          </a:p>
          <a:p>
            <a:pPr>
              <a:buFont typeface="Courier New" panose="02070309020205020404" pitchFamily="49" charset="0"/>
              <a:buChar char="o"/>
            </a:pPr>
            <a:r>
              <a:rPr lang="en-US" dirty="0"/>
              <a:t>Comprises of </a:t>
            </a:r>
          </a:p>
          <a:p>
            <a:pPr lvl="1">
              <a:buFont typeface="Courier New" panose="02070309020205020404" pitchFamily="49" charset="0"/>
              <a:buChar char="o"/>
            </a:pPr>
            <a:r>
              <a:rPr lang="en-US" dirty="0"/>
              <a:t>defining and redefining problems,</a:t>
            </a:r>
          </a:p>
          <a:p>
            <a:pPr lvl="1">
              <a:buFont typeface="Courier New" panose="02070309020205020404" pitchFamily="49" charset="0"/>
              <a:buChar char="o"/>
            </a:pPr>
            <a:r>
              <a:rPr lang="en-US" dirty="0"/>
              <a:t>formulating Hypothesis, </a:t>
            </a:r>
          </a:p>
          <a:p>
            <a:pPr lvl="1">
              <a:buFont typeface="Courier New" panose="02070309020205020404" pitchFamily="49" charset="0"/>
              <a:buChar char="o"/>
            </a:pPr>
            <a:r>
              <a:rPr lang="en-US" dirty="0"/>
              <a:t>Suggest solution or solution approaches,</a:t>
            </a:r>
          </a:p>
          <a:p>
            <a:pPr lvl="1">
              <a:buFont typeface="Courier New" panose="02070309020205020404" pitchFamily="49" charset="0"/>
              <a:buChar char="o"/>
            </a:pPr>
            <a:r>
              <a:rPr lang="en-US" dirty="0"/>
              <a:t>Collecting and analyzing data, </a:t>
            </a:r>
          </a:p>
          <a:p>
            <a:pPr lvl="1">
              <a:buFont typeface="Courier New" panose="02070309020205020404" pitchFamily="49" charset="0"/>
              <a:buChar char="o"/>
            </a:pPr>
            <a:r>
              <a:rPr lang="en-US" dirty="0"/>
              <a:t>deriving, experimenting, and eventually validating the Hypothesis, or deducing new conclusions</a:t>
            </a:r>
          </a:p>
          <a:p>
            <a:pPr>
              <a:buFont typeface="Courier New" panose="02070309020205020404" pitchFamily="49" charset="0"/>
              <a:buChar char="o"/>
            </a:pPr>
            <a:r>
              <a:rPr lang="en-US" dirty="0"/>
              <a:t>Research is a culture to be practiced through continual quest for innovation</a:t>
            </a:r>
          </a:p>
          <a:p>
            <a:pPr>
              <a:buFont typeface="Courier New" panose="02070309020205020404" pitchFamily="49" charset="0"/>
              <a:buChar char="o"/>
            </a:pPr>
            <a:r>
              <a:rPr lang="en-US" dirty="0"/>
              <a:t>Needs </a:t>
            </a:r>
            <a:r>
              <a:rPr lang="en-US" dirty="0">
                <a:solidFill>
                  <a:srgbClr val="C00000"/>
                </a:solidFill>
              </a:rPr>
              <a:t>Hard work</a:t>
            </a:r>
            <a:r>
              <a:rPr lang="en-US" dirty="0"/>
              <a:t>, </a:t>
            </a:r>
            <a:r>
              <a:rPr lang="en-US" dirty="0">
                <a:solidFill>
                  <a:schemeClr val="accent5"/>
                </a:solidFill>
              </a:rPr>
              <a:t>Dedication</a:t>
            </a:r>
            <a:r>
              <a:rPr lang="en-US" dirty="0"/>
              <a:t>, </a:t>
            </a:r>
            <a:r>
              <a:rPr lang="en-US" dirty="0">
                <a:solidFill>
                  <a:srgbClr val="00B050"/>
                </a:solidFill>
              </a:rPr>
              <a:t>Perseverance</a:t>
            </a:r>
            <a:r>
              <a:rPr lang="en-US" dirty="0"/>
              <a:t> and an </a:t>
            </a:r>
            <a:r>
              <a:rPr lang="en-US" dirty="0">
                <a:solidFill>
                  <a:srgbClr val="7030A0"/>
                </a:solidFill>
              </a:rPr>
              <a:t>appropriate attitude</a:t>
            </a:r>
          </a:p>
        </p:txBody>
      </p:sp>
    </p:spTree>
    <p:extLst>
      <p:ext uri="{BB962C8B-B14F-4D97-AF65-F5344CB8AC3E}">
        <p14:creationId xmlns:p14="http://schemas.microsoft.com/office/powerpoint/2010/main" val="129992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06090"/>
          </a:xfrm>
          <a:solidFill>
            <a:srgbClr val="7030A0"/>
          </a:solidFill>
        </p:spPr>
        <p:txBody>
          <a:bodyPr>
            <a:normAutofit fontScale="90000"/>
          </a:bodyPr>
          <a:lstStyle/>
          <a:p>
            <a:r>
              <a:rPr lang="en-GB" dirty="0"/>
              <a:t>Meaning of Research Cont’d</a:t>
            </a:r>
          </a:p>
        </p:txBody>
      </p:sp>
      <p:sp>
        <p:nvSpPr>
          <p:cNvPr id="3" name="Content Placeholder 2"/>
          <p:cNvSpPr>
            <a:spLocks noGrp="1"/>
          </p:cNvSpPr>
          <p:nvPr>
            <p:ph idx="1"/>
          </p:nvPr>
        </p:nvSpPr>
        <p:spPr/>
        <p:txBody>
          <a:bodyPr/>
          <a:lstStyle/>
          <a:p>
            <a:pPr>
              <a:buFont typeface="Wingdings" pitchFamily="2" charset="2"/>
              <a:buChar char="q"/>
            </a:pPr>
            <a:r>
              <a:rPr lang="en-GB" dirty="0" err="1"/>
              <a:t>Walliman</a:t>
            </a:r>
            <a:r>
              <a:rPr lang="en-GB" dirty="0"/>
              <a:t> (2001) argues that many of the everyday uses of the term ‘research’ are not research in the true meaning of the word. </a:t>
            </a:r>
          </a:p>
          <a:p>
            <a:pPr>
              <a:buFont typeface="Wingdings" pitchFamily="2" charset="2"/>
              <a:buChar char="q"/>
            </a:pPr>
            <a:r>
              <a:rPr lang="en-GB" dirty="0"/>
              <a:t>As part of this, he highlights ways in which the term is used wrongly: </a:t>
            </a:r>
          </a:p>
          <a:p>
            <a:pPr lvl="1">
              <a:buFont typeface="Wingdings" pitchFamily="2" charset="2"/>
              <a:buChar char="q"/>
            </a:pPr>
            <a:r>
              <a:rPr lang="en-GB" dirty="0"/>
              <a:t>1. Just collecting facts or information with no clear purpose. </a:t>
            </a:r>
          </a:p>
          <a:p>
            <a:pPr lvl="1">
              <a:buFont typeface="Wingdings" pitchFamily="2" charset="2"/>
              <a:buChar char="q"/>
            </a:pPr>
            <a:r>
              <a:rPr lang="en-GB" dirty="0"/>
              <a:t>2. Reassembling and reordering facts or information without interpretation</a:t>
            </a:r>
          </a:p>
        </p:txBody>
      </p:sp>
    </p:spTree>
    <p:extLst>
      <p:ext uri="{BB962C8B-B14F-4D97-AF65-F5344CB8AC3E}">
        <p14:creationId xmlns:p14="http://schemas.microsoft.com/office/powerpoint/2010/main" val="162424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Meaning of Research Cont’d</a:t>
            </a:r>
          </a:p>
        </p:txBody>
      </p:sp>
      <p:sp>
        <p:nvSpPr>
          <p:cNvPr id="3" name="Content Placeholder 2"/>
          <p:cNvSpPr>
            <a:spLocks noGrp="1"/>
          </p:cNvSpPr>
          <p:nvPr>
            <p:ph idx="1"/>
          </p:nvPr>
        </p:nvSpPr>
        <p:spPr>
          <a:xfrm>
            <a:off x="179512" y="1600200"/>
            <a:ext cx="8856984" cy="4525963"/>
          </a:xfrm>
        </p:spPr>
        <p:style>
          <a:lnRef idx="2">
            <a:schemeClr val="accent4"/>
          </a:lnRef>
          <a:fillRef idx="1">
            <a:schemeClr val="lt1"/>
          </a:fillRef>
          <a:effectRef idx="0">
            <a:schemeClr val="accent4"/>
          </a:effectRef>
          <a:fontRef idx="minor">
            <a:schemeClr val="dk1"/>
          </a:fontRef>
        </p:style>
        <p:txBody>
          <a:bodyPr>
            <a:normAutofit/>
          </a:bodyPr>
          <a:lstStyle/>
          <a:p>
            <a:pPr>
              <a:buFont typeface="Wingdings" pitchFamily="2" charset="2"/>
              <a:buChar char="q"/>
            </a:pPr>
            <a:r>
              <a:rPr lang="en-GB" dirty="0"/>
              <a:t> Although research often involves the collection of information, it is more than just reading a few books or articles, talking to a few people or asking people questions. </a:t>
            </a:r>
          </a:p>
          <a:p>
            <a:pPr>
              <a:buFont typeface="Wingdings" pitchFamily="2" charset="2"/>
              <a:buChar char="q"/>
            </a:pPr>
            <a:r>
              <a:rPr lang="en-GB" dirty="0"/>
              <a:t>While collecting data may be part of the research process, if it is not undertaken in a systematic way, on its own and in particular with a clear purpose, it will not be seen as research.</a:t>
            </a:r>
          </a:p>
        </p:txBody>
      </p:sp>
    </p:spTree>
    <p:extLst>
      <p:ext uri="{BB962C8B-B14F-4D97-AF65-F5344CB8AC3E}">
        <p14:creationId xmlns:p14="http://schemas.microsoft.com/office/powerpoint/2010/main" val="133254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Characteristics of Research</a:t>
            </a:r>
          </a:p>
        </p:txBody>
      </p:sp>
      <p:sp>
        <p:nvSpPr>
          <p:cNvPr id="3" name="Content Placeholder 2"/>
          <p:cNvSpPr>
            <a:spLocks noGrp="1"/>
          </p:cNvSpPr>
          <p:nvPr>
            <p:ph idx="1"/>
          </p:nvPr>
        </p:nvSpPr>
        <p:spPr>
          <a:xfrm>
            <a:off x="179512" y="1412776"/>
            <a:ext cx="8712968" cy="5184576"/>
          </a:xfrm>
        </p:spPr>
        <p:txBody>
          <a:bodyPr>
            <a:normAutofit/>
          </a:bodyPr>
          <a:lstStyle/>
          <a:p>
            <a:pPr>
              <a:buFont typeface="Wingdings" pitchFamily="2" charset="2"/>
              <a:buChar char="q"/>
            </a:pPr>
            <a:r>
              <a:rPr lang="en-GB" dirty="0"/>
              <a:t>While the assembly of data from a variety of sources may be part of the process of research, without interpretation it is not research.</a:t>
            </a:r>
          </a:p>
          <a:p>
            <a:pPr>
              <a:buFont typeface="Wingdings" pitchFamily="2" charset="2"/>
              <a:buChar char="q"/>
            </a:pPr>
            <a:r>
              <a:rPr lang="en-GB" dirty="0"/>
              <a:t>Based upon this brief discussion we can already see that research has a number of characteristics:</a:t>
            </a:r>
          </a:p>
          <a:p>
            <a:pPr lvl="1">
              <a:buFont typeface="Wingdings" pitchFamily="2" charset="2"/>
              <a:buChar char="q"/>
            </a:pPr>
            <a:r>
              <a:rPr lang="en-GB" dirty="0"/>
              <a:t>1. Data is collected systematically. </a:t>
            </a:r>
          </a:p>
          <a:p>
            <a:pPr lvl="1">
              <a:buFont typeface="Wingdings" pitchFamily="2" charset="2"/>
              <a:buChar char="q"/>
            </a:pPr>
            <a:r>
              <a:rPr lang="en-GB" dirty="0"/>
              <a:t>2. Data is interpreted systematically. </a:t>
            </a:r>
          </a:p>
          <a:p>
            <a:pPr lvl="1">
              <a:buFont typeface="Wingdings" pitchFamily="2" charset="2"/>
              <a:buChar char="q"/>
            </a:pPr>
            <a:r>
              <a:rPr lang="en-GB" dirty="0"/>
              <a:t>3. There is a clear purpose: to find things out</a:t>
            </a:r>
          </a:p>
        </p:txBody>
      </p:sp>
    </p:spTree>
    <p:extLst>
      <p:ext uri="{BB962C8B-B14F-4D97-AF65-F5344CB8AC3E}">
        <p14:creationId xmlns:p14="http://schemas.microsoft.com/office/powerpoint/2010/main" val="137536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7030A0"/>
          </a:solidFill>
        </p:spPr>
        <p:txBody>
          <a:bodyPr/>
          <a:lstStyle/>
          <a:p>
            <a:r>
              <a:rPr lang="en-GB" dirty="0"/>
              <a:t>Meaning of Research Cont’d</a:t>
            </a:r>
          </a:p>
        </p:txBody>
      </p:sp>
      <p:sp>
        <p:nvSpPr>
          <p:cNvPr id="3" name="Content Placeholder 2"/>
          <p:cNvSpPr>
            <a:spLocks noGrp="1"/>
          </p:cNvSpPr>
          <p:nvPr>
            <p:ph idx="1"/>
          </p:nvPr>
        </p:nvSpPr>
        <p:spPr/>
        <p:txBody>
          <a:bodyPr/>
          <a:lstStyle/>
          <a:p>
            <a:pPr>
              <a:buFont typeface="Wingdings" pitchFamily="2" charset="2"/>
              <a:buChar char="q"/>
            </a:pPr>
            <a:r>
              <a:rPr lang="en-GB" dirty="0"/>
              <a:t> We can therefore define research as something that people undertake in order to find out things in a systematic way, thereby increasing their knowledge.</a:t>
            </a:r>
          </a:p>
          <a:p>
            <a:pPr>
              <a:buFont typeface="Wingdings" pitchFamily="2" charset="2"/>
              <a:buChar char="q"/>
            </a:pPr>
            <a:r>
              <a:rPr lang="en-GB" dirty="0"/>
              <a:t>Two phrases are important in this definition: ‘</a:t>
            </a:r>
            <a:r>
              <a:rPr lang="en-GB" dirty="0">
                <a:solidFill>
                  <a:srgbClr val="7030A0"/>
                </a:solidFill>
              </a:rPr>
              <a:t>systematic research</a:t>
            </a:r>
            <a:r>
              <a:rPr lang="en-GB" dirty="0"/>
              <a:t>’ and ‘</a:t>
            </a:r>
            <a:r>
              <a:rPr lang="en-GB" dirty="0">
                <a:solidFill>
                  <a:srgbClr val="00B050"/>
                </a:solidFill>
              </a:rPr>
              <a:t>to find out things</a:t>
            </a:r>
            <a:r>
              <a:rPr lang="en-GB" dirty="0"/>
              <a:t>’.</a:t>
            </a:r>
          </a:p>
        </p:txBody>
      </p:sp>
    </p:spTree>
    <p:extLst>
      <p:ext uri="{BB962C8B-B14F-4D97-AF65-F5344CB8AC3E}">
        <p14:creationId xmlns:p14="http://schemas.microsoft.com/office/powerpoint/2010/main" val="95105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8871</TotalTime>
  <Words>2292</Words>
  <Application>Microsoft Macintosh PowerPoint</Application>
  <PresentationFormat>On-screen Show (4:3)</PresentationFormat>
  <Paragraphs>226</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Wingdings</vt:lpstr>
      <vt:lpstr>Office Theme</vt:lpstr>
      <vt:lpstr>RESEARCH METHODS  Level 300</vt:lpstr>
      <vt:lpstr>Learning Outcomes</vt:lpstr>
      <vt:lpstr> Meaning of Research  </vt:lpstr>
      <vt:lpstr>Objectives of Research</vt:lpstr>
      <vt:lpstr>Another School of thought</vt:lpstr>
      <vt:lpstr>Meaning of Research Cont’d</vt:lpstr>
      <vt:lpstr>Meaning of Research Cont’d</vt:lpstr>
      <vt:lpstr>Characteristics of Research</vt:lpstr>
      <vt:lpstr>Meaning of Research Cont’d</vt:lpstr>
      <vt:lpstr>Meaning of Research Cont’d</vt:lpstr>
      <vt:lpstr>Meaning of Research Cont’d</vt:lpstr>
      <vt:lpstr>Why do People do Research?</vt:lpstr>
      <vt:lpstr>Who Does Research</vt:lpstr>
      <vt:lpstr>Who Does Research?</vt:lpstr>
      <vt:lpstr>What Do People Research into?</vt:lpstr>
      <vt:lpstr>How is New Research Communicated?</vt:lpstr>
      <vt:lpstr>Attributes of a good research</vt:lpstr>
      <vt:lpstr>Class activity </vt:lpstr>
      <vt:lpstr>Basic types of Research</vt:lpstr>
      <vt:lpstr>Basic types of Research</vt:lpstr>
      <vt:lpstr>Basic types of Research</vt:lpstr>
      <vt:lpstr>Basic Types of Research</vt:lpstr>
      <vt:lpstr>Research Approaches</vt:lpstr>
      <vt:lpstr>Research Approaches</vt:lpstr>
      <vt:lpstr>Research Approaches</vt:lpstr>
      <vt:lpstr>Significance of Research</vt:lpstr>
      <vt:lpstr>Research Methods Vrs Research Methodology</vt:lpstr>
      <vt:lpstr>Research Methods Vrs Research Methodology</vt:lpstr>
      <vt:lpstr>Research Methods Vrs Research Methodology</vt:lpstr>
      <vt:lpstr>Research Methos Vrs Research Methodology</vt:lpstr>
      <vt:lpstr>Research Process</vt:lpstr>
      <vt:lpstr>Research Process</vt:lpstr>
      <vt:lpstr>Conclusion</vt:lpstr>
      <vt:lpstr>Key readings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(3,0,3) Level 300</dc:title>
  <dc:creator>mich sasha</dc:creator>
  <cp:lastModifiedBy>George Asante</cp:lastModifiedBy>
  <cp:revision>156</cp:revision>
  <dcterms:created xsi:type="dcterms:W3CDTF">2015-05-24T16:46:04Z</dcterms:created>
  <dcterms:modified xsi:type="dcterms:W3CDTF">2021-11-09T18:09:01Z</dcterms:modified>
</cp:coreProperties>
</file>