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73" r:id="rId9"/>
    <p:sldId id="263" r:id="rId10"/>
    <p:sldId id="275" r:id="rId11"/>
    <p:sldId id="274" r:id="rId12"/>
    <p:sldId id="265" r:id="rId13"/>
    <p:sldId id="266" r:id="rId14"/>
    <p:sldId id="267" r:id="rId15"/>
    <p:sldId id="268" r:id="rId16"/>
    <p:sldId id="269" r:id="rId17"/>
    <p:sldId id="277" r:id="rId18"/>
    <p:sldId id="278" r:id="rId19"/>
    <p:sldId id="270" r:id="rId20"/>
    <p:sldId id="276" r:id="rId21"/>
    <p:sldId id="271" r:id="rId22"/>
    <p:sldId id="272" r:id="rId2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48"/>
      </p:cViewPr>
      <p:guideLst>
        <p:guide orient="horz" pos="1008"/>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CF084-B438-4210-98A2-EDF8FE69939C}" type="datetimeFigureOut">
              <a:rPr lang="en-US" smtClean="0"/>
              <a:pPr/>
              <a:t>4/28/2023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B93F4-D065-439E-8BEF-260B773772EE}" type="slidenum">
              <a:rPr lang="en-US" smtClean="0"/>
              <a:pPr/>
              <a:t>‹#›</a:t>
            </a:fld>
            <a:endParaRPr lang="en-US" dirty="0"/>
          </a:p>
        </p:txBody>
      </p:sp>
    </p:spTree>
    <p:extLst>
      <p:ext uri="{BB962C8B-B14F-4D97-AF65-F5344CB8AC3E}">
        <p14:creationId xmlns:p14="http://schemas.microsoft.com/office/powerpoint/2010/main" val="181826662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585607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414710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387747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462984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615358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7399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752368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905586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090906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9825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95284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00717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24437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04846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664520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97068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777522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69920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A3AD41-6BD6-4D08-82CF-CB0A3A4D6DEF}"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665A4-77F0-456D-913C-704BBA695EB3}"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EAD74D-F12B-41A2-88A8-89BA0908748D}"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C876F-B6D6-4E5B-9F5A-06267636939E}"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A2524-A6AD-4DD7-8B52-CDF67EAC0237}"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95642F-8D26-43E4-B8B0-9E5C0021A90C}"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D7E88D-60B6-4827-B938-A6173918DCF4}" type="datetime1">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6049A-DF06-41F9-BBAE-14DBEEB8CC24}" type="datetime1">
              <a:rPr lang="en-US" smtClean="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77D73-E20F-4A0A-AB11-BBC64EB1AD0A}" type="datetime1">
              <a:rPr lang="en-US" smtClean="0"/>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D8E7-FC6D-4C2E-B826-190AA140F160}"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81C3F-1958-4C31-ABAD-FF05E9A3DF5B}"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5506C-F143-405B-B89A-9CFE97C4ED7E}" type="datetime1">
              <a:rPr lang="en-US" smtClean="0"/>
              <a:t>4/28/2023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942C7-0D88-491B-890C-F6A209E715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kanban-board-394d7.web.ap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78901"/>
            <a:ext cx="9144000" cy="1500198"/>
          </a:xfrm>
          <a:solidFill>
            <a:srgbClr val="002060"/>
          </a:solidFill>
        </p:spPr>
        <p:style>
          <a:lnRef idx="1">
            <a:schemeClr val="accent2"/>
          </a:lnRef>
          <a:fillRef idx="3">
            <a:schemeClr val="accent2"/>
          </a:fillRef>
          <a:effectRef idx="2">
            <a:schemeClr val="accent2"/>
          </a:effectRef>
          <a:fontRef idx="minor">
            <a:schemeClr val="lt1"/>
          </a:fontRef>
        </p:style>
        <p:txBody>
          <a:bodyPr/>
          <a:lstStyle/>
          <a:p>
            <a:r>
              <a:rPr lang="en-US" dirty="0">
                <a:latin typeface="Times New Roman" pitchFamily="18" charset="0"/>
                <a:cs typeface="Times New Roman" pitchFamily="18" charset="0"/>
              </a:rPr>
              <a:t>Mini-Project Presentation</a:t>
            </a:r>
            <a:br>
              <a:rPr lang="en-US" dirty="0">
                <a:latin typeface="Times New Roman" pitchFamily="18" charset="0"/>
                <a:cs typeface="Times New Roman" pitchFamily="18" charset="0"/>
              </a:rPr>
            </a:br>
            <a:r>
              <a:rPr lang="en-US" sz="3600" dirty="0">
                <a:latin typeface="Times New Roman" pitchFamily="18" charset="0"/>
                <a:cs typeface="Times New Roman" pitchFamily="18" charset="0"/>
              </a:rPr>
              <a:t>T.E. (Computer) Sem - VI</a:t>
            </a:r>
          </a:p>
        </p:txBody>
      </p:sp>
      <p:sp>
        <p:nvSpPr>
          <p:cNvPr id="11268" name="AutoShape 4" descr="University of Mumbai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Subtitle 2"/>
          <p:cNvSpPr txBox="1">
            <a:spLocks/>
          </p:cNvSpPr>
          <p:nvPr/>
        </p:nvSpPr>
        <p:spPr>
          <a:xfrm>
            <a:off x="1107273" y="5289850"/>
            <a:ext cx="6929454" cy="78581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4000" b="1" dirty="0">
                <a:solidFill>
                  <a:schemeClr val="tx1">
                    <a:lumMod val="65000"/>
                    <a:lumOff val="35000"/>
                  </a:schemeClr>
                </a:solidFill>
                <a:latin typeface="Times New Roman" pitchFamily="18" charset="0"/>
                <a:cs typeface="Times New Roman" pitchFamily="18" charset="0"/>
              </a:rPr>
              <a:t> 2022-23</a:t>
            </a:r>
            <a:endParaRPr kumimoji="0" lang="en-US" sz="4000" b="1" i="0" u="none" strike="noStrike" kern="1200" cap="none" spc="0" normalizeH="0" baseline="0" noProof="0" dirty="0">
              <a:ln>
                <a:noFill/>
              </a:ln>
              <a:solidFill>
                <a:schemeClr val="tx1">
                  <a:lumMod val="65000"/>
                  <a:lumOff val="35000"/>
                </a:schemeClr>
              </a:solidFill>
              <a:effectLst/>
              <a:uLnTx/>
              <a:uFillTx/>
              <a:latin typeface="Times New Roman" pitchFamily="18" charset="0"/>
              <a:ea typeface="+mn-ea"/>
              <a:cs typeface="Times New Roman" pitchFamily="18" charset="0"/>
            </a:endParaRPr>
          </a:p>
        </p:txBody>
      </p:sp>
      <p:graphicFrame>
        <p:nvGraphicFramePr>
          <p:cNvPr id="6" name="Table 7">
            <a:extLst>
              <a:ext uri="{FF2B5EF4-FFF2-40B4-BE49-F238E27FC236}">
                <a16:creationId xmlns:a16="http://schemas.microsoft.com/office/drawing/2014/main" id="{5D52BD06-01C7-4274-A59B-CD358A59FD69}"/>
              </a:ext>
            </a:extLst>
          </p:cNvPr>
          <p:cNvGraphicFramePr>
            <a:graphicFrameLocks noGrp="1"/>
          </p:cNvGraphicFramePr>
          <p:nvPr>
            <p:extLst>
              <p:ext uri="{D42A27DB-BD31-4B8C-83A1-F6EECF244321}">
                <p14:modId xmlns:p14="http://schemas.microsoft.com/office/powerpoint/2010/main" val="1247697541"/>
              </p:ext>
            </p:extLst>
          </p:nvPr>
        </p:nvGraphicFramePr>
        <p:xfrm>
          <a:off x="433070" y="379430"/>
          <a:ext cx="7925112" cy="1188720"/>
        </p:xfrm>
        <a:graphic>
          <a:graphicData uri="http://schemas.openxmlformats.org/drawingml/2006/table">
            <a:tbl>
              <a:tblPr firstRow="1" bandRow="1">
                <a:tableStyleId>{5C22544A-7EE6-4342-B048-85BDC9FD1C3A}</a:tableStyleId>
              </a:tblPr>
              <a:tblGrid>
                <a:gridCol w="1718796">
                  <a:extLst>
                    <a:ext uri="{9D8B030D-6E8A-4147-A177-3AD203B41FA5}">
                      <a16:colId xmlns:a16="http://schemas.microsoft.com/office/drawing/2014/main" val="3588063548"/>
                    </a:ext>
                  </a:extLst>
                </a:gridCol>
                <a:gridCol w="6206316">
                  <a:extLst>
                    <a:ext uri="{9D8B030D-6E8A-4147-A177-3AD203B41FA5}">
                      <a16:colId xmlns:a16="http://schemas.microsoft.com/office/drawing/2014/main" val="3435893327"/>
                    </a:ext>
                  </a:extLst>
                </a:gridCol>
              </a:tblGrid>
              <a:tr h="370840">
                <a:tc>
                  <a:txBody>
                    <a:bodyPr/>
                    <a:lstStyle/>
                    <a:p>
                      <a:endParaRPr lang="en-US"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txBody>
                  <a:tcPr>
                    <a:solidFill>
                      <a:schemeClr val="bg1"/>
                    </a:solidFill>
                  </a:tcPr>
                </a:tc>
                <a:tc>
                  <a:txBody>
                    <a:bodyPr/>
                    <a:lstStyle/>
                    <a:p>
                      <a:pPr algn="ctr"/>
                      <a:r>
                        <a:rPr lang="en-US" b="0" i="1" dirty="0">
                          <a:solidFill>
                            <a:schemeClr val="tx1"/>
                          </a:solidFill>
                          <a:latin typeface="Times New Roman" panose="02020603050405020304" pitchFamily="18" charset="0"/>
                          <a:cs typeface="Times New Roman" panose="02020603050405020304" pitchFamily="18" charset="0"/>
                        </a:rPr>
                        <a:t>Agnel Charitie’s</a:t>
                      </a:r>
                    </a:p>
                    <a:p>
                      <a:pPr algn="ctr"/>
                      <a:r>
                        <a:rPr lang="en-US" sz="2400" dirty="0">
                          <a:solidFill>
                            <a:schemeClr val="tx1"/>
                          </a:solidFill>
                          <a:latin typeface="Times New Roman" panose="02020603050405020304" pitchFamily="18" charset="0"/>
                          <a:cs typeface="Times New Roman" panose="02020603050405020304" pitchFamily="18" charset="0"/>
                        </a:rPr>
                        <a:t>Fr.C.Rodrigues Institute of Technology, Vashi</a:t>
                      </a:r>
                    </a:p>
                    <a:p>
                      <a:pPr algn="ctr"/>
                      <a:r>
                        <a:rPr lang="en-US" dirty="0">
                          <a:solidFill>
                            <a:schemeClr val="tx1"/>
                          </a:solidFill>
                          <a:latin typeface="Times New Roman" panose="02020603050405020304" pitchFamily="18" charset="0"/>
                          <a:cs typeface="Times New Roman" panose="02020603050405020304" pitchFamily="18" charset="0"/>
                        </a:rPr>
                        <a:t>Computer Engineering Department</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251680191"/>
                  </a:ext>
                </a:extLst>
              </a:tr>
            </a:tbl>
          </a:graphicData>
        </a:graphic>
      </p:graphicFrame>
      <p:pic>
        <p:nvPicPr>
          <p:cNvPr id="10" name="Picture 9">
            <a:extLst>
              <a:ext uri="{FF2B5EF4-FFF2-40B4-BE49-F238E27FC236}">
                <a16:creationId xmlns:a16="http://schemas.microsoft.com/office/drawing/2014/main" id="{82B8F2AA-5A1B-4FE1-97A8-D7EC781A58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0080" y="302912"/>
            <a:ext cx="1371224" cy="13417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40970"/>
            <a:ext cx="8229600" cy="1154430"/>
          </a:xfrm>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5" name="TextBox 4">
            <a:extLst>
              <a:ext uri="{FF2B5EF4-FFF2-40B4-BE49-F238E27FC236}">
                <a16:creationId xmlns:a16="http://schemas.microsoft.com/office/drawing/2014/main" id="{1B1C382D-B04B-0C5A-2418-A92BD3654ADF}"/>
              </a:ext>
            </a:extLst>
          </p:cNvPr>
          <p:cNvSpPr txBox="1"/>
          <p:nvPr/>
        </p:nvSpPr>
        <p:spPr>
          <a:xfrm>
            <a:off x="220069" y="1388142"/>
            <a:ext cx="8547639" cy="4790799"/>
          </a:xfrm>
          <a:prstGeom prst="rect">
            <a:avLst/>
          </a:prstGeom>
          <a:noFill/>
        </p:spPr>
        <p:txBody>
          <a:bodyPr wrap="square" rtlCol="0">
            <a:spAutoFit/>
          </a:bodyPr>
          <a:lstStyle/>
          <a:p>
            <a:pPr algn="just">
              <a:lnSpc>
                <a:spcPts val="1575"/>
              </a:lnSpc>
              <a:spcAft>
                <a:spcPts val="820"/>
              </a:spcAft>
            </a:pPr>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WeKan:</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pPr marR="259715" algn="just">
              <a:lnSpc>
                <a:spcPct val="107000"/>
              </a:lnSpc>
              <a:spcAft>
                <a:spcPts val="15"/>
              </a:spcAft>
            </a:pPr>
            <a:r>
              <a:rPr lang="en-IN" sz="1800" dirty="0">
                <a:effectLst/>
                <a:latin typeface="Times New Roman" panose="02020603050405020304" pitchFamily="18" charset="0"/>
                <a:ea typeface="Times New Roman" panose="02020603050405020304" pitchFamily="18" charset="0"/>
              </a:rPr>
              <a:t>It has built-in rules which allows you to set up triggers when taking actions on cards, checklists, and labels.</a:t>
            </a:r>
          </a:p>
          <a:p>
            <a:pPr algn="just"/>
            <a:endParaRPr lang="en-IN" dirty="0">
              <a:latin typeface="Times New Roman" panose="02020603050405020304" pitchFamily="18" charset="0"/>
              <a:cs typeface="Times New Roman" panose="02020603050405020304" pitchFamily="18" charset="0"/>
            </a:endParaRPr>
          </a:p>
          <a:p>
            <a:pPr algn="just"/>
            <a:r>
              <a:rPr lang="en-IN" b="1"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 </a:t>
            </a:r>
            <a:r>
              <a:rPr lang="en-IN" sz="1800" dirty="0">
                <a:effectLst/>
                <a:latin typeface="Times New Roman" panose="02020603050405020304" pitchFamily="18" charset="0"/>
                <a:ea typeface="Times New Roman" panose="02020603050405020304" pitchFamily="18" charset="0"/>
              </a:rPr>
              <a:t>There are only limited features. UI aren’t as aesthetic as of competitors. An unattractive or poorly designed UI can impact the user experience, making it difficult for users to navigate or understand the software. This can lead to frustration and lower adoption rates.</a:t>
            </a:r>
          </a:p>
          <a:p>
            <a:pPr algn="just"/>
            <a:endParaRPr lang="en-IN" dirty="0">
              <a:latin typeface="Times New Roman" panose="02020603050405020304" pitchFamily="18" charset="0"/>
              <a:cs typeface="Times New Roman" panose="02020603050405020304" pitchFamily="18" charset="0"/>
            </a:endParaRPr>
          </a:p>
          <a:p>
            <a:pPr algn="just">
              <a:lnSpc>
                <a:spcPts val="1575"/>
              </a:lnSpc>
              <a:spcAft>
                <a:spcPts val="820"/>
              </a:spcAft>
            </a:pPr>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Asana:</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pPr marR="255905" algn="just">
              <a:lnSpc>
                <a:spcPct val="115000"/>
              </a:lnSpc>
            </a:pPr>
            <a:r>
              <a:rPr lang="en-IN" sz="1800" dirty="0">
                <a:solidFill>
                  <a:srgbClr val="000000"/>
                </a:solidFill>
                <a:effectLst/>
                <a:latin typeface="Times New Roman" panose="02020603050405020304" pitchFamily="18" charset="0"/>
                <a:ea typeface="Times New Roman" panose="02020603050405020304" pitchFamily="18" charset="0"/>
              </a:rPr>
              <a:t>It has very good UI and communication platform for team members.</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It can</a:t>
            </a:r>
            <a:r>
              <a:rPr lang="en-IN"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share project status with clients and easy to use on desktop and mobile.</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 </a:t>
            </a:r>
            <a:r>
              <a:rPr lang="en-IN" sz="1800" dirty="0">
                <a:solidFill>
                  <a:srgbClr val="000000"/>
                </a:solidFill>
                <a:effectLst/>
                <a:latin typeface="Times New Roman" panose="02020603050405020304" pitchFamily="18" charset="0"/>
                <a:ea typeface="Times New Roman" panose="02020603050405020304" pitchFamily="18" charset="0"/>
              </a:rPr>
              <a:t>It is not user friendly to create project and cannot assign task to multiple people and cannot create private projects.                       </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661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40970"/>
            <a:ext cx="8229600" cy="1154430"/>
          </a:xfrm>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5" name="TextBox 4">
            <a:extLst>
              <a:ext uri="{FF2B5EF4-FFF2-40B4-BE49-F238E27FC236}">
                <a16:creationId xmlns:a16="http://schemas.microsoft.com/office/drawing/2014/main" id="{1B1C382D-B04B-0C5A-2418-A92BD3654ADF}"/>
              </a:ext>
            </a:extLst>
          </p:cNvPr>
          <p:cNvSpPr txBox="1"/>
          <p:nvPr/>
        </p:nvSpPr>
        <p:spPr>
          <a:xfrm>
            <a:off x="298180" y="1426242"/>
            <a:ext cx="8547639" cy="4829014"/>
          </a:xfrm>
          <a:prstGeom prst="rect">
            <a:avLst/>
          </a:prstGeom>
          <a:noFill/>
        </p:spPr>
        <p:txBody>
          <a:bodyPr wrap="square" rtlCol="0">
            <a:spAutoFit/>
          </a:bodyPr>
          <a:lstStyle/>
          <a:p>
            <a:pPr algn="just">
              <a:lnSpc>
                <a:spcPct val="115000"/>
              </a:lnSpc>
            </a:pPr>
            <a:r>
              <a:rPr lang="en-US" sz="1800" dirty="0">
                <a:solidFill>
                  <a:srgbClr val="000000"/>
                </a:solidFill>
                <a:effectLst/>
                <a:latin typeface="Times New Roman" panose="02020603050405020304" pitchFamily="18" charset="0"/>
                <a:ea typeface="Times New Roman" panose="02020603050405020304" pitchFamily="18" charset="0"/>
              </a:rPr>
              <a:t>The proposed system is a KanBan Board Website aimed at addressing the challenge of managing workflow effectively in software development projects. The current manual approach of using physical Kanban boards limits collaboration and communication among team members, resulting in delays and errors. Our project seeks to create a digital Kanban board that enhances project management by providing a visual representation of tasks, enabling team members to collaborate in real-time and track progress. The Kanban board will be divided into columns representing different stages of the product development process, and tasks will move through the columns until they are completed. Our system will include a date section for task completion and a drag-and-drop feature to facilitate task movement.  </a:t>
            </a:r>
            <a:endParaRPr lang="en-IN" sz="1800" dirty="0">
              <a:effectLst/>
              <a:latin typeface="Times New Roman" panose="02020603050405020304" pitchFamily="18" charset="0"/>
              <a:ea typeface="Times New Roman" panose="02020603050405020304" pitchFamily="18" charset="0"/>
            </a:endParaRPr>
          </a:p>
          <a:p>
            <a:pPr algn="just">
              <a:lnSpc>
                <a:spcPct val="115000"/>
              </a:lnSpc>
            </a:pPr>
            <a:r>
              <a:rPr lang="en-US" b="1"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Our proposed system will have following advantages:</a:t>
            </a:r>
            <a:endParaRPr lang="en-IN" b="1"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User friendly interface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Drag and Drop feature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Database Connectivity</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27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19455"/>
            <a:ext cx="8229600" cy="1154430"/>
          </a:xfrm>
        </p:spPr>
        <p:txBody>
          <a:bodyPr>
            <a:normAutofit/>
          </a:bodyPr>
          <a:lstStyle/>
          <a:p>
            <a:r>
              <a:rPr lang="en-IN" sz="3200" b="1" dirty="0">
                <a:solidFill>
                  <a:srgbClr val="002060"/>
                </a:solidFill>
                <a:effectLst/>
                <a:latin typeface="Times New Roman" panose="02020603050405020304" pitchFamily="18" charset="0"/>
                <a:cs typeface="Times New Roman" panose="02020603050405020304" pitchFamily="18" charset="0"/>
              </a:rPr>
              <a:t>SCOPE</a:t>
            </a: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5" name="TextBox 4">
            <a:extLst>
              <a:ext uri="{FF2B5EF4-FFF2-40B4-BE49-F238E27FC236}">
                <a16:creationId xmlns:a16="http://schemas.microsoft.com/office/drawing/2014/main" id="{90A8FA0D-F853-E82A-A1DD-06DE80423D94}"/>
              </a:ext>
            </a:extLst>
          </p:cNvPr>
          <p:cNvSpPr txBox="1"/>
          <p:nvPr/>
        </p:nvSpPr>
        <p:spPr>
          <a:xfrm>
            <a:off x="457200" y="1592132"/>
            <a:ext cx="8148692" cy="2985433"/>
          </a:xfrm>
          <a:prstGeom prst="rect">
            <a:avLst/>
          </a:prstGeom>
          <a:noFill/>
        </p:spPr>
        <p:txBody>
          <a:bodyPr wrap="square" rtlCol="0">
            <a:spAutoFit/>
          </a:bodyPr>
          <a:lstStyle/>
          <a:p>
            <a:pPr algn="just"/>
            <a:r>
              <a:rPr lang="en-IN" sz="2400" b="1" u="sng" dirty="0">
                <a:solidFill>
                  <a:srgbClr val="002060"/>
                </a:solidFill>
                <a:latin typeface="Times New Roman" panose="02020603050405020304" pitchFamily="18" charset="0"/>
                <a:cs typeface="Times New Roman" panose="02020603050405020304" pitchFamily="18" charset="0"/>
              </a:rPr>
              <a:t>Scope:</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We can use this website to manage the workflow of the project. To assign task to the team members and view daily progress of the project.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Using Kanban board managing the workflow of the project can be done easily with better user interface.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To track the progress of the project.</a:t>
            </a:r>
            <a:endParaRPr lang="en-IN" sz="1800" dirty="0">
              <a:effectLst/>
              <a:latin typeface="Times New Roman" panose="02020603050405020304" pitchFamily="18" charset="0"/>
              <a:ea typeface="Times New Roman" panose="02020603050405020304" pitchFamily="18" charset="0"/>
            </a:endParaRPr>
          </a:p>
          <a:p>
            <a:pPr algn="just"/>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20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19455"/>
            <a:ext cx="8229600" cy="1154430"/>
          </a:xfrm>
        </p:spPr>
        <p:txBody>
          <a:bodyPr>
            <a:normAutofit/>
          </a:bodyPr>
          <a:lstStyle/>
          <a:p>
            <a:r>
              <a:rPr lang="en-IN" sz="3200" b="1" dirty="0">
                <a:solidFill>
                  <a:srgbClr val="002060"/>
                </a:solidFill>
                <a:effectLst/>
                <a:latin typeface="Times New Roman" panose="02020603050405020304" pitchFamily="18" charset="0"/>
                <a:cs typeface="Times New Roman" panose="02020603050405020304" pitchFamily="18" charset="0"/>
              </a:rPr>
              <a:t>HARDWARE REQUIREMENTS</a:t>
            </a: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3" name="TextBox 2">
            <a:extLst>
              <a:ext uri="{FF2B5EF4-FFF2-40B4-BE49-F238E27FC236}">
                <a16:creationId xmlns:a16="http://schemas.microsoft.com/office/drawing/2014/main" id="{9A63263D-D0B0-2CCD-7223-AC3143D4DBE7}"/>
              </a:ext>
            </a:extLst>
          </p:cNvPr>
          <p:cNvSpPr txBox="1"/>
          <p:nvPr/>
        </p:nvSpPr>
        <p:spPr>
          <a:xfrm>
            <a:off x="538108" y="1624405"/>
            <a:ext cx="7530127" cy="2006703"/>
          </a:xfrm>
          <a:prstGeom prst="rect">
            <a:avLst/>
          </a:prstGeom>
          <a:noFill/>
        </p:spPr>
        <p:txBody>
          <a:bodyPr wrap="square" rtlCol="0">
            <a:spAutoFit/>
          </a:bodyPr>
          <a:lstStyle/>
          <a:p>
            <a:pPr>
              <a:lnSpc>
                <a:spcPct val="107000"/>
              </a:lnSpc>
              <a:spcAft>
                <a:spcPts val="800"/>
              </a:spcAft>
            </a:pPr>
            <a:r>
              <a:rPr lang="en-IN"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marL="342900" lvl="0" indent="-342900" algn="just">
              <a:lnSpc>
                <a:spcPct val="115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A PC with Intel i3/i5 Processor with 4GB Ram and 256GB Storage</a:t>
            </a:r>
          </a:p>
          <a:p>
            <a:pPr marL="342900" marR="258445" lvl="0" indent="-342900" algn="just" fontAlgn="t">
              <a:lnSpc>
                <a:spcPct val="115000"/>
              </a:lnSpc>
              <a:spcAft>
                <a:spcPts val="575"/>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Windows XP, Windows 7 (32/64 bit) or higher.</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258445" lvl="0" indent="-342900" algn="just" fontAlgn="t">
              <a:lnSpc>
                <a:spcPct val="115000"/>
              </a:lnSpc>
              <a:spcAft>
                <a:spcPts val="575"/>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10 GB available space on the hard disk</a:t>
            </a:r>
            <a:endParaRPr lang="en-IN" sz="1800" dirty="0">
              <a:solidFill>
                <a:srgbClr val="000000"/>
              </a:solidFill>
              <a:effectLst/>
              <a:latin typeface="Times New Roman" panose="02020603050405020304" pitchFamily="18" charset="0"/>
              <a:ea typeface="Times New Roman" panose="02020603050405020304" pitchFamily="18" charset="0"/>
            </a:endParaRPr>
          </a:p>
          <a:p>
            <a:pPr lvl="0">
              <a:lnSpc>
                <a:spcPct val="107000"/>
              </a:lnSpc>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123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19455"/>
            <a:ext cx="8229600" cy="1154430"/>
          </a:xfrm>
        </p:spPr>
        <p:txBody>
          <a:bodyPr>
            <a:normAutofit/>
          </a:bodyPr>
          <a:lstStyle/>
          <a:p>
            <a:r>
              <a:rPr lang="en-IN" sz="3200" b="1" dirty="0">
                <a:solidFill>
                  <a:srgbClr val="002060"/>
                </a:solidFill>
                <a:effectLst/>
                <a:latin typeface="Times New Roman" panose="02020603050405020304" pitchFamily="18" charset="0"/>
                <a:cs typeface="Times New Roman" panose="02020603050405020304" pitchFamily="18" charset="0"/>
              </a:rPr>
              <a:t>SOFTWARE REQUIREMENTS</a:t>
            </a: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3" name="TextBox 2">
            <a:extLst>
              <a:ext uri="{FF2B5EF4-FFF2-40B4-BE49-F238E27FC236}">
                <a16:creationId xmlns:a16="http://schemas.microsoft.com/office/drawing/2014/main" id="{9A63263D-D0B0-2CCD-7223-AC3143D4DBE7}"/>
              </a:ext>
            </a:extLst>
          </p:cNvPr>
          <p:cNvSpPr txBox="1"/>
          <p:nvPr/>
        </p:nvSpPr>
        <p:spPr>
          <a:xfrm>
            <a:off x="538108" y="1733856"/>
            <a:ext cx="8229600" cy="3424014"/>
          </a:xfrm>
          <a:prstGeom prst="rect">
            <a:avLst/>
          </a:prstGeom>
          <a:noFill/>
        </p:spPr>
        <p:txBody>
          <a:bodyPr wrap="square" rtlCol="0">
            <a:spAutoFit/>
          </a:bodyPr>
          <a:lstStyle/>
          <a:p>
            <a:pPr>
              <a:lnSpc>
                <a:spcPct val="107000"/>
              </a:lnSpc>
              <a:spcAft>
                <a:spcPts val="800"/>
              </a:spcAft>
            </a:pPr>
            <a:r>
              <a:rPr lang="en-IN"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React v 18.0</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Redux v 4.2.0 with DirectX: Version 10</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Tailwind CSS, </a:t>
            </a:r>
            <a:r>
              <a:rPr lang="en-IN" sz="1800" dirty="0" err="1">
                <a:solidFill>
                  <a:srgbClr val="000000"/>
                </a:solidFill>
                <a:effectLst/>
                <a:latin typeface="Times New Roman" panose="02020603050405020304" pitchFamily="18" charset="0"/>
                <a:ea typeface="Times New Roman" panose="02020603050405020304" pitchFamily="18" charset="0"/>
              </a:rPr>
              <a:t>DaisyUI</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Firebase, Auth</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React testing library v 13.4.0</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Visual Studio Code IDE (1.61.1)</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179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19455"/>
            <a:ext cx="8229600" cy="1154430"/>
          </a:xfrm>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DESIGN</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pic>
        <p:nvPicPr>
          <p:cNvPr id="3" name="Picture 2">
            <a:extLst>
              <a:ext uri="{FF2B5EF4-FFF2-40B4-BE49-F238E27FC236}">
                <a16:creationId xmlns:a16="http://schemas.microsoft.com/office/drawing/2014/main" id="{2A28D6F6-5DAA-F0EF-2DF8-979AB0DE9107}"/>
              </a:ext>
            </a:extLst>
          </p:cNvPr>
          <p:cNvPicPr>
            <a:picLocks noChangeAspect="1"/>
          </p:cNvPicPr>
          <p:nvPr/>
        </p:nvPicPr>
        <p:blipFill rotWithShape="1">
          <a:blip r:embed="rId4">
            <a:extLst>
              <a:ext uri="{28A0092B-C50C-407E-A947-70E740481C1C}">
                <a14:useLocalDpi xmlns:a14="http://schemas.microsoft.com/office/drawing/2010/main" val="0"/>
              </a:ext>
            </a:extLst>
          </a:blip>
          <a:srcRect l="1" r="945" b="4335"/>
          <a:stretch/>
        </p:blipFill>
        <p:spPr bwMode="auto">
          <a:xfrm>
            <a:off x="1076719" y="1199575"/>
            <a:ext cx="6716393" cy="5557445"/>
          </a:xfrm>
          <a:prstGeom prst="rect">
            <a:avLst/>
          </a:prstGeom>
          <a:noFill/>
          <a:ln>
            <a:noFill/>
          </a:ln>
        </p:spPr>
      </p:pic>
      <p:sp>
        <p:nvSpPr>
          <p:cNvPr id="6" name="TextBox 5">
            <a:extLst>
              <a:ext uri="{FF2B5EF4-FFF2-40B4-BE49-F238E27FC236}">
                <a16:creationId xmlns:a16="http://schemas.microsoft.com/office/drawing/2014/main" id="{2EC27FB4-D1CC-B03B-A847-9121FCFF86B8}"/>
              </a:ext>
            </a:extLst>
          </p:cNvPr>
          <p:cNvSpPr txBox="1"/>
          <p:nvPr/>
        </p:nvSpPr>
        <p:spPr>
          <a:xfrm>
            <a:off x="166260" y="1362075"/>
            <a:ext cx="2119740" cy="369332"/>
          </a:xfrm>
          <a:prstGeom prst="rect">
            <a:avLst/>
          </a:prstGeom>
          <a:noFill/>
        </p:spPr>
        <p:txBody>
          <a:bodyPr wrap="square" rtlCol="0">
            <a:spAutoFit/>
          </a:bodyPr>
          <a:lstStyle/>
          <a:p>
            <a:r>
              <a:rPr lang="en-IN" sz="1800" b="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Use case diagram:</a:t>
            </a:r>
          </a:p>
        </p:txBody>
      </p:sp>
    </p:spTree>
    <p:extLst>
      <p:ext uri="{BB962C8B-B14F-4D97-AF65-F5344CB8AC3E}">
        <p14:creationId xmlns:p14="http://schemas.microsoft.com/office/powerpoint/2010/main" val="408553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19455"/>
            <a:ext cx="8229600" cy="1154430"/>
          </a:xfrm>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DESIGN</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pic>
        <p:nvPicPr>
          <p:cNvPr id="6" name="Picture 5">
            <a:extLst>
              <a:ext uri="{FF2B5EF4-FFF2-40B4-BE49-F238E27FC236}">
                <a16:creationId xmlns:a16="http://schemas.microsoft.com/office/drawing/2014/main" id="{1C4BCF06-B1F7-125F-BF0B-7B7DA1E57BD8}"/>
              </a:ext>
            </a:extLst>
          </p:cNvPr>
          <p:cNvPicPr>
            <a:picLocks noChangeAspect="1"/>
          </p:cNvPicPr>
          <p:nvPr/>
        </p:nvPicPr>
        <p:blipFill rotWithShape="1">
          <a:blip r:embed="rId4"/>
          <a:srcRect r="612" b="1191"/>
          <a:stretch/>
        </p:blipFill>
        <p:spPr>
          <a:xfrm>
            <a:off x="1498561" y="1199575"/>
            <a:ext cx="6454814" cy="5658425"/>
          </a:xfrm>
          <a:prstGeom prst="rect">
            <a:avLst/>
          </a:prstGeom>
        </p:spPr>
      </p:pic>
      <p:sp>
        <p:nvSpPr>
          <p:cNvPr id="9" name="TextBox 8">
            <a:extLst>
              <a:ext uri="{FF2B5EF4-FFF2-40B4-BE49-F238E27FC236}">
                <a16:creationId xmlns:a16="http://schemas.microsoft.com/office/drawing/2014/main" id="{60DD23F3-EB9B-E843-FFD1-48B35B7A9318}"/>
              </a:ext>
            </a:extLst>
          </p:cNvPr>
          <p:cNvSpPr txBox="1"/>
          <p:nvPr/>
        </p:nvSpPr>
        <p:spPr>
          <a:xfrm>
            <a:off x="457200" y="1354405"/>
            <a:ext cx="2233667" cy="369332"/>
          </a:xfrm>
          <a:prstGeom prst="rect">
            <a:avLst/>
          </a:prstGeom>
          <a:noFill/>
        </p:spPr>
        <p:txBody>
          <a:bodyPr wrap="square" rtlCol="0">
            <a:spAutoFit/>
          </a:bodyPr>
          <a:lstStyle/>
          <a:p>
            <a:r>
              <a:rPr lang="en-IN" b="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Flow Chart:</a:t>
            </a:r>
          </a:p>
        </p:txBody>
      </p:sp>
    </p:spTree>
    <p:extLst>
      <p:ext uri="{BB962C8B-B14F-4D97-AF65-F5344CB8AC3E}">
        <p14:creationId xmlns:p14="http://schemas.microsoft.com/office/powerpoint/2010/main" val="160477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19455"/>
            <a:ext cx="8229600" cy="1154430"/>
          </a:xfrm>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pic>
        <p:nvPicPr>
          <p:cNvPr id="2052" name="Picture 4" descr="What is Kanban Method for? - Netmind">
            <a:extLst>
              <a:ext uri="{FF2B5EF4-FFF2-40B4-BE49-F238E27FC236}">
                <a16:creationId xmlns:a16="http://schemas.microsoft.com/office/drawing/2014/main" id="{D7142791-F287-9682-014E-407155499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1381124"/>
            <a:ext cx="7405687" cy="493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87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19455"/>
            <a:ext cx="8229600" cy="1154430"/>
          </a:xfrm>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5" name="TextBox 4">
            <a:extLst>
              <a:ext uri="{FF2B5EF4-FFF2-40B4-BE49-F238E27FC236}">
                <a16:creationId xmlns:a16="http://schemas.microsoft.com/office/drawing/2014/main" id="{7A1D10D2-B312-3869-7F41-E9451842DF35}"/>
              </a:ext>
            </a:extLst>
          </p:cNvPr>
          <p:cNvSpPr txBox="1"/>
          <p:nvPr/>
        </p:nvSpPr>
        <p:spPr>
          <a:xfrm>
            <a:off x="1447799" y="1738519"/>
            <a:ext cx="6105526" cy="2277547"/>
          </a:xfrm>
          <a:prstGeom prst="rect">
            <a:avLst/>
          </a:prstGeom>
          <a:noFill/>
        </p:spPr>
        <p:txBody>
          <a:bodyPr wrap="square" rtlCol="0">
            <a:spAutoFit/>
          </a:bodyPr>
          <a:lstStyle/>
          <a:p>
            <a:pPr algn="ctr"/>
            <a:r>
              <a:rPr lang="en-US" sz="2800" b="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Website Link:</a:t>
            </a: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pPr algn="ctr"/>
            <a:r>
              <a:rPr lang="en-US" sz="2400" dirty="0">
                <a:effectLst/>
                <a:latin typeface="Times New Roman" panose="02020603050405020304" pitchFamily="18" charset="0"/>
                <a:ea typeface="Times New Roman" panose="02020603050405020304" pitchFamily="18" charset="0"/>
                <a:hlinkClick r:id="rId4"/>
              </a:rPr>
              <a:t>https://kanban-board-394d7.web.app/</a:t>
            </a:r>
            <a:endParaRPr lang="en-US" sz="2400" dirty="0">
              <a:effectLst/>
              <a:latin typeface="Times New Roman" panose="02020603050405020304" pitchFamily="18" charset="0"/>
              <a:ea typeface="Times New Roman" panose="02020603050405020304" pitchFamily="18" charset="0"/>
            </a:endParaRPr>
          </a:p>
          <a:p>
            <a:endParaRPr lang="en-IN" dirty="0"/>
          </a:p>
        </p:txBody>
      </p:sp>
      <p:sp>
        <p:nvSpPr>
          <p:cNvPr id="6" name="Arrow: Down 5">
            <a:extLst>
              <a:ext uri="{FF2B5EF4-FFF2-40B4-BE49-F238E27FC236}">
                <a16:creationId xmlns:a16="http://schemas.microsoft.com/office/drawing/2014/main" id="{52D26F56-9B4C-2A78-F43C-6A8478EDA1E4}"/>
              </a:ext>
            </a:extLst>
          </p:cNvPr>
          <p:cNvSpPr/>
          <p:nvPr/>
        </p:nvSpPr>
        <p:spPr>
          <a:xfrm>
            <a:off x="4405312" y="2279175"/>
            <a:ext cx="333375" cy="80692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272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40970"/>
            <a:ext cx="8229600" cy="1154430"/>
          </a:xfrm>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SCOPE</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5" name="TextBox 4">
            <a:extLst>
              <a:ext uri="{FF2B5EF4-FFF2-40B4-BE49-F238E27FC236}">
                <a16:creationId xmlns:a16="http://schemas.microsoft.com/office/drawing/2014/main" id="{1B1C382D-B04B-0C5A-2418-A92BD3654ADF}"/>
              </a:ext>
            </a:extLst>
          </p:cNvPr>
          <p:cNvSpPr txBox="1"/>
          <p:nvPr/>
        </p:nvSpPr>
        <p:spPr>
          <a:xfrm>
            <a:off x="376292" y="1646854"/>
            <a:ext cx="8229600" cy="2119170"/>
          </a:xfrm>
          <a:prstGeom prst="rect">
            <a:avLst/>
          </a:prstGeom>
          <a:noFill/>
        </p:spPr>
        <p:txBody>
          <a:bodyPr wrap="square" rtlCol="0">
            <a:spAutoFit/>
          </a:bodyPr>
          <a:lstStyle/>
          <a:p>
            <a:pPr algn="just">
              <a:lnSpc>
                <a:spcPct val="115000"/>
              </a:lnSpc>
              <a:spcAft>
                <a:spcPts val="1085"/>
              </a:spcAft>
            </a:pPr>
            <a:r>
              <a:rPr lang="en-US" b="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Future Scope: </a:t>
            </a:r>
            <a:endParaRPr lang="en-IN" b="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85"/>
              </a:spcAft>
            </a:pPr>
            <a:r>
              <a:rPr lang="en-US" sz="1800" dirty="0">
                <a:effectLst/>
                <a:latin typeface="Times New Roman" panose="02020603050405020304" pitchFamily="18" charset="0"/>
                <a:ea typeface="Times New Roman" panose="02020603050405020304" pitchFamily="18" charset="0"/>
              </a:rPr>
              <a:t>In the future, the website could be enhanced with additional features such as integration with third-party project management tools, analytics and reporting, and chat/messaging functionality. The website could be linked with the user’s GitHub account’s  so assigning tasks to the user is easy, we just have to enter user GitHub account name to assign him task. Create user roles like admin and members.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781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
            <a:ext cx="7734300" cy="1193800"/>
          </a:xfrm>
          <a:solidFill>
            <a:srgbClr val="002060"/>
          </a:solidFill>
        </p:spPr>
        <p:txBody>
          <a:bodyPr/>
          <a:lstStyle/>
          <a:p>
            <a:pPr algn="ctr"/>
            <a:r>
              <a:rPr lang="en-IN" sz="4000" dirty="0">
                <a:solidFill>
                  <a:schemeClr val="bg1"/>
                </a:solidFill>
                <a:latin typeface="Times New Roman" panose="02020603050405020304" pitchFamily="18" charset="0"/>
                <a:cs typeface="Times New Roman" panose="02020603050405020304" pitchFamily="18" charset="0"/>
              </a:rPr>
              <a:t>KanBan Board Website</a:t>
            </a:r>
          </a:p>
        </p:txBody>
      </p:sp>
      <p:sp>
        <p:nvSpPr>
          <p:cNvPr id="3" name="Subtitle 2"/>
          <p:cNvSpPr>
            <a:spLocks noGrp="1"/>
          </p:cNvSpPr>
          <p:nvPr>
            <p:ph type="subTitle" idx="1"/>
          </p:nvPr>
        </p:nvSpPr>
        <p:spPr>
          <a:xfrm>
            <a:off x="548173" y="2932666"/>
            <a:ext cx="3658534" cy="1736154"/>
          </a:xfrm>
        </p:spPr>
        <p:txBody>
          <a:bodyPr>
            <a:noAutofit/>
          </a:bodyPr>
          <a:lstStyle/>
          <a:p>
            <a:pPr algn="just"/>
            <a:r>
              <a:rPr lang="en-IN" altLang="en-US" dirty="0">
                <a:solidFill>
                  <a:schemeClr val="tx1"/>
                </a:solidFill>
                <a:latin typeface="Times New Roman" panose="02020603050405020304" pitchFamily="18" charset="0"/>
                <a:cs typeface="Times New Roman" panose="02020603050405020304" pitchFamily="18" charset="0"/>
              </a:rPr>
              <a:t>Lawrence Rodriques</a:t>
            </a:r>
          </a:p>
          <a:p>
            <a:pPr algn="just"/>
            <a:r>
              <a:rPr lang="en-IN" altLang="en-US" dirty="0">
                <a:solidFill>
                  <a:schemeClr val="tx1"/>
                </a:solidFill>
                <a:latin typeface="Times New Roman" panose="02020603050405020304" pitchFamily="18" charset="0"/>
                <a:cs typeface="Times New Roman" panose="02020603050405020304" pitchFamily="18" charset="0"/>
              </a:rPr>
              <a:t>Rajdeep Sharma</a:t>
            </a:r>
          </a:p>
          <a:p>
            <a:pPr algn="just"/>
            <a:r>
              <a:rPr lang="en-IN" dirty="0">
                <a:solidFill>
                  <a:schemeClr val="tx1"/>
                </a:solidFill>
                <a:latin typeface="Times New Roman" panose="02020603050405020304" pitchFamily="18" charset="0"/>
                <a:cs typeface="Times New Roman" panose="02020603050405020304" pitchFamily="18" charset="0"/>
              </a:rPr>
              <a:t>Tanmay Singh</a:t>
            </a:r>
            <a:endParaRPr lang="en-IN" alt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721DFA-A3B2-46FE-ACE8-C9BE9E85D4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4" name="TextBox 3">
            <a:extLst>
              <a:ext uri="{FF2B5EF4-FFF2-40B4-BE49-F238E27FC236}">
                <a16:creationId xmlns:a16="http://schemas.microsoft.com/office/drawing/2014/main" id="{7BFFB3CD-FC1F-76B7-86FF-F6A3A8F18A2D}"/>
              </a:ext>
            </a:extLst>
          </p:cNvPr>
          <p:cNvSpPr txBox="1"/>
          <p:nvPr/>
        </p:nvSpPr>
        <p:spPr>
          <a:xfrm>
            <a:off x="6438228" y="2932666"/>
            <a:ext cx="1845515" cy="1766637"/>
          </a:xfrm>
          <a:prstGeom prst="rect">
            <a:avLst/>
          </a:prstGeom>
          <a:noFill/>
        </p:spPr>
        <p:txBody>
          <a:bodyPr wrap="square" rtlCol="0">
            <a:spAutoFit/>
          </a:bodyPr>
          <a:lstStyle/>
          <a:p>
            <a:pPr algn="just">
              <a:spcBef>
                <a:spcPct val="20000"/>
              </a:spcBef>
            </a:pPr>
            <a:r>
              <a:rPr lang="en-IN" altLang="en-US" sz="3200">
                <a:latin typeface="Times New Roman" panose="02020603050405020304" pitchFamily="18" charset="0"/>
                <a:cs typeface="Times New Roman" panose="02020603050405020304" pitchFamily="18" charset="0"/>
              </a:rPr>
              <a:t>1020238</a:t>
            </a:r>
          </a:p>
          <a:p>
            <a:pPr algn="just">
              <a:spcBef>
                <a:spcPct val="20000"/>
              </a:spcBef>
            </a:pPr>
            <a:r>
              <a:rPr lang="en-IN" sz="3200">
                <a:latin typeface="Times New Roman" panose="02020603050405020304" pitchFamily="18" charset="0"/>
                <a:cs typeface="Times New Roman" panose="02020603050405020304" pitchFamily="18" charset="0"/>
              </a:rPr>
              <a:t>1020244</a:t>
            </a:r>
          </a:p>
          <a:p>
            <a:pPr algn="just">
              <a:spcBef>
                <a:spcPct val="20000"/>
              </a:spcBef>
            </a:pPr>
            <a:r>
              <a:rPr lang="en-IN" sz="3200">
                <a:latin typeface="Times New Roman" panose="02020603050405020304" pitchFamily="18" charset="0"/>
                <a:cs typeface="Times New Roman" panose="02020603050405020304" pitchFamily="18" charset="0"/>
              </a:rPr>
              <a:t>1020250</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2672E5-D9DC-D57B-1037-2D154B53530F}"/>
              </a:ext>
            </a:extLst>
          </p:cNvPr>
          <p:cNvSpPr txBox="1"/>
          <p:nvPr/>
        </p:nvSpPr>
        <p:spPr>
          <a:xfrm>
            <a:off x="548173" y="1943605"/>
            <a:ext cx="4851699" cy="707886"/>
          </a:xfrm>
          <a:prstGeom prst="rect">
            <a:avLst/>
          </a:prstGeom>
          <a:noFill/>
        </p:spPr>
        <p:txBody>
          <a:bodyPr wrap="square" rtlCol="0">
            <a:spAutoFit/>
          </a:bodyPr>
          <a:lstStyle/>
          <a:p>
            <a:r>
              <a:rPr lang="en-IN" altLang="en-US" sz="4000" b="1" dirty="0">
                <a:solidFill>
                  <a:schemeClr val="tx1"/>
                </a:solidFill>
                <a:latin typeface="Times New Roman" panose="02020603050405020304" pitchFamily="18" charset="0"/>
                <a:cs typeface="Times New Roman" panose="02020603050405020304" pitchFamily="18" charset="0"/>
              </a:rPr>
              <a:t>Group members: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40970"/>
            <a:ext cx="8229600" cy="1154430"/>
          </a:xfrm>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5" name="TextBox 4">
            <a:extLst>
              <a:ext uri="{FF2B5EF4-FFF2-40B4-BE49-F238E27FC236}">
                <a16:creationId xmlns:a16="http://schemas.microsoft.com/office/drawing/2014/main" id="{1B1C382D-B04B-0C5A-2418-A92BD3654ADF}"/>
              </a:ext>
            </a:extLst>
          </p:cNvPr>
          <p:cNvSpPr txBox="1"/>
          <p:nvPr/>
        </p:nvSpPr>
        <p:spPr>
          <a:xfrm>
            <a:off x="376292" y="1646854"/>
            <a:ext cx="8229600" cy="2119170"/>
          </a:xfrm>
          <a:prstGeom prst="rect">
            <a:avLst/>
          </a:prstGeom>
          <a:noFill/>
        </p:spPr>
        <p:txBody>
          <a:bodyPr wrap="square" rtlCol="0">
            <a:spAutoFit/>
          </a:bodyPr>
          <a:lstStyle/>
          <a:p>
            <a:pPr algn="just">
              <a:lnSpc>
                <a:spcPct val="115000"/>
              </a:lnSpc>
              <a:spcAft>
                <a:spcPts val="1085"/>
              </a:spcAft>
            </a:pPr>
            <a:r>
              <a:rPr lang="en-US" b="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Conclusion: </a:t>
            </a:r>
            <a:endParaRPr lang="en-IN" b="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85"/>
              </a:spcAft>
            </a:pPr>
            <a:r>
              <a:rPr lang="en-US" sz="1800" dirty="0">
                <a:effectLst/>
                <a:latin typeface="Times New Roman" panose="02020603050405020304" pitchFamily="18" charset="0"/>
                <a:ea typeface="Times New Roman" panose="02020603050405020304" pitchFamily="18" charset="0"/>
              </a:rPr>
              <a:t>In conclusion, the proposed Kanban board website is a valuable tool for managing projects and tasks efficiently. By providing an easy-to-use interface and enabling effective collaboration among members, the website helps to improve productivity and ensure timely completion of projects. The website's comprehensive dashboard makes it an ideal choice for project of all sizes.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1667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54430"/>
          </a:xfrm>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a:extLst>
              <a:ext uri="{FF2B5EF4-FFF2-40B4-BE49-F238E27FC236}">
                <a16:creationId xmlns:a16="http://schemas.microsoft.com/office/drawing/2014/main" id="{92F160A0-BCE6-4027-A2FC-24A75EBB2C2B}"/>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3D009D65-786E-4523-9229-E8D7B48E77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8" name="TextBox 7">
            <a:extLst>
              <a:ext uri="{FF2B5EF4-FFF2-40B4-BE49-F238E27FC236}">
                <a16:creationId xmlns:a16="http://schemas.microsoft.com/office/drawing/2014/main" id="{C5F73BF4-C389-4941-835E-8746B4AEEBED}"/>
              </a:ext>
            </a:extLst>
          </p:cNvPr>
          <p:cNvSpPr txBox="1"/>
          <p:nvPr/>
        </p:nvSpPr>
        <p:spPr>
          <a:xfrm>
            <a:off x="457200" y="1602466"/>
            <a:ext cx="8107680" cy="764825"/>
          </a:xfrm>
          <a:prstGeom prst="rect">
            <a:avLst/>
          </a:prstGeom>
          <a:noFill/>
        </p:spPr>
        <p:txBody>
          <a:bodyPr wrap="square" rtlCol="0">
            <a:spAutoFit/>
          </a:bodyPr>
          <a:lstStyle/>
          <a:p>
            <a:pPr algn="just">
              <a:lnSpc>
                <a:spcPct val="105000"/>
              </a:lnSpc>
              <a:spcAft>
                <a:spcPts val="800"/>
              </a:spcAft>
              <a:tabLst>
                <a:tab pos="2971800" algn="ctr"/>
              </a:tabLst>
            </a:pPr>
            <a:endParaRPr lang="en-IN" dirty="0"/>
          </a:p>
          <a:p>
            <a:pPr marL="285750" indent="-285750" algn="just">
              <a:lnSpc>
                <a:spcPct val="105000"/>
              </a:lnSpc>
              <a:spcAft>
                <a:spcPts val="800"/>
              </a:spcAft>
              <a:buFont typeface="Arial" panose="020B0604020202020204" pitchFamily="34" charset="0"/>
              <a:buChar char="•"/>
              <a:tabLst>
                <a:tab pos="2971800" algn="ctr"/>
              </a:tabLst>
            </a:pPr>
            <a:endParaRPr lang="en-IN" dirty="0"/>
          </a:p>
        </p:txBody>
      </p:sp>
      <p:sp>
        <p:nvSpPr>
          <p:cNvPr id="5" name="TextBox 4">
            <a:extLst>
              <a:ext uri="{FF2B5EF4-FFF2-40B4-BE49-F238E27FC236}">
                <a16:creationId xmlns:a16="http://schemas.microsoft.com/office/drawing/2014/main" id="{445274D8-4C89-5FF8-E31B-90E7B06A153B}"/>
              </a:ext>
            </a:extLst>
          </p:cNvPr>
          <p:cNvSpPr txBox="1"/>
          <p:nvPr/>
        </p:nvSpPr>
        <p:spPr>
          <a:xfrm>
            <a:off x="400759" y="1241440"/>
            <a:ext cx="8507186" cy="5518755"/>
          </a:xfrm>
          <a:prstGeom prst="rect">
            <a:avLst/>
          </a:prstGeom>
          <a:noFill/>
        </p:spPr>
        <p:txBody>
          <a:bodyPr wrap="square" rtlCol="0">
            <a:spAutoFit/>
          </a:bodyPr>
          <a:lstStyle/>
          <a:p>
            <a:pPr algn="just"/>
            <a:r>
              <a:rPr lang="en-US" sz="1400" dirty="0">
                <a:effectLst/>
                <a:latin typeface="Times New Roman" panose="02020603050405020304" pitchFamily="18" charset="0"/>
                <a:ea typeface="Times New Roman" panose="02020603050405020304" pitchFamily="18" charset="0"/>
              </a:rPr>
              <a:t>[1] Muhammad </a:t>
            </a:r>
            <a:r>
              <a:rPr lang="en-US" sz="1400" dirty="0" err="1">
                <a:effectLst/>
                <a:latin typeface="Times New Roman" panose="02020603050405020304" pitchFamily="18" charset="0"/>
                <a:ea typeface="Times New Roman" panose="02020603050405020304" pitchFamily="18" charset="0"/>
              </a:rPr>
              <a:t>Aliyya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Ilmi</a:t>
            </a:r>
            <a:r>
              <a:rPr lang="en-US" sz="1400" dirty="0">
                <a:effectLst/>
                <a:latin typeface="Times New Roman" panose="02020603050405020304" pitchFamily="18" charset="0"/>
                <a:ea typeface="Times New Roman" panose="02020603050405020304" pitchFamily="18" charset="0"/>
              </a:rPr>
              <a:t>, Fajar </a:t>
            </a:r>
            <a:r>
              <a:rPr lang="en-US" sz="1400" dirty="0" err="1">
                <a:effectLst/>
                <a:latin typeface="Times New Roman" panose="02020603050405020304" pitchFamily="18" charset="0"/>
                <a:ea typeface="Times New Roman" panose="02020603050405020304" pitchFamily="18" charset="0"/>
              </a:rPr>
              <a:t>Pradana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Widhy</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Hayuhardhika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Nugraha</a:t>
            </a:r>
            <a:r>
              <a:rPr lang="en-US" sz="1400" dirty="0">
                <a:effectLst/>
                <a:latin typeface="Times New Roman" panose="02020603050405020304" pitchFamily="18" charset="0"/>
                <a:ea typeface="Times New Roman" panose="02020603050405020304" pitchFamily="18" charset="0"/>
              </a:rPr>
              <a:t> Putra “Software Project Management Systems Using Kanban Method in the CV. </a:t>
            </a:r>
            <a:r>
              <a:rPr lang="en-US" sz="1400" dirty="0" err="1">
                <a:effectLst/>
                <a:latin typeface="Times New Roman" panose="02020603050405020304" pitchFamily="18" charset="0"/>
                <a:ea typeface="Times New Roman" panose="02020603050405020304" pitchFamily="18" charset="0"/>
              </a:rPr>
              <a:t>Primavisi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Globalindo</a:t>
            </a:r>
            <a:r>
              <a:rPr lang="en-US" sz="1400" dirty="0">
                <a:effectLst/>
                <a:latin typeface="Times New Roman" panose="02020603050405020304" pitchFamily="18" charset="0"/>
                <a:ea typeface="Times New Roman" panose="02020603050405020304" pitchFamily="18" charset="0"/>
              </a:rPr>
              <a:t> System”, ResearchGate, 2020.</a:t>
            </a:r>
            <a:endParaRPr lang="en-IN" sz="1400" dirty="0">
              <a:effectLst/>
              <a:latin typeface="Times New Roman" panose="02020603050405020304" pitchFamily="18" charset="0"/>
              <a:ea typeface="Times New Roman" panose="02020603050405020304" pitchFamily="18" charset="0"/>
            </a:endParaRPr>
          </a:p>
          <a:p>
            <a:pPr algn="just"/>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259715" algn="just">
              <a:lnSpc>
                <a:spcPct val="107000"/>
              </a:lnSpc>
              <a:spcAft>
                <a:spcPts val="15"/>
              </a:spcAft>
            </a:pPr>
            <a:r>
              <a:rPr lang="en-IN" sz="1400" dirty="0">
                <a:effectLst/>
                <a:latin typeface="Times New Roman" panose="02020603050405020304" pitchFamily="18" charset="0"/>
                <a:ea typeface="Times New Roman" panose="02020603050405020304" pitchFamily="18" charset="0"/>
              </a:rPr>
              <a:t>[2] P. </a:t>
            </a:r>
            <a:r>
              <a:rPr lang="en-IN" sz="1400" dirty="0" err="1">
                <a:effectLst/>
                <a:latin typeface="Times New Roman" panose="02020603050405020304" pitchFamily="18" charset="0"/>
                <a:ea typeface="Times New Roman" panose="02020603050405020304" pitchFamily="18" charset="0"/>
              </a:rPr>
              <a:t>Sahithi</a:t>
            </a:r>
            <a:r>
              <a:rPr lang="en-IN" sz="1400" dirty="0">
                <a:effectLst/>
                <a:latin typeface="Times New Roman" panose="02020603050405020304" pitchFamily="18" charset="0"/>
                <a:ea typeface="Times New Roman" panose="02020603050405020304" pitchFamily="18" charset="0"/>
              </a:rPr>
              <a:t>, M. Pradeep Kumar</a:t>
            </a:r>
            <a:r>
              <a:rPr lang="en-IN" sz="1400" baseline="300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Implementing Scrum and Kanban Approaches for E-Commerce Web Application: An Agile Framework”, ResearchGate, 2021.</a:t>
            </a:r>
            <a:endParaRPr lang="en-IN" sz="1400" dirty="0">
              <a:effectLst/>
              <a:latin typeface="Times New Roman" panose="02020603050405020304" pitchFamily="18" charset="0"/>
              <a:ea typeface="Times New Roman" panose="02020603050405020304" pitchFamily="18" charset="0"/>
            </a:endParaRPr>
          </a:p>
          <a:p>
            <a:pPr algn="just"/>
            <a:r>
              <a:rPr lang="en-IN" sz="1400" dirty="0">
                <a:effectLst/>
                <a:latin typeface="Times New Roman" panose="02020603050405020304" pitchFamily="18" charset="0"/>
                <a:ea typeface="Times New Roman" panose="02020603050405020304" pitchFamily="18" charset="0"/>
              </a:rPr>
              <a:t> </a:t>
            </a:r>
          </a:p>
          <a:p>
            <a:pPr marR="259715" algn="just">
              <a:lnSpc>
                <a:spcPct val="107000"/>
              </a:lnSpc>
              <a:spcAft>
                <a:spcPts val="15"/>
              </a:spcAft>
            </a:pPr>
            <a:r>
              <a:rPr lang="en-US" sz="1400" dirty="0">
                <a:effectLst/>
                <a:latin typeface="Times New Roman" panose="02020603050405020304" pitchFamily="18" charset="0"/>
                <a:ea typeface="Times New Roman" panose="02020603050405020304" pitchFamily="18" charset="0"/>
              </a:rPr>
              <a:t>[3] </a:t>
            </a:r>
            <a:r>
              <a:rPr lang="en-US" sz="1400" dirty="0" err="1">
                <a:effectLst/>
                <a:latin typeface="Times New Roman" panose="02020603050405020304" pitchFamily="18" charset="0"/>
                <a:ea typeface="Times New Roman" panose="02020603050405020304" pitchFamily="18" charset="0"/>
              </a:rPr>
              <a:t>Rayhan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Alya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Chaerul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Widhy</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Hayuhardhika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Nugraha</a:t>
            </a:r>
            <a:r>
              <a:rPr lang="en-US" sz="1400" dirty="0">
                <a:effectLst/>
                <a:latin typeface="Times New Roman" panose="02020603050405020304" pitchFamily="18" charset="0"/>
                <a:ea typeface="Times New Roman" panose="02020603050405020304" pitchFamily="18" charset="0"/>
              </a:rPr>
              <a:t> Putra, </a:t>
            </a:r>
            <a:r>
              <a:rPr lang="en-US" sz="1400" dirty="0" err="1">
                <a:effectLst/>
                <a:latin typeface="Times New Roman" panose="02020603050405020304" pitchFamily="18" charset="0"/>
                <a:ea typeface="Times New Roman" panose="02020603050405020304" pitchFamily="18" charset="0"/>
              </a:rPr>
              <a:t>Buce</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Trias</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Hanggara</a:t>
            </a:r>
            <a:r>
              <a:rPr lang="en-US" sz="1400" dirty="0">
                <a:effectLst/>
                <a:latin typeface="Times New Roman" panose="02020603050405020304" pitchFamily="18" charset="0"/>
                <a:ea typeface="Times New Roman" panose="02020603050405020304" pitchFamily="18" charset="0"/>
              </a:rPr>
              <a:t> “Utilizing of the Trello API Within the Development of a Monitoring Information System Recording of Project Activities Using a Website-Based Kanban System”,</a:t>
            </a:r>
            <a:r>
              <a:rPr lang="en-US" sz="1400" b="1"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JITeCS</a:t>
            </a:r>
            <a:r>
              <a:rPr lang="en-US" sz="1400" dirty="0">
                <a:effectLst/>
                <a:latin typeface="Times New Roman" panose="02020603050405020304" pitchFamily="18" charset="0"/>
                <a:ea typeface="Times New Roman" panose="02020603050405020304" pitchFamily="18" charset="0"/>
              </a:rPr>
              <a:t>, 2021.</a:t>
            </a:r>
            <a:endParaRPr lang="en-IN" sz="1400" dirty="0">
              <a:effectLst/>
              <a:latin typeface="Times New Roman" panose="02020603050405020304" pitchFamily="18" charset="0"/>
              <a:ea typeface="Times New Roman" panose="02020603050405020304" pitchFamily="18" charset="0"/>
            </a:endParaRPr>
          </a:p>
          <a:p>
            <a:pPr algn="just"/>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259715" algn="just">
              <a:lnSpc>
                <a:spcPct val="107000"/>
              </a:lnSpc>
              <a:spcAft>
                <a:spcPts val="15"/>
              </a:spcAft>
            </a:pPr>
            <a:r>
              <a:rPr lang="en-US" sz="1400" dirty="0">
                <a:effectLst/>
                <a:latin typeface="Times New Roman" panose="02020603050405020304" pitchFamily="18" charset="0"/>
                <a:ea typeface="Times New Roman" panose="02020603050405020304" pitchFamily="18" charset="0"/>
              </a:rPr>
              <a:t>[4] Nor </a:t>
            </a:r>
            <a:r>
              <a:rPr lang="en-US" sz="1400" dirty="0" err="1">
                <a:effectLst/>
                <a:latin typeface="Times New Roman" panose="02020603050405020304" pitchFamily="18" charset="0"/>
                <a:ea typeface="Times New Roman" panose="02020603050405020304" pitchFamily="18" charset="0"/>
              </a:rPr>
              <a:t>Azian</a:t>
            </a:r>
            <a:r>
              <a:rPr lang="en-US" sz="1400" dirty="0">
                <a:effectLst/>
                <a:latin typeface="Times New Roman" panose="02020603050405020304" pitchFamily="18" charset="0"/>
                <a:ea typeface="Times New Roman" panose="02020603050405020304" pitchFamily="18" charset="0"/>
              </a:rPr>
              <a:t> Abdul Rahman, </a:t>
            </a:r>
            <a:r>
              <a:rPr lang="en-US" sz="1400" dirty="0" err="1">
                <a:effectLst/>
                <a:latin typeface="Times New Roman" panose="02020603050405020304" pitchFamily="18" charset="0"/>
                <a:ea typeface="Times New Roman" panose="02020603050405020304" pitchFamily="18" charset="0"/>
              </a:rPr>
              <a:t>Sariwati</a:t>
            </a:r>
            <a:r>
              <a:rPr lang="en-US" sz="1400" dirty="0">
                <a:effectLst/>
                <a:latin typeface="Times New Roman" panose="02020603050405020304" pitchFamily="18" charset="0"/>
                <a:ea typeface="Times New Roman" panose="02020603050405020304" pitchFamily="18" charset="0"/>
              </a:rPr>
              <a:t> Mohd Sharif, </a:t>
            </a:r>
            <a:r>
              <a:rPr lang="en-US" sz="1400" dirty="0" err="1">
                <a:effectLst/>
                <a:latin typeface="Times New Roman" panose="02020603050405020304" pitchFamily="18" charset="0"/>
                <a:ea typeface="Times New Roman" panose="02020603050405020304" pitchFamily="18" charset="0"/>
              </a:rPr>
              <a:t>Mashitah</a:t>
            </a:r>
            <a:r>
              <a:rPr lang="en-US" sz="1400" dirty="0">
                <a:effectLst/>
                <a:latin typeface="Times New Roman" panose="02020603050405020304" pitchFamily="18" charset="0"/>
                <a:ea typeface="Times New Roman" panose="02020603050405020304" pitchFamily="18" charset="0"/>
              </a:rPr>
              <a:t> Mohamed </a:t>
            </a:r>
            <a:r>
              <a:rPr lang="en-US" sz="1400" dirty="0" err="1">
                <a:effectLst/>
                <a:latin typeface="Times New Roman" panose="02020603050405020304" pitchFamily="18" charset="0"/>
                <a:ea typeface="Times New Roman" panose="02020603050405020304" pitchFamily="18" charset="0"/>
              </a:rPr>
              <a:t>Esa</a:t>
            </a:r>
            <a:r>
              <a:rPr lang="en-US" sz="1400" dirty="0">
                <a:effectLst/>
                <a:latin typeface="Times New Roman" panose="02020603050405020304" pitchFamily="18" charset="0"/>
                <a:ea typeface="Times New Roman" panose="02020603050405020304" pitchFamily="18" charset="0"/>
              </a:rPr>
              <a:t> “Lean Manufacturing Case Study with Kanban System Implementation”, ScienceDirect, 2013.</a:t>
            </a:r>
            <a:endParaRPr lang="en-IN" sz="1400" dirty="0">
              <a:effectLst/>
              <a:latin typeface="Times New Roman" panose="02020603050405020304" pitchFamily="18" charset="0"/>
              <a:ea typeface="Times New Roman" panose="02020603050405020304" pitchFamily="18" charset="0"/>
            </a:endParaRPr>
          </a:p>
          <a:p>
            <a:pPr marR="259715" algn="just">
              <a:lnSpc>
                <a:spcPct val="107000"/>
              </a:lnSpc>
              <a:spcAft>
                <a:spcPts val="15"/>
              </a:spcAft>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259715" algn="just">
              <a:lnSpc>
                <a:spcPct val="107000"/>
              </a:lnSpc>
              <a:spcAft>
                <a:spcPts val="15"/>
              </a:spcAft>
            </a:pPr>
            <a:r>
              <a:rPr lang="en-US" sz="1400" dirty="0">
                <a:effectLst/>
                <a:latin typeface="Times New Roman" panose="02020603050405020304" pitchFamily="18" charset="0"/>
                <a:ea typeface="Times New Roman" panose="02020603050405020304" pitchFamily="18" charset="0"/>
              </a:rPr>
              <a:t>[5] </a:t>
            </a:r>
            <a:r>
              <a:rPr lang="en-US" sz="1400" dirty="0">
                <a:latin typeface="Times New Roman" panose="02020603050405020304" pitchFamily="18" charset="0"/>
              </a:rPr>
              <a:t>https://www.atlassian.com/software/jira </a:t>
            </a:r>
            <a:endParaRPr lang="en-IN" sz="1400" dirty="0">
              <a:latin typeface="Times New Roman" panose="02020603050405020304" pitchFamily="18" charset="0"/>
            </a:endParaRPr>
          </a:p>
          <a:p>
            <a:pPr marR="259715" algn="just">
              <a:lnSpc>
                <a:spcPct val="107000"/>
              </a:lnSpc>
              <a:spcAft>
                <a:spcPts val="15"/>
              </a:spcAft>
            </a:pPr>
            <a:r>
              <a:rPr lang="en-US" sz="1400" dirty="0">
                <a:latin typeface="Times New Roman" panose="02020603050405020304" pitchFamily="18" charset="0"/>
              </a:rPr>
              <a:t> </a:t>
            </a:r>
            <a:endParaRPr lang="en-IN" sz="1400" dirty="0">
              <a:latin typeface="Times New Roman" panose="02020603050405020304" pitchFamily="18" charset="0"/>
            </a:endParaRPr>
          </a:p>
          <a:p>
            <a:pPr marR="259715" algn="just">
              <a:lnSpc>
                <a:spcPct val="107000"/>
              </a:lnSpc>
              <a:spcAft>
                <a:spcPts val="15"/>
              </a:spcAft>
            </a:pPr>
            <a:r>
              <a:rPr lang="en-US" sz="1400" dirty="0">
                <a:latin typeface="Times New Roman" panose="02020603050405020304" pitchFamily="18" charset="0"/>
              </a:rPr>
              <a:t>[6] https://www.stackfield.com/</a:t>
            </a:r>
            <a:endParaRPr lang="en-IN" sz="1400" dirty="0">
              <a:latin typeface="Times New Roman" panose="02020603050405020304" pitchFamily="18" charset="0"/>
            </a:endParaRPr>
          </a:p>
          <a:p>
            <a:pPr algn="just"/>
            <a:r>
              <a:rPr lang="en-US" sz="1400" dirty="0">
                <a:latin typeface="Times New Roman" panose="02020603050405020304" pitchFamily="18" charset="0"/>
              </a:rPr>
              <a:t> </a:t>
            </a:r>
            <a:endParaRPr lang="en-IN" sz="1400" dirty="0">
              <a:latin typeface="Times New Roman" panose="02020603050405020304" pitchFamily="18" charset="0"/>
            </a:endParaRPr>
          </a:p>
          <a:p>
            <a:pPr marR="259715" algn="just">
              <a:lnSpc>
                <a:spcPct val="107000"/>
              </a:lnSpc>
              <a:spcAft>
                <a:spcPts val="15"/>
              </a:spcAft>
            </a:pPr>
            <a:r>
              <a:rPr lang="en-US" sz="1400" dirty="0">
                <a:latin typeface="Times New Roman" panose="02020603050405020304" pitchFamily="18" charset="0"/>
              </a:rPr>
              <a:t>[7] https://wekan.github.io/</a:t>
            </a:r>
            <a:endParaRPr lang="en-IN" sz="1400" dirty="0">
              <a:latin typeface="Times New Roman" panose="02020603050405020304" pitchFamily="18" charset="0"/>
            </a:endParaRPr>
          </a:p>
          <a:p>
            <a:pPr marR="259715" algn="just">
              <a:lnSpc>
                <a:spcPct val="107000"/>
              </a:lnSpc>
              <a:spcAft>
                <a:spcPts val="15"/>
              </a:spcAft>
            </a:pPr>
            <a:r>
              <a:rPr lang="en-US" sz="1400" dirty="0">
                <a:latin typeface="Times New Roman" panose="02020603050405020304" pitchFamily="18" charset="0"/>
              </a:rPr>
              <a:t> </a:t>
            </a:r>
            <a:endParaRPr lang="en-IN" sz="1400" dirty="0">
              <a:latin typeface="Times New Roman" panose="02020603050405020304" pitchFamily="18" charset="0"/>
            </a:endParaRPr>
          </a:p>
          <a:p>
            <a:pPr marR="259715" algn="just">
              <a:lnSpc>
                <a:spcPct val="107000"/>
              </a:lnSpc>
              <a:spcAft>
                <a:spcPts val="15"/>
              </a:spcAft>
            </a:pPr>
            <a:r>
              <a:rPr lang="en-US" sz="1400" dirty="0">
                <a:latin typeface="Times New Roman" panose="02020603050405020304" pitchFamily="18" charset="0"/>
              </a:rPr>
              <a:t>[8] https://www.asana.com/</a:t>
            </a:r>
            <a:endParaRPr lang="en-IN" sz="1400" dirty="0">
              <a:latin typeface="Times New Roman" panose="02020603050405020304" pitchFamily="18" charset="0"/>
            </a:endParaRPr>
          </a:p>
          <a:p>
            <a:pPr marR="259715" algn="just">
              <a:lnSpc>
                <a:spcPct val="107000"/>
              </a:lnSpc>
              <a:spcAft>
                <a:spcPts val="15"/>
              </a:spcAft>
            </a:pPr>
            <a:r>
              <a:rPr lang="en-US" sz="1400" dirty="0">
                <a:latin typeface="Times New Roman" panose="02020603050405020304" pitchFamily="18" charset="0"/>
              </a:rPr>
              <a:t> </a:t>
            </a:r>
            <a:endParaRPr lang="en-IN" sz="1400" dirty="0">
              <a:latin typeface="Times New Roman" panose="02020603050405020304" pitchFamily="18" charset="0"/>
            </a:endParaRPr>
          </a:p>
          <a:p>
            <a:pPr marR="259715" algn="just">
              <a:lnSpc>
                <a:spcPct val="107000"/>
              </a:lnSpc>
              <a:spcAft>
                <a:spcPts val="15"/>
              </a:spcAft>
            </a:pPr>
            <a:r>
              <a:rPr lang="en-US" sz="1400" dirty="0">
                <a:latin typeface="Times New Roman" panose="02020603050405020304" pitchFamily="18" charset="0"/>
              </a:rPr>
              <a:t>[9] https://www.bocasay.com/kanban-method-it-development-projects/</a:t>
            </a:r>
            <a:endParaRPr lang="en-IN" sz="1400" dirty="0">
              <a:latin typeface="Times New Roman" panose="02020603050405020304" pitchFamily="18" charset="0"/>
            </a:endParaRPr>
          </a:p>
          <a:p>
            <a:pPr marR="259715" algn="just">
              <a:lnSpc>
                <a:spcPct val="107000"/>
              </a:lnSpc>
              <a:spcAft>
                <a:spcPts val="15"/>
              </a:spcAft>
            </a:pPr>
            <a:r>
              <a:rPr lang="en-US" sz="1400" dirty="0">
                <a:latin typeface="Times New Roman" panose="02020603050405020304" pitchFamily="18" charset="0"/>
              </a:rPr>
              <a:t> </a:t>
            </a:r>
            <a:endParaRPr lang="en-IN" sz="1400" dirty="0">
              <a:latin typeface="Times New Roman" panose="02020603050405020304" pitchFamily="18" charset="0"/>
            </a:endParaRPr>
          </a:p>
          <a:p>
            <a:pPr marR="259715" algn="just">
              <a:lnSpc>
                <a:spcPct val="107000"/>
              </a:lnSpc>
              <a:spcAft>
                <a:spcPts val="15"/>
              </a:spcAft>
            </a:pPr>
            <a:r>
              <a:rPr lang="en-US" sz="1400" dirty="0">
                <a:latin typeface="Times New Roman" panose="02020603050405020304" pitchFamily="18" charset="0"/>
              </a:rPr>
              <a:t>[10]  https://kanbanflow.com/ </a:t>
            </a:r>
            <a:endParaRPr lang="en-IN" sz="1400" dirty="0">
              <a:latin typeface="Times New Roman" panose="02020603050405020304" pitchFamily="18" charset="0"/>
            </a:endParaRPr>
          </a:p>
        </p:txBody>
      </p:sp>
    </p:spTree>
    <p:extLst>
      <p:ext uri="{BB962C8B-B14F-4D97-AF65-F5344CB8AC3E}">
        <p14:creationId xmlns:p14="http://schemas.microsoft.com/office/powerpoint/2010/main" val="2930983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1132" y="2821444"/>
            <a:ext cx="5328593" cy="1021970"/>
          </a:xfrm>
        </p:spPr>
        <p:txBody>
          <a:bodyPr>
            <a:normAutofit/>
          </a:bodyPr>
          <a:lstStyle/>
          <a:p>
            <a:pPr algn="ctr">
              <a:buNone/>
            </a:pPr>
            <a:r>
              <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itchFamily="18" charset="0"/>
                <a:cs typeface="Times New Roman" pitchFamily="18" charset="0"/>
              </a:rPr>
              <a:t>Thank You!</a:t>
            </a:r>
          </a:p>
        </p:txBody>
      </p:sp>
      <p:cxnSp>
        <p:nvCxnSpPr>
          <p:cNvPr id="6" name="Straight Connector 5">
            <a:extLst>
              <a:ext uri="{FF2B5EF4-FFF2-40B4-BE49-F238E27FC236}">
                <a16:creationId xmlns:a16="http://schemas.microsoft.com/office/drawing/2014/main" id="{C1CB1F59-4526-4181-929D-59869BC289F6}"/>
              </a:ext>
            </a:extLst>
          </p:cNvPr>
          <p:cNvCxnSpPr>
            <a:cxnSpLocks/>
          </p:cNvCxnSpPr>
          <p:nvPr/>
        </p:nvCxnSpPr>
        <p:spPr>
          <a:xfrm>
            <a:off x="1027036" y="2216305"/>
            <a:ext cx="7272808"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3FBBC72-8B7D-43F0-9E0B-1A42605EF9DD}"/>
              </a:ext>
            </a:extLst>
          </p:cNvPr>
          <p:cNvCxnSpPr>
            <a:cxnSpLocks/>
          </p:cNvCxnSpPr>
          <p:nvPr/>
        </p:nvCxnSpPr>
        <p:spPr>
          <a:xfrm>
            <a:off x="1027036" y="4448553"/>
            <a:ext cx="7272808"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F055DB5-EBAC-49B9-B6C1-7A1527BFDCB0}"/>
              </a:ext>
            </a:extLst>
          </p:cNvPr>
          <p:cNvCxnSpPr>
            <a:cxnSpLocks/>
          </p:cNvCxnSpPr>
          <p:nvPr/>
        </p:nvCxnSpPr>
        <p:spPr>
          <a:xfrm>
            <a:off x="1891132" y="992169"/>
            <a:ext cx="0" cy="511256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F428CF-FF1C-4DF4-B9A5-FF9DC11D430F}"/>
              </a:ext>
            </a:extLst>
          </p:cNvPr>
          <p:cNvCxnSpPr>
            <a:cxnSpLocks/>
          </p:cNvCxnSpPr>
          <p:nvPr/>
        </p:nvCxnSpPr>
        <p:spPr>
          <a:xfrm>
            <a:off x="7219724" y="992169"/>
            <a:ext cx="0" cy="511256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E298AC-6BF5-4050-BC9D-232C32A721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12" y="54288"/>
            <a:ext cx="8229600" cy="1143000"/>
          </a:xfrm>
        </p:spPr>
        <p:txBody>
          <a:bodyPr/>
          <a:lstStyle/>
          <a:p>
            <a:r>
              <a:rPr lang="en-US" b="1" dirty="0">
                <a:solidFill>
                  <a:srgbClr val="002060"/>
                </a:solidFill>
                <a:latin typeface="Times New Roman" pitchFamily="18" charset="0"/>
                <a:cs typeface="Times New Roman" pitchFamily="18" charset="0"/>
              </a:rPr>
              <a:t>Presentation Outline </a:t>
            </a:r>
          </a:p>
        </p:txBody>
      </p:sp>
      <p:sp>
        <p:nvSpPr>
          <p:cNvPr id="3" name="Content Placeholder 2"/>
          <p:cNvSpPr>
            <a:spLocks noGrp="1"/>
          </p:cNvSpPr>
          <p:nvPr>
            <p:ph idx="1"/>
          </p:nvPr>
        </p:nvSpPr>
        <p:spPr>
          <a:xfrm>
            <a:off x="528954" y="1318895"/>
            <a:ext cx="7529755" cy="4958080"/>
          </a:xfrm>
        </p:spPr>
        <p:txBody>
          <a:bodyPr>
            <a:noAutofit/>
          </a:bodyPr>
          <a:lstStyle/>
          <a:p>
            <a:pPr algn="just">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 Abstract</a:t>
            </a:r>
          </a:p>
          <a:p>
            <a:pPr algn="just">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 Introduction</a:t>
            </a:r>
          </a:p>
          <a:p>
            <a:pPr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 Literature survey</a:t>
            </a:r>
          </a:p>
          <a:p>
            <a:pPr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 Existing Systems</a:t>
            </a:r>
          </a:p>
          <a:p>
            <a:pPr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 Proposed System</a:t>
            </a:r>
          </a:p>
          <a:p>
            <a:pPr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 Scope, Hardware &amp; Software Requirements</a:t>
            </a:r>
          </a:p>
          <a:p>
            <a:pPr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 Design</a:t>
            </a:r>
          </a:p>
          <a:p>
            <a:pPr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 Implementation</a:t>
            </a:r>
          </a:p>
          <a:p>
            <a:pPr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 Future Scope &amp;Conclusion </a:t>
            </a:r>
          </a:p>
          <a:p>
            <a:pPr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 References </a:t>
            </a:r>
          </a:p>
        </p:txBody>
      </p:sp>
      <p:cxnSp>
        <p:nvCxnSpPr>
          <p:cNvPr id="5" name="Straight Connector 4">
            <a:extLst>
              <a:ext uri="{FF2B5EF4-FFF2-40B4-BE49-F238E27FC236}">
                <a16:creationId xmlns:a16="http://schemas.microsoft.com/office/drawing/2014/main" id="{8A708980-E7CD-4244-9904-384DD6A2F514}"/>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D3CF3391-185C-4455-AA65-E7F4A90A26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044" y="100980"/>
            <a:ext cx="7335912" cy="1298446"/>
          </a:xfrm>
          <a:solidFill>
            <a:schemeClr val="bg1"/>
          </a:solidFill>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a:extLst>
              <a:ext uri="{FF2B5EF4-FFF2-40B4-BE49-F238E27FC236}">
                <a16:creationId xmlns:a16="http://schemas.microsoft.com/office/drawing/2014/main" id="{53E6119E-07AA-4731-B09F-F9B5FCCEF6AD}"/>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DDB56B18-4F8A-4094-B166-1610DED548BA}"/>
              </a:ext>
            </a:extLst>
          </p:cNvPr>
          <p:cNvSpPr txBox="1"/>
          <p:nvPr/>
        </p:nvSpPr>
        <p:spPr>
          <a:xfrm>
            <a:off x="457200" y="1403173"/>
            <a:ext cx="8435340" cy="5454827"/>
          </a:xfrm>
          <a:prstGeom prst="rect">
            <a:avLst/>
          </a:prstGeom>
          <a:noFill/>
        </p:spPr>
        <p:txBody>
          <a:bodyPr wrap="square" rtlCol="0">
            <a:spAutoFit/>
          </a:bodyPr>
          <a:lstStyle/>
          <a:p>
            <a:pPr marR="255905" algn="just">
              <a:lnSpc>
                <a:spcPct val="115000"/>
              </a:lnSpc>
            </a:pPr>
            <a:r>
              <a:rPr lang="en-US" sz="1700" dirty="0">
                <a:effectLst/>
                <a:latin typeface="Times New Roman" panose="02020603050405020304" pitchFamily="18" charset="0"/>
                <a:ea typeface="Times New Roman" panose="02020603050405020304" pitchFamily="18" charset="0"/>
              </a:rPr>
              <a:t>The workflow of a project plays a very crucial role in the development of a project. </a:t>
            </a:r>
            <a:r>
              <a:rPr lang="en-US" sz="1700" dirty="0">
                <a:solidFill>
                  <a:srgbClr val="000000"/>
                </a:solidFill>
                <a:effectLst/>
                <a:latin typeface="Times New Roman" panose="02020603050405020304" pitchFamily="18" charset="0"/>
                <a:ea typeface="Times New Roman" panose="02020603050405020304" pitchFamily="18" charset="0"/>
              </a:rPr>
              <a:t>We aim to create a user-friendly website that utilizes the Kanban board to manage ongoing projects. The website will visually represent work, enabling teams to track projects and tasks, identify inefficiencies, and workflow issues. The website will be having login and sign-in system with use of popular platforms such as Google and GitHub, with an advanced authentication system for security and privacy. Work items will be represented as rows and columns, with each column depicting a stage of the work process. Tasks can be easily moved using the drag and drop feature. Columns can be as simple as “To-Do”, “In-progress”, “Testing”, “Done”. Our website's interface will be designed to be user-friendly, allowing users to quickly add, delete, and edit tasks on the Kanban board. Additionally, our project will include a dashboard for scheduling meetings and an administration panel for managing users and projects. Our Kanban board, dashboard, and administration panel will provide users with a comprehensive set of tools for managing workflow, ensuring that projects are completed on time and within budget. Furthermore, our website will be designed with responsiveness in mind, ensuring that it can be easily accessed and used on both desktop and mobile devices. This will enable users to manage their workflow and stay up-to-date on project progress even when on the go.</a:t>
            </a:r>
            <a:endParaRPr lang="en-IN" sz="1700" dirty="0">
              <a:effectLst/>
              <a:latin typeface="Times New Roman" panose="02020603050405020304" pitchFamily="18" charset="0"/>
              <a:ea typeface="Times New Roman" panose="02020603050405020304" pitchFamily="18" charset="0"/>
            </a:endParaRPr>
          </a:p>
          <a:p>
            <a:pPr marL="0" marR="0" algn="just">
              <a:lnSpc>
                <a:spcPct val="105000"/>
              </a:lnSpc>
              <a:spcBef>
                <a:spcPts val="0"/>
              </a:spcBef>
              <a:spcAft>
                <a:spcPts val="800"/>
              </a:spcAft>
              <a:tabLst>
                <a:tab pos="2971800" algn="ctr"/>
              </a:tabLst>
            </a:pPr>
            <a:endParaRPr lang="en-IN" sz="1600" dirty="0"/>
          </a:p>
        </p:txBody>
      </p:sp>
      <p:pic>
        <p:nvPicPr>
          <p:cNvPr id="7" name="Picture 6">
            <a:extLst>
              <a:ext uri="{FF2B5EF4-FFF2-40B4-BE49-F238E27FC236}">
                <a16:creationId xmlns:a16="http://schemas.microsoft.com/office/drawing/2014/main" id="{C81A5D43-E1D1-4FB6-B571-1331BAD91E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a:extLst>
              <a:ext uri="{FF2B5EF4-FFF2-40B4-BE49-F238E27FC236}">
                <a16:creationId xmlns:a16="http://schemas.microsoft.com/office/drawing/2014/main" id="{5EAD4889-3E04-426D-B508-101A0750371A}"/>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6EEE7937-C90B-4333-9C6B-35EF18194E4E}"/>
              </a:ext>
            </a:extLst>
          </p:cNvPr>
          <p:cNvSpPr txBox="1"/>
          <p:nvPr/>
        </p:nvSpPr>
        <p:spPr>
          <a:xfrm>
            <a:off x="457200" y="1216651"/>
            <a:ext cx="1909482" cy="461665"/>
          </a:xfrm>
          <a:prstGeom prst="rect">
            <a:avLst/>
          </a:prstGeom>
          <a:noFill/>
        </p:spPr>
        <p:txBody>
          <a:bodyPr wrap="square" rtlCol="0">
            <a:spAutoFit/>
          </a:bodyPr>
          <a:lstStyle/>
          <a:p>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Background:</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pic>
        <p:nvPicPr>
          <p:cNvPr id="8" name="Picture 7">
            <a:extLst>
              <a:ext uri="{FF2B5EF4-FFF2-40B4-BE49-F238E27FC236}">
                <a16:creationId xmlns:a16="http://schemas.microsoft.com/office/drawing/2014/main" id="{7425AC6D-3875-4615-8A60-1BCA8A80565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10" name="TextBox 9">
            <a:extLst>
              <a:ext uri="{FF2B5EF4-FFF2-40B4-BE49-F238E27FC236}">
                <a16:creationId xmlns:a16="http://schemas.microsoft.com/office/drawing/2014/main" id="{8D6323E2-F02A-693F-0103-823DB957EC67}"/>
              </a:ext>
            </a:extLst>
          </p:cNvPr>
          <p:cNvSpPr txBox="1"/>
          <p:nvPr/>
        </p:nvSpPr>
        <p:spPr>
          <a:xfrm>
            <a:off x="457200" y="1990784"/>
            <a:ext cx="8229600" cy="3231654"/>
          </a:xfrm>
          <a:prstGeom prst="rect">
            <a:avLst/>
          </a:prstGeom>
          <a:noFill/>
        </p:spPr>
        <p:txBody>
          <a:bodyPr wrap="square">
            <a:spAutoFit/>
          </a:bodyPr>
          <a:lstStyle/>
          <a:p>
            <a:pPr algn="just"/>
            <a:r>
              <a:rPr lang="en-US" sz="1700" dirty="0">
                <a:solidFill>
                  <a:srgbClr val="000000"/>
                </a:solidFill>
                <a:effectLst/>
                <a:latin typeface="Times New Roman" panose="02020603050405020304" pitchFamily="18" charset="0"/>
                <a:ea typeface="Times New Roman" panose="02020603050405020304" pitchFamily="18" charset="0"/>
              </a:rPr>
              <a:t>Kanban is a widely adopted framework for software development, known for its emphasis on real-time communication of capacity and full transparency of work. In this framework, work items are visually represented on a kanban board, enabling team members to easily monitor the status of every task. While kanban has become a staple for agile and DevOps software teams, the methodology of work has been in practice for over 50 years. In the late 1940s, Toyota began optimizing its engineering processes based on the same model used by supermarkets to stock their shelves. While the fundamental principles of the framework are timeless and applicable to almost any industry, software development teams have achieved remarkable success with the agile practice. Unlike physical implementations of kanban in a factory setting, which often involve substantial changes to existing processes and the addition of materials, software teams only require a virtual board and cards to adopt the framework. </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19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a:extLst>
              <a:ext uri="{FF2B5EF4-FFF2-40B4-BE49-F238E27FC236}">
                <a16:creationId xmlns:a16="http://schemas.microsoft.com/office/drawing/2014/main" id="{5EAD4889-3E04-426D-B508-101A0750371A}"/>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6EEE7937-C90B-4333-9C6B-35EF18194E4E}"/>
              </a:ext>
            </a:extLst>
          </p:cNvPr>
          <p:cNvSpPr txBox="1"/>
          <p:nvPr/>
        </p:nvSpPr>
        <p:spPr>
          <a:xfrm>
            <a:off x="457200" y="1218823"/>
            <a:ext cx="2314600" cy="461665"/>
          </a:xfrm>
          <a:prstGeom prst="rect">
            <a:avLst/>
          </a:prstGeom>
          <a:noFill/>
        </p:spPr>
        <p:txBody>
          <a:bodyPr wrap="square" rtlCol="0">
            <a:spAutoFit/>
          </a:bodyPr>
          <a:lstStyle/>
          <a:p>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Motivation:</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5" name="TextBox 4">
            <a:extLst>
              <a:ext uri="{FF2B5EF4-FFF2-40B4-BE49-F238E27FC236}">
                <a16:creationId xmlns:a16="http://schemas.microsoft.com/office/drawing/2014/main" id="{2C431CCC-C230-4B18-9F20-F772ADF25DE2}"/>
              </a:ext>
            </a:extLst>
          </p:cNvPr>
          <p:cNvSpPr txBox="1"/>
          <p:nvPr/>
        </p:nvSpPr>
        <p:spPr>
          <a:xfrm>
            <a:off x="457200" y="1779270"/>
            <a:ext cx="811784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reason we decided to work on this project is because we were recently introduced to the concept of Kanban and in piqued our interest. However, we thought that the scope of this Kanban method was extremely limited, because of its physical nature. We thought that instead of using physical Kanban boards, we could make a website to make it accessible digitally from multiple platforms. This would make collaborating on larger projects easier, making it such that even several people living in different places could work on the same project without hassle. This will increase efficiency and hence complement the working of the Kanban model.</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3D87EEF-72DE-4A56-B3DE-076471294C0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Tree>
    <p:extLst>
      <p:ext uri="{BB962C8B-B14F-4D97-AF65-F5344CB8AC3E}">
        <p14:creationId xmlns:p14="http://schemas.microsoft.com/office/powerpoint/2010/main" val="403914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a:extLst>
              <a:ext uri="{FF2B5EF4-FFF2-40B4-BE49-F238E27FC236}">
                <a16:creationId xmlns:a16="http://schemas.microsoft.com/office/drawing/2014/main" id="{5EAD4889-3E04-426D-B508-101A0750371A}"/>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6EEE7937-C90B-4333-9C6B-35EF18194E4E}"/>
              </a:ext>
            </a:extLst>
          </p:cNvPr>
          <p:cNvSpPr txBox="1"/>
          <p:nvPr/>
        </p:nvSpPr>
        <p:spPr>
          <a:xfrm>
            <a:off x="457200" y="1239143"/>
            <a:ext cx="2818656" cy="461665"/>
          </a:xfrm>
          <a:prstGeom prst="rect">
            <a:avLst/>
          </a:prstGeom>
          <a:noFill/>
        </p:spPr>
        <p:txBody>
          <a:bodyPr wrap="square" rtlCol="0">
            <a:spAutoFit/>
          </a:bodyPr>
          <a:lstStyle/>
          <a:p>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Aim &amp; Objective:</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5" name="TextBox 4">
            <a:extLst>
              <a:ext uri="{FF2B5EF4-FFF2-40B4-BE49-F238E27FC236}">
                <a16:creationId xmlns:a16="http://schemas.microsoft.com/office/drawing/2014/main" id="{3CBB6829-FF71-4D20-9CA2-F883AB86C4A0}"/>
              </a:ext>
            </a:extLst>
          </p:cNvPr>
          <p:cNvSpPr txBox="1"/>
          <p:nvPr/>
        </p:nvSpPr>
        <p:spPr>
          <a:xfrm>
            <a:off x="457200" y="1980868"/>
            <a:ext cx="8229600" cy="3666517"/>
          </a:xfrm>
          <a:prstGeom prst="rect">
            <a:avLst/>
          </a:prstGeom>
          <a:noFill/>
        </p:spPr>
        <p:txBody>
          <a:bodyPr wrap="square" rtlCol="0">
            <a:spAutoFit/>
          </a:bodyPr>
          <a:lstStyle/>
          <a:p>
            <a:pPr algn="just">
              <a:lnSpc>
                <a:spcPct val="105000"/>
              </a:lnSpc>
              <a:spcAft>
                <a:spcPts val="800"/>
              </a:spcAft>
              <a:tabLst>
                <a:tab pos="2971800" algn="ctr"/>
              </a:tabLst>
            </a:pPr>
            <a:r>
              <a:rPr lang="en-US" sz="1800" dirty="0">
                <a:solidFill>
                  <a:srgbClr val="000000"/>
                </a:solidFill>
                <a:effectLst/>
                <a:latin typeface="Times New Roman" panose="02020603050405020304" pitchFamily="18" charset="0"/>
                <a:ea typeface="Times New Roman" panose="02020603050405020304" pitchFamily="18" charset="0"/>
              </a:rPr>
              <a:t>The primary aim of this project is to develop a user-friendly and interactive website that utilizes the Kanban board to manage and control workflow for ongoing projects. The website will provide a visual representation of work, helping users gain a better understanding of their workflow and enabling more efficient organization and management. The objective is to create a platform that can accommodate different teams, projects, and tasks, allowing for easy collaboration and communication. Additionally, the website will incorporate a login and sign-in system through popular platforms such as Google and GitHub, as well as an advanced authentication system for security and privacy. </a:t>
            </a:r>
          </a:p>
          <a:p>
            <a:pPr algn="just">
              <a:lnSpc>
                <a:spcPct val="105000"/>
              </a:lnSpc>
              <a:spcAft>
                <a:spcPts val="800"/>
              </a:spcAft>
              <a:tabLst>
                <a:tab pos="2971800" algn="ctr"/>
              </a:tabLst>
            </a:pPr>
            <a:r>
              <a:rPr lang="en-US" sz="1800" dirty="0">
                <a:solidFill>
                  <a:srgbClr val="000000"/>
                </a:solidFill>
                <a:effectLst/>
                <a:latin typeface="Times New Roman" panose="02020603050405020304" pitchFamily="18" charset="0"/>
                <a:ea typeface="Times New Roman" panose="02020603050405020304" pitchFamily="18" charset="0"/>
              </a:rPr>
              <a:t>Another objective is to create a user-friendly website that utilizes the Kanban board to manage ongoing projects, providing users with a powerful tool for managing and organizing workflow.</a:t>
            </a:r>
            <a:endParaRPr lang="en-US" dirty="0">
              <a:solidFill>
                <a:srgbClr val="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70D6047-DE8B-439C-B22E-8BC8625A51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Tree>
    <p:extLst>
      <p:ext uri="{BB962C8B-B14F-4D97-AF65-F5344CB8AC3E}">
        <p14:creationId xmlns:p14="http://schemas.microsoft.com/office/powerpoint/2010/main" val="62042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84" y="100980"/>
            <a:ext cx="8229600" cy="1154430"/>
          </a:xfrm>
        </p:spPr>
        <p:txBody>
          <a:bodyPr>
            <a:normAutofit/>
          </a:bodyPr>
          <a:lstStyle/>
          <a:p>
            <a:r>
              <a:rPr lang="sv-SE" altLang="en-US"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 TABLE </a:t>
            </a:r>
            <a:endPar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49002"/>
            <a:ext cx="8632056" cy="5205119"/>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a:extLst>
              <a:ext uri="{FF2B5EF4-FFF2-40B4-BE49-F238E27FC236}">
                <a16:creationId xmlns:a16="http://schemas.microsoft.com/office/drawing/2014/main" id="{5EAD4889-3E04-426D-B508-101A0750371A}"/>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8" name="Picture 7">
            <a:extLst>
              <a:ext uri="{FF2B5EF4-FFF2-40B4-BE49-F238E27FC236}">
                <a16:creationId xmlns:a16="http://schemas.microsoft.com/office/drawing/2014/main" id="{870D6047-DE8B-439C-B22E-8BC8625A51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graphicFrame>
        <p:nvGraphicFramePr>
          <p:cNvPr id="13" name="Table 12">
            <a:extLst>
              <a:ext uri="{FF2B5EF4-FFF2-40B4-BE49-F238E27FC236}">
                <a16:creationId xmlns:a16="http://schemas.microsoft.com/office/drawing/2014/main" id="{B8DCEB46-6BA2-0076-FD80-2271BCFE2175}"/>
              </a:ext>
            </a:extLst>
          </p:cNvPr>
          <p:cNvGraphicFramePr>
            <a:graphicFrameLocks noGrp="1"/>
          </p:cNvGraphicFramePr>
          <p:nvPr>
            <p:extLst>
              <p:ext uri="{D42A27DB-BD31-4B8C-83A1-F6EECF244321}">
                <p14:modId xmlns:p14="http://schemas.microsoft.com/office/powerpoint/2010/main" val="3512238442"/>
              </p:ext>
            </p:extLst>
          </p:nvPr>
        </p:nvGraphicFramePr>
        <p:xfrm>
          <a:off x="1394467" y="1255410"/>
          <a:ext cx="6355065" cy="5513297"/>
        </p:xfrm>
        <a:graphic>
          <a:graphicData uri="http://schemas.openxmlformats.org/drawingml/2006/table">
            <a:tbl>
              <a:tblPr firstRow="1" bandRow="1"/>
              <a:tblGrid>
                <a:gridCol w="681289">
                  <a:extLst>
                    <a:ext uri="{9D8B030D-6E8A-4147-A177-3AD203B41FA5}">
                      <a16:colId xmlns:a16="http://schemas.microsoft.com/office/drawing/2014/main" val="127747883"/>
                    </a:ext>
                  </a:extLst>
                </a:gridCol>
                <a:gridCol w="1862018">
                  <a:extLst>
                    <a:ext uri="{9D8B030D-6E8A-4147-A177-3AD203B41FA5}">
                      <a16:colId xmlns:a16="http://schemas.microsoft.com/office/drawing/2014/main" val="2875946111"/>
                    </a:ext>
                  </a:extLst>
                </a:gridCol>
                <a:gridCol w="1831283">
                  <a:extLst>
                    <a:ext uri="{9D8B030D-6E8A-4147-A177-3AD203B41FA5}">
                      <a16:colId xmlns:a16="http://schemas.microsoft.com/office/drawing/2014/main" val="2198776238"/>
                    </a:ext>
                  </a:extLst>
                </a:gridCol>
                <a:gridCol w="1980475">
                  <a:extLst>
                    <a:ext uri="{9D8B030D-6E8A-4147-A177-3AD203B41FA5}">
                      <a16:colId xmlns:a16="http://schemas.microsoft.com/office/drawing/2014/main" val="2136853370"/>
                    </a:ext>
                  </a:extLst>
                </a:gridCol>
              </a:tblGrid>
              <a:tr h="698349">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Sr.</a:t>
                      </a:r>
                      <a:endParaRPr lang="en-IN" sz="700">
                        <a:effectLst/>
                        <a:latin typeface="Times New Roman" panose="02020603050405020304" pitchFamily="18" charset="0"/>
                        <a:ea typeface="Times New Roman" panose="02020603050405020304" pitchFamily="18" charset="0"/>
                      </a:endParaRPr>
                    </a:p>
                    <a:p>
                      <a:pPr marR="255905"/>
                      <a:r>
                        <a:rPr lang="en-IN" sz="900">
                          <a:solidFill>
                            <a:srgbClr val="000000"/>
                          </a:solidFill>
                          <a:effectLst/>
                          <a:latin typeface="Times New Roman" panose="02020603050405020304" pitchFamily="18" charset="0"/>
                          <a:ea typeface="Times New Roman" panose="02020603050405020304" pitchFamily="18" charset="0"/>
                        </a:rPr>
                        <a:t>No</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Paper Name</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Advantages</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dirty="0">
                          <a:solidFill>
                            <a:srgbClr val="000000"/>
                          </a:solidFill>
                          <a:effectLst/>
                          <a:latin typeface="Times New Roman" panose="02020603050405020304" pitchFamily="18" charset="0"/>
                          <a:ea typeface="Times New Roman" panose="02020603050405020304" pitchFamily="18" charset="0"/>
                        </a:rPr>
                        <a:t>Disadvantages</a:t>
                      </a:r>
                      <a:endParaRPr lang="en-IN" sz="700" dirty="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887517"/>
                  </a:ext>
                </a:extLst>
              </a:tr>
              <a:tr h="1320366">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1.</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US" sz="900" dirty="0">
                          <a:solidFill>
                            <a:srgbClr val="000000"/>
                          </a:solidFill>
                          <a:effectLst/>
                          <a:latin typeface="Times New Roman" panose="02020603050405020304" pitchFamily="18" charset="0"/>
                          <a:ea typeface="Times New Roman" panose="02020603050405020304" pitchFamily="18" charset="0"/>
                        </a:rPr>
                        <a:t>Software Project Management Systems Using Kanban Method in the CV. </a:t>
                      </a:r>
                      <a:r>
                        <a:rPr lang="en-US" sz="900" dirty="0" err="1">
                          <a:solidFill>
                            <a:srgbClr val="000000"/>
                          </a:solidFill>
                          <a:effectLst/>
                          <a:latin typeface="Times New Roman" panose="02020603050405020304" pitchFamily="18" charset="0"/>
                          <a:ea typeface="Times New Roman" panose="02020603050405020304" pitchFamily="18" charset="0"/>
                        </a:rPr>
                        <a:t>Primavisi</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dirty="0" err="1">
                          <a:solidFill>
                            <a:srgbClr val="000000"/>
                          </a:solidFill>
                          <a:effectLst/>
                          <a:latin typeface="Times New Roman" panose="02020603050405020304" pitchFamily="18" charset="0"/>
                          <a:ea typeface="Times New Roman" panose="02020603050405020304" pitchFamily="18" charset="0"/>
                        </a:rPr>
                        <a:t>Globalindo</a:t>
                      </a:r>
                      <a:r>
                        <a:rPr lang="en-US" sz="900" dirty="0">
                          <a:solidFill>
                            <a:srgbClr val="000000"/>
                          </a:solidFill>
                          <a:effectLst/>
                          <a:latin typeface="Times New Roman" panose="02020603050405020304" pitchFamily="18" charset="0"/>
                          <a:ea typeface="Times New Roman" panose="02020603050405020304" pitchFamily="18" charset="0"/>
                        </a:rPr>
                        <a:t> System.</a:t>
                      </a:r>
                      <a:endParaRPr lang="en-IN" sz="700" dirty="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US" sz="900">
                          <a:solidFill>
                            <a:srgbClr val="000000"/>
                          </a:solidFill>
                          <a:effectLst/>
                          <a:latin typeface="Times New Roman" panose="02020603050405020304" pitchFamily="18" charset="0"/>
                          <a:ea typeface="Times New Roman" panose="02020603050405020304" pitchFamily="18" charset="0"/>
                        </a:rPr>
                        <a:t>-Increased collaboration and communication.</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-Streamlined project delivery.</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-Increased productivity and efficiency.</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a:t>
                      </a:r>
                      <a:r>
                        <a:rPr lang="en-US" sz="900">
                          <a:solidFill>
                            <a:srgbClr val="000000"/>
                          </a:solidFill>
                          <a:effectLst/>
                          <a:latin typeface="Times New Roman" panose="02020603050405020304" pitchFamily="18" charset="0"/>
                          <a:ea typeface="Times New Roman" panose="02020603050405020304" pitchFamily="18" charset="0"/>
                        </a:rPr>
                        <a:t>Limited scalability </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-Lack of standardization.</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-Difficulty in managing complex projects.</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9442470"/>
                  </a:ext>
                </a:extLst>
              </a:tr>
              <a:tr h="1009357">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2.</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US" sz="900" dirty="0">
                          <a:solidFill>
                            <a:srgbClr val="000000"/>
                          </a:solidFill>
                          <a:effectLst/>
                          <a:latin typeface="Times New Roman" panose="02020603050405020304" pitchFamily="18" charset="0"/>
                          <a:ea typeface="Times New Roman" panose="02020603050405020304" pitchFamily="18" charset="0"/>
                        </a:rPr>
                        <a:t>Implementing Scrum and Kanban Approaches for E-Commerce Web Application: An Agile Framework.</a:t>
                      </a:r>
                      <a:endParaRPr lang="en-IN" sz="700" dirty="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a:t>
                      </a:r>
                      <a:r>
                        <a:rPr lang="en-US" sz="900">
                          <a:solidFill>
                            <a:srgbClr val="000000"/>
                          </a:solidFill>
                          <a:effectLst/>
                          <a:latin typeface="Times New Roman" panose="02020603050405020304" pitchFamily="18" charset="0"/>
                          <a:ea typeface="Times New Roman" panose="02020603050405020304" pitchFamily="18" charset="0"/>
                        </a:rPr>
                        <a:t>Increased collaboration and flexibility.</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-Continuous improvement.</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-Enhanced Quality.</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a:t>
                      </a:r>
                      <a:r>
                        <a:rPr lang="en-US" sz="900">
                          <a:solidFill>
                            <a:srgbClr val="000000"/>
                          </a:solidFill>
                          <a:effectLst/>
                          <a:latin typeface="Times New Roman" panose="02020603050405020304" pitchFamily="18" charset="0"/>
                          <a:ea typeface="Times New Roman" panose="02020603050405020304" pitchFamily="18" charset="0"/>
                        </a:rPr>
                        <a:t>Lack of structure.</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-Team Member availability.</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-Lack of documentation.</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784534"/>
                  </a:ext>
                </a:extLst>
              </a:tr>
              <a:tr h="1475868">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3.</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US" sz="900" dirty="0">
                          <a:solidFill>
                            <a:srgbClr val="000000"/>
                          </a:solidFill>
                          <a:effectLst/>
                          <a:latin typeface="Times New Roman" panose="02020603050405020304" pitchFamily="18" charset="0"/>
                          <a:ea typeface="Times New Roman" panose="02020603050405020304" pitchFamily="18" charset="0"/>
                        </a:rPr>
                        <a:t>Utilizing of the Trello API Within the Development of a Monitoring Information System Recording of Project Activities Using a Website-Based Kanban System</a:t>
                      </a:r>
                      <a:endParaRPr lang="en-IN" sz="700" dirty="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-Automation.</a:t>
                      </a:r>
                      <a:endParaRPr lang="en-IN" sz="700">
                        <a:effectLst/>
                        <a:latin typeface="Times New Roman" panose="02020603050405020304" pitchFamily="18" charset="0"/>
                        <a:ea typeface="Times New Roman" panose="02020603050405020304" pitchFamily="18" charset="0"/>
                      </a:endParaRPr>
                    </a:p>
                    <a:p>
                      <a:pPr marR="255905"/>
                      <a:r>
                        <a:rPr lang="en-IN" sz="900">
                          <a:solidFill>
                            <a:srgbClr val="000000"/>
                          </a:solidFill>
                          <a:effectLst/>
                          <a:latin typeface="Times New Roman" panose="02020603050405020304" pitchFamily="18" charset="0"/>
                          <a:ea typeface="Times New Roman" panose="02020603050405020304" pitchFamily="18" charset="0"/>
                        </a:rPr>
                        <a:t>-Integration.</a:t>
                      </a:r>
                      <a:endParaRPr lang="en-IN" sz="700">
                        <a:effectLst/>
                        <a:latin typeface="Times New Roman" panose="02020603050405020304" pitchFamily="18" charset="0"/>
                        <a:ea typeface="Times New Roman" panose="02020603050405020304" pitchFamily="18" charset="0"/>
                      </a:endParaRPr>
                    </a:p>
                    <a:p>
                      <a:pPr marR="255905"/>
                      <a:r>
                        <a:rPr lang="en-IN" sz="900">
                          <a:solidFill>
                            <a:srgbClr val="000000"/>
                          </a:solidFill>
                          <a:effectLst/>
                          <a:latin typeface="Times New Roman" panose="02020603050405020304" pitchFamily="18" charset="0"/>
                          <a:ea typeface="Times New Roman" panose="02020603050405020304" pitchFamily="18" charset="0"/>
                        </a:rPr>
                        <a:t>-</a:t>
                      </a:r>
                      <a:r>
                        <a:rPr lang="en-US" sz="900">
                          <a:solidFill>
                            <a:srgbClr val="000000"/>
                          </a:solidFill>
                          <a:effectLst/>
                          <a:latin typeface="Times New Roman" panose="02020603050405020304" pitchFamily="18" charset="0"/>
                          <a:ea typeface="Times New Roman" panose="02020603050405020304" pitchFamily="18" charset="0"/>
                        </a:rPr>
                        <a:t>Customization.</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-Scalability.</a:t>
                      </a:r>
                      <a:endParaRPr lang="en-IN" sz="700">
                        <a:effectLst/>
                        <a:latin typeface="Times New Roman" panose="02020603050405020304" pitchFamily="18" charset="0"/>
                        <a:ea typeface="Times New Roman" panose="02020603050405020304" pitchFamily="18" charset="0"/>
                      </a:endParaRPr>
                    </a:p>
                    <a:p>
                      <a:pPr marR="255905"/>
                      <a:r>
                        <a:rPr lang="en-US" sz="900">
                          <a:solidFill>
                            <a:srgbClr val="000000"/>
                          </a:solidFill>
                          <a:effectLst/>
                          <a:latin typeface="Times New Roman" panose="02020603050405020304" pitchFamily="18" charset="0"/>
                          <a:ea typeface="Times New Roman" panose="02020603050405020304" pitchFamily="18" charset="0"/>
                        </a:rPr>
                        <a:t>-Collaboration.</a:t>
                      </a:r>
                      <a:r>
                        <a:rPr lang="en-US" sz="900">
                          <a:solidFill>
                            <a:srgbClr val="D1D5DB"/>
                          </a:solidFill>
                          <a:effectLst/>
                          <a:latin typeface="Segoe UI" panose="020B0502040204020203" pitchFamily="34" charset="0"/>
                          <a:ea typeface="Times New Roman" panose="02020603050405020304" pitchFamily="18" charset="0"/>
                        </a:rPr>
                        <a:t> </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-Complexity.</a:t>
                      </a:r>
                      <a:endParaRPr lang="en-IN" sz="700">
                        <a:effectLst/>
                        <a:latin typeface="Times New Roman" panose="02020603050405020304" pitchFamily="18" charset="0"/>
                        <a:ea typeface="Times New Roman" panose="02020603050405020304" pitchFamily="18" charset="0"/>
                      </a:endParaRPr>
                    </a:p>
                    <a:p>
                      <a:pPr marR="255905"/>
                      <a:r>
                        <a:rPr lang="en-IN" sz="900">
                          <a:solidFill>
                            <a:srgbClr val="000000"/>
                          </a:solidFill>
                          <a:effectLst/>
                          <a:latin typeface="Times New Roman" panose="02020603050405020304" pitchFamily="18" charset="0"/>
                          <a:ea typeface="Times New Roman" panose="02020603050405020304" pitchFamily="18" charset="0"/>
                        </a:rPr>
                        <a:t>-Limited. Functionality.</a:t>
                      </a:r>
                      <a:endParaRPr lang="en-IN" sz="700">
                        <a:effectLst/>
                        <a:latin typeface="Times New Roman" panose="02020603050405020304" pitchFamily="18" charset="0"/>
                        <a:ea typeface="Times New Roman" panose="02020603050405020304" pitchFamily="18" charset="0"/>
                      </a:endParaRPr>
                    </a:p>
                    <a:p>
                      <a:pPr marR="255905"/>
                      <a:r>
                        <a:rPr lang="en-IN" sz="900">
                          <a:solidFill>
                            <a:srgbClr val="000000"/>
                          </a:solidFill>
                          <a:effectLst/>
                          <a:latin typeface="Times New Roman" panose="02020603050405020304" pitchFamily="18" charset="0"/>
                          <a:ea typeface="Times New Roman" panose="02020603050405020304" pitchFamily="18" charset="0"/>
                        </a:rPr>
                        <a:t>-Cost.</a:t>
                      </a:r>
                      <a:endParaRPr lang="en-IN" sz="700">
                        <a:effectLst/>
                        <a:latin typeface="Times New Roman" panose="02020603050405020304" pitchFamily="18" charset="0"/>
                        <a:ea typeface="Times New Roman" panose="02020603050405020304" pitchFamily="18" charset="0"/>
                      </a:endParaRPr>
                    </a:p>
                    <a:p>
                      <a:pPr marR="255905"/>
                      <a:r>
                        <a:rPr lang="en-IN" sz="900">
                          <a:solidFill>
                            <a:srgbClr val="000000"/>
                          </a:solidFill>
                          <a:effectLst/>
                          <a:latin typeface="Times New Roman" panose="02020603050405020304" pitchFamily="18" charset="0"/>
                          <a:ea typeface="Times New Roman" panose="02020603050405020304" pitchFamily="18" charset="0"/>
                        </a:rPr>
                        <a:t>-Dependencies on third party applications.</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534473"/>
                  </a:ext>
                </a:extLst>
              </a:tr>
              <a:tr h="1009357">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4.</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US" sz="900" dirty="0">
                          <a:solidFill>
                            <a:srgbClr val="000000"/>
                          </a:solidFill>
                          <a:effectLst/>
                          <a:latin typeface="Times New Roman" panose="02020603050405020304" pitchFamily="18" charset="0"/>
                          <a:ea typeface="Times New Roman" panose="02020603050405020304" pitchFamily="18" charset="0"/>
                        </a:rPr>
                        <a:t>Lean Manufacturing Case Study with Kanban System Implementation</a:t>
                      </a:r>
                      <a:endParaRPr lang="en-IN" sz="700" dirty="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a:solidFill>
                            <a:srgbClr val="000000"/>
                          </a:solidFill>
                          <a:effectLst/>
                          <a:latin typeface="Times New Roman" panose="02020603050405020304" pitchFamily="18" charset="0"/>
                          <a:ea typeface="Times New Roman" panose="02020603050405020304" pitchFamily="18" charset="0"/>
                        </a:rPr>
                        <a:t>-creates a pull system to reduce excess inventory.</a:t>
                      </a:r>
                      <a:endParaRPr lang="en-IN" sz="700">
                        <a:effectLst/>
                        <a:latin typeface="Times New Roman" panose="02020603050405020304" pitchFamily="18" charset="0"/>
                        <a:ea typeface="Times New Roman" panose="02020603050405020304" pitchFamily="18" charset="0"/>
                      </a:endParaRPr>
                    </a:p>
                    <a:p>
                      <a:pPr marR="255905"/>
                      <a:r>
                        <a:rPr lang="en-IN" sz="900">
                          <a:solidFill>
                            <a:srgbClr val="000000"/>
                          </a:solidFill>
                          <a:effectLst/>
                          <a:latin typeface="Times New Roman" panose="02020603050405020304" pitchFamily="18" charset="0"/>
                          <a:ea typeface="Times New Roman" panose="02020603050405020304" pitchFamily="18" charset="0"/>
                        </a:rPr>
                        <a:t>-</a:t>
                      </a:r>
                      <a:r>
                        <a:rPr lang="en-US" sz="900">
                          <a:solidFill>
                            <a:srgbClr val="000000"/>
                          </a:solidFill>
                          <a:effectLst/>
                          <a:latin typeface="Times New Roman" panose="02020603050405020304" pitchFamily="18" charset="0"/>
                          <a:ea typeface="Times New Roman" panose="02020603050405020304" pitchFamily="18" charset="0"/>
                        </a:rPr>
                        <a:t>improves communication and coordination.</a:t>
                      </a:r>
                      <a:endParaRPr lang="en-IN" sz="70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5905"/>
                      <a:r>
                        <a:rPr lang="en-IN" sz="900" dirty="0">
                          <a:solidFill>
                            <a:srgbClr val="000000"/>
                          </a:solidFill>
                          <a:effectLst/>
                          <a:latin typeface="Times New Roman" panose="02020603050405020304" pitchFamily="18" charset="0"/>
                          <a:ea typeface="Times New Roman" panose="02020603050405020304" pitchFamily="18" charset="0"/>
                        </a:rPr>
                        <a:t>-</a:t>
                      </a:r>
                      <a:r>
                        <a:rPr lang="en-US" sz="900" dirty="0">
                          <a:solidFill>
                            <a:srgbClr val="000000"/>
                          </a:solidFill>
                          <a:effectLst/>
                          <a:latin typeface="Times New Roman" panose="02020603050405020304" pitchFamily="18" charset="0"/>
                          <a:ea typeface="Times New Roman" panose="02020603050405020304" pitchFamily="18" charset="0"/>
                        </a:rPr>
                        <a:t>difficult to manage and maintain.</a:t>
                      </a:r>
                      <a:endParaRPr lang="en-IN" sz="700" dirty="0">
                        <a:effectLst/>
                        <a:latin typeface="Times New Roman" panose="02020603050405020304" pitchFamily="18" charset="0"/>
                        <a:ea typeface="Times New Roman" panose="02020603050405020304" pitchFamily="18" charset="0"/>
                      </a:endParaRPr>
                    </a:p>
                  </a:txBody>
                  <a:tcPr marL="67328" marR="67328" marT="33664" marB="3366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6713344"/>
                  </a:ext>
                </a:extLst>
              </a:tr>
            </a:tbl>
          </a:graphicData>
        </a:graphic>
      </p:graphicFrame>
    </p:spTree>
    <p:extLst>
      <p:ext uri="{BB962C8B-B14F-4D97-AF65-F5344CB8AC3E}">
        <p14:creationId xmlns:p14="http://schemas.microsoft.com/office/powerpoint/2010/main" val="172104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140970"/>
            <a:ext cx="8229600" cy="1154430"/>
          </a:xfrm>
        </p:spPr>
        <p:txBody>
          <a:bodyPr>
            <a:normAutofit/>
          </a:bodyPr>
          <a:lstStyle/>
          <a:p>
            <a:r>
              <a:rPr lang="en-IN" sz="3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b="1" dirty="0">
              <a:solidFill>
                <a:srgbClr val="00206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C9F844F4-2259-4962-9250-1BB4784E2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112" y="100980"/>
            <a:ext cx="1296144" cy="1080120"/>
          </a:xfrm>
          <a:prstGeom prst="rect">
            <a:avLst/>
          </a:prstGeom>
          <a:noFill/>
          <a:ln>
            <a:noFill/>
          </a:ln>
        </p:spPr>
      </p:pic>
      <p:sp>
        <p:nvSpPr>
          <p:cNvPr id="5" name="TextBox 4">
            <a:extLst>
              <a:ext uri="{FF2B5EF4-FFF2-40B4-BE49-F238E27FC236}">
                <a16:creationId xmlns:a16="http://schemas.microsoft.com/office/drawing/2014/main" id="{1B1C382D-B04B-0C5A-2418-A92BD3654ADF}"/>
              </a:ext>
            </a:extLst>
          </p:cNvPr>
          <p:cNvSpPr txBox="1"/>
          <p:nvPr/>
        </p:nvSpPr>
        <p:spPr>
          <a:xfrm>
            <a:off x="220069" y="1464342"/>
            <a:ext cx="8547639" cy="4736297"/>
          </a:xfrm>
          <a:prstGeom prst="rect">
            <a:avLst/>
          </a:prstGeom>
          <a:noFill/>
        </p:spPr>
        <p:txBody>
          <a:bodyPr wrap="square" rtlCol="0">
            <a:spAutoFit/>
          </a:bodyPr>
          <a:lstStyle/>
          <a:p>
            <a:pPr algn="just">
              <a:lnSpc>
                <a:spcPts val="1575"/>
              </a:lnSpc>
              <a:spcBef>
                <a:spcPct val="0"/>
              </a:spcBef>
              <a:spcAft>
                <a:spcPts val="820"/>
              </a:spcAft>
            </a:pPr>
            <a:r>
              <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Jira Software:</a:t>
            </a:r>
          </a:p>
          <a:p>
            <a:pPr marR="259715" algn="just">
              <a:lnSpc>
                <a:spcPct val="107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It provides your team with a project overview and ready-to-use work flows that are also customizable and repeatable for future similar projects. It also facilitates smooth project management.</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 </a:t>
            </a:r>
            <a:r>
              <a:rPr lang="en-IN" sz="1800" dirty="0">
                <a:solidFill>
                  <a:srgbClr val="000000"/>
                </a:solidFill>
                <a:effectLst/>
                <a:latin typeface="Times New Roman" panose="02020603050405020304" pitchFamily="18" charset="0"/>
                <a:ea typeface="Times New Roman" panose="02020603050405020304" pitchFamily="18" charset="0"/>
              </a:rPr>
              <a:t>There is no timeline to track the project and user interface of Jira software is also very complicated. Even, Jira does not provide the collaboration features to communicate with team</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lnSpc>
                <a:spcPts val="1575"/>
              </a:lnSpc>
              <a:spcBef>
                <a:spcPct val="0"/>
              </a:spcBef>
              <a:spcAft>
                <a:spcPts val="820"/>
              </a:spcAft>
            </a:pPr>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Stack field:</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It allows custom workflows and collaboration feature among team members and </a:t>
            </a:r>
            <a:r>
              <a:rPr lang="en-US" sz="1800" dirty="0">
                <a:effectLst/>
                <a:latin typeface="Times New Roman" panose="02020603050405020304" pitchFamily="18" charset="0"/>
                <a:ea typeface="Times New Roman" panose="02020603050405020304" pitchFamily="18" charset="0"/>
              </a:rPr>
              <a:t>information is also end-to-end encrypted.</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 </a:t>
            </a:r>
            <a:r>
              <a:rPr lang="en-US" sz="1800" dirty="0">
                <a:solidFill>
                  <a:srgbClr val="000000"/>
                </a:solidFill>
                <a:effectLst/>
                <a:latin typeface="Times New Roman" panose="02020603050405020304" pitchFamily="18" charset="0"/>
                <a:ea typeface="Times New Roman" panose="02020603050405020304" pitchFamily="18" charset="0"/>
              </a:rPr>
              <a:t>There is no</a:t>
            </a:r>
            <a:r>
              <a:rPr lang="en-US" sz="1800" dirty="0">
                <a:solidFill>
                  <a:srgbClr val="444A51"/>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third-party integrations with the popular communication applications.</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181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1864</Words>
  <Application>Microsoft Office PowerPoint</Application>
  <PresentationFormat>On-screen Show (4:3)</PresentationFormat>
  <Paragraphs>172</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Cambria</vt:lpstr>
      <vt:lpstr>Segoe UI</vt:lpstr>
      <vt:lpstr>Times New Roman</vt:lpstr>
      <vt:lpstr>Wingdings</vt:lpstr>
      <vt:lpstr>Wingdings 3</vt:lpstr>
      <vt:lpstr>Office Theme</vt:lpstr>
      <vt:lpstr>Mini-Project Presentation T.E. (Computer) Sem - VI</vt:lpstr>
      <vt:lpstr>KanBan Board Website</vt:lpstr>
      <vt:lpstr>Presentation Outline </vt:lpstr>
      <vt:lpstr>ABSTRACT</vt:lpstr>
      <vt:lpstr>INTRODUCTION</vt:lpstr>
      <vt:lpstr>INTRODUCTION</vt:lpstr>
      <vt:lpstr>INTRODUCTION</vt:lpstr>
      <vt:lpstr>LITERATURE SURVEY TABLE </vt:lpstr>
      <vt:lpstr>EXISTING SYSTEM</vt:lpstr>
      <vt:lpstr>EXISTING SYSTEM</vt:lpstr>
      <vt:lpstr>PROPOSED SYSTEM</vt:lpstr>
      <vt:lpstr>SCOPE</vt:lpstr>
      <vt:lpstr>HARDWARE REQUIREMENTS</vt:lpstr>
      <vt:lpstr>SOFTWARE REQUIREMENTS</vt:lpstr>
      <vt:lpstr>DESIGN</vt:lpstr>
      <vt:lpstr>DESIGN</vt:lpstr>
      <vt:lpstr>IMPLEMENTATION</vt:lpstr>
      <vt:lpstr>IMPLEMENTATION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Mini-Project-IIA Presentation T.E. (Computer) Sem - VI</dc:title>
  <dc:creator>Lawrence Rodriques</dc:creator>
  <cp:lastModifiedBy>LAWRENCE CHRISTI RODRIQUES</cp:lastModifiedBy>
  <cp:revision>14</cp:revision>
  <dcterms:modified xsi:type="dcterms:W3CDTF">2023-04-28T15:59:32Z</dcterms:modified>
</cp:coreProperties>
</file>