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2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12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26"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27"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28"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06C5EC6D-A615-4296-8856-A10A0BCCB76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685800" y="1143000"/>
            <a:ext cx="5484600" cy="3084120"/>
          </a:xfrm>
          <a:prstGeom prst="rect">
            <a:avLst/>
          </a:prstGeom>
          <a:ln w="0">
            <a:noFill/>
          </a:ln>
        </p:spPr>
      </p:sp>
      <p:sp>
        <p:nvSpPr>
          <p:cNvPr id="203"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endParaRPr b="0" lang="en-IN" sz="2000" spc="-1" strike="noStrike">
              <a:latin typeface="Arial"/>
            </a:endParaRPr>
          </a:p>
        </p:txBody>
      </p:sp>
      <p:sp>
        <p:nvSpPr>
          <p:cNvPr id="204" name="PlaceHolder 3"/>
          <p:cNvSpPr>
            <a:spLocks noGrp="1"/>
          </p:cNvSpPr>
          <p:nvPr>
            <p:ph type="sldNum" idx="36"/>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solidFill>
                  <a:srgbClr val="000000"/>
                </a:solidFill>
                <a:latin typeface="Times New Roman"/>
                <a:ea typeface="+mn-ea"/>
              </a:defRPr>
            </a:lvl1pPr>
          </a:lstStyle>
          <a:p>
            <a:pPr algn="r">
              <a:lnSpc>
                <a:spcPct val="100000"/>
              </a:lnSpc>
              <a:buNone/>
              <a:tabLst>
                <a:tab algn="l" pos="0"/>
              </a:tabLst>
            </a:pPr>
            <a:fld id="{72432372-DA01-478A-98EE-88266C0368CD}" type="slidenum">
              <a:rPr b="0" lang="en-US" sz="1400" spc="-1" strike="noStrike">
                <a:solidFill>
                  <a:srgbClr val="000000"/>
                </a:solidFill>
                <a:latin typeface="Times New Roman"/>
                <a:ea typeface="+mn-ea"/>
              </a:rPr>
              <a:t>21</a:t>
            </a:fld>
            <a:endParaRPr b="0" lang="en-IN" sz="14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685800" y="1143000"/>
            <a:ext cx="5484600" cy="3084120"/>
          </a:xfrm>
          <a:prstGeom prst="rect">
            <a:avLst/>
          </a:prstGeom>
          <a:ln w="0">
            <a:noFill/>
          </a:ln>
        </p:spPr>
      </p:sp>
      <p:sp>
        <p:nvSpPr>
          <p:cNvPr id="206"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endParaRPr b="0" lang="en-IN" sz="2000" spc="-1" strike="noStrike">
              <a:latin typeface="Arial"/>
            </a:endParaRPr>
          </a:p>
        </p:txBody>
      </p:sp>
      <p:sp>
        <p:nvSpPr>
          <p:cNvPr id="207" name="PlaceHolder 3"/>
          <p:cNvSpPr>
            <a:spLocks noGrp="1"/>
          </p:cNvSpPr>
          <p:nvPr>
            <p:ph type="sldNum" idx="37"/>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solidFill>
                  <a:srgbClr val="000000"/>
                </a:solidFill>
                <a:latin typeface="Times New Roman"/>
                <a:ea typeface="+mn-ea"/>
              </a:defRPr>
            </a:lvl1pPr>
          </a:lstStyle>
          <a:p>
            <a:pPr algn="r">
              <a:lnSpc>
                <a:spcPct val="100000"/>
              </a:lnSpc>
              <a:buNone/>
              <a:tabLst>
                <a:tab algn="l" pos="0"/>
              </a:tabLst>
            </a:pPr>
            <a:fld id="{89C83220-1906-4167-9195-3CFF12F2C9EF}" type="slidenum">
              <a:rPr b="0" lang="en-US" sz="1400" spc="-1" strike="noStrike">
                <a:solidFill>
                  <a:srgbClr val="000000"/>
                </a:solidFill>
                <a:latin typeface="Times New Roman"/>
                <a:ea typeface="+mn-ea"/>
              </a:rPr>
              <a:t>21</a:t>
            </a:fld>
            <a:endParaRPr b="0" lang="en-IN"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685800" y="1143000"/>
            <a:ext cx="5484600" cy="3084120"/>
          </a:xfrm>
          <a:prstGeom prst="rect">
            <a:avLst/>
          </a:prstGeom>
          <a:ln w="0">
            <a:noFill/>
          </a:ln>
        </p:spPr>
      </p:sp>
      <p:sp>
        <p:nvSpPr>
          <p:cNvPr id="209"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endParaRPr b="0" lang="en-IN" sz="2000" spc="-1" strike="noStrike">
              <a:latin typeface="Arial"/>
            </a:endParaRPr>
          </a:p>
        </p:txBody>
      </p:sp>
      <p:sp>
        <p:nvSpPr>
          <p:cNvPr id="210" name="PlaceHolder 3"/>
          <p:cNvSpPr>
            <a:spLocks noGrp="1"/>
          </p:cNvSpPr>
          <p:nvPr>
            <p:ph type="sldNum" idx="38"/>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solidFill>
                  <a:srgbClr val="000000"/>
                </a:solidFill>
                <a:latin typeface="Times New Roman"/>
                <a:ea typeface="+mn-ea"/>
              </a:defRPr>
            </a:lvl1pPr>
          </a:lstStyle>
          <a:p>
            <a:pPr algn="r">
              <a:lnSpc>
                <a:spcPct val="100000"/>
              </a:lnSpc>
              <a:buNone/>
              <a:tabLst>
                <a:tab algn="l" pos="0"/>
              </a:tabLst>
            </a:pPr>
            <a:fld id="{621A0436-39A2-4773-A3DF-25270433632A}" type="slidenum">
              <a:rPr b="0" lang="en-US" sz="1400" spc="-1" strike="noStrike">
                <a:solidFill>
                  <a:srgbClr val="000000"/>
                </a:solidFill>
                <a:latin typeface="Times New Roman"/>
                <a:ea typeface="+mn-ea"/>
              </a:rPr>
              <a:t>21</a:t>
            </a:fld>
            <a:endParaRPr b="0" lang="en-IN"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685800" y="1143000"/>
            <a:ext cx="5484600" cy="3084120"/>
          </a:xfrm>
          <a:prstGeom prst="rect">
            <a:avLst/>
          </a:prstGeom>
          <a:ln w="0">
            <a:noFill/>
          </a:ln>
        </p:spPr>
      </p:sp>
      <p:sp>
        <p:nvSpPr>
          <p:cNvPr id="212"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endParaRPr b="0" lang="en-IN" sz="2000" spc="-1" strike="noStrike">
              <a:latin typeface="Arial"/>
            </a:endParaRPr>
          </a:p>
        </p:txBody>
      </p:sp>
      <p:sp>
        <p:nvSpPr>
          <p:cNvPr id="213" name="PlaceHolder 3"/>
          <p:cNvSpPr>
            <a:spLocks noGrp="1"/>
          </p:cNvSpPr>
          <p:nvPr>
            <p:ph type="sldNum" idx="39"/>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solidFill>
                  <a:srgbClr val="000000"/>
                </a:solidFill>
                <a:latin typeface="Times New Roman"/>
                <a:ea typeface="+mn-ea"/>
              </a:defRPr>
            </a:lvl1pPr>
          </a:lstStyle>
          <a:p>
            <a:pPr algn="r">
              <a:lnSpc>
                <a:spcPct val="100000"/>
              </a:lnSpc>
              <a:buNone/>
              <a:tabLst>
                <a:tab algn="l" pos="0"/>
              </a:tabLst>
            </a:pPr>
            <a:fld id="{BA4BB2EA-BF63-4D58-A90A-2BF57D1927A5}" type="slidenum">
              <a:rPr b="0" lang="en-US" sz="1400" spc="-1" strike="noStrike">
                <a:solidFill>
                  <a:srgbClr val="000000"/>
                </a:solidFill>
                <a:latin typeface="Times New Roman"/>
                <a:ea typeface="+mn-ea"/>
              </a:rPr>
              <a:t>&lt;number&gt;</a:t>
            </a:fld>
            <a:endParaRPr b="0" lang="en-IN"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400640"/>
            <a:ext cx="5484600" cy="3598560"/>
          </a:xfrm>
          <a:prstGeom prst="rect">
            <a:avLst/>
          </a:prstGeom>
          <a:noFill/>
          <a:ln w="0">
            <a:noFill/>
          </a:ln>
        </p:spPr>
        <p:txBody>
          <a:bodyPr lIns="0" rIns="0" tIns="0" bIns="0" anchor="t">
            <a:noAutofit/>
          </a:bodyPr>
          <a:p>
            <a:pPr marL="216000" indent="-216000">
              <a:lnSpc>
                <a:spcPct val="100000"/>
              </a:lnSpc>
              <a:buNone/>
              <a:tabLst>
                <a:tab algn="l" pos="0"/>
              </a:tabLst>
            </a:pPr>
            <a:r>
              <a:rPr b="0" lang="en-US" sz="1200" spc="-1" strike="noStrike">
                <a:solidFill>
                  <a:srgbClr val="000000"/>
                </a:solidFill>
                <a:latin typeface="Calibri"/>
                <a:ea typeface="Calibri"/>
              </a:rPr>
              <a:t>face acquisition - harcascade 1 sec 30 images </a:t>
            </a:r>
            <a:endParaRPr b="0" lang="en-IN"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MTCNN face detect</a:t>
            </a:r>
            <a:endParaRPr b="0" lang="en-IN"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face recognition - MTCNN ke saath saath facenet use kar rahe hai</a:t>
            </a:r>
            <a:endParaRPr b="0" lang="en-IN" sz="1200" spc="-1" strike="noStrike">
              <a:latin typeface="Arial"/>
            </a:endParaRPr>
          </a:p>
          <a:p>
            <a:pPr marL="216000" indent="-216000">
              <a:lnSpc>
                <a:spcPct val="100000"/>
              </a:lnSpc>
              <a:buNone/>
              <a:tabLst>
                <a:tab algn="l" pos="0"/>
              </a:tabLst>
            </a:pPr>
            <a:endParaRPr b="0" lang="en-IN" sz="1200" spc="-1" strike="noStrike">
              <a:latin typeface="Arial"/>
            </a:endParaRPr>
          </a:p>
          <a:p>
            <a:pPr marL="216000" indent="-216000">
              <a:lnSpc>
                <a:spcPct val="100000"/>
              </a:lnSpc>
              <a:buNone/>
              <a:tabLst>
                <a:tab algn="l" pos="0"/>
              </a:tabLst>
            </a:pPr>
            <a:endParaRPr b="0" lang="en-IN" sz="1200" spc="-1" strike="noStrike">
              <a:latin typeface="Arial"/>
            </a:endParaRPr>
          </a:p>
        </p:txBody>
      </p:sp>
      <p:sp>
        <p:nvSpPr>
          <p:cNvPr id="215" name="PlaceHolder 2"/>
          <p:cNvSpPr>
            <a:spLocks noGrp="1"/>
          </p:cNvSpPr>
          <p:nvPr>
            <p:ph type="sldImg"/>
          </p:nvPr>
        </p:nvSpPr>
        <p:spPr>
          <a:xfrm>
            <a:off x="685800" y="1143000"/>
            <a:ext cx="5484600" cy="3084120"/>
          </a:xfrm>
          <a:prstGeom prst="rect">
            <a:avLst/>
          </a:prstGeom>
          <a:ln w="0">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685800" y="1143000"/>
            <a:ext cx="5484600" cy="3084120"/>
          </a:xfrm>
          <a:prstGeom prst="rect">
            <a:avLst/>
          </a:prstGeom>
          <a:ln w="0">
            <a:noFill/>
          </a:ln>
        </p:spPr>
      </p:sp>
      <p:sp>
        <p:nvSpPr>
          <p:cNvPr id="194"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endParaRPr b="0" lang="en-IN" sz="2000" spc="-1" strike="noStrike">
              <a:latin typeface="Arial"/>
            </a:endParaRPr>
          </a:p>
        </p:txBody>
      </p:sp>
      <p:sp>
        <p:nvSpPr>
          <p:cNvPr id="195" name="PlaceHolder 3"/>
          <p:cNvSpPr>
            <a:spLocks noGrp="1"/>
          </p:cNvSpPr>
          <p:nvPr>
            <p:ph type="sldNum" idx="33"/>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solidFill>
                  <a:srgbClr val="000000"/>
                </a:solidFill>
                <a:latin typeface="Times New Roman"/>
                <a:ea typeface="+mn-ea"/>
              </a:defRPr>
            </a:lvl1pPr>
          </a:lstStyle>
          <a:p>
            <a:pPr algn="r">
              <a:lnSpc>
                <a:spcPct val="100000"/>
              </a:lnSpc>
              <a:buNone/>
              <a:tabLst>
                <a:tab algn="l" pos="0"/>
              </a:tabLst>
            </a:pPr>
            <a:fld id="{7C52C9C1-2CBE-4901-859B-A7542DF088F6}" type="slidenum">
              <a:rPr b="0" lang="en-US" sz="1400" spc="-1" strike="noStrike">
                <a:solidFill>
                  <a:srgbClr val="000000"/>
                </a:solidFill>
                <a:latin typeface="Times New Roman"/>
                <a:ea typeface="+mn-ea"/>
              </a:rPr>
              <a:t>21</a:t>
            </a:fld>
            <a:endParaRPr b="0" lang="en-IN"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685800" y="1143000"/>
            <a:ext cx="5484600" cy="3084120"/>
          </a:xfrm>
          <a:prstGeom prst="rect">
            <a:avLst/>
          </a:prstGeom>
          <a:ln w="0">
            <a:noFill/>
          </a:ln>
        </p:spPr>
      </p:sp>
      <p:sp>
        <p:nvSpPr>
          <p:cNvPr id="197"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endParaRPr b="0" lang="en-IN" sz="2000" spc="-1" strike="noStrike">
              <a:latin typeface="Arial"/>
            </a:endParaRPr>
          </a:p>
        </p:txBody>
      </p:sp>
      <p:sp>
        <p:nvSpPr>
          <p:cNvPr id="198" name="PlaceHolder 3"/>
          <p:cNvSpPr>
            <a:spLocks noGrp="1"/>
          </p:cNvSpPr>
          <p:nvPr>
            <p:ph type="sldNum" idx="34"/>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solidFill>
                  <a:srgbClr val="000000"/>
                </a:solidFill>
                <a:latin typeface="Times New Roman"/>
                <a:ea typeface="+mn-ea"/>
              </a:defRPr>
            </a:lvl1pPr>
          </a:lstStyle>
          <a:p>
            <a:pPr algn="r">
              <a:lnSpc>
                <a:spcPct val="100000"/>
              </a:lnSpc>
              <a:buNone/>
              <a:tabLst>
                <a:tab algn="l" pos="0"/>
              </a:tabLst>
            </a:pPr>
            <a:fld id="{47B37A54-E7D1-4AC8-9F2C-E856735A3F5F}" type="slidenum">
              <a:rPr b="0" lang="en-US" sz="1400" spc="-1" strike="noStrike">
                <a:solidFill>
                  <a:srgbClr val="000000"/>
                </a:solidFill>
                <a:latin typeface="Times New Roman"/>
                <a:ea typeface="+mn-ea"/>
              </a:rPr>
              <a:t>21</a:t>
            </a:fld>
            <a:endParaRPr b="0" lang="en-IN" sz="14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685800" y="1143000"/>
            <a:ext cx="5484600" cy="3084120"/>
          </a:xfrm>
          <a:prstGeom prst="rect">
            <a:avLst/>
          </a:prstGeom>
          <a:ln w="0">
            <a:noFill/>
          </a:ln>
        </p:spPr>
      </p:sp>
      <p:sp>
        <p:nvSpPr>
          <p:cNvPr id="200" name="PlaceHolder 2"/>
          <p:cNvSpPr>
            <a:spLocks noGrp="1"/>
          </p:cNvSpPr>
          <p:nvPr>
            <p:ph type="body"/>
          </p:nvPr>
        </p:nvSpPr>
        <p:spPr>
          <a:xfrm>
            <a:off x="685800" y="4400640"/>
            <a:ext cx="5484600" cy="3598920"/>
          </a:xfrm>
          <a:prstGeom prst="rect">
            <a:avLst/>
          </a:prstGeom>
          <a:noFill/>
          <a:ln w="0">
            <a:noFill/>
          </a:ln>
        </p:spPr>
        <p:txBody>
          <a:bodyPr lIns="0" rIns="0" tIns="0" bIns="0" anchor="t">
            <a:noAutofit/>
          </a:bodyPr>
          <a:p>
            <a:endParaRPr b="0" lang="en-IN" sz="2000" spc="-1" strike="noStrike">
              <a:latin typeface="Arial"/>
            </a:endParaRPr>
          </a:p>
        </p:txBody>
      </p:sp>
      <p:sp>
        <p:nvSpPr>
          <p:cNvPr id="201" name="PlaceHolder 3"/>
          <p:cNvSpPr>
            <a:spLocks noGrp="1"/>
          </p:cNvSpPr>
          <p:nvPr>
            <p:ph type="sldNum" idx="35"/>
          </p:nvPr>
        </p:nvSpPr>
        <p:spPr>
          <a:xfrm>
            <a:off x="3884760" y="8685360"/>
            <a:ext cx="2970000" cy="456840"/>
          </a:xfrm>
          <a:prstGeom prst="rect">
            <a:avLst/>
          </a:prstGeom>
          <a:noFill/>
          <a:ln w="0">
            <a:noFill/>
          </a:ln>
        </p:spPr>
        <p:txBody>
          <a:bodyPr lIns="0" rIns="0" tIns="0" bIns="0" anchor="b">
            <a:noAutofit/>
          </a:bodyPr>
          <a:lstStyle>
            <a:lvl1pPr algn="r">
              <a:lnSpc>
                <a:spcPct val="100000"/>
              </a:lnSpc>
              <a:buNone/>
              <a:tabLst>
                <a:tab algn="l" pos="0"/>
              </a:tabLst>
              <a:defRPr b="0" lang="en-US" sz="1400" spc="-1" strike="noStrike">
                <a:solidFill>
                  <a:srgbClr val="000000"/>
                </a:solidFill>
                <a:latin typeface="Times New Roman"/>
                <a:ea typeface="+mn-ea"/>
              </a:defRPr>
            </a:lvl1pPr>
          </a:lstStyle>
          <a:p>
            <a:pPr algn="r">
              <a:lnSpc>
                <a:spcPct val="100000"/>
              </a:lnSpc>
              <a:buNone/>
              <a:tabLst>
                <a:tab algn="l" pos="0"/>
              </a:tabLst>
            </a:pPr>
            <a:fld id="{2C8B141C-B29B-431C-9760-1889A89AF011}" type="slidenum">
              <a:rPr b="0" lang="en-US" sz="1400" spc="-1" strike="noStrike">
                <a:solidFill>
                  <a:srgbClr val="000000"/>
                </a:solidFill>
                <a:latin typeface="Times New Roman"/>
                <a:ea typeface="+mn-ea"/>
              </a:rPr>
              <a:t>21</a:t>
            </a:fld>
            <a:endParaRPr b="0" lang="en-IN"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A67DFD3-30AC-4681-91F0-F39FAD10B6C8}"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7F7FA54-D374-42A1-B1AF-46AE1066019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94FFE83-1809-438B-87A8-3682BE775179}"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C8DCC57-95E0-460D-A787-E855ABBCA0FE}"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AEBFBB5-A0BC-4614-A4EF-8F8A2D571276}"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302D59B-92DB-4E24-8A95-46042315FAB5}"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05D6238-2B25-47D8-B4ED-690FD1D8A0C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F6C82DC-5F87-451D-960A-D762D4037C77}"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BD5E61F-9018-4157-84A1-400815A7CEAE}"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D8EB0EC-911F-4B67-9CF5-CD5317353AE5}"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9BCB49E-3A4B-4997-B5A0-1955BB409BF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648E579-8B66-4A93-B25C-92CF1CFEA3F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5C73346-7000-4EDE-BA83-5DE99A0EF91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B419749-7651-481F-80BA-C1A622B57C5D}"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623089D-AB91-4A84-9517-EAEF921164D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8BCFCCE-77E1-44FC-9BE7-5ECE54369E3F}"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1C52E58-CEA5-4C66-AC76-A591F9EB83F6}"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F054C64-B550-471D-8332-1A5EC5BDE0E9}"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9D8D961-E6BD-4647-A64A-09DD2A2522EB}"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D18CA4F-F9B6-4029-B6A6-BD467395994E}"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207AFAB-72BF-4FBE-BEDB-68B93751601D}"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1B70583-CAAB-4C1E-BEF4-29FC72A87B46}"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6951AC7-E431-4539-872A-191E0936294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2651113-4BC6-4A97-8C66-47D8BF93C6A6}"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043C07F-1A0E-42A1-845D-FF28ADD5449B}"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F78E5C5-1142-486B-A93E-1B3431E31C3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BAAB1AE-F21A-4650-AA2E-4CF2F3B4D61C}"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FE1174B-828C-4C24-8F4D-7C55E585CB25}"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C656FD3-08BB-452E-86D2-38A8DC0F8AD9}"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388A24C-58DD-44F4-87B1-5C24055B5307}"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5F68E88-6766-4783-B8FA-E1E213EBB1E1}"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E98344D-741A-4F17-ACA5-9A6CBE6E0423}"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84B0178-AD9E-4D74-93F1-B925F0A68E0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28DC4DC-8CAD-45D9-9AD0-FE0526D14B0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6F43C66-A869-42BE-9A75-B458B8394BAD}"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A0B5E40-376B-421B-87FD-83BA2BA993D5}"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000" cy="363240"/>
          </a:xfrm>
          <a:prstGeom prst="rect">
            <a:avLst/>
          </a:prstGeom>
          <a:noFill/>
          <a:ln w="0">
            <a:noFill/>
          </a:ln>
        </p:spPr>
        <p:txBody>
          <a:bodyPr lIns="90000" rIns="90000" tIns="45000" bIns="45000" anchor="ctr">
            <a:noAutofit/>
          </a:bodyPr>
          <a:lstStyle>
            <a:lvl1pPr algn="ctr">
              <a:lnSpc>
                <a:spcPct val="100000"/>
              </a:lnSpc>
              <a:buNone/>
              <a:defRPr b="0" lang="en-IN" sz="1400" spc="-1" strike="noStrike">
                <a:solidFill>
                  <a:srgbClr val="000000"/>
                </a:solidFill>
                <a:latin typeface="Times New Roman"/>
                <a:ea typeface="DejaVu Sans"/>
              </a:defRPr>
            </a:lvl1pPr>
          </a:lstStyle>
          <a:p>
            <a:pPr algn="ctr">
              <a:lnSpc>
                <a:spcPct val="100000"/>
              </a:lnSpc>
              <a:buNone/>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1" name="PlaceHolder 2"/>
          <p:cNvSpPr>
            <a:spLocks noGrp="1"/>
          </p:cNvSpPr>
          <p:nvPr>
            <p:ph type="sldNum" idx="2"/>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18B8DDF1-26B3-4807-8753-E64D40B67422}" type="slidenum">
              <a:rPr b="0" lang="en-US" sz="1200" spc="-1" strike="noStrike">
                <a:solidFill>
                  <a:srgbClr val="888888"/>
                </a:solidFill>
                <a:latin typeface="Calibri"/>
                <a:ea typeface="Calibri"/>
              </a:rPr>
              <a:t>&lt;number&gt;</a:t>
            </a:fld>
            <a:endParaRPr b="0" lang="en-IN" sz="1200" spc="-1" strike="noStrike">
              <a:latin typeface="Times New Roman"/>
            </a:endParaRPr>
          </a:p>
        </p:txBody>
      </p:sp>
      <p:sp>
        <p:nvSpPr>
          <p:cNvPr id="2" name="PlaceHolder 3"/>
          <p:cNvSpPr>
            <a:spLocks noGrp="1"/>
          </p:cNvSpPr>
          <p:nvPr>
            <p:ph type="dt" idx="3"/>
          </p:nvPr>
        </p:nvSpPr>
        <p:spPr>
          <a:xfrm>
            <a:off x="838080" y="6356520"/>
            <a:ext cx="2741400" cy="36324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000" cy="363240"/>
          </a:xfrm>
          <a:prstGeom prst="rect">
            <a:avLst/>
          </a:prstGeom>
          <a:noFill/>
          <a:ln w="0">
            <a:noFill/>
          </a:ln>
        </p:spPr>
        <p:txBody>
          <a:bodyPr lIns="90000" rIns="90000" tIns="45000" bIns="45000" anchor="ctr">
            <a:noAutofit/>
          </a:bodyPr>
          <a:lstStyle>
            <a:lvl1pPr algn="ctr">
              <a:lnSpc>
                <a:spcPct val="100000"/>
              </a:lnSpc>
              <a:buNone/>
              <a:defRPr b="0" lang="en-IN" sz="1400" spc="-1" strike="noStrike">
                <a:solidFill>
                  <a:srgbClr val="000000"/>
                </a:solidFill>
                <a:latin typeface="Times New Roman"/>
                <a:ea typeface="DejaVu Sans"/>
              </a:defRPr>
            </a:lvl1pPr>
          </a:lstStyle>
          <a:p>
            <a:pPr algn="ctr">
              <a:lnSpc>
                <a:spcPct val="100000"/>
              </a:lnSpc>
              <a:buNone/>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42" name="PlaceHolder 2"/>
          <p:cNvSpPr>
            <a:spLocks noGrp="1"/>
          </p:cNvSpPr>
          <p:nvPr>
            <p:ph type="sldNum" idx="5"/>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0391CA30-5CC1-48A7-89B0-3D73B50A172F}" type="slidenum">
              <a:rPr b="0" lang="en-US" sz="1200" spc="-1" strike="noStrike">
                <a:solidFill>
                  <a:srgbClr val="888888"/>
                </a:solidFill>
                <a:latin typeface="Calibri"/>
                <a:ea typeface="Calibri"/>
              </a:rPr>
              <a:t>&lt;number&gt;</a:t>
            </a:fld>
            <a:endParaRPr b="0" lang="en-IN" sz="1200" spc="-1" strike="noStrike">
              <a:latin typeface="Times New Roman"/>
            </a:endParaRPr>
          </a:p>
        </p:txBody>
      </p:sp>
      <p:sp>
        <p:nvSpPr>
          <p:cNvPr id="43" name="PlaceHolder 3"/>
          <p:cNvSpPr>
            <a:spLocks noGrp="1"/>
          </p:cNvSpPr>
          <p:nvPr>
            <p:ph type="dt" idx="6"/>
          </p:nvPr>
        </p:nvSpPr>
        <p:spPr>
          <a:xfrm>
            <a:off x="838080" y="6356520"/>
            <a:ext cx="2741400" cy="36324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3000" cy="363240"/>
          </a:xfrm>
          <a:prstGeom prst="rect">
            <a:avLst/>
          </a:prstGeom>
          <a:noFill/>
          <a:ln w="0">
            <a:noFill/>
          </a:ln>
        </p:spPr>
        <p:txBody>
          <a:bodyPr lIns="90000" rIns="90000" tIns="45000" bIns="45000" anchor="ctr">
            <a:noAutofit/>
          </a:bodyPr>
          <a:lstStyle>
            <a:lvl1pPr algn="ctr">
              <a:lnSpc>
                <a:spcPct val="100000"/>
              </a:lnSpc>
              <a:buNone/>
              <a:defRPr b="0" lang="en-IN" sz="1400" spc="-1" strike="noStrike">
                <a:solidFill>
                  <a:srgbClr val="000000"/>
                </a:solidFill>
                <a:latin typeface="Times New Roman"/>
                <a:ea typeface="DejaVu Sans"/>
              </a:defRPr>
            </a:lvl1pPr>
          </a:lstStyle>
          <a:p>
            <a:pPr algn="ctr">
              <a:lnSpc>
                <a:spcPct val="100000"/>
              </a:lnSpc>
              <a:buNone/>
            </a:pPr>
            <a:r>
              <a:rPr b="0" lang="en-IN" sz="1400" spc="-1" strike="noStrike">
                <a:solidFill>
                  <a:srgbClr val="000000"/>
                </a:solidFill>
                <a:latin typeface="Times New Roman"/>
                <a:ea typeface="DejaVu Sans"/>
              </a:rPr>
              <a:t>&lt;footer&gt;</a:t>
            </a:r>
            <a:endParaRPr b="0" lang="en-IN" sz="1400" spc="-1" strike="noStrike">
              <a:latin typeface="Times New Roman"/>
            </a:endParaRPr>
          </a:p>
        </p:txBody>
      </p:sp>
      <p:sp>
        <p:nvSpPr>
          <p:cNvPr id="83" name="PlaceHolder 2"/>
          <p:cNvSpPr>
            <a:spLocks noGrp="1"/>
          </p:cNvSpPr>
          <p:nvPr>
            <p:ph type="sldNum" idx="8"/>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03E0DDEB-E9D9-4F39-A00F-29DDB832F6A7}" type="slidenum">
              <a:rPr b="0" lang="en-US" sz="1200" spc="-1" strike="noStrike">
                <a:solidFill>
                  <a:srgbClr val="888888"/>
                </a:solidFill>
                <a:latin typeface="Calibri"/>
                <a:ea typeface="Calibri"/>
              </a:rPr>
              <a:t>&lt;number&gt;</a:t>
            </a:fld>
            <a:endParaRPr b="0" lang="en-IN" sz="1200" spc="-1" strike="noStrike">
              <a:latin typeface="Times New Roman"/>
            </a:endParaRPr>
          </a:p>
        </p:txBody>
      </p:sp>
      <p:sp>
        <p:nvSpPr>
          <p:cNvPr id="84" name="PlaceHolder 3"/>
          <p:cNvSpPr>
            <a:spLocks noGrp="1"/>
          </p:cNvSpPr>
          <p:nvPr>
            <p:ph type="dt" idx="9"/>
          </p:nvPr>
        </p:nvSpPr>
        <p:spPr>
          <a:xfrm>
            <a:off x="838080" y="6356520"/>
            <a:ext cx="2741400" cy="36324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1509480" y="2087280"/>
            <a:ext cx="10034640" cy="1837800"/>
          </a:xfrm>
          <a:prstGeom prst="rect">
            <a:avLst/>
          </a:prstGeom>
          <a:noFill/>
          <a:ln w="0">
            <a:noFill/>
          </a:ln>
        </p:spPr>
        <p:txBody>
          <a:bodyPr lIns="0" rIns="0" tIns="0" bIns="0" anchor="b">
            <a:normAutofit/>
          </a:bodyPr>
          <a:p>
            <a:pPr algn="ctr">
              <a:lnSpc>
                <a:spcPct val="90000"/>
              </a:lnSpc>
              <a:buNone/>
              <a:tabLst>
                <a:tab algn="l" pos="0"/>
              </a:tabLst>
            </a:pPr>
            <a:r>
              <a:rPr b="1" lang="en-US" sz="5300" spc="-1" strike="noStrike">
                <a:solidFill>
                  <a:srgbClr val="000000"/>
                </a:solidFill>
                <a:latin typeface="Times New Roman"/>
                <a:ea typeface="Times New Roman"/>
              </a:rPr>
              <a:t>Surveillance System with Human Intrusion Detection</a:t>
            </a:r>
            <a:endParaRPr b="0" lang="en-US" sz="5300" spc="-1" strike="noStrike">
              <a:solidFill>
                <a:srgbClr val="000000"/>
              </a:solidFill>
              <a:latin typeface="Arial"/>
            </a:endParaRPr>
          </a:p>
        </p:txBody>
      </p:sp>
      <p:sp>
        <p:nvSpPr>
          <p:cNvPr id="130" name="PlaceHolder 2"/>
          <p:cNvSpPr>
            <a:spLocks noGrp="1"/>
          </p:cNvSpPr>
          <p:nvPr>
            <p:ph type="subTitle"/>
          </p:nvPr>
        </p:nvSpPr>
        <p:spPr>
          <a:xfrm>
            <a:off x="3307320" y="4491000"/>
            <a:ext cx="6198120" cy="1976040"/>
          </a:xfrm>
          <a:prstGeom prst="rect">
            <a:avLst/>
          </a:prstGeom>
          <a:noFill/>
          <a:ln w="0">
            <a:noFill/>
          </a:ln>
        </p:spPr>
        <p:txBody>
          <a:bodyPr lIns="0" rIns="0" tIns="0" bIns="0" anchor="t">
            <a:noAutofit/>
          </a:bodyPr>
          <a:p>
            <a:pPr marL="228600" indent="-228600" algn="ctr">
              <a:lnSpc>
                <a:spcPct val="90000"/>
              </a:lnSpc>
              <a:spcBef>
                <a:spcPts val="1001"/>
              </a:spcBef>
              <a:buNone/>
              <a:tabLst>
                <a:tab algn="l" pos="0"/>
              </a:tabLst>
            </a:pPr>
            <a:r>
              <a:rPr b="0" lang="en-US" sz="2800" spc="-1" strike="noStrike">
                <a:solidFill>
                  <a:srgbClr val="000000"/>
                </a:solidFill>
                <a:latin typeface="Times New Roman"/>
                <a:ea typeface="Times New Roman"/>
              </a:rPr>
              <a:t>Lawrence Rodriques</a:t>
            </a:r>
            <a:r>
              <a:rPr b="0" lang="en-US" sz="2800" spc="-1" strike="noStrike">
                <a:solidFill>
                  <a:srgbClr val="000000"/>
                </a:solidFill>
                <a:latin typeface="Times New Roman"/>
                <a:ea typeface="Times New Roman"/>
              </a:rPr>
              <a:t>	</a:t>
            </a:r>
            <a:r>
              <a:rPr b="0" lang="en-US" sz="2800" spc="-1" strike="noStrike">
                <a:solidFill>
                  <a:srgbClr val="000000"/>
                </a:solidFill>
                <a:latin typeface="Times New Roman"/>
                <a:ea typeface="Times New Roman"/>
              </a:rPr>
              <a:t>          1020238</a:t>
            </a:r>
            <a:endParaRPr b="0" lang="en-IN" sz="2800" spc="-1" strike="noStrike">
              <a:latin typeface="Arial"/>
            </a:endParaRPr>
          </a:p>
          <a:p>
            <a:pPr marL="228600" indent="-228600" algn="ctr">
              <a:lnSpc>
                <a:spcPct val="100000"/>
              </a:lnSpc>
              <a:spcBef>
                <a:spcPts val="479"/>
              </a:spcBef>
              <a:buNone/>
              <a:tabLst>
                <a:tab algn="l" pos="0"/>
              </a:tabLst>
            </a:pPr>
            <a:r>
              <a:rPr b="0" lang="en-US" sz="2800" spc="-1" strike="noStrike">
                <a:solidFill>
                  <a:srgbClr val="000000"/>
                </a:solidFill>
                <a:latin typeface="Times New Roman"/>
                <a:ea typeface="Times New Roman"/>
              </a:rPr>
              <a:t>Swati Padmanabhan           1020266</a:t>
            </a:r>
            <a:endParaRPr b="0" lang="en-IN" sz="2800" spc="-1" strike="noStrike">
              <a:latin typeface="Arial"/>
            </a:endParaRPr>
          </a:p>
          <a:p>
            <a:pPr marL="228600" indent="-228600" algn="ctr">
              <a:lnSpc>
                <a:spcPct val="100000"/>
              </a:lnSpc>
              <a:spcBef>
                <a:spcPts val="479"/>
              </a:spcBef>
              <a:buNone/>
              <a:tabLst>
                <a:tab algn="l" pos="0"/>
              </a:tabLst>
            </a:pPr>
            <a:r>
              <a:rPr b="0" lang="en-US" sz="2800" spc="-1" strike="noStrike">
                <a:solidFill>
                  <a:srgbClr val="000000"/>
                </a:solidFill>
                <a:latin typeface="Times New Roman"/>
                <a:ea typeface="Times New Roman"/>
              </a:rPr>
              <a:t>Sumit Prasad                      1020267</a:t>
            </a:r>
            <a:endParaRPr b="0" lang="en-IN" sz="2800" spc="-1" strike="noStrike">
              <a:latin typeface="Arial"/>
            </a:endParaRPr>
          </a:p>
          <a:p>
            <a:pPr marL="228600" indent="-228600" algn="ctr">
              <a:lnSpc>
                <a:spcPct val="100000"/>
              </a:lnSpc>
              <a:spcBef>
                <a:spcPts val="479"/>
              </a:spcBef>
              <a:buNone/>
              <a:tabLst>
                <a:tab algn="l" pos="0"/>
              </a:tabLst>
            </a:pPr>
            <a:r>
              <a:rPr b="0" lang="en-US" sz="2800" spc="-1" strike="noStrike">
                <a:solidFill>
                  <a:srgbClr val="000000"/>
                </a:solidFill>
                <a:latin typeface="Times New Roman"/>
                <a:ea typeface="Times New Roman"/>
              </a:rPr>
              <a:t>Neha Auti                           1020268</a:t>
            </a:r>
            <a:endParaRPr b="0" lang="en-IN" sz="2800" spc="-1" strike="noStrike">
              <a:latin typeface="Arial"/>
            </a:endParaRPr>
          </a:p>
          <a:p>
            <a:pPr marL="228600" indent="-228600">
              <a:lnSpc>
                <a:spcPct val="90000"/>
              </a:lnSpc>
              <a:spcBef>
                <a:spcPts val="1001"/>
              </a:spcBef>
              <a:buNone/>
              <a:tabLst>
                <a:tab algn="l" pos="0"/>
              </a:tabLst>
            </a:pPr>
            <a:endParaRPr b="0" lang="en-IN" sz="1800" spc="-1" strike="noStrike">
              <a:latin typeface="Arial"/>
            </a:endParaRPr>
          </a:p>
          <a:p>
            <a:pPr marL="228600" indent="-228600">
              <a:lnSpc>
                <a:spcPct val="90000"/>
              </a:lnSpc>
              <a:spcBef>
                <a:spcPts val="1001"/>
              </a:spcBef>
              <a:buNone/>
              <a:tabLst>
                <a:tab algn="l" pos="0"/>
              </a:tabLst>
            </a:pPr>
            <a:endParaRPr b="0" lang="en-IN" sz="1800" spc="-1" strike="noStrike">
              <a:latin typeface="Arial"/>
            </a:endParaRPr>
          </a:p>
        </p:txBody>
      </p:sp>
      <p:graphicFrame>
        <p:nvGraphicFramePr>
          <p:cNvPr id="131" name="Google Shape;90;p1"/>
          <p:cNvGraphicFramePr/>
          <p:nvPr/>
        </p:nvGraphicFramePr>
        <p:xfrm>
          <a:off x="95760" y="-27000"/>
          <a:ext cx="12191400" cy="1518840"/>
        </p:xfrm>
        <a:graphic>
          <a:graphicData uri="http://schemas.openxmlformats.org/drawingml/2006/table">
            <a:tbl>
              <a:tblPr/>
              <a:tblGrid>
                <a:gridCol w="1533600"/>
                <a:gridCol w="10658160"/>
              </a:tblGrid>
              <a:tr h="1519200">
                <a:tc>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68400" rIns="68400" anchor="t">
                      <a:noAutofit/>
                    </a:bodyPr>
                    <a:p>
                      <a:pPr marL="1391760" algn="ctr">
                        <a:lnSpc>
                          <a:spcPct val="100000"/>
                        </a:lnSpc>
                        <a:buNone/>
                        <a:tabLst>
                          <a:tab algn="l" pos="0"/>
                        </a:tabLst>
                      </a:pPr>
                      <a:r>
                        <a:rPr b="0" lang="en-US" sz="1200" spc="-1" strike="noStrike">
                          <a:solidFill>
                            <a:srgbClr val="ffffff"/>
                          </a:solidFill>
                          <a:latin typeface="Arial"/>
                          <a:ea typeface="Arial"/>
                        </a:rPr>
                        <a:t> </a:t>
                      </a:r>
                      <a:endParaRPr b="0" lang="en-IN" sz="1200" spc="-1" strike="noStrike">
                        <a:latin typeface="Arial"/>
                      </a:endParaRPr>
                    </a:p>
                    <a:p>
                      <a:pPr marL="381600" algn="ctr">
                        <a:lnSpc>
                          <a:spcPct val="100000"/>
                        </a:lnSpc>
                        <a:spcBef>
                          <a:spcPts val="451"/>
                        </a:spcBef>
                        <a:buNone/>
                        <a:tabLst>
                          <a:tab algn="l" pos="0"/>
                        </a:tabLst>
                      </a:pPr>
                      <a:r>
                        <a:rPr b="0" lang="en-US" sz="2000" spc="-1" strike="noStrike">
                          <a:solidFill>
                            <a:srgbClr val="000000"/>
                          </a:solidFill>
                          <a:latin typeface="Times New Roman"/>
                          <a:ea typeface="Times New Roman"/>
                        </a:rPr>
                        <a:t>Agnel Charities’</a:t>
                      </a:r>
                      <a:endParaRPr b="0" lang="en-IN" sz="2000" spc="-1" strike="noStrike">
                        <a:latin typeface="Arial"/>
                      </a:endParaRPr>
                    </a:p>
                    <a:p>
                      <a:pPr marL="381600" algn="ctr">
                        <a:lnSpc>
                          <a:spcPct val="115000"/>
                        </a:lnSpc>
                        <a:spcBef>
                          <a:spcPts val="680"/>
                        </a:spcBef>
                        <a:buNone/>
                        <a:tabLst>
                          <a:tab algn="l" pos="0"/>
                        </a:tabLst>
                      </a:pPr>
                      <a:r>
                        <a:rPr b="0" lang="en-US" sz="2000" spc="-1" strike="noStrike">
                          <a:solidFill>
                            <a:srgbClr val="000000"/>
                          </a:solidFill>
                          <a:latin typeface="Times New Roman"/>
                          <a:ea typeface="Times New Roman"/>
                        </a:rPr>
                        <a:t>Fr. C. Rodrigues Institute of Technology, Vashi, Navi-Mumbai</a:t>
                      </a:r>
                      <a:endParaRPr b="0" lang="en-IN" sz="2000" spc="-1" strike="noStrike">
                        <a:latin typeface="Arial"/>
                      </a:endParaRPr>
                    </a:p>
                    <a:p>
                      <a:pPr marL="381600" algn="ctr">
                        <a:lnSpc>
                          <a:spcPct val="115000"/>
                        </a:lnSpc>
                        <a:spcBef>
                          <a:spcPts val="680"/>
                        </a:spcBef>
                        <a:buNone/>
                        <a:tabLst>
                          <a:tab algn="l" pos="0"/>
                        </a:tabLst>
                      </a:pPr>
                      <a:r>
                        <a:rPr b="0" lang="en-US" sz="2000" spc="-1" strike="noStrike">
                          <a:solidFill>
                            <a:srgbClr val="000000"/>
                          </a:solidFill>
                          <a:latin typeface="Times New Roman"/>
                          <a:ea typeface="Times New Roman"/>
                        </a:rPr>
                        <a:t>Department of Computer Engineering</a:t>
                      </a:r>
                      <a:endParaRPr b="0" lang="en-IN" sz="2000" spc="-1" strike="noStrike">
                        <a:latin typeface="Arial"/>
                      </a:endParaRPr>
                    </a:p>
                    <a:p>
                      <a:pPr marL="381600" algn="ctr">
                        <a:lnSpc>
                          <a:spcPct val="100000"/>
                        </a:lnSpc>
                        <a:spcBef>
                          <a:spcPts val="451"/>
                        </a:spcBef>
                        <a:buNone/>
                        <a:tabLst>
                          <a:tab algn="l" pos="0"/>
                        </a:tabLst>
                      </a:pPr>
                      <a:r>
                        <a:rPr b="0" lang="en-US" sz="1200" spc="-1" strike="noStrike">
                          <a:solidFill>
                            <a:srgbClr val="ffffff"/>
                          </a:solidFill>
                          <a:latin typeface="Arial"/>
                          <a:ea typeface="Arial"/>
                        </a:rPr>
                        <a:t> </a:t>
                      </a:r>
                      <a:endParaRPr b="0" lang="en-IN" sz="12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bl>
          </a:graphicData>
        </a:graphic>
      </p:graphicFrame>
      <p:pic>
        <p:nvPicPr>
          <p:cNvPr id="132" name="Google Shape;91;p1" descr=""/>
          <p:cNvPicPr/>
          <p:nvPr/>
        </p:nvPicPr>
        <p:blipFill>
          <a:blip r:embed="rId2"/>
          <a:stretch/>
        </p:blipFill>
        <p:spPr>
          <a:xfrm>
            <a:off x="219600" y="268200"/>
            <a:ext cx="1335960" cy="11206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55680"/>
            <a:ext cx="10513800" cy="1324080"/>
          </a:xfrm>
          <a:prstGeom prst="rect">
            <a:avLst/>
          </a:prstGeom>
          <a:noFill/>
          <a:ln w="0">
            <a:noFill/>
          </a:ln>
        </p:spPr>
        <p:txBody>
          <a:bodyPr lIns="90000" rIns="90000" tIns="45000" bIns="45000" anchor="ctr">
            <a:normAutofit/>
          </a:bodyPr>
          <a:p>
            <a:pPr algn="ctr">
              <a:lnSpc>
                <a:spcPct val="90000"/>
              </a:lnSpc>
              <a:buNone/>
              <a:tabLst>
                <a:tab algn="l" pos="0"/>
              </a:tabLst>
            </a:pPr>
            <a:r>
              <a:rPr b="1" lang="en-US" sz="4400" spc="-1" strike="noStrike">
                <a:solidFill>
                  <a:srgbClr val="000000"/>
                </a:solidFill>
                <a:latin typeface="Times New Roman"/>
                <a:ea typeface="DejaVu Sans"/>
              </a:rPr>
              <a:t>Literature</a:t>
            </a:r>
            <a:r>
              <a:rPr b="0" lang="en-US" sz="4400" spc="-1" strike="noStrike">
                <a:solidFill>
                  <a:srgbClr val="000000"/>
                </a:solidFill>
                <a:latin typeface="Calibri"/>
                <a:ea typeface="Calibri"/>
              </a:rPr>
              <a:t> </a:t>
            </a:r>
            <a:r>
              <a:rPr b="1" lang="en-US" sz="4400" spc="-1" strike="noStrike">
                <a:solidFill>
                  <a:srgbClr val="000000"/>
                </a:solidFill>
                <a:latin typeface="Times New Roman"/>
                <a:ea typeface="DejaVu Sans"/>
              </a:rPr>
              <a:t>Survey</a:t>
            </a:r>
            <a:endParaRPr b="0" lang="en-US" sz="4400" spc="-1" strike="noStrike">
              <a:solidFill>
                <a:srgbClr val="000000"/>
              </a:solidFill>
              <a:latin typeface="Arial"/>
            </a:endParaRPr>
          </a:p>
        </p:txBody>
      </p:sp>
      <p:sp>
        <p:nvSpPr>
          <p:cNvPr id="160" name="PlaceHolder 2"/>
          <p:cNvSpPr>
            <a:spLocks noGrp="1"/>
          </p:cNvSpPr>
          <p:nvPr>
            <p:ph/>
          </p:nvPr>
        </p:nvSpPr>
        <p:spPr>
          <a:xfrm>
            <a:off x="838080" y="1816200"/>
            <a:ext cx="10513800" cy="4349520"/>
          </a:xfrm>
          <a:prstGeom prst="rect">
            <a:avLst/>
          </a:prstGeom>
          <a:noFill/>
          <a:ln w="0">
            <a:noFill/>
          </a:ln>
        </p:spPr>
        <p:txBody>
          <a:bodyPr lIns="90000" rIns="90000" tIns="45000" bIns="45000" anchor="t">
            <a:normAutofit/>
          </a:bodyPr>
          <a:p>
            <a:pPr marL="228600" indent="-228600">
              <a:lnSpc>
                <a:spcPct val="90000"/>
              </a:lnSpc>
              <a:spcBef>
                <a:spcPts val="1001"/>
              </a:spcBef>
              <a:buNone/>
              <a:tabLst>
                <a:tab algn="l" pos="0"/>
              </a:tabLst>
            </a:pPr>
            <a:r>
              <a:rPr b="0" lang="en-US" sz="2800" spc="-1" strike="noStrike">
                <a:solidFill>
                  <a:srgbClr val="000000"/>
                </a:solidFill>
                <a:latin typeface="Calibri"/>
                <a:ea typeface="Calibri"/>
              </a:rPr>
              <a:t>   </a:t>
            </a:r>
            <a:endParaRPr b="0" lang="en-US" sz="2800" spc="-1" strike="noStrike">
              <a:solidFill>
                <a:srgbClr val="000000"/>
              </a:solidFill>
              <a:latin typeface="Arial"/>
            </a:endParaRPr>
          </a:p>
        </p:txBody>
      </p:sp>
      <p:sp>
        <p:nvSpPr>
          <p:cNvPr id="161" name="PlaceHolder 3"/>
          <p:cNvSpPr>
            <a:spLocks noGrp="1"/>
          </p:cNvSpPr>
          <p:nvPr>
            <p:ph type="sldNum" idx="21"/>
          </p:nvPr>
        </p:nvSpPr>
        <p:spPr>
          <a:xfrm>
            <a:off x="8610480" y="634716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4E6A50A9-48AA-4A25-B685-64AD2E9F14CA}" type="slidenum">
              <a:rPr b="0" lang="en-US" sz="1200" spc="-1" strike="noStrike">
                <a:solidFill>
                  <a:srgbClr val="888888"/>
                </a:solidFill>
                <a:latin typeface="Calibri"/>
                <a:ea typeface="Calibri"/>
              </a:rPr>
              <a:t>10</a:t>
            </a:fld>
            <a:endParaRPr b="0" lang="en-IN" sz="1200" spc="-1" strike="noStrike">
              <a:latin typeface="Times New Roman"/>
            </a:endParaRPr>
          </a:p>
        </p:txBody>
      </p:sp>
      <p:graphicFrame>
        <p:nvGraphicFramePr>
          <p:cNvPr id="162" name="Google Shape;202;g276619a1fc7_2_95"/>
          <p:cNvGraphicFramePr/>
          <p:nvPr/>
        </p:nvGraphicFramePr>
        <p:xfrm>
          <a:off x="952560" y="1816200"/>
          <a:ext cx="10286280" cy="4074840"/>
        </p:xfrm>
        <a:graphic>
          <a:graphicData uri="http://schemas.openxmlformats.org/drawingml/2006/table">
            <a:tbl>
              <a:tblPr/>
              <a:tblGrid>
                <a:gridCol w="657360"/>
                <a:gridCol w="2043000"/>
                <a:gridCol w="1347480"/>
                <a:gridCol w="1893600"/>
                <a:gridCol w="2324880"/>
                <a:gridCol w="2020320"/>
              </a:tblGrid>
              <a:tr h="775800">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Sr</a:t>
                      </a:r>
                      <a:endParaRPr b="0" lang="en-IN" sz="1800" spc="-1" strike="noStrike">
                        <a:latin typeface="Arial"/>
                      </a:endParaRPr>
                    </a:p>
                    <a:p>
                      <a:pPr>
                        <a:lnSpc>
                          <a:spcPct val="100000"/>
                        </a:lnSpc>
                        <a:buNone/>
                        <a:tabLst>
                          <a:tab algn="l" pos="0"/>
                        </a:tabLst>
                      </a:pPr>
                      <a:r>
                        <a:rPr b="0" lang="en-US" sz="1800" spc="-1" strike="noStrike">
                          <a:solidFill>
                            <a:srgbClr val="000000"/>
                          </a:solidFill>
                          <a:latin typeface="Times New Roman"/>
                          <a:ea typeface="Times New Roman"/>
                        </a:rPr>
                        <a:t>No.</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Research Paper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Author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Technology Used</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Advantage</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Drawback</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299400">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Arial"/>
                        </a:rPr>
                        <a:t>04</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Detection of Unauthorised Person in a</a:t>
                      </a:r>
                      <a:endParaRPr b="0" lang="en-IN" sz="1400" spc="-1" strike="noStrike">
                        <a:latin typeface="Arial"/>
                      </a:endParaRPr>
                    </a:p>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Restricted Place using Deep Learning</a:t>
                      </a:r>
                      <a:endParaRPr b="0" lang="en-IN" sz="1400" spc="-1" strike="noStrike">
                        <a:latin typeface="Arial"/>
                      </a:endParaRPr>
                    </a:p>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Algorithms</a:t>
                      </a:r>
                      <a:endParaRPr b="0" lang="en-IN" sz="1400" spc="-1" strike="noStrike">
                        <a:latin typeface="Arial"/>
                      </a:endParaRPr>
                    </a:p>
                    <a:p>
                      <a:pPr>
                        <a:lnSpc>
                          <a:spcPct val="100000"/>
                        </a:lnSpc>
                        <a:buNone/>
                        <a:tabLst>
                          <a:tab algn="l" pos="0"/>
                        </a:tabLst>
                      </a:pPr>
                      <a:endParaRPr b="0" lang="en-IN" sz="12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Times New Roman"/>
                        </a:rPr>
                        <a:t>Mayur Said</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Deep Learning</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This system quickly identifies the presence of smoke, heat, or flames, triggering immediate alerts.</a:t>
                      </a:r>
                      <a:endParaRPr b="0" lang="en-IN" sz="1400" spc="-1" strike="noStrike">
                        <a:latin typeface="Arial"/>
                      </a:endParaRPr>
                    </a:p>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Early Warning Provides occupants and emergency responders with crucial time to initiate evacuation or firefighting measures.</a:t>
                      </a:r>
                      <a:endParaRPr b="0" lang="en-IN" sz="1400" spc="-1" strike="noStrike">
                        <a:latin typeface="Arial"/>
                      </a:endParaRPr>
                    </a:p>
                    <a:p>
                      <a:pPr>
                        <a:lnSpc>
                          <a:spcPct val="100000"/>
                        </a:lnSpc>
                        <a:buNone/>
                        <a:tabLst>
                          <a:tab algn="l" pos="0"/>
                        </a:tabLst>
                      </a:pPr>
                      <a:endParaRPr b="0" lang="en-IN" sz="16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Privacy Concerns The use of biometric data, including facial features, raises privacy concerns and ethical considerations regarding the collection and storage of personal information.</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3800" cy="1324080"/>
          </a:xfrm>
          <a:prstGeom prst="rect">
            <a:avLst/>
          </a:prstGeom>
          <a:noFill/>
          <a:ln w="0">
            <a:noFill/>
          </a:ln>
        </p:spPr>
        <p:txBody>
          <a:bodyPr lIns="90000" rIns="90000" tIns="45000" bIns="45000" anchor="ctr">
            <a:normAutofit/>
          </a:bodyPr>
          <a:p>
            <a:pPr algn="ctr">
              <a:lnSpc>
                <a:spcPct val="90000"/>
              </a:lnSpc>
              <a:buNone/>
              <a:tabLst>
                <a:tab algn="l" pos="0"/>
              </a:tabLst>
            </a:pPr>
            <a:r>
              <a:rPr b="1" lang="en-US" sz="4400" spc="-1" strike="noStrike">
                <a:solidFill>
                  <a:srgbClr val="000000"/>
                </a:solidFill>
                <a:latin typeface="Times New Roman"/>
                <a:ea typeface="DejaVu Sans"/>
              </a:rPr>
              <a:t>Literature</a:t>
            </a:r>
            <a:r>
              <a:rPr b="0" lang="en-US" sz="4400" spc="-1" strike="noStrike">
                <a:solidFill>
                  <a:srgbClr val="000000"/>
                </a:solidFill>
                <a:latin typeface="Calibri"/>
                <a:ea typeface="Calibri"/>
              </a:rPr>
              <a:t> </a:t>
            </a:r>
            <a:r>
              <a:rPr b="1" lang="en-US" sz="4400" spc="-1" strike="noStrike">
                <a:solidFill>
                  <a:srgbClr val="000000"/>
                </a:solidFill>
                <a:latin typeface="Times New Roman"/>
                <a:ea typeface="DejaVu Sans"/>
              </a:rPr>
              <a:t>Survey</a:t>
            </a:r>
            <a:endParaRPr b="0" lang="en-US" sz="4400" spc="-1" strike="noStrike">
              <a:solidFill>
                <a:srgbClr val="000000"/>
              </a:solidFill>
              <a:latin typeface="Arial"/>
            </a:endParaRPr>
          </a:p>
        </p:txBody>
      </p:sp>
      <p:sp>
        <p:nvSpPr>
          <p:cNvPr id="164" name="PlaceHolder 2"/>
          <p:cNvSpPr>
            <a:spLocks noGrp="1"/>
          </p:cNvSpPr>
          <p:nvPr>
            <p:ph/>
          </p:nvPr>
        </p:nvSpPr>
        <p:spPr>
          <a:xfrm>
            <a:off x="838080" y="1825560"/>
            <a:ext cx="10513800" cy="4349520"/>
          </a:xfrm>
          <a:prstGeom prst="rect">
            <a:avLst/>
          </a:prstGeom>
          <a:noFill/>
          <a:ln w="0">
            <a:noFill/>
          </a:ln>
        </p:spPr>
        <p:txBody>
          <a:bodyPr lIns="90000" rIns="90000" tIns="45000" bIns="45000" anchor="t">
            <a:normAutofit/>
          </a:bodyPr>
          <a:p>
            <a:pPr marL="228600" indent="-228600">
              <a:lnSpc>
                <a:spcPct val="90000"/>
              </a:lnSpc>
              <a:spcBef>
                <a:spcPts val="1001"/>
              </a:spcBef>
              <a:buNone/>
              <a:tabLst>
                <a:tab algn="l" pos="0"/>
              </a:tabLst>
            </a:pPr>
            <a:r>
              <a:rPr b="0" lang="en-US" sz="2800" spc="-1" strike="noStrike">
                <a:solidFill>
                  <a:srgbClr val="000000"/>
                </a:solidFill>
                <a:latin typeface="Calibri"/>
                <a:ea typeface="Calibri"/>
              </a:rPr>
              <a:t>   </a:t>
            </a:r>
            <a:endParaRPr b="0" lang="en-US" sz="2800" spc="-1" strike="noStrike">
              <a:solidFill>
                <a:srgbClr val="000000"/>
              </a:solidFill>
              <a:latin typeface="Arial"/>
            </a:endParaRPr>
          </a:p>
        </p:txBody>
      </p:sp>
      <p:sp>
        <p:nvSpPr>
          <p:cNvPr id="165" name="PlaceHolder 3"/>
          <p:cNvSpPr>
            <a:spLocks noGrp="1"/>
          </p:cNvSpPr>
          <p:nvPr>
            <p:ph type="sldNum" idx="22"/>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D9215457-84AC-4C16-AC69-4EE351484277}" type="slidenum">
              <a:rPr b="0" lang="en-US" sz="1200" spc="-1" strike="noStrike">
                <a:solidFill>
                  <a:srgbClr val="888888"/>
                </a:solidFill>
                <a:latin typeface="Calibri"/>
                <a:ea typeface="Calibri"/>
              </a:rPr>
              <a:t>11</a:t>
            </a:fld>
            <a:endParaRPr b="0" lang="en-IN" sz="1200" spc="-1" strike="noStrike">
              <a:latin typeface="Times New Roman"/>
            </a:endParaRPr>
          </a:p>
        </p:txBody>
      </p:sp>
      <p:graphicFrame>
        <p:nvGraphicFramePr>
          <p:cNvPr id="166" name="Google Shape;220;g276619a1fc7_2_111"/>
          <p:cNvGraphicFramePr/>
          <p:nvPr/>
        </p:nvGraphicFramePr>
        <p:xfrm>
          <a:off x="952560" y="1825560"/>
          <a:ext cx="10286280" cy="4074840"/>
        </p:xfrm>
        <a:graphic>
          <a:graphicData uri="http://schemas.openxmlformats.org/drawingml/2006/table">
            <a:tbl>
              <a:tblPr/>
              <a:tblGrid>
                <a:gridCol w="586800"/>
                <a:gridCol w="2090160"/>
                <a:gridCol w="1782000"/>
                <a:gridCol w="1764360"/>
                <a:gridCol w="2031480"/>
                <a:gridCol w="2031840"/>
              </a:tblGrid>
              <a:tr h="775800">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Sr</a:t>
                      </a:r>
                      <a:endParaRPr b="0" lang="en-IN" sz="1800" spc="-1" strike="noStrike">
                        <a:latin typeface="Arial"/>
                      </a:endParaRPr>
                    </a:p>
                    <a:p>
                      <a:pPr>
                        <a:lnSpc>
                          <a:spcPct val="100000"/>
                        </a:lnSpc>
                        <a:buNone/>
                        <a:tabLst>
                          <a:tab algn="l" pos="0"/>
                        </a:tabLst>
                      </a:pPr>
                      <a:r>
                        <a:rPr b="0" lang="en-US" sz="1800" spc="-1" strike="noStrike">
                          <a:solidFill>
                            <a:srgbClr val="000000"/>
                          </a:solidFill>
                          <a:latin typeface="Times New Roman"/>
                          <a:ea typeface="Times New Roman"/>
                        </a:rPr>
                        <a:t>No.</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Research Paper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Author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Technology Used</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Advantage</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Drawback</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299400">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Arial"/>
                        </a:rPr>
                        <a:t>05</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IoT-based Smart Video Surveillance with Motion Detection and Alert System</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Times New Roman"/>
                        </a:rPr>
                        <a:t>Ms.Meghala Murgesh, Mr.A.Gopalakishnan,</a:t>
                      </a:r>
                      <a:endParaRPr b="0" lang="en-IN" sz="1400" spc="-1" strike="noStrike">
                        <a:latin typeface="Arial"/>
                      </a:endParaRPr>
                    </a:p>
                    <a:p>
                      <a:pPr>
                        <a:lnSpc>
                          <a:spcPct val="100000"/>
                        </a:lnSpc>
                        <a:buNone/>
                        <a:tabLst>
                          <a:tab algn="l" pos="0"/>
                        </a:tabLst>
                      </a:pPr>
                      <a:r>
                        <a:rPr b="0" lang="en-US" sz="1400" spc="-1" strike="noStrike">
                          <a:solidFill>
                            <a:srgbClr val="000000"/>
                          </a:solidFill>
                          <a:latin typeface="Times New Roman"/>
                          <a:ea typeface="Times New Roman"/>
                        </a:rPr>
                        <a:t>R.Umamaheswar, M.S.Sabari </a:t>
                      </a:r>
                      <a:endParaRPr b="0" lang="en-IN" sz="1400" spc="-1" strike="noStrike">
                        <a:latin typeface="Arial"/>
                      </a:endParaRPr>
                    </a:p>
                    <a:p>
                      <a:pPr>
                        <a:lnSpc>
                          <a:spcPct val="100000"/>
                        </a:lnSpc>
                        <a:buNone/>
                        <a:tabLst>
                          <a:tab algn="l" pos="0"/>
                        </a:tabLst>
                      </a:pPr>
                      <a:endParaRPr b="0" lang="en-IN" sz="16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Internet of Things (IoT), Smart Security, Video Surveillance, Motion Detection</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utilizes Raspberry Pi, USB Camera, Wi-Fi Module, and GSM Module. The system's main functionality includes motion detection, capturing images and videos upon motion detection, sending SMS and Gmail notifications to the user, and uploading snapshots to the cloud (Dropbox) for remote access.</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Bandwidth, energy, and latency issues may arise when sending real-time media data. Traditional cloud-based architectures can be costly and have deployment challenges.</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137880"/>
            <a:ext cx="10513800" cy="1324080"/>
          </a:xfrm>
          <a:prstGeom prst="rect">
            <a:avLst/>
          </a:prstGeom>
          <a:noFill/>
          <a:ln w="0">
            <a:noFill/>
          </a:ln>
        </p:spPr>
        <p:txBody>
          <a:bodyPr lIns="90000" rIns="90000" tIns="45000" bIns="45000" anchor="ctr">
            <a:normAutofit/>
          </a:bodyPr>
          <a:p>
            <a:pPr>
              <a:lnSpc>
                <a:spcPct val="90000"/>
              </a:lnSpc>
              <a:buNone/>
              <a:tabLst>
                <a:tab algn="l" pos="0"/>
              </a:tabLst>
            </a:pPr>
            <a:r>
              <a:rPr b="1" lang="en-US" sz="4400" spc="-1" strike="noStrike">
                <a:solidFill>
                  <a:srgbClr val="000000"/>
                </a:solidFill>
                <a:latin typeface="Times New Roman"/>
                <a:ea typeface="Times New Roman"/>
              </a:rPr>
              <a:t>Existing Systems:</a:t>
            </a:r>
            <a:endParaRPr b="0" lang="en-US" sz="4400" spc="-1" strike="noStrike">
              <a:solidFill>
                <a:srgbClr val="000000"/>
              </a:solidFill>
              <a:latin typeface="Arial"/>
            </a:endParaRPr>
          </a:p>
        </p:txBody>
      </p:sp>
      <p:sp>
        <p:nvSpPr>
          <p:cNvPr id="168" name="PlaceHolder 2"/>
          <p:cNvSpPr>
            <a:spLocks noGrp="1"/>
          </p:cNvSpPr>
          <p:nvPr>
            <p:ph/>
          </p:nvPr>
        </p:nvSpPr>
        <p:spPr>
          <a:xfrm>
            <a:off x="695160" y="1549440"/>
            <a:ext cx="10656720" cy="4479480"/>
          </a:xfrm>
          <a:prstGeom prst="rect">
            <a:avLst/>
          </a:prstGeom>
          <a:noFill/>
          <a:ln w="0">
            <a:noFill/>
          </a:ln>
        </p:spPr>
        <p:txBody>
          <a:bodyPr lIns="90000" rIns="90000" tIns="45000" bIns="45000" anchor="t">
            <a:noAutofit/>
          </a:bodyPr>
          <a:p>
            <a:pPr marL="228600" indent="-228600" algn="just">
              <a:lnSpc>
                <a:spcPct val="115000"/>
              </a:lnSpc>
              <a:spcBef>
                <a:spcPts val="1199"/>
              </a:spcBef>
              <a:buNone/>
              <a:tabLst>
                <a:tab algn="l" pos="0"/>
              </a:tabLst>
            </a:pPr>
            <a:r>
              <a:rPr b="1" lang="en-IN" sz="2800" spc="-1" strike="noStrike">
                <a:solidFill>
                  <a:srgbClr val="000000"/>
                </a:solidFill>
                <a:latin typeface="Times New Roman"/>
                <a:ea typeface="DejaVu Sans"/>
              </a:rPr>
              <a:t>Intellicon </a:t>
            </a:r>
            <a:r>
              <a:rPr b="1" lang="en-US" sz="2800" spc="-1" strike="noStrike">
                <a:solidFill>
                  <a:srgbClr val="000000"/>
                </a:solidFill>
                <a:latin typeface="Times New Roman"/>
                <a:ea typeface="DejaVu Sans"/>
              </a:rPr>
              <a:t>:</a:t>
            </a:r>
            <a:endParaRPr b="0" lang="en-US" sz="2800" spc="-1" strike="noStrike">
              <a:solidFill>
                <a:srgbClr val="000000"/>
              </a:solidFill>
              <a:latin typeface="Arial"/>
            </a:endParaRPr>
          </a:p>
          <a:p>
            <a:pPr marL="228600" indent="-228600" algn="just">
              <a:lnSpc>
                <a:spcPct val="115000"/>
              </a:lnSpc>
              <a:spcBef>
                <a:spcPts val="1199"/>
              </a:spcBef>
              <a:buNone/>
              <a:tabLst>
                <a:tab algn="l" pos="0"/>
              </a:tabLst>
            </a:pP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Intellicon offers Intrusion Detection solutions which are robust and may also be combined with </a:t>
            </a:r>
            <a:r>
              <a:rPr b="0" lang="en-US" sz="2200" spc="-1" strike="noStrike">
                <a:solidFill>
                  <a:srgbClr val="000000"/>
                </a:solidFill>
                <a:latin typeface="Times New Roman"/>
                <a:ea typeface="DejaVu Sans"/>
              </a:rPr>
              <a:t>closed circuit television surveillance systems to automatically record the activities of intruders, and </a:t>
            </a:r>
            <a:r>
              <a:rPr b="0" lang="en-US" sz="2200" spc="-1" strike="noStrike">
                <a:solidFill>
                  <a:srgbClr val="000000"/>
                </a:solidFill>
                <a:latin typeface="Times New Roman"/>
                <a:ea typeface="DejaVu Sans"/>
              </a:rPr>
              <a:t>may interface to access control systems for electrically locked doors. Systems range from small, </a:t>
            </a:r>
            <a:r>
              <a:rPr b="0" lang="en-US" sz="2200" spc="-1" strike="noStrike">
                <a:solidFill>
                  <a:srgbClr val="000000"/>
                </a:solidFill>
                <a:latin typeface="Times New Roman"/>
                <a:ea typeface="DejaVu Sans"/>
              </a:rPr>
              <a:t>self-contained noisemakers, to complicated, multi-zoned systems with color-coded computer </a:t>
            </a:r>
            <a:r>
              <a:rPr b="0" lang="en-US" sz="2200" spc="-1" strike="noStrike">
                <a:solidFill>
                  <a:srgbClr val="000000"/>
                </a:solidFill>
                <a:latin typeface="Times New Roman"/>
                <a:ea typeface="DejaVu Sans"/>
              </a:rPr>
              <a:t>monitor outputs. Systems work without interruption for long periods and under extreme conditions.</a:t>
            </a:r>
            <a:endParaRPr b="0" lang="en-US" sz="2200" spc="-1" strike="noStrike">
              <a:solidFill>
                <a:srgbClr val="000000"/>
              </a:solidFill>
              <a:latin typeface="Arial"/>
            </a:endParaRPr>
          </a:p>
          <a:p>
            <a:pPr marL="228600" indent="-228600" algn="just">
              <a:lnSpc>
                <a:spcPct val="115000"/>
              </a:lnSpc>
              <a:spcBef>
                <a:spcPts val="1199"/>
              </a:spcBef>
              <a:buNone/>
              <a:tabLst>
                <a:tab algn="l" pos="0"/>
              </a:tabLst>
            </a:pPr>
            <a:r>
              <a:rPr b="1" lang="en-US" sz="2200" spc="-1" strike="noStrike">
                <a:solidFill>
                  <a:srgbClr val="000000"/>
                </a:solidFill>
                <a:latin typeface="Times New Roman"/>
                <a:ea typeface="Times New Roman"/>
              </a:rPr>
              <a:t>Disadvantage:</a:t>
            </a:r>
            <a:endParaRPr b="0" lang="en-US" sz="2200" spc="-1" strike="noStrike">
              <a:solidFill>
                <a:srgbClr val="000000"/>
              </a:solidFill>
              <a:latin typeface="Arial"/>
            </a:endParaRPr>
          </a:p>
          <a:p>
            <a:pPr marL="228600" indent="-228600" algn="just">
              <a:lnSpc>
                <a:spcPct val="90000"/>
              </a:lnSpc>
              <a:spcBef>
                <a:spcPts val="1199"/>
              </a:spcBef>
              <a:buNone/>
              <a:tabLst>
                <a:tab algn="l" pos="0"/>
              </a:tabLst>
            </a:pPr>
            <a:r>
              <a:rPr b="0" lang="en-US" sz="2200" spc="-1" strike="noStrike">
                <a:solidFill>
                  <a:srgbClr val="000000"/>
                </a:solidFill>
                <a:latin typeface="Times New Roman"/>
                <a:ea typeface="DejaVu Sans"/>
              </a:rPr>
              <a:t>High Costs of Implementation and Maintenance</a:t>
            </a:r>
            <a:endParaRPr b="0" lang="en-US" sz="2200" spc="-1" strike="noStrike">
              <a:solidFill>
                <a:srgbClr val="000000"/>
              </a:solidFill>
              <a:latin typeface="Arial"/>
            </a:endParaRPr>
          </a:p>
          <a:p>
            <a:pPr marL="228600" indent="-228600" algn="just">
              <a:lnSpc>
                <a:spcPct val="90000"/>
              </a:lnSpc>
              <a:spcBef>
                <a:spcPts val="1199"/>
              </a:spcBef>
              <a:buNone/>
              <a:tabLst>
                <a:tab algn="l" pos="0"/>
              </a:tabLst>
            </a:pPr>
            <a:endParaRPr b="0" lang="en-US" sz="2200" spc="-1" strike="noStrike">
              <a:solidFill>
                <a:srgbClr val="000000"/>
              </a:solidFill>
              <a:latin typeface="Arial"/>
            </a:endParaRPr>
          </a:p>
        </p:txBody>
      </p:sp>
      <p:sp>
        <p:nvSpPr>
          <p:cNvPr id="169" name="PlaceHolder 3"/>
          <p:cNvSpPr>
            <a:spLocks noGrp="1"/>
          </p:cNvSpPr>
          <p:nvPr>
            <p:ph type="sldNum" idx="23"/>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CEFAB1D6-916A-44FF-A10B-1636507A3C8D}" type="slidenum">
              <a:rPr b="0" lang="en-US" sz="1200" spc="-1" strike="noStrike">
                <a:solidFill>
                  <a:srgbClr val="888888"/>
                </a:solidFill>
                <a:latin typeface="Calibri"/>
                <a:ea typeface="Calibri"/>
              </a:rPr>
              <a:t>12</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80000" y="0"/>
            <a:ext cx="10513800" cy="1080000"/>
          </a:xfrm>
          <a:prstGeom prst="rect">
            <a:avLst/>
          </a:prstGeom>
          <a:noFill/>
          <a:ln w="0">
            <a:noFill/>
          </a:ln>
        </p:spPr>
        <p:txBody>
          <a:bodyPr lIns="90000" rIns="90000" tIns="45000" bIns="45000" anchor="ctr">
            <a:normAutofit/>
          </a:bodyPr>
          <a:p>
            <a:pPr>
              <a:lnSpc>
                <a:spcPct val="90000"/>
              </a:lnSpc>
              <a:buNone/>
              <a:tabLst>
                <a:tab algn="l" pos="0"/>
              </a:tabLst>
            </a:pPr>
            <a:r>
              <a:rPr b="1" lang="en-US" sz="4400" spc="-1" strike="noStrike">
                <a:solidFill>
                  <a:srgbClr val="000000"/>
                </a:solidFill>
                <a:latin typeface="Times New Roman"/>
                <a:ea typeface="Times New Roman"/>
              </a:rPr>
              <a:t>Existing Systems:</a:t>
            </a:r>
            <a:endParaRPr b="0" lang="en-US" sz="4400" spc="-1" strike="noStrike">
              <a:solidFill>
                <a:srgbClr val="000000"/>
              </a:solidFill>
              <a:latin typeface="Arial"/>
            </a:endParaRPr>
          </a:p>
        </p:txBody>
      </p:sp>
      <p:sp>
        <p:nvSpPr>
          <p:cNvPr id="171" name="PlaceHolder 2"/>
          <p:cNvSpPr>
            <a:spLocks noGrp="1"/>
          </p:cNvSpPr>
          <p:nvPr>
            <p:ph/>
          </p:nvPr>
        </p:nvSpPr>
        <p:spPr>
          <a:xfrm>
            <a:off x="375840" y="900000"/>
            <a:ext cx="11144160" cy="5731200"/>
          </a:xfrm>
          <a:prstGeom prst="rect">
            <a:avLst/>
          </a:prstGeom>
          <a:noFill/>
          <a:ln w="0">
            <a:noFill/>
          </a:ln>
        </p:spPr>
        <p:txBody>
          <a:bodyPr lIns="90000" rIns="90000" tIns="45000" bIns="45000" anchor="t">
            <a:noAutofit/>
          </a:bodyPr>
          <a:p>
            <a:pPr marL="228600" indent="-228600" algn="just">
              <a:lnSpc>
                <a:spcPct val="90000"/>
              </a:lnSpc>
              <a:spcBef>
                <a:spcPts val="1001"/>
              </a:spcBef>
              <a:buNone/>
              <a:tabLst>
                <a:tab algn="l" pos="0"/>
              </a:tabLst>
            </a:pPr>
            <a:r>
              <a:rPr b="1" lang="en-US" sz="2800" spc="-1" strike="noStrike">
                <a:solidFill>
                  <a:srgbClr val="000000"/>
                </a:solidFill>
                <a:latin typeface="Times New Roman"/>
                <a:ea typeface="Times New Roman"/>
              </a:rPr>
              <a:t>Hikvision:</a:t>
            </a:r>
            <a:endParaRPr b="0" lang="en-US" sz="2800" spc="-1" strike="noStrike">
              <a:solidFill>
                <a:srgbClr val="000000"/>
              </a:solidFill>
              <a:latin typeface="Arial"/>
            </a:endParaRPr>
          </a:p>
          <a:p>
            <a:pPr marL="228600" indent="-228600" algn="just">
              <a:lnSpc>
                <a:spcPct val="115000"/>
              </a:lnSpc>
              <a:spcBef>
                <a:spcPts val="1199"/>
              </a:spcBef>
              <a:buNone/>
              <a:tabLst>
                <a:tab algn="l" pos="0"/>
              </a:tabLst>
            </a:pPr>
            <a:r>
              <a:rPr b="0" lang="en-US" sz="2200" spc="-1" strike="noStrike">
                <a:solidFill>
                  <a:srgbClr val="000000"/>
                </a:solidFill>
                <a:latin typeface="Times New Roman"/>
                <a:ea typeface="Times New Roman"/>
              </a:rPr>
              <a:t>	</a:t>
            </a:r>
            <a:r>
              <a:rPr b="0" lang="en-US" sz="2200" spc="-1" strike="noStrike">
                <a:solidFill>
                  <a:srgbClr val="000000"/>
                </a:solidFill>
                <a:latin typeface="Times New Roman"/>
                <a:ea typeface="Times New Roman"/>
              </a:rPr>
              <a:t>Hikvision offers a feature called Intrusion Detection. This feature is part of Hikvision’s AcuSense technology, which uses advanced algorithms and intelligent analytics. The Intrusion Detection feature can detect when a person or vehicle enters a predefined area, such as a restricted zone or a perimeter. It provides an added layer of security by alerting homeowners when there is unauthorized entry or movement in specific areas. Hikvision’s Intrusion Detection system can differentiate between normal movements, such as pets or tree branches swaying, and potential intrusions. This reduces false alarms and increases the system’s accuracy.</a:t>
            </a:r>
            <a:endParaRPr b="0" lang="en-US" sz="2200" spc="-1" strike="noStrike">
              <a:solidFill>
                <a:srgbClr val="000000"/>
              </a:solidFill>
              <a:latin typeface="Arial"/>
            </a:endParaRPr>
          </a:p>
          <a:p>
            <a:pPr marL="228600" indent="-228600" algn="just">
              <a:lnSpc>
                <a:spcPct val="115000"/>
              </a:lnSpc>
              <a:spcBef>
                <a:spcPts val="1199"/>
              </a:spcBef>
              <a:buNone/>
              <a:tabLst>
                <a:tab algn="l" pos="0"/>
              </a:tabLst>
            </a:pPr>
            <a:r>
              <a:rPr b="1" lang="en-US" sz="2200" spc="-1" strike="noStrike">
                <a:solidFill>
                  <a:srgbClr val="000000"/>
                </a:solidFill>
                <a:latin typeface="Times New Roman"/>
                <a:ea typeface="Times New Roman"/>
              </a:rPr>
              <a:t>Disadvantage:</a:t>
            </a:r>
            <a:endParaRPr b="0" lang="en-US" sz="2200" spc="-1" strike="noStrike">
              <a:solidFill>
                <a:srgbClr val="000000"/>
              </a:solidFill>
              <a:latin typeface="Arial"/>
            </a:endParaRPr>
          </a:p>
          <a:p>
            <a:pPr marL="228600" indent="-228600" algn="just">
              <a:lnSpc>
                <a:spcPct val="115000"/>
              </a:lnSpc>
              <a:spcBef>
                <a:spcPts val="1199"/>
              </a:spcBef>
              <a:buNone/>
              <a:tabLst>
                <a:tab algn="l" pos="0"/>
              </a:tabLst>
            </a:pPr>
            <a:r>
              <a:rPr b="0" lang="en-US" sz="2200" spc="-1" strike="noStrike">
                <a:solidFill>
                  <a:srgbClr val="000000"/>
                </a:solidFill>
                <a:latin typeface="Times New Roman"/>
                <a:ea typeface="Times New Roman"/>
              </a:rPr>
              <a:t>High Costs of Implementation and Maintenance</a:t>
            </a:r>
            <a:endParaRPr b="0" lang="en-US" sz="2200" spc="-1" strike="noStrike">
              <a:solidFill>
                <a:srgbClr val="000000"/>
              </a:solidFill>
              <a:latin typeface="Arial"/>
            </a:endParaRPr>
          </a:p>
          <a:p>
            <a:pPr marL="228600" indent="-228600" algn="just">
              <a:lnSpc>
                <a:spcPct val="115000"/>
              </a:lnSpc>
              <a:spcBef>
                <a:spcPts val="1199"/>
              </a:spcBef>
              <a:buNone/>
              <a:tabLst>
                <a:tab algn="l" pos="0"/>
              </a:tabLst>
            </a:pPr>
            <a:r>
              <a:rPr b="0" lang="en-US" sz="2200" spc="-1" strike="noStrike">
                <a:solidFill>
                  <a:srgbClr val="000000"/>
                </a:solidFill>
                <a:latin typeface="Times New Roman"/>
                <a:ea typeface="Times New Roman"/>
              </a:rPr>
              <a:t>Complexity of Setup</a:t>
            </a:r>
            <a:endParaRPr b="0" lang="en-US" sz="2200" spc="-1" strike="noStrike">
              <a:solidFill>
                <a:srgbClr val="000000"/>
              </a:solidFill>
              <a:latin typeface="Arial"/>
            </a:endParaRPr>
          </a:p>
          <a:p>
            <a:pPr marL="228600" indent="-228600" algn="just">
              <a:lnSpc>
                <a:spcPct val="115000"/>
              </a:lnSpc>
              <a:spcBef>
                <a:spcPts val="1199"/>
              </a:spcBef>
              <a:buNone/>
              <a:tabLst>
                <a:tab algn="l" pos="0"/>
              </a:tabLst>
            </a:pPr>
            <a:r>
              <a:rPr b="0" lang="en-US" sz="2200" spc="-1" strike="noStrike">
                <a:solidFill>
                  <a:srgbClr val="000000"/>
                </a:solidFill>
                <a:latin typeface="Times New Roman"/>
                <a:ea typeface="Times New Roman"/>
              </a:rPr>
              <a:t>Potential for False Alarms</a:t>
            </a:r>
            <a:endParaRPr b="0" lang="en-US" sz="2200" spc="-1" strike="noStrike">
              <a:solidFill>
                <a:srgbClr val="000000"/>
              </a:solidFill>
              <a:latin typeface="Arial"/>
            </a:endParaRPr>
          </a:p>
        </p:txBody>
      </p:sp>
      <p:sp>
        <p:nvSpPr>
          <p:cNvPr id="172" name="PlaceHolder 3"/>
          <p:cNvSpPr>
            <a:spLocks noGrp="1"/>
          </p:cNvSpPr>
          <p:nvPr>
            <p:ph type="sldNum" idx="24"/>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558AED5E-0DCC-4B54-B9C9-BC987B4DA8C5}" type="slidenum">
              <a:rPr b="0" lang="en-US" sz="1200" spc="-1" strike="noStrike">
                <a:solidFill>
                  <a:srgbClr val="888888"/>
                </a:solidFill>
                <a:latin typeface="Calibri"/>
                <a:ea typeface="Calibri"/>
              </a:rPr>
              <a:t>13</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65640" y="2864520"/>
            <a:ext cx="10513440" cy="1323360"/>
          </a:xfrm>
          <a:prstGeom prst="rect">
            <a:avLst/>
          </a:prstGeom>
          <a:noFill/>
          <a:ln w="0">
            <a:noFill/>
          </a:ln>
        </p:spPr>
        <p:txBody>
          <a:bodyPr lIns="0" rIns="0" tIns="0" bIns="0" anchor="ctr">
            <a:normAutofit/>
          </a:bodyPr>
          <a:p>
            <a:pPr algn="ctr">
              <a:lnSpc>
                <a:spcPct val="90000"/>
              </a:lnSpc>
              <a:buNone/>
              <a:tabLst>
                <a:tab algn="l" pos="0"/>
              </a:tabLst>
            </a:pPr>
            <a:r>
              <a:rPr b="1" lang="en-US" sz="8000" spc="-1" strike="noStrike">
                <a:solidFill>
                  <a:srgbClr val="000000"/>
                </a:solidFill>
                <a:latin typeface="Times New Roman"/>
                <a:ea typeface="Times New Roman"/>
              </a:rPr>
              <a:t>Design</a:t>
            </a:r>
            <a:endParaRPr b="0" lang="en-US" sz="8000" spc="-1" strike="noStrike">
              <a:solidFill>
                <a:srgbClr val="000000"/>
              </a:solidFill>
              <a:latin typeface="Arial"/>
            </a:endParaRPr>
          </a:p>
        </p:txBody>
      </p:sp>
      <p:sp>
        <p:nvSpPr>
          <p:cNvPr id="174" name="PlaceHolder 2"/>
          <p:cNvSpPr>
            <a:spLocks noGrp="1"/>
          </p:cNvSpPr>
          <p:nvPr>
            <p:ph type="sldNum" idx="25"/>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A24398AC-1B3F-4435-B2C9-5ABE0C259322}" type="slidenum">
              <a:rPr b="0" lang="en-US" sz="1200" spc="-1" strike="noStrike">
                <a:solidFill>
                  <a:srgbClr val="888888"/>
                </a:solidFill>
                <a:latin typeface="Calibri"/>
                <a:ea typeface="Calibri"/>
              </a:rPr>
              <a:t>14</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Num" idx="26"/>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C54F5904-4249-45B4-8F21-585C3F37FBC3}" type="slidenum">
              <a:rPr b="0" lang="en-US" sz="1200" spc="-1" strike="noStrike">
                <a:solidFill>
                  <a:srgbClr val="888888"/>
                </a:solidFill>
                <a:latin typeface="Calibri"/>
                <a:ea typeface="Calibri"/>
              </a:rPr>
              <a:t>14</a:t>
            </a:fld>
            <a:endParaRPr b="0" lang="en-IN" sz="1200" spc="-1" strike="noStrike">
              <a:latin typeface="Times New Roman"/>
            </a:endParaRPr>
          </a:p>
        </p:txBody>
      </p:sp>
      <p:pic>
        <p:nvPicPr>
          <p:cNvPr id="176" name="Picture 2" descr=""/>
          <p:cNvPicPr/>
          <p:nvPr/>
        </p:nvPicPr>
        <p:blipFill>
          <a:blip r:embed="rId1"/>
          <a:stretch/>
        </p:blipFill>
        <p:spPr>
          <a:xfrm>
            <a:off x="2259720" y="247320"/>
            <a:ext cx="7369920" cy="5764320"/>
          </a:xfrm>
          <a:prstGeom prst="rect">
            <a:avLst/>
          </a:prstGeom>
          <a:ln w="0">
            <a:noFill/>
          </a:ln>
        </p:spPr>
      </p:pic>
      <p:sp>
        <p:nvSpPr>
          <p:cNvPr id="177" name="TextBox 3"/>
          <p:cNvSpPr/>
          <p:nvPr/>
        </p:nvSpPr>
        <p:spPr>
          <a:xfrm>
            <a:off x="4644360" y="6168960"/>
            <a:ext cx="2599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IN" sz="1800" spc="-1" strike="noStrike">
                <a:solidFill>
                  <a:srgbClr val="000000"/>
                </a:solidFill>
                <a:latin typeface="Times New Roman"/>
                <a:ea typeface="DejaVu Sans"/>
              </a:rPr>
              <a:t>Fig 1: UseCase Diagram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Num" idx="27"/>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9A1174E4-4ACC-4D06-8816-6298ABD0BFFC}" type="slidenum">
              <a:rPr b="0" lang="en-US" sz="1200" spc="-1" strike="noStrike">
                <a:solidFill>
                  <a:srgbClr val="888888"/>
                </a:solidFill>
                <a:latin typeface="Calibri"/>
                <a:ea typeface="Calibri"/>
              </a:rPr>
              <a:t>14</a:t>
            </a:fld>
            <a:endParaRPr b="0" lang="en-IN" sz="1200" spc="-1" strike="noStrike">
              <a:latin typeface="Times New Roman"/>
            </a:endParaRPr>
          </a:p>
        </p:txBody>
      </p:sp>
      <p:sp>
        <p:nvSpPr>
          <p:cNvPr id="179" name="Google Shape;286;p29"/>
          <p:cNvSpPr/>
          <p:nvPr/>
        </p:nvSpPr>
        <p:spPr>
          <a:xfrm>
            <a:off x="6862680" y="975960"/>
            <a:ext cx="5158440" cy="4903920"/>
          </a:xfrm>
          <a:prstGeom prst="rect">
            <a:avLst/>
          </a:prstGeom>
          <a:noFill/>
          <a:ln w="0">
            <a:noFill/>
          </a:ln>
        </p:spPr>
        <p:style>
          <a:lnRef idx="0"/>
          <a:fillRef idx="0"/>
          <a:effectRef idx="0"/>
          <a:fontRef idx="minor"/>
        </p:style>
        <p:txBody>
          <a:bodyPr lIns="90000" rIns="90000" tIns="91440" bIns="91440" anchor="t">
            <a:noAutofit/>
          </a:bodyPr>
          <a:p>
            <a:pPr algn="just">
              <a:lnSpc>
                <a:spcPct val="100000"/>
              </a:lnSpc>
              <a:buNone/>
              <a:tabLst>
                <a:tab algn="l" pos="0"/>
              </a:tabLst>
            </a:pPr>
            <a:r>
              <a:rPr b="0" lang="en-US" sz="1900" spc="-1" strike="noStrike">
                <a:solidFill>
                  <a:srgbClr val="000000"/>
                </a:solidFill>
                <a:latin typeface="Times New Roman"/>
                <a:ea typeface="Times New Roman"/>
              </a:rPr>
              <a:t>The flow of the flowchart goes like this: -</a:t>
            </a:r>
            <a:endParaRPr b="0" lang="en-IN" sz="1900" spc="-1" strike="noStrike">
              <a:latin typeface="Arial"/>
            </a:endParaRPr>
          </a:p>
          <a:p>
            <a:pPr marL="457200" indent="-349200" algn="just">
              <a:lnSpc>
                <a:spcPct val="100000"/>
              </a:lnSpc>
              <a:buClr>
                <a:srgbClr val="000000"/>
              </a:buClr>
              <a:buFont typeface="Times New Roman"/>
              <a:buChar char="●"/>
              <a:tabLst>
                <a:tab algn="l" pos="0"/>
              </a:tabLst>
            </a:pPr>
            <a:r>
              <a:rPr b="0" lang="en-US" sz="1900" spc="-1" strike="noStrike">
                <a:solidFill>
                  <a:srgbClr val="000000"/>
                </a:solidFill>
                <a:latin typeface="Times New Roman"/>
                <a:ea typeface="Times New Roman"/>
              </a:rPr>
              <a:t>A CCTV will be used to record the video .</a:t>
            </a:r>
            <a:endParaRPr b="0" lang="en-IN" sz="1900" spc="-1" strike="noStrike">
              <a:latin typeface="Arial"/>
            </a:endParaRPr>
          </a:p>
          <a:p>
            <a:pPr marL="457200" indent="-349200" algn="just">
              <a:lnSpc>
                <a:spcPct val="100000"/>
              </a:lnSpc>
              <a:buClr>
                <a:srgbClr val="000000"/>
              </a:buClr>
              <a:buFont typeface="Times New Roman"/>
              <a:buChar char="●"/>
              <a:tabLst>
                <a:tab algn="l" pos="0"/>
              </a:tabLst>
            </a:pPr>
            <a:r>
              <a:rPr b="0" lang="en-US" sz="1900" spc="-1" strike="noStrike">
                <a:solidFill>
                  <a:srgbClr val="000000"/>
                </a:solidFill>
                <a:latin typeface="Times New Roman"/>
                <a:ea typeface="Times New Roman"/>
              </a:rPr>
              <a:t>The system will then learn the facial features.</a:t>
            </a:r>
            <a:endParaRPr b="0" lang="en-IN" sz="1900" spc="-1" strike="noStrike">
              <a:latin typeface="Arial"/>
            </a:endParaRPr>
          </a:p>
          <a:p>
            <a:pPr marL="457200" indent="-349200" algn="just">
              <a:lnSpc>
                <a:spcPct val="100000"/>
              </a:lnSpc>
              <a:buClr>
                <a:srgbClr val="000000"/>
              </a:buClr>
              <a:buFont typeface="Times New Roman"/>
              <a:buChar char="●"/>
              <a:tabLst>
                <a:tab algn="l" pos="0"/>
              </a:tabLst>
            </a:pPr>
            <a:r>
              <a:rPr b="0" lang="en-US" sz="1900" spc="-1" strike="noStrike">
                <a:solidFill>
                  <a:srgbClr val="000000"/>
                </a:solidFill>
                <a:latin typeface="Times New Roman"/>
                <a:ea typeface="Times New Roman"/>
              </a:rPr>
              <a:t>Once it has processed the features, it will try to detect the user’s face..</a:t>
            </a:r>
            <a:endParaRPr b="0" lang="en-IN" sz="1900" spc="-1" strike="noStrike">
              <a:latin typeface="Arial"/>
            </a:endParaRPr>
          </a:p>
          <a:p>
            <a:pPr marL="457200" indent="-349200" algn="just">
              <a:lnSpc>
                <a:spcPct val="100000"/>
              </a:lnSpc>
              <a:buClr>
                <a:srgbClr val="000000"/>
              </a:buClr>
              <a:buFont typeface="Times New Roman"/>
              <a:buChar char="●"/>
              <a:tabLst>
                <a:tab algn="l" pos="0"/>
              </a:tabLst>
            </a:pPr>
            <a:r>
              <a:rPr b="0" lang="en-US" sz="1900" spc="-1" strike="noStrike">
                <a:solidFill>
                  <a:srgbClr val="000000"/>
                </a:solidFill>
                <a:latin typeface="Times New Roman"/>
                <a:ea typeface="Times New Roman"/>
              </a:rPr>
              <a:t>Once it is done, then the system will go through dimensionality reduction,  i.e. it will try to reduce the number of features.</a:t>
            </a:r>
            <a:endParaRPr b="0" lang="en-IN" sz="1900" spc="-1" strike="noStrike">
              <a:latin typeface="Arial"/>
            </a:endParaRPr>
          </a:p>
          <a:p>
            <a:pPr marL="457200" indent="-349200" algn="just">
              <a:lnSpc>
                <a:spcPct val="100000"/>
              </a:lnSpc>
              <a:buClr>
                <a:srgbClr val="000000"/>
              </a:buClr>
              <a:buFont typeface="Times New Roman"/>
              <a:buChar char="●"/>
              <a:tabLst>
                <a:tab algn="l" pos="0"/>
              </a:tabLst>
            </a:pPr>
            <a:r>
              <a:rPr b="0" lang="en-US" sz="1900" spc="-1" strike="noStrike">
                <a:solidFill>
                  <a:srgbClr val="000000"/>
                </a:solidFill>
                <a:latin typeface="Times New Roman"/>
                <a:ea typeface="Times New Roman"/>
              </a:rPr>
              <a:t>All the authorized person’s facial features will be stored in a database, thus allowing the system to recognize authorized and unauthorized person.</a:t>
            </a:r>
            <a:endParaRPr b="0" lang="en-IN" sz="1900" spc="-1" strike="noStrike">
              <a:latin typeface="Arial"/>
            </a:endParaRPr>
          </a:p>
          <a:p>
            <a:pPr marL="457200" indent="-349200" algn="just">
              <a:lnSpc>
                <a:spcPct val="100000"/>
              </a:lnSpc>
              <a:buClr>
                <a:srgbClr val="000000"/>
              </a:buClr>
              <a:buFont typeface="Times New Roman"/>
              <a:buChar char="●"/>
              <a:tabLst>
                <a:tab algn="l" pos="0"/>
              </a:tabLst>
            </a:pPr>
            <a:r>
              <a:rPr b="0" lang="en-US" sz="1900" spc="-1" strike="noStrike">
                <a:solidFill>
                  <a:srgbClr val="000000"/>
                </a:solidFill>
                <a:latin typeface="Times New Roman"/>
                <a:ea typeface="Times New Roman"/>
              </a:rPr>
              <a:t>If an unauthorized person is detected, then an email will be sent to the security person.</a:t>
            </a:r>
            <a:endParaRPr b="0" lang="en-IN" sz="1900" spc="-1" strike="noStrike">
              <a:latin typeface="Arial"/>
            </a:endParaRPr>
          </a:p>
        </p:txBody>
      </p:sp>
      <p:pic>
        <p:nvPicPr>
          <p:cNvPr id="180" name="Picture 2" descr=""/>
          <p:cNvPicPr/>
          <p:nvPr/>
        </p:nvPicPr>
        <p:blipFill>
          <a:blip r:embed="rId1"/>
          <a:stretch/>
        </p:blipFill>
        <p:spPr>
          <a:xfrm>
            <a:off x="637200" y="125280"/>
            <a:ext cx="5458320" cy="6605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285840" y="0"/>
            <a:ext cx="10513800" cy="1076040"/>
          </a:xfrm>
          <a:prstGeom prst="rect">
            <a:avLst/>
          </a:prstGeom>
          <a:noFill/>
          <a:ln w="0">
            <a:noFill/>
          </a:ln>
        </p:spPr>
        <p:txBody>
          <a:bodyPr lIns="90000" rIns="90000" tIns="45000" bIns="45000" anchor="ctr">
            <a:normAutofit/>
          </a:bodyPr>
          <a:p>
            <a:pPr>
              <a:lnSpc>
                <a:spcPct val="90000"/>
              </a:lnSpc>
              <a:buNone/>
              <a:tabLst>
                <a:tab algn="l" pos="0"/>
              </a:tabLst>
            </a:pPr>
            <a:r>
              <a:rPr b="0" lang="en-US" sz="4400" spc="-1" strike="noStrike">
                <a:solidFill>
                  <a:srgbClr val="000000"/>
                </a:solidFill>
                <a:latin typeface="Calibri"/>
                <a:ea typeface="Calibri"/>
              </a:rPr>
              <a:t> </a:t>
            </a:r>
            <a:r>
              <a:rPr b="1" lang="en-US" sz="4400" spc="-1" strike="noStrike">
                <a:solidFill>
                  <a:srgbClr val="000000"/>
                </a:solidFill>
                <a:latin typeface="Times New Roman"/>
                <a:ea typeface="Times New Roman"/>
              </a:rPr>
              <a:t>Hardware </a:t>
            </a:r>
            <a:r>
              <a:rPr b="1" lang="en-US" sz="4400" spc="-1" strike="noStrike">
                <a:solidFill>
                  <a:srgbClr val="000000"/>
                </a:solidFill>
                <a:latin typeface="Times New Roman"/>
                <a:ea typeface="Times New Roman"/>
              </a:rPr>
              <a:t>and </a:t>
            </a:r>
            <a:r>
              <a:rPr b="1" lang="en-US" sz="4400" spc="-1" strike="noStrike">
                <a:solidFill>
                  <a:srgbClr val="000000"/>
                </a:solidFill>
                <a:latin typeface="Times New Roman"/>
                <a:ea typeface="Times New Roman"/>
              </a:rPr>
              <a:t>Software </a:t>
            </a:r>
            <a:r>
              <a:rPr b="1" lang="en-US" sz="4400" spc="-1" strike="noStrike">
                <a:solidFill>
                  <a:srgbClr val="000000"/>
                </a:solidFill>
                <a:latin typeface="Times New Roman"/>
                <a:ea typeface="Times New Roman"/>
              </a:rPr>
              <a:t>Requirem</a:t>
            </a:r>
            <a:r>
              <a:rPr b="1" lang="en-US" sz="4400" spc="-1" strike="noStrike">
                <a:solidFill>
                  <a:srgbClr val="000000"/>
                </a:solidFill>
                <a:latin typeface="Times New Roman"/>
                <a:ea typeface="Times New Roman"/>
              </a:rPr>
              <a:t>ents:</a:t>
            </a:r>
            <a:endParaRPr b="0" lang="en-US" sz="4400" spc="-1" strike="noStrike">
              <a:solidFill>
                <a:srgbClr val="000000"/>
              </a:solidFill>
              <a:latin typeface="Arial"/>
            </a:endParaRPr>
          </a:p>
        </p:txBody>
      </p:sp>
      <p:sp>
        <p:nvSpPr>
          <p:cNvPr id="182" name="PlaceHolder 2"/>
          <p:cNvSpPr>
            <a:spLocks noGrp="1"/>
          </p:cNvSpPr>
          <p:nvPr>
            <p:ph/>
          </p:nvPr>
        </p:nvSpPr>
        <p:spPr>
          <a:xfrm>
            <a:off x="704880" y="952560"/>
            <a:ext cx="11201040" cy="5767200"/>
          </a:xfrm>
          <a:prstGeom prst="rect">
            <a:avLst/>
          </a:prstGeom>
          <a:noFill/>
          <a:ln w="0">
            <a:noFill/>
          </a:ln>
        </p:spPr>
        <p:txBody>
          <a:bodyPr lIns="90000" rIns="90000" tIns="45000" bIns="45000" anchor="t">
            <a:normAutofit fontScale="91000"/>
          </a:bodyPr>
          <a:p>
            <a:pPr marL="139680">
              <a:lnSpc>
                <a:spcPct val="115000"/>
              </a:lnSpc>
              <a:spcBef>
                <a:spcPts val="1001"/>
              </a:spcBef>
              <a:buNone/>
              <a:tabLst>
                <a:tab algn="l" pos="0"/>
              </a:tabLst>
            </a:pPr>
            <a:r>
              <a:rPr b="1" lang="en-US" sz="1800" spc="-1" strike="noStrike">
                <a:solidFill>
                  <a:srgbClr val="000000"/>
                </a:solidFill>
                <a:latin typeface="Times New Roman"/>
                <a:ea typeface="Times New Roman"/>
              </a:rPr>
              <a:t>Hardware Requirements: -</a:t>
            </a:r>
            <a:endParaRPr b="0" lang="en-US" sz="1800" spc="-1" strike="noStrike">
              <a:solidFill>
                <a:srgbClr val="000000"/>
              </a:solidFill>
              <a:latin typeface="Arial"/>
            </a:endParaRPr>
          </a:p>
          <a:p>
            <a:pPr marL="743040" indent="-285840">
              <a:lnSpc>
                <a:spcPct val="115000"/>
              </a:lnSpc>
              <a:spcBef>
                <a:spcPts val="1001"/>
              </a:spcBef>
              <a:buClr>
                <a:srgbClr val="000000"/>
              </a:buClr>
              <a:buFont typeface="Wingdings" charset="2"/>
              <a:buChar char=""/>
              <a:tabLst>
                <a:tab algn="l" pos="0"/>
              </a:tabLst>
            </a:pPr>
            <a:r>
              <a:rPr b="0" lang="en-US" sz="1600" spc="-1" strike="noStrike">
                <a:solidFill>
                  <a:srgbClr val="000000"/>
                </a:solidFill>
                <a:latin typeface="Times New Roman"/>
                <a:ea typeface="DejaVu Sans"/>
              </a:rPr>
              <a:t>Multi-core CPU or GPU </a:t>
            </a:r>
            <a:endParaRPr b="0" lang="en-US" sz="1600" spc="-1" strike="noStrike">
              <a:solidFill>
                <a:srgbClr val="000000"/>
              </a:solidFill>
              <a:latin typeface="Arial"/>
            </a:endParaRPr>
          </a:p>
          <a:p>
            <a:pPr marL="743040" indent="-285840">
              <a:lnSpc>
                <a:spcPct val="115000"/>
              </a:lnSpc>
              <a:spcBef>
                <a:spcPts val="1001"/>
              </a:spcBef>
              <a:buClr>
                <a:srgbClr val="000000"/>
              </a:buClr>
              <a:buFont typeface="Wingdings" charset="2"/>
              <a:buChar char=""/>
              <a:tabLst>
                <a:tab algn="l" pos="0"/>
              </a:tabLst>
            </a:pPr>
            <a:r>
              <a:rPr b="0" lang="en-US" sz="1600" spc="-1" strike="noStrike">
                <a:solidFill>
                  <a:srgbClr val="000000"/>
                </a:solidFill>
                <a:latin typeface="Times New Roman"/>
                <a:ea typeface="DejaVu Sans"/>
              </a:rPr>
              <a:t>Memory (RAM): 8 GB or more </a:t>
            </a:r>
            <a:endParaRPr b="0" lang="en-US" sz="1600" spc="-1" strike="noStrike">
              <a:solidFill>
                <a:srgbClr val="000000"/>
              </a:solidFill>
              <a:latin typeface="Arial"/>
            </a:endParaRPr>
          </a:p>
          <a:p>
            <a:pPr marL="743040" indent="-285840">
              <a:lnSpc>
                <a:spcPct val="115000"/>
              </a:lnSpc>
              <a:spcBef>
                <a:spcPts val="1001"/>
              </a:spcBef>
              <a:buClr>
                <a:srgbClr val="000000"/>
              </a:buClr>
              <a:buFont typeface="Wingdings" charset="2"/>
              <a:buChar char=""/>
              <a:tabLst>
                <a:tab algn="l" pos="0"/>
              </a:tabLst>
            </a:pPr>
            <a:r>
              <a:rPr b="0" lang="en-US" sz="1600" spc="-1" strike="noStrike">
                <a:solidFill>
                  <a:srgbClr val="000000"/>
                </a:solidFill>
                <a:latin typeface="Times New Roman"/>
                <a:ea typeface="DejaVu Sans"/>
              </a:rPr>
              <a:t>Webcam or Camera </a:t>
            </a:r>
            <a:endParaRPr b="0" lang="en-US" sz="1600" spc="-1" strike="noStrike">
              <a:solidFill>
                <a:srgbClr val="000000"/>
              </a:solidFill>
              <a:latin typeface="Arial"/>
            </a:endParaRPr>
          </a:p>
          <a:p>
            <a:pPr marL="743040" indent="-285840">
              <a:lnSpc>
                <a:spcPct val="115000"/>
              </a:lnSpc>
              <a:spcBef>
                <a:spcPts val="1001"/>
              </a:spcBef>
              <a:buClr>
                <a:srgbClr val="000000"/>
              </a:buClr>
              <a:buFont typeface="Wingdings" charset="2"/>
              <a:buChar char=""/>
              <a:tabLst>
                <a:tab algn="l" pos="0"/>
              </a:tabLst>
            </a:pPr>
            <a:r>
              <a:rPr b="0" lang="en-US" sz="1600" spc="-1" strike="noStrike">
                <a:solidFill>
                  <a:srgbClr val="000000"/>
                </a:solidFill>
                <a:latin typeface="Times New Roman"/>
                <a:ea typeface="DejaVu Sans"/>
              </a:rPr>
              <a:t>Internet connection</a:t>
            </a:r>
            <a:endParaRPr b="0" lang="en-US" sz="1600" spc="-1" strike="noStrike">
              <a:solidFill>
                <a:srgbClr val="000000"/>
              </a:solidFill>
              <a:latin typeface="Arial"/>
            </a:endParaRPr>
          </a:p>
          <a:p>
            <a:pPr marL="139680">
              <a:lnSpc>
                <a:spcPct val="115000"/>
              </a:lnSpc>
              <a:spcBef>
                <a:spcPts val="1001"/>
              </a:spcBef>
              <a:buNone/>
              <a:tabLst>
                <a:tab algn="l" pos="0"/>
              </a:tabLst>
            </a:pPr>
            <a:r>
              <a:rPr b="1" lang="en-US" sz="1600" spc="-1" strike="noStrike">
                <a:solidFill>
                  <a:srgbClr val="000000"/>
                </a:solidFill>
                <a:latin typeface="Times New Roman"/>
                <a:ea typeface="Times New Roman"/>
              </a:rPr>
              <a:t>Software Requirements: -</a:t>
            </a:r>
            <a:endParaRPr b="0" lang="en-US" sz="1600" spc="-1" strike="noStrike">
              <a:solidFill>
                <a:srgbClr val="000000"/>
              </a:solidFill>
              <a:latin typeface="Arial"/>
            </a:endParaRPr>
          </a:p>
          <a:p>
            <a:pPr marL="743040" indent="-285840">
              <a:lnSpc>
                <a:spcPct val="115000"/>
              </a:lnSpc>
              <a:spcBef>
                <a:spcPts val="1199"/>
              </a:spcBef>
              <a:buClr>
                <a:srgbClr val="000000"/>
              </a:buClr>
              <a:buFont typeface="Wingdings" charset="2"/>
              <a:buChar char=""/>
              <a:tabLst>
                <a:tab algn="l" pos="0"/>
              </a:tabLst>
            </a:pPr>
            <a:r>
              <a:rPr b="0" lang="en-IN" sz="1600" spc="-1" strike="noStrike">
                <a:solidFill>
                  <a:srgbClr val="000000"/>
                </a:solidFill>
                <a:latin typeface="Times New Roman"/>
                <a:ea typeface="DejaVu Sans"/>
              </a:rPr>
              <a:t>Operating System : Linux </a:t>
            </a:r>
            <a:endParaRPr b="0" lang="en-US" sz="1600" spc="-1" strike="noStrike">
              <a:solidFill>
                <a:srgbClr val="000000"/>
              </a:solidFill>
              <a:latin typeface="Arial"/>
            </a:endParaRPr>
          </a:p>
          <a:p>
            <a:pPr marL="743040" indent="-285840">
              <a:lnSpc>
                <a:spcPct val="115000"/>
              </a:lnSpc>
              <a:spcBef>
                <a:spcPts val="1199"/>
              </a:spcBef>
              <a:buClr>
                <a:srgbClr val="000000"/>
              </a:buClr>
              <a:buFont typeface="Wingdings" charset="2"/>
              <a:buChar char=""/>
              <a:tabLst>
                <a:tab algn="l" pos="0"/>
              </a:tabLst>
            </a:pPr>
            <a:r>
              <a:rPr b="0" lang="en-IN" sz="1600" spc="-1" strike="noStrike">
                <a:solidFill>
                  <a:srgbClr val="000000"/>
                </a:solidFill>
                <a:latin typeface="Times New Roman"/>
                <a:ea typeface="DejaVu Sans"/>
              </a:rPr>
              <a:t>Python, Twillo API</a:t>
            </a:r>
            <a:endParaRPr b="0" lang="en-US" sz="1600" spc="-1" strike="noStrike">
              <a:solidFill>
                <a:srgbClr val="000000"/>
              </a:solidFill>
              <a:latin typeface="Arial"/>
            </a:endParaRPr>
          </a:p>
          <a:p>
            <a:pPr marL="743040" indent="-285840">
              <a:lnSpc>
                <a:spcPct val="115000"/>
              </a:lnSpc>
              <a:spcBef>
                <a:spcPts val="1199"/>
              </a:spcBef>
              <a:buClr>
                <a:srgbClr val="000000"/>
              </a:buClr>
              <a:buFont typeface="Wingdings" charset="2"/>
              <a:buChar char=""/>
              <a:tabLst>
                <a:tab algn="l" pos="0"/>
              </a:tabLst>
            </a:pPr>
            <a:r>
              <a:rPr b="0" lang="en-IN" sz="1600" spc="-1" strike="noStrike">
                <a:solidFill>
                  <a:srgbClr val="000000"/>
                </a:solidFill>
                <a:latin typeface="Times New Roman"/>
                <a:ea typeface="DejaVu Sans"/>
              </a:rPr>
              <a:t>Development Frameworks and Libraries:– </a:t>
            </a:r>
            <a:endParaRPr b="0" lang="en-US" sz="1600" spc="-1" strike="noStrike">
              <a:solidFill>
                <a:srgbClr val="000000"/>
              </a:solidFill>
              <a:latin typeface="Arial"/>
            </a:endParaRPr>
          </a:p>
          <a:p>
            <a:pPr lvl="1" marL="1200240" indent="-285840">
              <a:lnSpc>
                <a:spcPct val="115000"/>
              </a:lnSpc>
              <a:spcBef>
                <a:spcPts val="1199"/>
              </a:spcBef>
              <a:buClr>
                <a:srgbClr val="000000"/>
              </a:buClr>
              <a:buFont typeface="Wingdings" charset="2"/>
              <a:buChar char=""/>
              <a:tabLst>
                <a:tab algn="l" pos="0"/>
              </a:tabLst>
            </a:pPr>
            <a:r>
              <a:rPr b="0" lang="en-IN" sz="1600" spc="-1" strike="noStrike">
                <a:solidFill>
                  <a:srgbClr val="000000"/>
                </a:solidFill>
                <a:latin typeface="Times New Roman"/>
                <a:ea typeface="DejaVu Sans"/>
              </a:rPr>
              <a:t>Open CV</a:t>
            </a:r>
            <a:endParaRPr b="0" lang="en-US" sz="1600" spc="-1" strike="noStrike">
              <a:solidFill>
                <a:srgbClr val="000000"/>
              </a:solidFill>
              <a:latin typeface="Arial"/>
            </a:endParaRPr>
          </a:p>
          <a:p>
            <a:pPr lvl="1" marL="1200240" indent="-285840">
              <a:lnSpc>
                <a:spcPct val="115000"/>
              </a:lnSpc>
              <a:spcBef>
                <a:spcPts val="1199"/>
              </a:spcBef>
              <a:buClr>
                <a:srgbClr val="000000"/>
              </a:buClr>
              <a:buFont typeface="Wingdings" charset="2"/>
              <a:buChar char=""/>
              <a:tabLst>
                <a:tab algn="l" pos="0"/>
              </a:tabLst>
            </a:pPr>
            <a:r>
              <a:rPr b="0" lang="en-IN" sz="1600" spc="-1" strike="noStrike">
                <a:solidFill>
                  <a:srgbClr val="000000"/>
                </a:solidFill>
                <a:latin typeface="Times New Roman"/>
                <a:ea typeface="DejaVu Sans"/>
              </a:rPr>
              <a:t>Flask</a:t>
            </a:r>
            <a:endParaRPr b="0" lang="en-US" sz="1600" spc="-1" strike="noStrike">
              <a:solidFill>
                <a:srgbClr val="000000"/>
              </a:solidFill>
              <a:latin typeface="Arial"/>
            </a:endParaRPr>
          </a:p>
          <a:p>
            <a:pPr lvl="1" marL="1200240" indent="-285840">
              <a:lnSpc>
                <a:spcPct val="115000"/>
              </a:lnSpc>
              <a:spcBef>
                <a:spcPts val="1199"/>
              </a:spcBef>
              <a:buClr>
                <a:srgbClr val="000000"/>
              </a:buClr>
              <a:buFont typeface="Wingdings" charset="2"/>
              <a:buChar char=""/>
              <a:tabLst>
                <a:tab algn="l" pos="0"/>
              </a:tabLst>
            </a:pPr>
            <a:r>
              <a:rPr b="0" lang="en-IN" sz="1600" spc="-1" strike="noStrike">
                <a:solidFill>
                  <a:srgbClr val="000000"/>
                </a:solidFill>
                <a:latin typeface="Times New Roman"/>
                <a:ea typeface="DejaVu Sans"/>
              </a:rPr>
              <a:t>PyTorch</a:t>
            </a:r>
            <a:endParaRPr b="0" lang="en-US" sz="1600" spc="-1" strike="noStrike">
              <a:solidFill>
                <a:srgbClr val="000000"/>
              </a:solidFill>
              <a:latin typeface="Arial"/>
            </a:endParaRPr>
          </a:p>
          <a:p>
            <a:pPr marL="743040" indent="-285840">
              <a:lnSpc>
                <a:spcPct val="115000"/>
              </a:lnSpc>
              <a:spcBef>
                <a:spcPts val="1199"/>
              </a:spcBef>
              <a:buClr>
                <a:srgbClr val="000000"/>
              </a:buClr>
              <a:buFont typeface="Wingdings" charset="2"/>
              <a:buChar char=""/>
              <a:tabLst>
                <a:tab algn="l" pos="0"/>
              </a:tabLst>
            </a:pPr>
            <a:r>
              <a:rPr b="0" lang="en-IN" sz="1600" spc="-1" strike="noStrike">
                <a:solidFill>
                  <a:srgbClr val="000000"/>
                </a:solidFill>
                <a:latin typeface="Times New Roman"/>
                <a:ea typeface="DejaVu Sans"/>
              </a:rPr>
              <a:t>Database Management: MySQL </a:t>
            </a:r>
            <a:endParaRPr b="0" lang="en-US" sz="1600" spc="-1" strike="noStrike">
              <a:solidFill>
                <a:srgbClr val="000000"/>
              </a:solidFill>
              <a:latin typeface="Arial"/>
            </a:endParaRPr>
          </a:p>
          <a:p>
            <a:pPr marL="743040" indent="-285840">
              <a:lnSpc>
                <a:spcPct val="115000"/>
              </a:lnSpc>
              <a:spcBef>
                <a:spcPts val="1199"/>
              </a:spcBef>
              <a:buClr>
                <a:srgbClr val="000000"/>
              </a:buClr>
              <a:buFont typeface="Wingdings" charset="2"/>
              <a:buChar char=""/>
              <a:tabLst>
                <a:tab algn="l" pos="0"/>
              </a:tabLst>
            </a:pPr>
            <a:r>
              <a:rPr b="0" lang="en-IN" sz="1600" spc="-1" strike="noStrike">
                <a:solidFill>
                  <a:srgbClr val="000000"/>
                </a:solidFill>
                <a:latin typeface="Times New Roman"/>
                <a:ea typeface="DejaVu Sans"/>
              </a:rPr>
              <a:t>IDE(Integrated Development Environment): Visual Studio Code, PyCharm </a:t>
            </a:r>
            <a:endParaRPr b="0" lang="en-US" sz="1600" spc="-1" strike="noStrike">
              <a:solidFill>
                <a:srgbClr val="000000"/>
              </a:solidFill>
              <a:latin typeface="Arial"/>
            </a:endParaRPr>
          </a:p>
          <a:p>
            <a:pPr marL="743040" indent="-285840">
              <a:lnSpc>
                <a:spcPct val="115000"/>
              </a:lnSpc>
              <a:spcBef>
                <a:spcPts val="1199"/>
              </a:spcBef>
              <a:buClr>
                <a:srgbClr val="000000"/>
              </a:buClr>
              <a:buFont typeface="Wingdings" charset="2"/>
              <a:buChar char=""/>
              <a:tabLst>
                <a:tab algn="l" pos="0"/>
              </a:tabLst>
            </a:pPr>
            <a:r>
              <a:rPr b="0" lang="en-IN" sz="1600" spc="-1" strike="noStrike">
                <a:solidFill>
                  <a:srgbClr val="000000"/>
                </a:solidFill>
                <a:latin typeface="Times New Roman"/>
                <a:ea typeface="DejaVu Sans"/>
              </a:rPr>
              <a:t>Jupyter Notebook for coding and Model Training.</a:t>
            </a:r>
            <a:endParaRPr b="0" lang="en-US" sz="1600" spc="-1" strike="noStrike">
              <a:solidFill>
                <a:srgbClr val="000000"/>
              </a:solidFill>
              <a:latin typeface="Arial"/>
            </a:endParaRPr>
          </a:p>
          <a:p>
            <a:pPr marL="139680">
              <a:lnSpc>
                <a:spcPct val="115000"/>
              </a:lnSpc>
              <a:spcBef>
                <a:spcPts val="1001"/>
              </a:spcBef>
              <a:buNone/>
              <a:tabLst>
                <a:tab algn="l" pos="0"/>
              </a:tabLst>
            </a:pPr>
            <a:endParaRPr b="0" lang="en-US" sz="1600" spc="-1" strike="noStrike">
              <a:solidFill>
                <a:srgbClr val="000000"/>
              </a:solidFill>
              <a:latin typeface="Arial"/>
            </a:endParaRPr>
          </a:p>
          <a:p>
            <a:pPr marL="139680">
              <a:lnSpc>
                <a:spcPct val="115000"/>
              </a:lnSpc>
              <a:spcBef>
                <a:spcPts val="1001"/>
              </a:spcBef>
              <a:buNone/>
              <a:tabLst>
                <a:tab algn="l" pos="0"/>
              </a:tabLst>
            </a:pPr>
            <a:endParaRPr b="0" lang="en-US" sz="1600" spc="-1" strike="noStrike">
              <a:solidFill>
                <a:srgbClr val="000000"/>
              </a:solidFill>
              <a:latin typeface="Arial"/>
            </a:endParaRPr>
          </a:p>
          <a:p>
            <a:pPr marL="457200">
              <a:lnSpc>
                <a:spcPct val="115000"/>
              </a:lnSpc>
              <a:spcBef>
                <a:spcPts val="1001"/>
              </a:spcBef>
              <a:buNone/>
              <a:tabLst>
                <a:tab algn="l" pos="0"/>
              </a:tabLst>
            </a:pPr>
            <a:endParaRPr b="0" lang="en-US" sz="1600" spc="-1" strike="noStrike">
              <a:solidFill>
                <a:srgbClr val="000000"/>
              </a:solidFill>
              <a:latin typeface="Arial"/>
            </a:endParaRPr>
          </a:p>
        </p:txBody>
      </p:sp>
      <p:sp>
        <p:nvSpPr>
          <p:cNvPr id="183" name="PlaceHolder 3"/>
          <p:cNvSpPr>
            <a:spLocks noGrp="1"/>
          </p:cNvSpPr>
          <p:nvPr>
            <p:ph type="sldNum" idx="28"/>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9949BBFE-6C7C-4542-A9F6-974EAA258261}" type="slidenum">
              <a:rPr b="0" lang="en-US" sz="1200" spc="-1" strike="noStrike">
                <a:solidFill>
                  <a:srgbClr val="888888"/>
                </a:solidFill>
                <a:latin typeface="Calibri"/>
                <a:ea typeface="Calibri"/>
              </a:rPr>
              <a:t>17</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p:nvPr>
        </p:nvSpPr>
        <p:spPr>
          <a:xfrm>
            <a:off x="1640160" y="2529360"/>
            <a:ext cx="9027000" cy="1797120"/>
          </a:xfrm>
          <a:prstGeom prst="rect">
            <a:avLst/>
          </a:prstGeom>
          <a:noFill/>
          <a:ln w="0">
            <a:noFill/>
          </a:ln>
        </p:spPr>
        <p:txBody>
          <a:bodyPr lIns="0" rIns="0" tIns="0" bIns="0" anchor="t">
            <a:noAutofit/>
          </a:bodyPr>
          <a:p>
            <a:pPr marL="228600" indent="-228600" algn="ctr">
              <a:lnSpc>
                <a:spcPct val="70000"/>
              </a:lnSpc>
              <a:spcBef>
                <a:spcPts val="1001"/>
              </a:spcBef>
              <a:buNone/>
              <a:tabLst>
                <a:tab algn="l" pos="0"/>
              </a:tabLst>
            </a:pPr>
            <a:r>
              <a:rPr b="1" lang="en-US" sz="7630" spc="-1" strike="noStrike">
                <a:solidFill>
                  <a:srgbClr val="000000"/>
                </a:solidFill>
                <a:latin typeface="Times New Roman"/>
                <a:ea typeface="Times New Roman"/>
              </a:rPr>
              <a:t> </a:t>
            </a:r>
            <a:r>
              <a:rPr b="1" lang="en-US" sz="7630" spc="-1" strike="noStrike">
                <a:solidFill>
                  <a:srgbClr val="000000"/>
                </a:solidFill>
                <a:latin typeface="Times New Roman"/>
                <a:ea typeface="Times New Roman"/>
              </a:rPr>
              <a:t>Implementation</a:t>
            </a:r>
            <a:endParaRPr b="0" lang="en-US" sz="7630" spc="-1" strike="noStrike">
              <a:solidFill>
                <a:srgbClr val="000000"/>
              </a:solidFill>
              <a:latin typeface="Arial"/>
            </a:endParaRPr>
          </a:p>
          <a:p>
            <a:pPr marL="228600" indent="-228600" algn="ctr">
              <a:lnSpc>
                <a:spcPct val="70000"/>
              </a:lnSpc>
              <a:spcBef>
                <a:spcPts val="1001"/>
              </a:spcBef>
              <a:buNone/>
              <a:tabLst>
                <a:tab algn="l" pos="0"/>
              </a:tabLst>
            </a:pPr>
            <a:endParaRPr b="0" lang="en-US" sz="4080" spc="-1" strike="noStrike">
              <a:solidFill>
                <a:srgbClr val="000000"/>
              </a:solidFill>
              <a:latin typeface="Arial"/>
            </a:endParaRPr>
          </a:p>
          <a:p>
            <a:pPr marL="228600" indent="-228600" algn="ctr">
              <a:lnSpc>
                <a:spcPct val="70000"/>
              </a:lnSpc>
              <a:spcBef>
                <a:spcPts val="1001"/>
              </a:spcBef>
              <a:buNone/>
              <a:tabLst>
                <a:tab algn="l" pos="0"/>
              </a:tabLst>
            </a:pPr>
            <a:endParaRPr b="0" lang="en-US" sz="4050" spc="-1" strike="noStrike">
              <a:solidFill>
                <a:srgbClr val="000000"/>
              </a:solidFill>
              <a:latin typeface="Arial"/>
            </a:endParaRPr>
          </a:p>
        </p:txBody>
      </p:sp>
      <p:sp>
        <p:nvSpPr>
          <p:cNvPr id="185" name="PlaceHolder 2"/>
          <p:cNvSpPr>
            <a:spLocks noGrp="1"/>
          </p:cNvSpPr>
          <p:nvPr>
            <p:ph type="sldNum" idx="29"/>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C02E8E12-9FB0-4216-96D0-AE0F1638F7D9}" type="slidenum">
              <a:rPr b="0" lang="en-US" sz="1200" spc="-1" strike="noStrike">
                <a:solidFill>
                  <a:srgbClr val="888888"/>
                </a:solidFill>
                <a:latin typeface="Calibri"/>
                <a:ea typeface="Calibri"/>
              </a:rPr>
              <a:t>17</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Num" idx="30"/>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23A8BD93-C20C-4D88-AEFA-23BCFBA84A44}" type="slidenum">
              <a:rPr b="0" lang="en-US" sz="1200" spc="-1" strike="noStrike">
                <a:solidFill>
                  <a:srgbClr val="888888"/>
                </a:solidFill>
                <a:latin typeface="Calibri"/>
                <a:ea typeface="Calibri"/>
              </a:rPr>
              <a:t>17</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23640" y="169200"/>
            <a:ext cx="10513800" cy="1324080"/>
          </a:xfrm>
          <a:prstGeom prst="rect">
            <a:avLst/>
          </a:prstGeom>
          <a:noFill/>
          <a:ln w="0">
            <a:noFill/>
          </a:ln>
        </p:spPr>
        <p:txBody>
          <a:bodyPr lIns="90000" rIns="90000" tIns="45000" bIns="45000" anchor="ctr">
            <a:normAutofit/>
          </a:bodyPr>
          <a:p>
            <a:pPr>
              <a:lnSpc>
                <a:spcPct val="90000"/>
              </a:lnSpc>
              <a:buNone/>
              <a:tabLst>
                <a:tab algn="l" pos="0"/>
              </a:tabLst>
            </a:pPr>
            <a:r>
              <a:rPr b="0" lang="en-US" sz="4400" spc="-1" strike="noStrike">
                <a:solidFill>
                  <a:srgbClr val="000000"/>
                </a:solidFill>
                <a:latin typeface="Times New Roman"/>
                <a:ea typeface="Times New Roman"/>
              </a:rPr>
              <a:t> </a:t>
            </a:r>
            <a:r>
              <a:rPr b="1" lang="en-US" sz="4400" spc="-1" strike="noStrike">
                <a:solidFill>
                  <a:srgbClr val="000000"/>
                </a:solidFill>
                <a:latin typeface="Times New Roman"/>
                <a:ea typeface="Times New Roman"/>
              </a:rPr>
              <a:t>O</a:t>
            </a:r>
            <a:r>
              <a:rPr b="1" lang="en-US" sz="4400" spc="-1" strike="noStrike">
                <a:solidFill>
                  <a:srgbClr val="000000"/>
                </a:solidFill>
                <a:latin typeface="Times New Roman"/>
                <a:ea typeface="Times New Roman"/>
              </a:rPr>
              <a:t>u</a:t>
            </a:r>
            <a:r>
              <a:rPr b="1" lang="en-US" sz="4400" spc="-1" strike="noStrike">
                <a:solidFill>
                  <a:srgbClr val="000000"/>
                </a:solidFill>
                <a:latin typeface="Times New Roman"/>
                <a:ea typeface="Times New Roman"/>
              </a:rPr>
              <a:t>tl</a:t>
            </a:r>
            <a:r>
              <a:rPr b="1" lang="en-US" sz="4400" spc="-1" strike="noStrike">
                <a:solidFill>
                  <a:srgbClr val="000000"/>
                </a:solidFill>
                <a:latin typeface="Times New Roman"/>
                <a:ea typeface="Times New Roman"/>
              </a:rPr>
              <a:t>i</a:t>
            </a:r>
            <a:r>
              <a:rPr b="1" lang="en-US" sz="4400" spc="-1" strike="noStrike">
                <a:solidFill>
                  <a:srgbClr val="000000"/>
                </a:solidFill>
                <a:latin typeface="Times New Roman"/>
                <a:ea typeface="Times New Roman"/>
              </a:rPr>
              <a:t>n</a:t>
            </a:r>
            <a:r>
              <a:rPr b="1" lang="en-US" sz="4400" spc="-1" strike="noStrike">
                <a:solidFill>
                  <a:srgbClr val="000000"/>
                </a:solidFill>
                <a:latin typeface="Times New Roman"/>
                <a:ea typeface="Times New Roman"/>
              </a:rPr>
              <a:t>e</a:t>
            </a:r>
            <a:endParaRPr b="0" lang="en-US" sz="4400" spc="-1" strike="noStrike">
              <a:solidFill>
                <a:srgbClr val="000000"/>
              </a:solidFill>
              <a:latin typeface="Arial"/>
            </a:endParaRPr>
          </a:p>
        </p:txBody>
      </p:sp>
      <p:sp>
        <p:nvSpPr>
          <p:cNvPr id="134" name="PlaceHolder 2"/>
          <p:cNvSpPr>
            <a:spLocks noGrp="1"/>
          </p:cNvSpPr>
          <p:nvPr>
            <p:ph/>
          </p:nvPr>
        </p:nvSpPr>
        <p:spPr>
          <a:xfrm>
            <a:off x="733320" y="1610640"/>
            <a:ext cx="10513800" cy="4628880"/>
          </a:xfrm>
          <a:prstGeom prst="rect">
            <a:avLst/>
          </a:prstGeom>
          <a:noFill/>
          <a:ln w="0">
            <a:noFill/>
          </a:ln>
        </p:spPr>
        <p:txBody>
          <a:bodyPr lIns="90000" rIns="90000" tIns="45000" bIns="45000" anchor="t">
            <a:normAutofit/>
          </a:bodyPr>
          <a:p>
            <a:pPr marL="228600" indent="-188640">
              <a:lnSpc>
                <a:spcPct val="90000"/>
              </a:lnSpc>
              <a:spcBef>
                <a:spcPts val="1001"/>
              </a:spcBef>
              <a:buClr>
                <a:srgbClr val="000000"/>
              </a:buClr>
              <a:buFont typeface="Times New Roman"/>
              <a:buChar char="●"/>
            </a:pPr>
            <a:r>
              <a:rPr b="0" lang="en-US" sz="2800" spc="-1" strike="noStrike">
                <a:solidFill>
                  <a:srgbClr val="000000"/>
                </a:solidFill>
                <a:latin typeface="Times New Roman"/>
                <a:ea typeface="Times New Roman"/>
              </a:rPr>
              <a:t>Problem Statement </a:t>
            </a:r>
            <a:endParaRPr b="0" lang="en-US" sz="2800" spc="-1" strike="noStrike">
              <a:solidFill>
                <a:srgbClr val="000000"/>
              </a:solidFill>
              <a:latin typeface="Arial"/>
            </a:endParaRPr>
          </a:p>
          <a:p>
            <a:pPr marL="228600" indent="-188640">
              <a:lnSpc>
                <a:spcPct val="90000"/>
              </a:lnSpc>
              <a:spcBef>
                <a:spcPts val="1001"/>
              </a:spcBef>
              <a:buClr>
                <a:srgbClr val="000000"/>
              </a:buClr>
              <a:buFont typeface="Times New Roman"/>
              <a:buChar char="●"/>
            </a:pPr>
            <a:r>
              <a:rPr b="0" lang="en-US" sz="2800" spc="-1" strike="noStrike">
                <a:solidFill>
                  <a:srgbClr val="000000"/>
                </a:solidFill>
                <a:latin typeface="Times New Roman"/>
                <a:ea typeface="Times New Roman"/>
              </a:rPr>
              <a:t>Introduction</a:t>
            </a:r>
            <a:endParaRPr b="0" lang="en-US" sz="2800" spc="-1" strike="noStrike">
              <a:solidFill>
                <a:srgbClr val="000000"/>
              </a:solidFill>
              <a:latin typeface="Arial"/>
            </a:endParaRPr>
          </a:p>
          <a:p>
            <a:pPr marL="228600" indent="-188640">
              <a:lnSpc>
                <a:spcPct val="90000"/>
              </a:lnSpc>
              <a:spcBef>
                <a:spcPts val="1001"/>
              </a:spcBef>
              <a:buClr>
                <a:srgbClr val="000000"/>
              </a:buClr>
              <a:buFont typeface="Times New Roman"/>
              <a:buChar char="●"/>
            </a:pPr>
            <a:r>
              <a:rPr b="0" lang="en-IN" sz="2800" spc="-1" strike="noStrike">
                <a:solidFill>
                  <a:srgbClr val="000000"/>
                </a:solidFill>
                <a:latin typeface="Times New Roman"/>
                <a:ea typeface="DejaVu Sans"/>
              </a:rPr>
              <a:t>Project Idea</a:t>
            </a:r>
            <a:endParaRPr b="0" lang="en-US" sz="2800" spc="-1" strike="noStrike">
              <a:solidFill>
                <a:srgbClr val="000000"/>
              </a:solidFill>
              <a:latin typeface="Arial"/>
            </a:endParaRPr>
          </a:p>
          <a:p>
            <a:pPr marL="228600" indent="-188640">
              <a:lnSpc>
                <a:spcPct val="90000"/>
              </a:lnSpc>
              <a:spcBef>
                <a:spcPts val="1001"/>
              </a:spcBef>
              <a:buClr>
                <a:srgbClr val="000000"/>
              </a:buClr>
              <a:buFont typeface="Times New Roman"/>
              <a:buChar char="●"/>
            </a:pPr>
            <a:r>
              <a:rPr b="0" lang="en-US" sz="2800" spc="-1" strike="noStrike">
                <a:solidFill>
                  <a:srgbClr val="000000"/>
                </a:solidFill>
                <a:latin typeface="Times New Roman"/>
                <a:ea typeface="Times New Roman"/>
              </a:rPr>
              <a:t>Literature Survey</a:t>
            </a:r>
            <a:endParaRPr b="0" lang="en-US" sz="2800" spc="-1" strike="noStrike">
              <a:solidFill>
                <a:srgbClr val="000000"/>
              </a:solidFill>
              <a:latin typeface="Arial"/>
            </a:endParaRPr>
          </a:p>
          <a:p>
            <a:pPr marL="228600" indent="-188640">
              <a:lnSpc>
                <a:spcPct val="90000"/>
              </a:lnSpc>
              <a:spcBef>
                <a:spcPts val="1001"/>
              </a:spcBef>
              <a:buClr>
                <a:srgbClr val="000000"/>
              </a:buClr>
              <a:buFont typeface="Times New Roman"/>
              <a:buChar char="●"/>
            </a:pPr>
            <a:r>
              <a:rPr b="0" lang="en-IN" sz="2800" spc="-1" strike="noStrike">
                <a:solidFill>
                  <a:srgbClr val="000000"/>
                </a:solidFill>
                <a:latin typeface="Times New Roman"/>
                <a:ea typeface="DejaVu Sans"/>
              </a:rPr>
              <a:t>Existing Systems</a:t>
            </a:r>
            <a:endParaRPr b="0" lang="en-US" sz="2800" spc="-1" strike="noStrike">
              <a:solidFill>
                <a:srgbClr val="000000"/>
              </a:solidFill>
              <a:latin typeface="Arial"/>
            </a:endParaRPr>
          </a:p>
          <a:p>
            <a:pPr marL="228600" indent="-188640">
              <a:lnSpc>
                <a:spcPct val="90000"/>
              </a:lnSpc>
              <a:spcBef>
                <a:spcPts val="1001"/>
              </a:spcBef>
              <a:buClr>
                <a:srgbClr val="000000"/>
              </a:buClr>
              <a:buFont typeface="Times New Roman"/>
              <a:buChar char="●"/>
            </a:pPr>
            <a:r>
              <a:rPr b="0" lang="en-US" sz="2800" spc="-1" strike="noStrike">
                <a:solidFill>
                  <a:srgbClr val="000000"/>
                </a:solidFill>
                <a:latin typeface="Times New Roman"/>
                <a:ea typeface="Times New Roman"/>
              </a:rPr>
              <a:t>Design</a:t>
            </a:r>
            <a:endParaRPr b="0" lang="en-US" sz="2800" spc="-1" strike="noStrike">
              <a:solidFill>
                <a:srgbClr val="000000"/>
              </a:solidFill>
              <a:latin typeface="Arial"/>
            </a:endParaRPr>
          </a:p>
          <a:p>
            <a:pPr marL="228600" indent="-188640">
              <a:lnSpc>
                <a:spcPct val="90000"/>
              </a:lnSpc>
              <a:spcBef>
                <a:spcPts val="1001"/>
              </a:spcBef>
              <a:buClr>
                <a:srgbClr val="000000"/>
              </a:buClr>
              <a:buFont typeface="Times New Roman"/>
              <a:buChar char="●"/>
            </a:pPr>
            <a:r>
              <a:rPr b="0" lang="en-US" sz="2800" spc="-1" strike="noStrike">
                <a:solidFill>
                  <a:srgbClr val="000000"/>
                </a:solidFill>
                <a:latin typeface="Times New Roman"/>
                <a:ea typeface="Times New Roman"/>
              </a:rPr>
              <a:t>Hardware and Software Requirements</a:t>
            </a:r>
            <a:endParaRPr b="0" lang="en-US" sz="2800" spc="-1" strike="noStrike">
              <a:solidFill>
                <a:srgbClr val="000000"/>
              </a:solidFill>
              <a:latin typeface="Arial"/>
            </a:endParaRPr>
          </a:p>
          <a:p>
            <a:pPr marL="228600" indent="-188640">
              <a:lnSpc>
                <a:spcPct val="90000"/>
              </a:lnSpc>
              <a:spcBef>
                <a:spcPts val="1001"/>
              </a:spcBef>
              <a:buClr>
                <a:srgbClr val="000000"/>
              </a:buClr>
              <a:buFont typeface="Times New Roman"/>
              <a:buChar char="●"/>
            </a:pPr>
            <a:r>
              <a:rPr b="0" lang="en-US" sz="2800" spc="-1" strike="noStrike">
                <a:solidFill>
                  <a:srgbClr val="000000"/>
                </a:solidFill>
                <a:latin typeface="Times New Roman"/>
                <a:ea typeface="Times New Roman"/>
              </a:rPr>
              <a:t>Implementation</a:t>
            </a:r>
            <a:endParaRPr b="0" lang="en-US" sz="2800" spc="-1" strike="noStrike">
              <a:solidFill>
                <a:srgbClr val="000000"/>
              </a:solidFill>
              <a:latin typeface="Arial"/>
            </a:endParaRPr>
          </a:p>
          <a:p>
            <a:pPr marL="228600" indent="-188640">
              <a:lnSpc>
                <a:spcPct val="90000"/>
              </a:lnSpc>
              <a:spcBef>
                <a:spcPts val="1001"/>
              </a:spcBef>
              <a:buClr>
                <a:srgbClr val="000000"/>
              </a:buClr>
              <a:buFont typeface="Times New Roman"/>
              <a:buChar char="●"/>
            </a:pPr>
            <a:r>
              <a:rPr b="0" lang="en-US" sz="2800" spc="-1" strike="noStrike">
                <a:solidFill>
                  <a:srgbClr val="000000"/>
                </a:solidFill>
                <a:latin typeface="Times New Roman"/>
                <a:ea typeface="Times New Roman"/>
              </a:rPr>
              <a:t>Conclusion </a:t>
            </a:r>
            <a:endParaRPr b="0" lang="en-US" sz="2800" spc="-1" strike="noStrike">
              <a:solidFill>
                <a:srgbClr val="000000"/>
              </a:solidFill>
              <a:latin typeface="Arial"/>
            </a:endParaRPr>
          </a:p>
        </p:txBody>
      </p:sp>
      <p:sp>
        <p:nvSpPr>
          <p:cNvPr id="135" name="PlaceHolder 3"/>
          <p:cNvSpPr>
            <a:spLocks noGrp="1"/>
          </p:cNvSpPr>
          <p:nvPr>
            <p:ph type="sldNum" idx="13"/>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B13F6034-FA6C-46C8-8F08-FA53D86D07BA}" type="slidenum">
              <a:rPr b="0" lang="en-US" sz="1200" spc="-1" strike="noStrike">
                <a:solidFill>
                  <a:srgbClr val="888888"/>
                </a:solidFill>
                <a:latin typeface="Calibri"/>
                <a:ea typeface="Calibri"/>
              </a:rPr>
              <a:t>2</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276120" y="0"/>
            <a:ext cx="10513440" cy="1323360"/>
          </a:xfrm>
          <a:prstGeom prst="rect">
            <a:avLst/>
          </a:prstGeom>
          <a:noFill/>
          <a:ln w="0">
            <a:noFill/>
          </a:ln>
        </p:spPr>
        <p:txBody>
          <a:bodyPr lIns="0" rIns="0" tIns="0" bIns="0" anchor="ctr">
            <a:normAutofit/>
          </a:bodyPr>
          <a:p>
            <a:pPr>
              <a:lnSpc>
                <a:spcPct val="90000"/>
              </a:lnSpc>
              <a:buNone/>
              <a:tabLst>
                <a:tab algn="l" pos="0"/>
              </a:tabLst>
            </a:pPr>
            <a:r>
              <a:rPr b="1" lang="en-US" sz="4400" spc="-1" strike="noStrike">
                <a:solidFill>
                  <a:srgbClr val="000000"/>
                </a:solidFill>
                <a:latin typeface="Times New Roman"/>
                <a:ea typeface="Times New Roman"/>
              </a:rPr>
              <a:t>Conclusion</a:t>
            </a:r>
            <a:endParaRPr b="0" lang="en-US" sz="4400" spc="-1" strike="noStrike">
              <a:solidFill>
                <a:srgbClr val="000000"/>
              </a:solidFill>
              <a:latin typeface="Arial"/>
            </a:endParaRPr>
          </a:p>
        </p:txBody>
      </p:sp>
      <p:sp>
        <p:nvSpPr>
          <p:cNvPr id="188" name="PlaceHolder 2"/>
          <p:cNvSpPr>
            <a:spLocks noGrp="1"/>
          </p:cNvSpPr>
          <p:nvPr>
            <p:ph/>
          </p:nvPr>
        </p:nvSpPr>
        <p:spPr>
          <a:xfrm>
            <a:off x="442800" y="1158840"/>
            <a:ext cx="11305800" cy="5560560"/>
          </a:xfrm>
          <a:prstGeom prst="rect">
            <a:avLst/>
          </a:prstGeom>
          <a:noFill/>
          <a:ln w="0">
            <a:noFill/>
          </a:ln>
        </p:spPr>
        <p:txBody>
          <a:bodyPr lIns="0" rIns="0" tIns="0" bIns="0" anchor="t">
            <a:normAutofit fontScale="96000"/>
          </a:bodyPr>
          <a:p>
            <a:pPr marL="228600" indent="-228600" algn="just">
              <a:lnSpc>
                <a:spcPct val="130000"/>
              </a:lnSpc>
              <a:spcBef>
                <a:spcPts val="1001"/>
              </a:spcBef>
              <a:buNone/>
              <a:tabLst>
                <a:tab algn="l" pos="0"/>
              </a:tabLst>
            </a:pP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The Surveillance System with Human Intrusion Detection project has effectively addressed the limitations of conventional security systems by introducing a real-time face recognition-based surveillance system. Through the utilization of advanced algorithms and the OpenCV Python library, the system ensures robust surveillance in restricted areas. Its distinguishing feature lies in its ability to differentiate between intruders and authorized individuals, thereby significantly enhancing the security and integrity of monitored zones. By integrating SCRFD and YOLO for face detection, complemented by ArcFace for recognition, the system has achieved an impressive accuracy rate surpassing 80-90%. However, it’s imperative to recognize that the accuracy is subject to the quality of the dataset and surveillance camera employed. </a:t>
            </a:r>
            <a:endParaRPr b="0" lang="en-US" sz="2200" spc="-1" strike="noStrike">
              <a:solidFill>
                <a:srgbClr val="000000"/>
              </a:solidFill>
              <a:latin typeface="Arial"/>
            </a:endParaRPr>
          </a:p>
          <a:p>
            <a:pPr marL="228600" indent="-228600" algn="just">
              <a:lnSpc>
                <a:spcPct val="130000"/>
              </a:lnSpc>
              <a:spcBef>
                <a:spcPts val="1001"/>
              </a:spcBef>
              <a:buNone/>
              <a:tabLst>
                <a:tab algn="l" pos="0"/>
              </a:tabLst>
            </a:pPr>
            <a:r>
              <a:rPr b="1" lang="en-US" sz="2800" spc="-1" strike="noStrike">
                <a:solidFill>
                  <a:srgbClr val="000000"/>
                </a:solidFill>
                <a:latin typeface="Times New Roman"/>
                <a:ea typeface="DejaVu Sans"/>
              </a:rPr>
              <a:t>Future Scope:</a:t>
            </a:r>
            <a:endParaRPr b="0" lang="en-US" sz="2800" spc="-1" strike="noStrike">
              <a:solidFill>
                <a:srgbClr val="000000"/>
              </a:solidFill>
              <a:latin typeface="Arial"/>
            </a:endParaRPr>
          </a:p>
          <a:p>
            <a:pPr marL="228600" indent="-228600" algn="just">
              <a:lnSpc>
                <a:spcPct val="130000"/>
              </a:lnSpc>
              <a:spcBef>
                <a:spcPts val="1001"/>
              </a:spcBef>
              <a:buClr>
                <a:srgbClr val="000000"/>
              </a:buClr>
              <a:buFont typeface="Wingdings" charset="2"/>
              <a:buChar char=""/>
              <a:tabLst>
                <a:tab algn="l" pos="0"/>
              </a:tabLst>
            </a:pPr>
            <a:r>
              <a:rPr b="0" lang="en-IN" sz="2200" spc="-1" strike="noStrike">
                <a:solidFill>
                  <a:srgbClr val="000000"/>
                </a:solidFill>
                <a:latin typeface="Times New Roman"/>
                <a:ea typeface="DejaVu Sans"/>
              </a:rPr>
              <a:t>Enhancing Accuracy</a:t>
            </a:r>
            <a:endParaRPr b="0" lang="en-US" sz="2200" spc="-1" strike="noStrike">
              <a:solidFill>
                <a:srgbClr val="000000"/>
              </a:solidFill>
              <a:latin typeface="Arial"/>
            </a:endParaRPr>
          </a:p>
          <a:p>
            <a:pPr marL="228600" indent="-228600" algn="just">
              <a:lnSpc>
                <a:spcPct val="130000"/>
              </a:lnSpc>
              <a:spcBef>
                <a:spcPts val="1001"/>
              </a:spcBef>
              <a:buClr>
                <a:srgbClr val="000000"/>
              </a:buClr>
              <a:buFont typeface="Wingdings" charset="2"/>
              <a:buChar char=""/>
              <a:tabLst>
                <a:tab algn="l" pos="0"/>
              </a:tabLst>
            </a:pPr>
            <a:r>
              <a:rPr b="0" lang="en-IN" sz="2200" spc="-1" strike="noStrike">
                <a:solidFill>
                  <a:srgbClr val="000000"/>
                </a:solidFill>
                <a:latin typeface="Times New Roman"/>
                <a:ea typeface="DejaVu Sans"/>
              </a:rPr>
              <a:t>Three-Dimensional Surveillance</a:t>
            </a:r>
            <a:endParaRPr b="0" lang="en-US" sz="2200" spc="-1" strike="noStrike">
              <a:solidFill>
                <a:srgbClr val="000000"/>
              </a:solidFill>
              <a:latin typeface="Arial"/>
            </a:endParaRPr>
          </a:p>
        </p:txBody>
      </p:sp>
      <p:sp>
        <p:nvSpPr>
          <p:cNvPr id="189" name="PlaceHolder 3"/>
          <p:cNvSpPr>
            <a:spLocks noGrp="1"/>
          </p:cNvSpPr>
          <p:nvPr>
            <p:ph type="sldNum" idx="31"/>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3DC19E3B-B45F-4204-AA73-9A872280CB95}" type="slidenum">
              <a:rPr b="0" lang="en-US" sz="1200" spc="-1" strike="noStrike">
                <a:solidFill>
                  <a:srgbClr val="888888"/>
                </a:solidFill>
                <a:latin typeface="Calibri"/>
                <a:ea typeface="Calibri"/>
              </a:rPr>
              <a:t>20</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60000" y="9720"/>
            <a:ext cx="10513440" cy="1323360"/>
          </a:xfrm>
          <a:prstGeom prst="rect">
            <a:avLst/>
          </a:prstGeom>
          <a:noFill/>
          <a:ln w="0">
            <a:noFill/>
          </a:ln>
        </p:spPr>
        <p:txBody>
          <a:bodyPr lIns="0" rIns="0" tIns="0" bIns="0" anchor="ctr">
            <a:normAutofit/>
          </a:bodyPr>
          <a:p>
            <a:pPr>
              <a:lnSpc>
                <a:spcPct val="90000"/>
              </a:lnSpc>
              <a:buNone/>
              <a:tabLst>
                <a:tab algn="l" pos="0"/>
              </a:tabLst>
            </a:pPr>
            <a:r>
              <a:rPr b="1" lang="en-US" sz="4400" spc="-1" strike="noStrike">
                <a:solidFill>
                  <a:srgbClr val="000000"/>
                </a:solidFill>
                <a:latin typeface="Times New Roman"/>
                <a:ea typeface="Times New Roman"/>
              </a:rPr>
              <a:t>References</a:t>
            </a:r>
            <a:endParaRPr b="0" lang="en-US" sz="4400" spc="-1" strike="noStrike">
              <a:solidFill>
                <a:srgbClr val="000000"/>
              </a:solidFill>
              <a:latin typeface="Arial"/>
            </a:endParaRPr>
          </a:p>
        </p:txBody>
      </p:sp>
      <p:sp>
        <p:nvSpPr>
          <p:cNvPr id="191" name="PlaceHolder 2"/>
          <p:cNvSpPr>
            <a:spLocks noGrp="1"/>
          </p:cNvSpPr>
          <p:nvPr>
            <p:ph type="sldNum" idx="32"/>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CCDC2DBF-6EAC-4717-8ADE-FAC59B53F15F}" type="slidenum">
              <a:rPr b="0" lang="en-US" sz="1200" spc="-1" strike="noStrike">
                <a:solidFill>
                  <a:srgbClr val="888888"/>
                </a:solidFill>
                <a:latin typeface="Calibri"/>
                <a:ea typeface="Calibri"/>
              </a:rPr>
              <a:t>21</a:t>
            </a:fld>
            <a:endParaRPr b="0" lang="en-IN" sz="1200" spc="-1" strike="noStrike">
              <a:latin typeface="Times New Roman"/>
            </a:endParaRPr>
          </a:p>
        </p:txBody>
      </p:sp>
      <p:sp>
        <p:nvSpPr>
          <p:cNvPr id="192" name="Rectangle 228"/>
          <p:cNvSpPr/>
          <p:nvPr/>
        </p:nvSpPr>
        <p:spPr>
          <a:xfrm>
            <a:off x="226800" y="1130040"/>
            <a:ext cx="11338920" cy="540792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50000"/>
              </a:lnSpc>
              <a:buClr>
                <a:srgbClr val="000000"/>
              </a:buClr>
              <a:buFont typeface="Arial"/>
              <a:buAutoNum type="arabicParenR"/>
            </a:pPr>
            <a:r>
              <a:rPr b="0" lang="en-IN" sz="1600" spc="-1" strike="noStrike">
                <a:solidFill>
                  <a:srgbClr val="000000"/>
                </a:solidFill>
                <a:latin typeface="Times New Roman"/>
                <a:ea typeface="DejaVu Sans"/>
              </a:rPr>
              <a:t>Akula Surya Teja, Ginni Chandra Mohini, Dannana Dhanunjay, Dr. P MManohar, ”Realtime Intrusion Detection System Using Open CV,” Journal of Survey in Fisheries Sciences, Visakhapatnam, India, 2023, pp. 2734-2740.</a:t>
            </a:r>
            <a:endParaRPr b="0" lang="en-IN" sz="1600" spc="-1" strike="noStrike">
              <a:latin typeface="Arial"/>
            </a:endParaRPr>
          </a:p>
          <a:p>
            <a:pPr marL="343080" indent="-343080">
              <a:lnSpc>
                <a:spcPct val="150000"/>
              </a:lnSpc>
              <a:buClr>
                <a:srgbClr val="000000"/>
              </a:buClr>
              <a:buFont typeface="Arial"/>
              <a:buAutoNum type="arabicParenR"/>
            </a:pPr>
            <a:r>
              <a:rPr b="0" lang="en-IN" sz="1600" spc="-1" strike="noStrike">
                <a:solidFill>
                  <a:srgbClr val="000000"/>
                </a:solidFill>
                <a:latin typeface="Times New Roman"/>
                <a:ea typeface="DejaVu Sans"/>
              </a:rPr>
              <a:t>G. Mallikharjuna Rao, Haseena Palle, Pragna Dasari, Shivani Jannaikode, Dr. P M Manohar, ”Implementation of Low Cost IoT Based Intruder Detection System by Face Recognition using Machine Learning,” Turkish Journal of Computer and Mathematics Education, Vol. 12, No. 13, 2021, pp. 353-362. </a:t>
            </a:r>
            <a:endParaRPr b="0" lang="en-IN" sz="1600" spc="-1" strike="noStrike">
              <a:latin typeface="Arial"/>
            </a:endParaRPr>
          </a:p>
          <a:p>
            <a:pPr marL="343080" indent="-343080">
              <a:lnSpc>
                <a:spcPct val="150000"/>
              </a:lnSpc>
              <a:buClr>
                <a:srgbClr val="000000"/>
              </a:buClr>
              <a:buFont typeface="Arial"/>
              <a:buAutoNum type="arabicParenR"/>
            </a:pPr>
            <a:r>
              <a:rPr b="0" lang="en-IN" sz="1600" spc="-1" strike="noStrike">
                <a:solidFill>
                  <a:srgbClr val="000000"/>
                </a:solidFill>
                <a:latin typeface="Times New Roman"/>
                <a:ea typeface="DejaVu Sans"/>
              </a:rPr>
              <a:t>K. S. Krishnendu, ”Analysis of Recent Trends in Face Recognition Systems,” 2023, arXiv:2304.11725. </a:t>
            </a:r>
            <a:endParaRPr b="0" lang="en-IN" sz="1600" spc="-1" strike="noStrike">
              <a:latin typeface="Arial"/>
            </a:endParaRPr>
          </a:p>
          <a:p>
            <a:pPr marL="343080" indent="-343080">
              <a:lnSpc>
                <a:spcPct val="150000"/>
              </a:lnSpc>
              <a:buClr>
                <a:srgbClr val="000000"/>
              </a:buClr>
              <a:buFont typeface="Arial"/>
              <a:buAutoNum type="arabicParenR"/>
            </a:pPr>
            <a:r>
              <a:rPr b="0" lang="en-IN" sz="1600" spc="-1" strike="noStrike">
                <a:solidFill>
                  <a:srgbClr val="000000"/>
                </a:solidFill>
                <a:latin typeface="Times New Roman"/>
                <a:ea typeface="DejaVu Sans"/>
              </a:rPr>
              <a:t>Rehmat Ullah, Hassan Hayat, Afsah Abid Siddiqui, Uzma Abid Siddiqui, Jebran Khan, Farman Ullah, Shoaib Hassan, Laiq Hasan., ”A Real-Time Framework for Human Face Detection and Recognition in CCTV Images,” Mathematical Problems in Engineering, 2022, Hindawi. </a:t>
            </a:r>
            <a:endParaRPr b="0" lang="en-IN" sz="1600" spc="-1" strike="noStrike">
              <a:latin typeface="Arial"/>
            </a:endParaRPr>
          </a:p>
          <a:p>
            <a:pPr marL="343080" indent="-343080">
              <a:lnSpc>
                <a:spcPct val="150000"/>
              </a:lnSpc>
              <a:buClr>
                <a:srgbClr val="000000"/>
              </a:buClr>
              <a:buFont typeface="Arial"/>
              <a:buAutoNum type="arabicParenR"/>
            </a:pPr>
            <a:r>
              <a:rPr b="0" lang="en-IN" sz="1600" spc="-1" strike="noStrike">
                <a:solidFill>
                  <a:srgbClr val="000000"/>
                </a:solidFill>
                <a:latin typeface="Times New Roman"/>
                <a:ea typeface="DejaVu Sans"/>
              </a:rPr>
              <a:t>Edwin Jose, Greeshma M, Mithun Haridas T. P, ”Face Recognition based Surveillance System Using FaceNet and MTCNN on Jetson TX2,” in Proceedings of the 5th International Conference on Advanced Computing &amp; Communication Systems (ICACCS), 2019.[8] OpenCV Documentation, https://docs.opencv.org</a:t>
            </a:r>
            <a:endParaRPr b="0" lang="en-IN" sz="1600" spc="-1" strike="noStrike">
              <a:latin typeface="Arial"/>
            </a:endParaRPr>
          </a:p>
          <a:p>
            <a:pPr marL="343080" indent="-343080">
              <a:lnSpc>
                <a:spcPct val="150000"/>
              </a:lnSpc>
              <a:buClr>
                <a:srgbClr val="000000"/>
              </a:buClr>
              <a:buFont typeface="Arial"/>
              <a:buAutoNum type="arabicParenR"/>
            </a:pPr>
            <a:endParaRPr b="0" lang="en-IN" sz="1600" spc="-1" strike="noStrike">
              <a:latin typeface="Arial"/>
            </a:endParaRPr>
          </a:p>
          <a:p>
            <a:pPr marL="343080" indent="-343080">
              <a:lnSpc>
                <a:spcPct val="150000"/>
              </a:lnSpc>
              <a:buClr>
                <a:srgbClr val="000000"/>
              </a:buClr>
              <a:buFont typeface="Arial"/>
              <a:buAutoNum type="arabicParenR"/>
            </a:pPr>
            <a:endParaRPr b="0" lang="en-IN" sz="1600" spc="-1" strike="noStrike">
              <a:latin typeface="Arial"/>
            </a:endParaRPr>
          </a:p>
          <a:p>
            <a:pPr>
              <a:lnSpc>
                <a:spcPct val="100000"/>
              </a:lnSpc>
              <a:buNone/>
            </a:pP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3800" cy="1323720"/>
          </a:xfrm>
          <a:prstGeom prst="rect">
            <a:avLst/>
          </a:prstGeom>
          <a:noFill/>
          <a:ln w="0">
            <a:noFill/>
          </a:ln>
        </p:spPr>
        <p:txBody>
          <a:bodyPr lIns="90000" rIns="90000" tIns="45000" bIns="45000" anchor="ctr">
            <a:normAutofit/>
          </a:bodyPr>
          <a:p>
            <a:pPr>
              <a:lnSpc>
                <a:spcPct val="90000"/>
              </a:lnSpc>
              <a:buNone/>
              <a:tabLst>
                <a:tab algn="l" pos="0"/>
              </a:tabLst>
            </a:pPr>
            <a:r>
              <a:rPr b="1" lang="en-US" sz="4400" spc="-1" strike="noStrike">
                <a:solidFill>
                  <a:srgbClr val="000000"/>
                </a:solidFill>
                <a:latin typeface="Times New Roman"/>
                <a:ea typeface="Times New Roman"/>
              </a:rPr>
              <a:t>Problem Statement:</a:t>
            </a:r>
            <a:endParaRPr b="0" lang="en-US" sz="4400" spc="-1" strike="noStrike">
              <a:solidFill>
                <a:srgbClr val="000000"/>
              </a:solidFill>
              <a:latin typeface="Arial"/>
            </a:endParaRPr>
          </a:p>
        </p:txBody>
      </p:sp>
      <p:sp>
        <p:nvSpPr>
          <p:cNvPr id="137" name="PlaceHolder 2"/>
          <p:cNvSpPr>
            <a:spLocks noGrp="1"/>
          </p:cNvSpPr>
          <p:nvPr>
            <p:ph/>
          </p:nvPr>
        </p:nvSpPr>
        <p:spPr>
          <a:xfrm>
            <a:off x="838080" y="1825560"/>
            <a:ext cx="10513800" cy="4349520"/>
          </a:xfrm>
          <a:prstGeom prst="rect">
            <a:avLst/>
          </a:prstGeom>
          <a:noFill/>
          <a:ln w="0">
            <a:noFill/>
          </a:ln>
        </p:spPr>
        <p:txBody>
          <a:bodyPr lIns="90000" rIns="90000" tIns="45000" bIns="45000" anchor="t">
            <a:noAutofit/>
          </a:bodyPr>
          <a:p>
            <a:pPr marL="108000" indent="-228600" algn="just">
              <a:lnSpc>
                <a:spcPct val="100000"/>
              </a:lnSpc>
              <a:spcBef>
                <a:spcPts val="1001"/>
              </a:spcBef>
              <a:spcAft>
                <a:spcPts val="1199"/>
              </a:spcAft>
              <a:buNone/>
              <a:tabLst>
                <a:tab algn="l" pos="0"/>
              </a:tabLst>
            </a:pPr>
            <a:r>
              <a:rPr b="0" lang="en-IN" sz="2200" spc="-1" strike="noStrike">
                <a:solidFill>
                  <a:srgbClr val="000000"/>
                </a:solidFill>
                <a:latin typeface="Times New Roman"/>
                <a:ea typeface="Calibri"/>
              </a:rPr>
              <a:t>	</a:t>
            </a:r>
            <a:r>
              <a:rPr b="0" lang="en-IN" sz="2200" spc="-1" strike="noStrike">
                <a:solidFill>
                  <a:srgbClr val="000000"/>
                </a:solidFill>
                <a:latin typeface="Times New Roman"/>
                <a:ea typeface="Calibri"/>
              </a:rPr>
              <a:t>Traditional CCTV surveillance systems in private spaces, notably warehouses, encounter significant obstacles in effective monitoring and security due to their dependence on human operators for footage analysis. The manual nature of this approach leads to time-consuming and less reliable processes, exacerbating the difficulty of distinguishing between authorized and unauthorized individuals and detecting potential intruders. With an increasing demand for more advanced security solutions, there is an urgent need to address these limitations. Our project focuses on enhancing CCTV systems by introducing real-time face recognition-based surveillance, utilizing machine learning and advanced technologies. The specific aim is to automate recognition processes, providing a timely and accurate identification of individuals, and promptly notifying security personnel of any unauthorized access.</a:t>
            </a:r>
            <a:endParaRPr b="0" lang="en-US" sz="2200" spc="-1" strike="noStrike">
              <a:solidFill>
                <a:srgbClr val="000000"/>
              </a:solidFill>
              <a:latin typeface="Arial"/>
            </a:endParaRPr>
          </a:p>
        </p:txBody>
      </p:sp>
      <p:sp>
        <p:nvSpPr>
          <p:cNvPr id="138" name="PlaceHolder 3"/>
          <p:cNvSpPr>
            <a:spLocks noGrp="1"/>
          </p:cNvSpPr>
          <p:nvPr>
            <p:ph type="sldNum" idx="14"/>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85F5A6DA-F817-48EE-A64E-5D6C7CC4424F}" type="slidenum">
              <a:rPr b="0" lang="en-US" sz="1200" spc="-1" strike="noStrike">
                <a:solidFill>
                  <a:srgbClr val="888888"/>
                </a:solidFill>
                <a:latin typeface="Calibri"/>
                <a:ea typeface="Calibri"/>
              </a:rPr>
              <a:t>3</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01160" y="-143640"/>
            <a:ext cx="10698840" cy="1043640"/>
          </a:xfrm>
          <a:prstGeom prst="rect">
            <a:avLst/>
          </a:prstGeom>
          <a:noFill/>
          <a:ln w="0">
            <a:noFill/>
          </a:ln>
        </p:spPr>
        <p:txBody>
          <a:bodyPr lIns="90000" rIns="90000" tIns="45000" bIns="45000" anchor="ctr">
            <a:normAutofit/>
          </a:bodyPr>
          <a:p>
            <a:pPr>
              <a:lnSpc>
                <a:spcPct val="90000"/>
              </a:lnSpc>
              <a:buNone/>
              <a:tabLst>
                <a:tab algn="l" pos="0"/>
              </a:tabLst>
            </a:pPr>
            <a:r>
              <a:rPr b="1" lang="en-US" sz="4400" spc="-1" strike="noStrike">
                <a:solidFill>
                  <a:srgbClr val="000000"/>
                </a:solidFill>
                <a:latin typeface="Times New Roman"/>
                <a:ea typeface="Times New Roman"/>
              </a:rPr>
              <a:t>Introduction</a:t>
            </a:r>
            <a:endParaRPr b="0" lang="en-US" sz="4400" spc="-1" strike="noStrike">
              <a:solidFill>
                <a:srgbClr val="000000"/>
              </a:solidFill>
              <a:latin typeface="Arial"/>
            </a:endParaRPr>
          </a:p>
        </p:txBody>
      </p:sp>
      <p:sp>
        <p:nvSpPr>
          <p:cNvPr id="140" name="PlaceHolder 2"/>
          <p:cNvSpPr>
            <a:spLocks noGrp="1"/>
          </p:cNvSpPr>
          <p:nvPr>
            <p:ph/>
          </p:nvPr>
        </p:nvSpPr>
        <p:spPr>
          <a:xfrm>
            <a:off x="180000" y="540000"/>
            <a:ext cx="11700000" cy="5526720"/>
          </a:xfrm>
          <a:prstGeom prst="rect">
            <a:avLst/>
          </a:prstGeom>
          <a:noFill/>
          <a:ln w="0">
            <a:noFill/>
          </a:ln>
        </p:spPr>
        <p:txBody>
          <a:bodyPr lIns="90000" rIns="90000" tIns="45000" bIns="45000" anchor="t">
            <a:noAutofit/>
          </a:bodyPr>
          <a:p>
            <a:pPr marL="228600" indent="-228600" algn="just">
              <a:lnSpc>
                <a:spcPct val="150000"/>
              </a:lnSpc>
              <a:spcBef>
                <a:spcPts val="1001"/>
              </a:spcBef>
              <a:buNone/>
              <a:tabLst>
                <a:tab algn="l" pos="0"/>
              </a:tabLst>
            </a:pPr>
            <a:r>
              <a:rPr b="1" lang="en-US" sz="2200" spc="-1" strike="noStrike">
                <a:solidFill>
                  <a:srgbClr val="000000"/>
                </a:solidFill>
                <a:latin typeface="Times New Roman"/>
                <a:ea typeface="Times New Roman"/>
              </a:rPr>
              <a:t>Background:</a:t>
            </a:r>
            <a:endParaRPr b="0" lang="en-US" sz="2200" spc="-1" strike="noStrike">
              <a:solidFill>
                <a:srgbClr val="000000"/>
              </a:solidFill>
              <a:latin typeface="Arial"/>
            </a:endParaRPr>
          </a:p>
          <a:p>
            <a:pPr marL="228600" indent="-228600" algn="just">
              <a:lnSpc>
                <a:spcPct val="100000"/>
              </a:lnSpc>
              <a:spcBef>
                <a:spcPts val="1001"/>
              </a:spcBef>
              <a:buNone/>
              <a:tabLst>
                <a:tab algn="l" pos="0"/>
              </a:tabLst>
            </a:pPr>
            <a:r>
              <a:rPr b="0" lang="en-US" sz="2000" spc="-1" strike="noStrike">
                <a:solidFill>
                  <a:srgbClr val="000000"/>
                </a:solidFill>
                <a:latin typeface="Times New Roman"/>
                <a:ea typeface="DejaVu Sans"/>
              </a:rPr>
              <a:t>	</a:t>
            </a:r>
            <a:r>
              <a:rPr b="0" lang="en-US" sz="2100" spc="-1" strike="noStrike">
                <a:solidFill>
                  <a:srgbClr val="000000"/>
                </a:solidFill>
                <a:latin typeface="Times New Roman"/>
                <a:ea typeface="DejaVu Sans"/>
              </a:rPr>
              <a:t>Security concerns in confidential or restricted areas are of paramount importance as they involve protecting </a:t>
            </a:r>
            <a:r>
              <a:rPr b="0" lang="en-US" sz="2100" spc="-1" strike="noStrike">
                <a:solidFill>
                  <a:srgbClr val="000000"/>
                </a:solidFill>
                <a:latin typeface="Times New Roman"/>
                <a:ea typeface="DejaVu Sans"/>
              </a:rPr>
              <a:t>sensitive information, assets, and personnel from unauthorized access, theft, sabotage, or espionage. These areas </a:t>
            </a:r>
            <a:r>
              <a:rPr b="0" lang="en-US" sz="2100" spc="-1" strike="noStrike">
                <a:solidFill>
                  <a:srgbClr val="000000"/>
                </a:solidFill>
                <a:latin typeface="Times New Roman"/>
                <a:ea typeface="DejaVu Sans"/>
              </a:rPr>
              <a:t>may include government facilities, corporate offices, research labs, financial institutions, and data centers, </a:t>
            </a:r>
            <a:r>
              <a:rPr b="0" lang="en-US" sz="2100" spc="-1" strike="noStrike">
                <a:solidFill>
                  <a:srgbClr val="000000"/>
                </a:solidFill>
                <a:latin typeface="Times New Roman"/>
                <a:ea typeface="DejaVu Sans"/>
              </a:rPr>
              <a:t>among others. In some areas like government or nuclear facilities, every department requires unique protocols </a:t>
            </a:r>
            <a:r>
              <a:rPr b="0" lang="en-US" sz="2100" spc="-1" strike="noStrike">
                <a:solidFill>
                  <a:srgbClr val="000000"/>
                </a:solidFill>
                <a:latin typeface="Times New Roman"/>
                <a:ea typeface="DejaVu Sans"/>
              </a:rPr>
              <a:t>for accessing, only a particular set of authorized persons should have entry, and in other cases, entry of every </a:t>
            </a:r>
            <a:r>
              <a:rPr b="0" lang="en-US" sz="2100" spc="-1" strike="noStrike">
                <a:solidFill>
                  <a:srgbClr val="000000"/>
                </a:solidFill>
                <a:latin typeface="Times New Roman"/>
                <a:ea typeface="DejaVu Sans"/>
              </a:rPr>
              <a:t>person into the particular department should be monitored. The state of surveillance cameras today has shown </a:t>
            </a:r>
            <a:r>
              <a:rPr b="0" lang="en-US" sz="2100" spc="-1" strike="noStrike">
                <a:solidFill>
                  <a:srgbClr val="000000"/>
                </a:solidFill>
                <a:latin typeface="Times New Roman"/>
                <a:ea typeface="DejaVu Sans"/>
              </a:rPr>
              <a:t>that there is still a great deal of potential for development in the fundamental ways that they work. Security </a:t>
            </a:r>
            <a:r>
              <a:rPr b="0" lang="en-US" sz="2100" spc="-1" strike="noStrike">
                <a:solidFill>
                  <a:srgbClr val="000000"/>
                </a:solidFill>
                <a:latin typeface="Times New Roman"/>
                <a:ea typeface="DejaVu Sans"/>
              </a:rPr>
              <a:t>cameras have always been employed as a monitoring system, even if they have never been used as an intrusion </a:t>
            </a:r>
            <a:r>
              <a:rPr b="0" lang="en-US" sz="2100" spc="-1" strike="noStrike">
                <a:solidFill>
                  <a:srgbClr val="000000"/>
                </a:solidFill>
                <a:latin typeface="Times New Roman"/>
                <a:ea typeface="DejaVu Sans"/>
              </a:rPr>
              <a:t>detecting and warning system. </a:t>
            </a:r>
            <a:endParaRPr b="0" lang="en-US" sz="2100" spc="-1" strike="noStrike">
              <a:solidFill>
                <a:srgbClr val="000000"/>
              </a:solidFill>
              <a:latin typeface="Arial"/>
            </a:endParaRPr>
          </a:p>
          <a:p>
            <a:pPr marL="228600" indent="-228600" algn="just">
              <a:lnSpc>
                <a:spcPct val="150000"/>
              </a:lnSpc>
              <a:spcBef>
                <a:spcPts val="1001"/>
              </a:spcBef>
              <a:buNone/>
              <a:tabLst>
                <a:tab algn="l" pos="0"/>
              </a:tabLst>
            </a:pPr>
            <a:r>
              <a:rPr b="1" lang="en-US" sz="2200" spc="-1" strike="noStrike">
                <a:solidFill>
                  <a:srgbClr val="000000"/>
                </a:solidFill>
                <a:latin typeface="Times New Roman"/>
                <a:ea typeface="Times New Roman"/>
              </a:rPr>
              <a:t>Motivation:</a:t>
            </a:r>
            <a:endParaRPr b="0" lang="en-US" sz="2200" spc="-1" strike="noStrike">
              <a:solidFill>
                <a:srgbClr val="000000"/>
              </a:solidFill>
              <a:latin typeface="Arial"/>
            </a:endParaRPr>
          </a:p>
          <a:p>
            <a:pPr marL="228600" indent="-228600" algn="just">
              <a:lnSpc>
                <a:spcPct val="100000"/>
              </a:lnSpc>
              <a:spcBef>
                <a:spcPts val="1001"/>
              </a:spcBef>
              <a:buNone/>
              <a:tabLst>
                <a:tab algn="l" pos="0"/>
              </a:tabLst>
            </a:pPr>
            <a:r>
              <a:rPr b="0" lang="en-IN" sz="1800" spc="-1" strike="noStrike">
                <a:solidFill>
                  <a:srgbClr val="000000"/>
                </a:solidFill>
                <a:latin typeface="Times New Roman"/>
                <a:ea typeface="Calibri"/>
              </a:rPr>
              <a:t>	</a:t>
            </a:r>
            <a:r>
              <a:rPr b="0" lang="en-IN" sz="2100" spc="-1" strike="noStrike">
                <a:solidFill>
                  <a:srgbClr val="000000"/>
                </a:solidFill>
                <a:latin typeface="Times New Roman"/>
                <a:ea typeface="Calibri"/>
              </a:rPr>
              <a:t>To addresses critical security concerns in restricted areas by introducing a real-time face recognition-based </a:t>
            </a:r>
            <a:r>
              <a:rPr b="0" lang="en-IN" sz="2100" spc="-1" strike="noStrike">
                <a:solidFill>
                  <a:srgbClr val="000000"/>
                </a:solidFill>
                <a:latin typeface="Times New Roman"/>
                <a:ea typeface="Calibri"/>
              </a:rPr>
              <a:t>surveillance system. Traditional security systems often struggle to authenticate individuals, leaving valuable </a:t>
            </a:r>
            <a:r>
              <a:rPr b="0" lang="en-IN" sz="2100" spc="-1" strike="noStrike">
                <a:solidFill>
                  <a:srgbClr val="000000"/>
                </a:solidFill>
                <a:latin typeface="Times New Roman"/>
                <a:ea typeface="Calibri"/>
              </a:rPr>
              <a:t>assets vulnerable. Unlike unmonitored CCTVs, this system employs advanced face detection and recognition </a:t>
            </a:r>
            <a:r>
              <a:rPr b="0" lang="en-IN" sz="2100" spc="-1" strike="noStrike">
                <a:solidFill>
                  <a:srgbClr val="000000"/>
                </a:solidFill>
                <a:latin typeface="Times New Roman"/>
                <a:ea typeface="Calibri"/>
              </a:rPr>
              <a:t>algorithms to promptly identify intruders. The timely alert mechanism, utilizing various communication </a:t>
            </a:r>
            <a:r>
              <a:rPr b="0" lang="en-IN" sz="2100" spc="-1" strike="noStrike">
                <a:solidFill>
                  <a:srgbClr val="000000"/>
                </a:solidFill>
                <a:latin typeface="Times New Roman"/>
                <a:ea typeface="Calibri"/>
              </a:rPr>
              <a:t>channels, ensures a swift response from designated </a:t>
            </a:r>
            <a:r>
              <a:rPr b="0" lang="en-IN" sz="2200" spc="-1" strike="noStrike">
                <a:solidFill>
                  <a:srgbClr val="000000"/>
                </a:solidFill>
                <a:latin typeface="Times New Roman"/>
                <a:ea typeface="Calibri"/>
              </a:rPr>
              <a:t>authorities. </a:t>
            </a:r>
            <a:endParaRPr b="0" lang="en-US" sz="2200" spc="-1" strike="noStrike">
              <a:solidFill>
                <a:srgbClr val="000000"/>
              </a:solidFill>
              <a:latin typeface="Arial"/>
            </a:endParaRPr>
          </a:p>
        </p:txBody>
      </p:sp>
      <p:sp>
        <p:nvSpPr>
          <p:cNvPr id="141" name="PlaceHolder 3"/>
          <p:cNvSpPr>
            <a:spLocks noGrp="1"/>
          </p:cNvSpPr>
          <p:nvPr>
            <p:ph type="sldNum" idx="15"/>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C2E71D85-4EA9-4C1D-8301-08600403F80C}" type="slidenum">
              <a:rPr b="0" lang="en-US" sz="1200" spc="-1" strike="noStrike">
                <a:solidFill>
                  <a:srgbClr val="888888"/>
                </a:solidFill>
                <a:latin typeface="Calibri"/>
                <a:ea typeface="Calibri"/>
              </a:rPr>
              <a:t>4</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581040" y="338040"/>
            <a:ext cx="10513440" cy="1323360"/>
          </a:xfrm>
          <a:prstGeom prst="rect">
            <a:avLst/>
          </a:prstGeom>
          <a:noFill/>
          <a:ln w="0">
            <a:noFill/>
          </a:ln>
        </p:spPr>
        <p:txBody>
          <a:bodyPr lIns="0" rIns="0" tIns="0" bIns="0" anchor="ctr">
            <a:normAutofit/>
          </a:bodyPr>
          <a:p>
            <a:pPr>
              <a:lnSpc>
                <a:spcPct val="90000"/>
              </a:lnSpc>
              <a:buNone/>
              <a:tabLst>
                <a:tab algn="l" pos="0"/>
              </a:tabLst>
            </a:pPr>
            <a:r>
              <a:rPr b="1" lang="en-US" sz="4400" spc="-1" strike="noStrike">
                <a:solidFill>
                  <a:srgbClr val="000000"/>
                </a:solidFill>
                <a:latin typeface="Times New Roman"/>
                <a:ea typeface="Times New Roman"/>
              </a:rPr>
              <a:t>P</a:t>
            </a:r>
            <a:r>
              <a:rPr b="1" lang="en-US" sz="4400" spc="-1" strike="noStrike">
                <a:solidFill>
                  <a:srgbClr val="000000"/>
                </a:solidFill>
                <a:latin typeface="Times New Roman"/>
                <a:ea typeface="Times New Roman"/>
              </a:rPr>
              <a:t>r</a:t>
            </a:r>
            <a:r>
              <a:rPr b="1" lang="en-US" sz="4400" spc="-1" strike="noStrike">
                <a:solidFill>
                  <a:srgbClr val="000000"/>
                </a:solidFill>
                <a:latin typeface="Times New Roman"/>
                <a:ea typeface="Times New Roman"/>
              </a:rPr>
              <a:t>o</a:t>
            </a:r>
            <a:r>
              <a:rPr b="1" lang="en-US" sz="4400" spc="-1" strike="noStrike">
                <a:solidFill>
                  <a:srgbClr val="000000"/>
                </a:solidFill>
                <a:latin typeface="Times New Roman"/>
                <a:ea typeface="Times New Roman"/>
              </a:rPr>
              <a:t>j</a:t>
            </a:r>
            <a:r>
              <a:rPr b="1" lang="en-US" sz="4400" spc="-1" strike="noStrike">
                <a:solidFill>
                  <a:srgbClr val="000000"/>
                </a:solidFill>
                <a:latin typeface="Times New Roman"/>
                <a:ea typeface="Times New Roman"/>
              </a:rPr>
              <a:t>e</a:t>
            </a:r>
            <a:r>
              <a:rPr b="1" lang="en-US" sz="4400" spc="-1" strike="noStrike">
                <a:solidFill>
                  <a:srgbClr val="000000"/>
                </a:solidFill>
                <a:latin typeface="Times New Roman"/>
                <a:ea typeface="Times New Roman"/>
              </a:rPr>
              <a:t>c</a:t>
            </a:r>
            <a:r>
              <a:rPr b="1" lang="en-US" sz="4400" spc="-1" strike="noStrike">
                <a:solidFill>
                  <a:srgbClr val="000000"/>
                </a:solidFill>
                <a:latin typeface="Times New Roman"/>
                <a:ea typeface="Times New Roman"/>
              </a:rPr>
              <a:t>t </a:t>
            </a:r>
            <a:r>
              <a:rPr b="1" lang="en-US" sz="4400" spc="-1" strike="noStrike">
                <a:solidFill>
                  <a:srgbClr val="000000"/>
                </a:solidFill>
                <a:latin typeface="Times New Roman"/>
                <a:ea typeface="Times New Roman"/>
              </a:rPr>
              <a:t>I</a:t>
            </a:r>
            <a:r>
              <a:rPr b="1" lang="en-US" sz="4400" spc="-1" strike="noStrike">
                <a:solidFill>
                  <a:srgbClr val="000000"/>
                </a:solidFill>
                <a:latin typeface="Times New Roman"/>
                <a:ea typeface="Times New Roman"/>
              </a:rPr>
              <a:t>d</a:t>
            </a:r>
            <a:r>
              <a:rPr b="1" lang="en-US" sz="4400" spc="-1" strike="noStrike">
                <a:solidFill>
                  <a:srgbClr val="000000"/>
                </a:solidFill>
                <a:latin typeface="Times New Roman"/>
                <a:ea typeface="Times New Roman"/>
              </a:rPr>
              <a:t>e</a:t>
            </a:r>
            <a:r>
              <a:rPr b="1" lang="en-US" sz="4400" spc="-1" strike="noStrike">
                <a:solidFill>
                  <a:srgbClr val="000000"/>
                </a:solidFill>
                <a:latin typeface="Times New Roman"/>
                <a:ea typeface="Times New Roman"/>
              </a:rPr>
              <a:t>a</a:t>
            </a:r>
            <a:r>
              <a:rPr b="1" lang="en-US" sz="4400" spc="-1" strike="noStrike">
                <a:solidFill>
                  <a:srgbClr val="000000"/>
                </a:solidFill>
                <a:latin typeface="Times New Roman"/>
                <a:ea typeface="Times New Roman"/>
              </a:rPr>
              <a:t>:</a:t>
            </a:r>
            <a:endParaRPr b="0" lang="en-US" sz="4400" spc="-1" strike="noStrike">
              <a:solidFill>
                <a:srgbClr val="000000"/>
              </a:solidFill>
              <a:latin typeface="Arial"/>
            </a:endParaRPr>
          </a:p>
        </p:txBody>
      </p:sp>
      <p:sp>
        <p:nvSpPr>
          <p:cNvPr id="143" name="PlaceHolder 2"/>
          <p:cNvSpPr>
            <a:spLocks noGrp="1"/>
          </p:cNvSpPr>
          <p:nvPr>
            <p:ph/>
          </p:nvPr>
        </p:nvSpPr>
        <p:spPr>
          <a:xfrm>
            <a:off x="497880" y="1503720"/>
            <a:ext cx="11336400" cy="4681440"/>
          </a:xfrm>
          <a:prstGeom prst="rect">
            <a:avLst/>
          </a:prstGeom>
          <a:noFill/>
          <a:ln w="0">
            <a:noFill/>
          </a:ln>
        </p:spPr>
        <p:txBody>
          <a:bodyPr lIns="0" rIns="0" tIns="0" bIns="0" anchor="t">
            <a:normAutofit/>
          </a:bodyPr>
          <a:p>
            <a:pPr marL="114480" indent="-228600" algn="just">
              <a:lnSpc>
                <a:spcPct val="100000"/>
              </a:lnSpc>
              <a:spcBef>
                <a:spcPts val="1001"/>
              </a:spcBef>
              <a:spcAft>
                <a:spcPts val="601"/>
              </a:spcAft>
              <a:buNone/>
              <a:tabLst>
                <a:tab algn="l" pos="0"/>
              </a:tabLst>
            </a:pPr>
            <a:r>
              <a:rPr b="0" lang="en-US" sz="2200" spc="-1" strike="noStrike">
                <a:solidFill>
                  <a:srgbClr val="000000"/>
                </a:solidFill>
                <a:latin typeface="Times New Roman"/>
                <a:ea typeface="Times New Roman"/>
              </a:rPr>
              <a:t>	</a:t>
            </a:r>
            <a:r>
              <a:rPr b="0" lang="en-US" sz="2200" spc="-1" strike="noStrike">
                <a:solidFill>
                  <a:srgbClr val="000000"/>
                </a:solidFill>
                <a:latin typeface="Times New Roman"/>
                <a:ea typeface="Times New Roman"/>
              </a:rPr>
              <a:t>Our project focuses on enhancing CCTV systems by incorporating real-time face recognition-based surveillance. By leveraging the ArcFace algorithm for accurate face recognition and SCRFD for efficient face detection, the system aims to automate recognition processes. The primary goal is to develop an advanced system capable of autonomously detecting unauthorized human presence within predefined zones. This initiative aims to provide early alerts to administrators and security professionals, enabling prompt responses to potential security breaches. The proactive approach ensures the safety and integrity of restricted areas, contributing to an overall improvement in the safety and security of these spaces. The system will promptly notify security personnel through email/messages and calls upon detecting an intruder, significantly improving the efficiency and reliability of security measures in private spaces.</a:t>
            </a:r>
            <a:endParaRPr b="0" lang="en-US" sz="2200" spc="-1" strike="noStrike">
              <a:solidFill>
                <a:srgbClr val="000000"/>
              </a:solidFill>
              <a:latin typeface="Arial"/>
            </a:endParaRPr>
          </a:p>
        </p:txBody>
      </p:sp>
      <p:sp>
        <p:nvSpPr>
          <p:cNvPr id="144" name="PlaceHolder 3"/>
          <p:cNvSpPr>
            <a:spLocks noGrp="1"/>
          </p:cNvSpPr>
          <p:nvPr>
            <p:ph type="sldNum" idx="16"/>
          </p:nvPr>
        </p:nvSpPr>
        <p:spPr>
          <a:xfrm>
            <a:off x="8610480" y="6356520"/>
            <a:ext cx="2741040" cy="36288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88A77F04-9347-43A2-8818-CCA1813D57FC}" type="slidenum">
              <a:rPr b="0" lang="en-US" sz="1200" spc="-1" strike="noStrike">
                <a:solidFill>
                  <a:srgbClr val="888888"/>
                </a:solidFill>
                <a:latin typeface="Calibri"/>
                <a:ea typeface="Calibri"/>
              </a:rPr>
              <a:t>5</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204840" y="137880"/>
            <a:ext cx="11767680" cy="6489360"/>
          </a:xfrm>
          <a:prstGeom prst="rect">
            <a:avLst/>
          </a:prstGeom>
          <a:noFill/>
          <a:ln w="0">
            <a:noFill/>
          </a:ln>
        </p:spPr>
        <p:txBody>
          <a:bodyPr lIns="90000" rIns="90000" tIns="45000" bIns="45000" anchor="t">
            <a:noAutofit/>
          </a:bodyPr>
          <a:p>
            <a:pPr marL="228600" indent="-228600" algn="just">
              <a:lnSpc>
                <a:spcPct val="150000"/>
              </a:lnSpc>
              <a:spcBef>
                <a:spcPts val="1001"/>
              </a:spcBef>
              <a:buNone/>
              <a:tabLst>
                <a:tab algn="l" pos="0"/>
              </a:tabLst>
            </a:pPr>
            <a:r>
              <a:rPr b="1" lang="en-US" sz="3200" spc="-1" strike="noStrike">
                <a:solidFill>
                  <a:srgbClr val="000000"/>
                </a:solidFill>
                <a:latin typeface="Times New Roman"/>
                <a:ea typeface="Times New Roman"/>
              </a:rPr>
              <a:t>Objectives: </a:t>
            </a:r>
            <a:endParaRPr b="0" lang="en-US" sz="3200" spc="-1" strike="noStrike">
              <a:solidFill>
                <a:srgbClr val="000000"/>
              </a:solidFill>
              <a:latin typeface="Arial"/>
            </a:endParaRPr>
          </a:p>
          <a:p>
            <a:pPr marL="228600" indent="-228600" algn="just">
              <a:lnSpc>
                <a:spcPct val="100000"/>
              </a:lnSpc>
              <a:spcBef>
                <a:spcPts val="1001"/>
              </a:spcBef>
              <a:buClr>
                <a:srgbClr val="000000"/>
              </a:buClr>
              <a:buFont typeface="Wingdings" charset="2"/>
              <a:buChar char=""/>
              <a:tabLst>
                <a:tab algn="l" pos="0"/>
              </a:tabLst>
            </a:pPr>
            <a:r>
              <a:rPr b="1" lang="en-US" sz="2200" spc="-1" strike="noStrike">
                <a:solidFill>
                  <a:srgbClr val="000000"/>
                </a:solidFill>
                <a:latin typeface="Times New Roman"/>
                <a:ea typeface="Times New Roman"/>
              </a:rPr>
              <a:t>Establish a Dynamic Surveillance Platform: </a:t>
            </a:r>
            <a:r>
              <a:rPr b="0" lang="en-US" sz="2200" spc="-1" strike="noStrike">
                <a:solidFill>
                  <a:srgbClr val="000000"/>
                </a:solidFill>
                <a:latin typeface="Times New Roman"/>
                <a:ea typeface="Times New Roman"/>
              </a:rPr>
              <a:t>Develop an online platform that seamlessly </a:t>
            </a:r>
            <a:r>
              <a:rPr b="0" lang="en-US" sz="2200" spc="-1" strike="noStrike">
                <a:solidFill>
                  <a:srgbClr val="000000"/>
                </a:solidFill>
                <a:latin typeface="Times New Roman"/>
                <a:ea typeface="Times New Roman"/>
              </a:rPr>
              <a:t>integrates surveillance cameras with advanced machine learning algorithms. This platform </a:t>
            </a:r>
            <a:r>
              <a:rPr b="0" lang="en-US" sz="2200" spc="-1" strike="noStrike">
                <a:solidFill>
                  <a:srgbClr val="000000"/>
                </a:solidFill>
                <a:latin typeface="Times New Roman"/>
                <a:ea typeface="Times New Roman"/>
              </a:rPr>
              <a:t>will enable real-time analysis of CCTV footage, differentiating between routine activities </a:t>
            </a:r>
            <a:r>
              <a:rPr b="0" lang="en-US" sz="2200" spc="-1" strike="noStrike">
                <a:solidFill>
                  <a:srgbClr val="000000"/>
                </a:solidFill>
                <a:latin typeface="Times New Roman"/>
                <a:ea typeface="Times New Roman"/>
              </a:rPr>
              <a:t>and potential security threats. </a:t>
            </a:r>
            <a:endParaRPr b="0" lang="en-US" sz="2200" spc="-1" strike="noStrike">
              <a:solidFill>
                <a:srgbClr val="000000"/>
              </a:solidFill>
              <a:latin typeface="Arial"/>
            </a:endParaRPr>
          </a:p>
          <a:p>
            <a:pPr marL="228600" indent="-228600" algn="just">
              <a:lnSpc>
                <a:spcPct val="100000"/>
              </a:lnSpc>
              <a:spcBef>
                <a:spcPts val="1120"/>
              </a:spcBef>
              <a:buClr>
                <a:srgbClr val="000000"/>
              </a:buClr>
              <a:buFont typeface="Wingdings" charset="2"/>
              <a:buChar char=""/>
              <a:tabLst>
                <a:tab algn="l" pos="0"/>
              </a:tabLst>
            </a:pPr>
            <a:r>
              <a:rPr b="1" lang="en-US" sz="2200" spc="-1" strike="noStrike">
                <a:solidFill>
                  <a:srgbClr val="000000"/>
                </a:solidFill>
                <a:latin typeface="Times New Roman"/>
                <a:ea typeface="Times New Roman"/>
              </a:rPr>
              <a:t>Reduction of False Alarms: </a:t>
            </a:r>
            <a:r>
              <a:rPr b="0" lang="en-US" sz="2200" spc="-1" strike="noStrike">
                <a:solidFill>
                  <a:srgbClr val="000000"/>
                </a:solidFill>
                <a:latin typeface="Times New Roman"/>
                <a:ea typeface="Times New Roman"/>
              </a:rPr>
              <a:t>Integrate sophisticated image processing and machine </a:t>
            </a:r>
            <a:r>
              <a:rPr b="0" lang="en-US" sz="2200" spc="-1" strike="noStrike">
                <a:solidFill>
                  <a:srgbClr val="000000"/>
                </a:solidFill>
                <a:latin typeface="Times New Roman"/>
                <a:ea typeface="Times New Roman"/>
              </a:rPr>
              <a:t>learning algorithms to significantly reduce false alarms, allowing security personnel to </a:t>
            </a:r>
            <a:r>
              <a:rPr b="0" lang="en-US" sz="2200" spc="-1" strike="noStrike">
                <a:solidFill>
                  <a:srgbClr val="000000"/>
                </a:solidFill>
                <a:latin typeface="Times New Roman"/>
                <a:ea typeface="Times New Roman"/>
              </a:rPr>
              <a:t>concentrate on genuine security threats and critical events, thereby optimizing resource </a:t>
            </a:r>
            <a:r>
              <a:rPr b="0" lang="en-US" sz="2200" spc="-1" strike="noStrike">
                <a:solidFill>
                  <a:srgbClr val="000000"/>
                </a:solidFill>
                <a:latin typeface="Times New Roman"/>
                <a:ea typeface="Times New Roman"/>
              </a:rPr>
              <a:t>allocation and response effectiveness. </a:t>
            </a:r>
            <a:endParaRPr b="0" lang="en-US" sz="2200" spc="-1" strike="noStrike">
              <a:solidFill>
                <a:srgbClr val="000000"/>
              </a:solidFill>
              <a:latin typeface="Arial"/>
            </a:endParaRPr>
          </a:p>
          <a:p>
            <a:pPr marL="228600" indent="-228600" algn="just">
              <a:lnSpc>
                <a:spcPct val="100000"/>
              </a:lnSpc>
              <a:spcBef>
                <a:spcPts val="1120"/>
              </a:spcBef>
              <a:spcAft>
                <a:spcPts val="119"/>
              </a:spcAft>
              <a:buClr>
                <a:srgbClr val="000000"/>
              </a:buClr>
              <a:buFont typeface="Wingdings" charset="2"/>
              <a:buChar char=""/>
              <a:tabLst>
                <a:tab algn="l" pos="0"/>
              </a:tabLst>
            </a:pPr>
            <a:r>
              <a:rPr b="1" lang="en-US" sz="2200" spc="-1" strike="noStrike">
                <a:solidFill>
                  <a:srgbClr val="000000"/>
                </a:solidFill>
                <a:latin typeface="Times New Roman"/>
                <a:ea typeface="Times New Roman"/>
              </a:rPr>
              <a:t>Real-time Detection and Immediate Response: </a:t>
            </a:r>
            <a:r>
              <a:rPr b="0" lang="en-US" sz="2200" spc="-1" strike="noStrike">
                <a:solidFill>
                  <a:srgbClr val="000000"/>
                </a:solidFill>
                <a:latin typeface="Times New Roman"/>
                <a:ea typeface="Times New Roman"/>
              </a:rPr>
              <a:t>Implement a system that delivers real-</a:t>
            </a:r>
            <a:r>
              <a:rPr b="0" lang="en-US" sz="2200" spc="-1" strike="noStrike">
                <a:solidFill>
                  <a:srgbClr val="000000"/>
                </a:solidFill>
                <a:latin typeface="Times New Roman"/>
                <a:ea typeface="Times New Roman"/>
              </a:rPr>
              <a:t>time detection of human intrusions and initiates immediate responses upon detection. The </a:t>
            </a:r>
            <a:r>
              <a:rPr b="0" lang="en-US" sz="2200" spc="-1" strike="noStrike">
                <a:solidFill>
                  <a:srgbClr val="000000"/>
                </a:solidFill>
                <a:latin typeface="Times New Roman"/>
                <a:ea typeface="Times New Roman"/>
              </a:rPr>
              <a:t>system will promptly alert security personnel and administrators through various channels, </a:t>
            </a:r>
            <a:r>
              <a:rPr b="0" lang="en-US" sz="2200" spc="-1" strike="noStrike">
                <a:solidFill>
                  <a:srgbClr val="000000"/>
                </a:solidFill>
                <a:latin typeface="Times New Roman"/>
                <a:ea typeface="Times New Roman"/>
              </a:rPr>
              <a:t>including email, messaging services, and direct phone calls, ensuring rapid reactions to </a:t>
            </a:r>
            <a:r>
              <a:rPr b="0" lang="en-US" sz="2200" spc="-1" strike="noStrike">
                <a:solidFill>
                  <a:srgbClr val="000000"/>
                </a:solidFill>
                <a:latin typeface="Times New Roman"/>
                <a:ea typeface="Times New Roman"/>
              </a:rPr>
              <a:t>potential security breaches. </a:t>
            </a:r>
            <a:endParaRPr b="0" lang="en-US" sz="2200" spc="-1" strike="noStrike">
              <a:solidFill>
                <a:srgbClr val="000000"/>
              </a:solidFill>
              <a:latin typeface="Arial"/>
            </a:endParaRPr>
          </a:p>
          <a:p>
            <a:pPr marL="228600" indent="-228600" algn="just">
              <a:lnSpc>
                <a:spcPct val="100000"/>
              </a:lnSpc>
              <a:spcBef>
                <a:spcPts val="1120"/>
              </a:spcBef>
              <a:spcAft>
                <a:spcPts val="119"/>
              </a:spcAft>
              <a:buClr>
                <a:srgbClr val="000000"/>
              </a:buClr>
              <a:buFont typeface="Wingdings" charset="2"/>
              <a:buChar char=""/>
              <a:tabLst>
                <a:tab algn="l" pos="0"/>
              </a:tabLst>
            </a:pPr>
            <a:r>
              <a:rPr b="1" lang="en-IN" sz="2200" spc="-1" strike="noStrike">
                <a:solidFill>
                  <a:srgbClr val="000000"/>
                </a:solidFill>
                <a:latin typeface="Times New Roman"/>
                <a:ea typeface="DejaVu Sans"/>
              </a:rPr>
              <a:t>Face Recognition API:</a:t>
            </a:r>
            <a:r>
              <a:rPr b="1" lang="en-US" sz="2200" spc="-1" strike="noStrike">
                <a:solidFill>
                  <a:srgbClr val="000000"/>
                </a:solidFill>
                <a:latin typeface="Times New Roman"/>
                <a:ea typeface="DejaVu Sans"/>
              </a:rPr>
              <a:t> </a:t>
            </a:r>
            <a:r>
              <a:rPr b="0" lang="en-US" sz="2200" spc="-1" strike="noStrike">
                <a:solidFill>
                  <a:srgbClr val="000000"/>
                </a:solidFill>
                <a:latin typeface="Times New Roman"/>
                <a:ea typeface="DejaVu Sans"/>
              </a:rPr>
              <a:t>Develop a versatile Face Recognition API with the objective of </a:t>
            </a:r>
            <a:r>
              <a:rPr b="0" lang="en-US" sz="2200" spc="-1" strike="noStrike">
                <a:solidFill>
                  <a:srgbClr val="000000"/>
                </a:solidFill>
                <a:latin typeface="Times New Roman"/>
                <a:ea typeface="DejaVu Sans"/>
              </a:rPr>
              <a:t>providing a scalable and interoperable solution, seamlessly integrable into multiple </a:t>
            </a:r>
            <a:r>
              <a:rPr b="0" lang="en-US" sz="2200" spc="-1" strike="noStrike">
                <a:solidFill>
                  <a:srgbClr val="000000"/>
                </a:solidFill>
                <a:latin typeface="Times New Roman"/>
                <a:ea typeface="DejaVu Sans"/>
              </a:rPr>
              <a:t>systems. The API aims to offer reliable and efficient facial recognition capabilities, </a:t>
            </a:r>
            <a:r>
              <a:rPr b="0" lang="en-US" sz="2200" spc="-1" strike="noStrike">
                <a:solidFill>
                  <a:srgbClr val="000000"/>
                </a:solidFill>
                <a:latin typeface="Times New Roman"/>
                <a:ea typeface="DejaVu Sans"/>
              </a:rPr>
              <a:t>enhancing security and user identification across diverse applications and platforms.</a:t>
            </a:r>
            <a:endParaRPr b="0" lang="en-US" sz="2200" spc="-1" strike="noStrike">
              <a:solidFill>
                <a:srgbClr val="000000"/>
              </a:solidFill>
              <a:latin typeface="Arial"/>
            </a:endParaRPr>
          </a:p>
        </p:txBody>
      </p:sp>
      <p:sp>
        <p:nvSpPr>
          <p:cNvPr id="146" name="PlaceHolder 2"/>
          <p:cNvSpPr>
            <a:spLocks noGrp="1"/>
          </p:cNvSpPr>
          <p:nvPr>
            <p:ph type="sldNum" idx="17"/>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F4BF73A0-CCBB-47F1-A799-7DEDB5D156D9}" type="slidenum">
              <a:rPr b="0" lang="en-US" sz="1200" spc="-1" strike="noStrike">
                <a:solidFill>
                  <a:srgbClr val="888888"/>
                </a:solidFill>
                <a:latin typeface="Calibri"/>
                <a:ea typeface="Calibri"/>
              </a:rPr>
              <a:t>5</a:t>
            </a:fld>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3800" cy="1324080"/>
          </a:xfrm>
          <a:prstGeom prst="rect">
            <a:avLst/>
          </a:prstGeom>
          <a:noFill/>
          <a:ln w="0">
            <a:noFill/>
          </a:ln>
        </p:spPr>
        <p:txBody>
          <a:bodyPr lIns="90000" rIns="90000" tIns="45000" bIns="45000" anchor="ctr">
            <a:normAutofit/>
          </a:bodyPr>
          <a:p>
            <a:pPr algn="ctr">
              <a:lnSpc>
                <a:spcPct val="90000"/>
              </a:lnSpc>
              <a:buNone/>
              <a:tabLst>
                <a:tab algn="l" pos="0"/>
              </a:tabLst>
            </a:pPr>
            <a:r>
              <a:rPr b="1" lang="en-US" sz="4400" spc="-1" strike="noStrike">
                <a:solidFill>
                  <a:srgbClr val="000000"/>
                </a:solidFill>
                <a:latin typeface="Times New Roman"/>
                <a:ea typeface="DejaVu Sans"/>
              </a:rPr>
              <a:t>Literature Survey</a:t>
            </a:r>
            <a:endParaRPr b="0" lang="en-US" sz="4400" spc="-1" strike="noStrike">
              <a:solidFill>
                <a:srgbClr val="000000"/>
              </a:solidFill>
              <a:latin typeface="Arial"/>
            </a:endParaRPr>
          </a:p>
        </p:txBody>
      </p:sp>
      <p:sp>
        <p:nvSpPr>
          <p:cNvPr id="148" name="PlaceHolder 2"/>
          <p:cNvSpPr>
            <a:spLocks noGrp="1"/>
          </p:cNvSpPr>
          <p:nvPr>
            <p:ph/>
          </p:nvPr>
        </p:nvSpPr>
        <p:spPr>
          <a:xfrm>
            <a:off x="838080" y="1825560"/>
            <a:ext cx="10513800" cy="4349520"/>
          </a:xfrm>
          <a:prstGeom prst="rect">
            <a:avLst/>
          </a:prstGeom>
          <a:noFill/>
          <a:ln w="0">
            <a:noFill/>
          </a:ln>
        </p:spPr>
        <p:txBody>
          <a:bodyPr lIns="90000" rIns="90000" tIns="45000" bIns="45000" anchor="t">
            <a:normAutofit/>
          </a:bodyPr>
          <a:p>
            <a:pPr marL="228600" indent="-228600">
              <a:lnSpc>
                <a:spcPct val="90000"/>
              </a:lnSpc>
              <a:spcBef>
                <a:spcPts val="1001"/>
              </a:spcBef>
              <a:buNone/>
              <a:tabLst>
                <a:tab algn="l" pos="0"/>
              </a:tabLst>
            </a:pPr>
            <a:r>
              <a:rPr b="0" lang="en-US" sz="2800" spc="-1" strike="noStrike">
                <a:solidFill>
                  <a:srgbClr val="000000"/>
                </a:solidFill>
                <a:latin typeface="Calibri"/>
                <a:ea typeface="Calibri"/>
              </a:rPr>
              <a:t>   </a:t>
            </a:r>
            <a:endParaRPr b="0" lang="en-US" sz="2800" spc="-1" strike="noStrike">
              <a:solidFill>
                <a:srgbClr val="000000"/>
              </a:solidFill>
              <a:latin typeface="Arial"/>
            </a:endParaRPr>
          </a:p>
        </p:txBody>
      </p:sp>
      <p:sp>
        <p:nvSpPr>
          <p:cNvPr id="149" name="PlaceHolder 3"/>
          <p:cNvSpPr>
            <a:spLocks noGrp="1"/>
          </p:cNvSpPr>
          <p:nvPr>
            <p:ph type="sldNum" idx="18"/>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00387DF6-EA7D-4299-90FC-18F0776AB49E}" type="slidenum">
              <a:rPr b="0" lang="en-US" sz="1200" spc="-1" strike="noStrike">
                <a:solidFill>
                  <a:srgbClr val="888888"/>
                </a:solidFill>
                <a:latin typeface="Calibri"/>
                <a:ea typeface="Calibri"/>
              </a:rPr>
              <a:t>7</a:t>
            </a:fld>
            <a:endParaRPr b="0" lang="en-IN" sz="1200" spc="-1" strike="noStrike">
              <a:latin typeface="Times New Roman"/>
            </a:endParaRPr>
          </a:p>
        </p:txBody>
      </p:sp>
      <p:graphicFrame>
        <p:nvGraphicFramePr>
          <p:cNvPr id="150" name="Google Shape;166;g276619a1fc7_2_51"/>
          <p:cNvGraphicFramePr/>
          <p:nvPr/>
        </p:nvGraphicFramePr>
        <p:xfrm>
          <a:off x="952560" y="1825560"/>
          <a:ext cx="10286280" cy="4074840"/>
        </p:xfrm>
        <a:graphic>
          <a:graphicData uri="http://schemas.openxmlformats.org/drawingml/2006/table">
            <a:tbl>
              <a:tblPr/>
              <a:tblGrid>
                <a:gridCol w="739800"/>
                <a:gridCol w="2489400"/>
                <a:gridCol w="1511640"/>
                <a:gridCol w="1587960"/>
                <a:gridCol w="2242800"/>
                <a:gridCol w="1715040"/>
              </a:tblGrid>
              <a:tr h="775800">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Sr</a:t>
                      </a:r>
                      <a:endParaRPr b="0" lang="en-IN" sz="1800" spc="-1" strike="noStrike">
                        <a:latin typeface="Arial"/>
                      </a:endParaRPr>
                    </a:p>
                    <a:p>
                      <a:pPr>
                        <a:lnSpc>
                          <a:spcPct val="100000"/>
                        </a:lnSpc>
                        <a:buNone/>
                        <a:tabLst>
                          <a:tab algn="l" pos="0"/>
                        </a:tabLst>
                      </a:pPr>
                      <a:r>
                        <a:rPr b="0" lang="en-US" sz="1800" spc="-1" strike="noStrike">
                          <a:solidFill>
                            <a:srgbClr val="000000"/>
                          </a:solidFill>
                          <a:latin typeface="Times New Roman"/>
                          <a:ea typeface="Times New Roman"/>
                        </a:rPr>
                        <a:t>No.</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Research Paper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Author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Technology Used</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Advantage</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Drawback</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299400">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Arial"/>
                        </a:rPr>
                        <a:t>01</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CCTV Intelligent Surveillance on Intruder Detection</a:t>
                      </a:r>
                      <a:endParaRPr b="0" lang="en-IN" sz="14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Times New Roman"/>
                        </a:rPr>
                        <a:t>Arun Francis</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Times New Roman"/>
                        </a:rPr>
                        <a:t>Deep Learning</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Rule-based notification system for predicting movements of intruders and kids at home predicts child’s movements before something goes wrong, and watch for suspicious behaviors. Detect the face within 20 meters distance.</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The model works only in the day time it is doesn't detect intruders at night.</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3800" cy="1324080"/>
          </a:xfrm>
          <a:prstGeom prst="rect">
            <a:avLst/>
          </a:prstGeom>
          <a:noFill/>
          <a:ln w="0">
            <a:noFill/>
          </a:ln>
        </p:spPr>
        <p:txBody>
          <a:bodyPr lIns="90000" rIns="90000" tIns="45000" bIns="45000" anchor="ctr">
            <a:normAutofit/>
          </a:bodyPr>
          <a:p>
            <a:pPr algn="ctr">
              <a:lnSpc>
                <a:spcPct val="90000"/>
              </a:lnSpc>
              <a:buNone/>
              <a:tabLst>
                <a:tab algn="l" pos="0"/>
              </a:tabLst>
            </a:pPr>
            <a:r>
              <a:rPr b="1" lang="en-US" sz="4400" spc="-1" strike="noStrike">
                <a:solidFill>
                  <a:srgbClr val="000000"/>
                </a:solidFill>
                <a:latin typeface="Times New Roman"/>
                <a:ea typeface="DejaVu Sans"/>
              </a:rPr>
              <a:t>L</a:t>
            </a:r>
            <a:r>
              <a:rPr b="1" lang="en-US" sz="4400" spc="-1" strike="noStrike">
                <a:solidFill>
                  <a:srgbClr val="000000"/>
                </a:solidFill>
                <a:latin typeface="Times New Roman"/>
                <a:ea typeface="DejaVu Sans"/>
              </a:rPr>
              <a:t>it</a:t>
            </a:r>
            <a:r>
              <a:rPr b="1" lang="en-US" sz="4400" spc="-1" strike="noStrike">
                <a:solidFill>
                  <a:srgbClr val="000000"/>
                </a:solidFill>
                <a:latin typeface="Times New Roman"/>
                <a:ea typeface="DejaVu Sans"/>
              </a:rPr>
              <a:t>e</a:t>
            </a:r>
            <a:r>
              <a:rPr b="1" lang="en-US" sz="4400" spc="-1" strike="noStrike">
                <a:solidFill>
                  <a:srgbClr val="000000"/>
                </a:solidFill>
                <a:latin typeface="Times New Roman"/>
                <a:ea typeface="DejaVu Sans"/>
              </a:rPr>
              <a:t>r</a:t>
            </a:r>
            <a:r>
              <a:rPr b="1" lang="en-US" sz="4400" spc="-1" strike="noStrike">
                <a:solidFill>
                  <a:srgbClr val="000000"/>
                </a:solidFill>
                <a:latin typeface="Times New Roman"/>
                <a:ea typeface="DejaVu Sans"/>
              </a:rPr>
              <a:t>a</a:t>
            </a:r>
            <a:r>
              <a:rPr b="1" lang="en-US" sz="4400" spc="-1" strike="noStrike">
                <a:solidFill>
                  <a:srgbClr val="000000"/>
                </a:solidFill>
                <a:latin typeface="Times New Roman"/>
                <a:ea typeface="DejaVu Sans"/>
              </a:rPr>
              <a:t>t</a:t>
            </a:r>
            <a:r>
              <a:rPr b="1" lang="en-US" sz="4400" spc="-1" strike="noStrike">
                <a:solidFill>
                  <a:srgbClr val="000000"/>
                </a:solidFill>
                <a:latin typeface="Times New Roman"/>
                <a:ea typeface="DejaVu Sans"/>
              </a:rPr>
              <a:t>u</a:t>
            </a:r>
            <a:r>
              <a:rPr b="1" lang="en-US" sz="4400" spc="-1" strike="noStrike">
                <a:solidFill>
                  <a:srgbClr val="000000"/>
                </a:solidFill>
                <a:latin typeface="Times New Roman"/>
                <a:ea typeface="DejaVu Sans"/>
              </a:rPr>
              <a:t>r</a:t>
            </a:r>
            <a:r>
              <a:rPr b="1" lang="en-US" sz="4400" spc="-1" strike="noStrike">
                <a:solidFill>
                  <a:srgbClr val="000000"/>
                </a:solidFill>
                <a:latin typeface="Times New Roman"/>
                <a:ea typeface="DejaVu Sans"/>
              </a:rPr>
              <a:t>e </a:t>
            </a:r>
            <a:r>
              <a:rPr b="1" lang="en-US" sz="4400" spc="-1" strike="noStrike">
                <a:solidFill>
                  <a:srgbClr val="000000"/>
                </a:solidFill>
                <a:latin typeface="Times New Roman"/>
                <a:ea typeface="DejaVu Sans"/>
              </a:rPr>
              <a:t>S</a:t>
            </a:r>
            <a:r>
              <a:rPr b="1" lang="en-US" sz="4400" spc="-1" strike="noStrike">
                <a:solidFill>
                  <a:srgbClr val="000000"/>
                </a:solidFill>
                <a:latin typeface="Times New Roman"/>
                <a:ea typeface="DejaVu Sans"/>
              </a:rPr>
              <a:t>u</a:t>
            </a:r>
            <a:r>
              <a:rPr b="1" lang="en-US" sz="4400" spc="-1" strike="noStrike">
                <a:solidFill>
                  <a:srgbClr val="000000"/>
                </a:solidFill>
                <a:latin typeface="Times New Roman"/>
                <a:ea typeface="DejaVu Sans"/>
              </a:rPr>
              <a:t>r</a:t>
            </a:r>
            <a:r>
              <a:rPr b="1" lang="en-US" sz="4400" spc="-1" strike="noStrike">
                <a:solidFill>
                  <a:srgbClr val="000000"/>
                </a:solidFill>
                <a:latin typeface="Times New Roman"/>
                <a:ea typeface="DejaVu Sans"/>
              </a:rPr>
              <a:t>v</a:t>
            </a:r>
            <a:r>
              <a:rPr b="1" lang="en-US" sz="4400" spc="-1" strike="noStrike">
                <a:solidFill>
                  <a:srgbClr val="000000"/>
                </a:solidFill>
                <a:latin typeface="Times New Roman"/>
                <a:ea typeface="DejaVu Sans"/>
              </a:rPr>
              <a:t>e</a:t>
            </a:r>
            <a:r>
              <a:rPr b="1" lang="en-US" sz="4400" spc="-1" strike="noStrike">
                <a:solidFill>
                  <a:srgbClr val="000000"/>
                </a:solidFill>
                <a:latin typeface="Times New Roman"/>
                <a:ea typeface="DejaVu Sans"/>
              </a:rPr>
              <a:t>y</a:t>
            </a:r>
            <a:endParaRPr b="0" lang="en-US" sz="4400" spc="-1" strike="noStrike">
              <a:solidFill>
                <a:srgbClr val="000000"/>
              </a:solidFill>
              <a:latin typeface="Arial"/>
            </a:endParaRPr>
          </a:p>
        </p:txBody>
      </p:sp>
      <p:sp>
        <p:nvSpPr>
          <p:cNvPr id="152" name="PlaceHolder 2"/>
          <p:cNvSpPr>
            <a:spLocks noGrp="1"/>
          </p:cNvSpPr>
          <p:nvPr>
            <p:ph/>
          </p:nvPr>
        </p:nvSpPr>
        <p:spPr>
          <a:xfrm>
            <a:off x="838080" y="1825560"/>
            <a:ext cx="10513800" cy="4349520"/>
          </a:xfrm>
          <a:prstGeom prst="rect">
            <a:avLst/>
          </a:prstGeom>
          <a:noFill/>
          <a:ln w="0">
            <a:noFill/>
          </a:ln>
        </p:spPr>
        <p:txBody>
          <a:bodyPr lIns="90000" rIns="90000" tIns="45000" bIns="45000" anchor="t">
            <a:normAutofit/>
          </a:bodyPr>
          <a:p>
            <a:pPr marL="228600" indent="-228600">
              <a:lnSpc>
                <a:spcPct val="90000"/>
              </a:lnSpc>
              <a:spcBef>
                <a:spcPts val="1001"/>
              </a:spcBef>
              <a:buNone/>
              <a:tabLst>
                <a:tab algn="l" pos="0"/>
              </a:tabLst>
            </a:pPr>
            <a:r>
              <a:rPr b="0" lang="en-US" sz="2800" spc="-1" strike="noStrike">
                <a:solidFill>
                  <a:srgbClr val="000000"/>
                </a:solidFill>
                <a:latin typeface="Calibri"/>
                <a:ea typeface="Calibri"/>
              </a:rPr>
              <a:t>   </a:t>
            </a:r>
            <a:endParaRPr b="0" lang="en-US" sz="2800" spc="-1" strike="noStrike">
              <a:solidFill>
                <a:srgbClr val="000000"/>
              </a:solidFill>
              <a:latin typeface="Arial"/>
            </a:endParaRPr>
          </a:p>
        </p:txBody>
      </p:sp>
      <p:sp>
        <p:nvSpPr>
          <p:cNvPr id="153" name="PlaceHolder 3"/>
          <p:cNvSpPr>
            <a:spLocks noGrp="1"/>
          </p:cNvSpPr>
          <p:nvPr>
            <p:ph type="sldNum" idx="19"/>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E6A2B8B3-C0C4-494C-BE51-595E064673D4}" type="slidenum">
              <a:rPr b="0" lang="en-US" sz="1200" spc="-1" strike="noStrike">
                <a:solidFill>
                  <a:srgbClr val="888888"/>
                </a:solidFill>
                <a:latin typeface="Calibri"/>
                <a:ea typeface="Calibri"/>
              </a:rPr>
              <a:t>8</a:t>
            </a:fld>
            <a:endParaRPr b="0" lang="en-IN" sz="1200" spc="-1" strike="noStrike">
              <a:latin typeface="Times New Roman"/>
            </a:endParaRPr>
          </a:p>
        </p:txBody>
      </p:sp>
      <p:graphicFrame>
        <p:nvGraphicFramePr>
          <p:cNvPr id="154" name="Google Shape;175;g276619a1fc7_2_62"/>
          <p:cNvGraphicFramePr/>
          <p:nvPr/>
        </p:nvGraphicFramePr>
        <p:xfrm>
          <a:off x="972000" y="1438200"/>
          <a:ext cx="9753480" cy="4307760"/>
        </p:xfrm>
        <a:graphic>
          <a:graphicData uri="http://schemas.openxmlformats.org/drawingml/2006/table">
            <a:tbl>
              <a:tblPr/>
              <a:tblGrid>
                <a:gridCol w="639000"/>
                <a:gridCol w="2036520"/>
                <a:gridCol w="1533600"/>
                <a:gridCol w="1670400"/>
                <a:gridCol w="2001240"/>
                <a:gridCol w="1873080"/>
              </a:tblGrid>
              <a:tr h="688680">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Sr</a:t>
                      </a:r>
                      <a:endParaRPr b="0" lang="en-IN" sz="1800" spc="-1" strike="noStrike">
                        <a:latin typeface="Arial"/>
                      </a:endParaRPr>
                    </a:p>
                    <a:p>
                      <a:pPr>
                        <a:lnSpc>
                          <a:spcPct val="100000"/>
                        </a:lnSpc>
                        <a:buNone/>
                        <a:tabLst>
                          <a:tab algn="l" pos="0"/>
                        </a:tabLst>
                      </a:pPr>
                      <a:r>
                        <a:rPr b="0" lang="en-US" sz="1800" spc="-1" strike="noStrike">
                          <a:solidFill>
                            <a:srgbClr val="000000"/>
                          </a:solidFill>
                          <a:latin typeface="Times New Roman"/>
                          <a:ea typeface="Times New Roman"/>
                        </a:rPr>
                        <a:t>No.</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Research Paper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Author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Technology Used</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Advantage</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Drawback</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619440">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Arial"/>
                        </a:rPr>
                        <a:t>02</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Cloud Based Intruder Security System</a:t>
                      </a:r>
                      <a:endParaRPr b="0" lang="en-IN" sz="1400" spc="-1" strike="noStrike">
                        <a:latin typeface="Arial"/>
                      </a:endParaRPr>
                    </a:p>
                    <a:p>
                      <a:pPr>
                        <a:lnSpc>
                          <a:spcPct val="100000"/>
                        </a:lnSpc>
                        <a:buNone/>
                        <a:tabLst>
                          <a:tab algn="l" pos="0"/>
                        </a:tabLst>
                      </a:pPr>
                      <a:endParaRPr b="0" lang="en-IN" sz="1600" spc="-1" strike="noStrike">
                        <a:latin typeface="Arial"/>
                      </a:endParaRPr>
                    </a:p>
                    <a:p>
                      <a:pPr>
                        <a:lnSpc>
                          <a:spcPct val="100000"/>
                        </a:lnSpc>
                        <a:buNone/>
                        <a:tabLst>
                          <a:tab algn="l" pos="0"/>
                        </a:tabLst>
                      </a:pP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Times New Roman"/>
                        </a:rPr>
                        <a:t>Kajenthani Kanthaseelan ,Kavinga Yapa Abeywardena</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Times New Roman"/>
                        </a:rPr>
                        <a:t>Deep Learning</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Leveraging the power of Convolutional Neural Networks (CNNs) and Deep Learning, the system transcends traditional security measures by providing real-time recognition and analysis of semantic objects in digital images and videos.</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Times New Roman"/>
                        </a:rPr>
                        <a:t>The research paper presents a compelling and forward-looking security system,it is important to recognize potential difficulties that may occur during implementation. The difficulty of integrating diverse technical elements, such as Cloud services, embedded systems, and IoT devices, is one major worry.</a:t>
                      </a:r>
                      <a:endParaRPr b="0" lang="en-IN" sz="1400" spc="-1" strike="noStrike">
                        <a:latin typeface="Arial"/>
                      </a:endParaRPr>
                    </a:p>
                    <a:p>
                      <a:pPr>
                        <a:lnSpc>
                          <a:spcPct val="100000"/>
                        </a:lnSpc>
                        <a:buNone/>
                        <a:tabLst>
                          <a:tab algn="l" pos="0"/>
                        </a:tabLst>
                      </a:pPr>
                      <a:endParaRPr b="0" lang="en-IN" sz="16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3800" cy="1324080"/>
          </a:xfrm>
          <a:prstGeom prst="rect">
            <a:avLst/>
          </a:prstGeom>
          <a:noFill/>
          <a:ln w="0">
            <a:noFill/>
          </a:ln>
        </p:spPr>
        <p:txBody>
          <a:bodyPr lIns="90000" rIns="90000" tIns="45000" bIns="45000" anchor="ctr">
            <a:normAutofit/>
          </a:bodyPr>
          <a:p>
            <a:pPr algn="ctr">
              <a:lnSpc>
                <a:spcPct val="90000"/>
              </a:lnSpc>
              <a:buNone/>
              <a:tabLst>
                <a:tab algn="l" pos="0"/>
              </a:tabLst>
            </a:pPr>
            <a:r>
              <a:rPr b="1" lang="en-US" sz="4400" spc="-1" strike="noStrike">
                <a:solidFill>
                  <a:srgbClr val="000000"/>
                </a:solidFill>
                <a:latin typeface="Times New Roman"/>
                <a:ea typeface="DejaVu Sans"/>
              </a:rPr>
              <a:t>Literature Survey</a:t>
            </a:r>
            <a:endParaRPr b="0" lang="en-US" sz="4400" spc="-1" strike="noStrike">
              <a:solidFill>
                <a:srgbClr val="000000"/>
              </a:solidFill>
              <a:latin typeface="Arial"/>
            </a:endParaRPr>
          </a:p>
        </p:txBody>
      </p:sp>
      <p:sp>
        <p:nvSpPr>
          <p:cNvPr id="156" name="PlaceHolder 2"/>
          <p:cNvSpPr>
            <a:spLocks noGrp="1"/>
          </p:cNvSpPr>
          <p:nvPr>
            <p:ph/>
          </p:nvPr>
        </p:nvSpPr>
        <p:spPr>
          <a:xfrm>
            <a:off x="838080" y="1825560"/>
            <a:ext cx="10513800" cy="4349520"/>
          </a:xfrm>
          <a:prstGeom prst="rect">
            <a:avLst/>
          </a:prstGeom>
          <a:noFill/>
          <a:ln w="0">
            <a:noFill/>
          </a:ln>
        </p:spPr>
        <p:txBody>
          <a:bodyPr lIns="90000" rIns="90000" tIns="45000" bIns="45000" anchor="t">
            <a:normAutofit/>
          </a:bodyPr>
          <a:p>
            <a:pPr marL="228600" indent="-228600">
              <a:lnSpc>
                <a:spcPct val="90000"/>
              </a:lnSpc>
              <a:spcBef>
                <a:spcPts val="1001"/>
              </a:spcBef>
              <a:buNone/>
              <a:tabLst>
                <a:tab algn="l" pos="0"/>
              </a:tabLst>
            </a:pPr>
            <a:r>
              <a:rPr b="0" lang="en-US" sz="2800" spc="-1" strike="noStrike">
                <a:solidFill>
                  <a:srgbClr val="000000"/>
                </a:solidFill>
                <a:latin typeface="Calibri"/>
                <a:ea typeface="Calibri"/>
              </a:rPr>
              <a:t>   </a:t>
            </a:r>
            <a:endParaRPr b="0" lang="en-US" sz="2800" spc="-1" strike="noStrike">
              <a:solidFill>
                <a:srgbClr val="000000"/>
              </a:solidFill>
              <a:latin typeface="Arial"/>
            </a:endParaRPr>
          </a:p>
        </p:txBody>
      </p:sp>
      <p:sp>
        <p:nvSpPr>
          <p:cNvPr id="157" name="PlaceHolder 3"/>
          <p:cNvSpPr>
            <a:spLocks noGrp="1"/>
          </p:cNvSpPr>
          <p:nvPr>
            <p:ph type="sldNum" idx="20"/>
          </p:nvPr>
        </p:nvSpPr>
        <p:spPr>
          <a:xfrm>
            <a:off x="8610480" y="6356520"/>
            <a:ext cx="2741400" cy="36324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88888"/>
                </a:solidFill>
                <a:latin typeface="Calibri"/>
                <a:ea typeface="Calibri"/>
              </a:defRPr>
            </a:lvl1pPr>
          </a:lstStyle>
          <a:p>
            <a:pPr algn="r">
              <a:lnSpc>
                <a:spcPct val="100000"/>
              </a:lnSpc>
              <a:buNone/>
              <a:tabLst>
                <a:tab algn="l" pos="0"/>
              </a:tabLst>
            </a:pPr>
            <a:fld id="{10D4D55D-22E9-4A17-B82C-906C55F23975}" type="slidenum">
              <a:rPr b="0" lang="en-US" sz="1200" spc="-1" strike="noStrike">
                <a:solidFill>
                  <a:srgbClr val="888888"/>
                </a:solidFill>
                <a:latin typeface="Calibri"/>
                <a:ea typeface="Calibri"/>
              </a:rPr>
              <a:t>9</a:t>
            </a:fld>
            <a:endParaRPr b="0" lang="en-IN" sz="1200" spc="-1" strike="noStrike">
              <a:latin typeface="Times New Roman"/>
            </a:endParaRPr>
          </a:p>
        </p:txBody>
      </p:sp>
      <p:graphicFrame>
        <p:nvGraphicFramePr>
          <p:cNvPr id="158" name="Google Shape;193;g276619a1fc7_2_78"/>
          <p:cNvGraphicFramePr/>
          <p:nvPr/>
        </p:nvGraphicFramePr>
        <p:xfrm>
          <a:off x="952560" y="1825560"/>
          <a:ext cx="10286280" cy="4074840"/>
        </p:xfrm>
        <a:graphic>
          <a:graphicData uri="http://schemas.openxmlformats.org/drawingml/2006/table">
            <a:tbl>
              <a:tblPr/>
              <a:tblGrid>
                <a:gridCol w="657360"/>
                <a:gridCol w="2301480"/>
                <a:gridCol w="1652760"/>
                <a:gridCol w="1729080"/>
                <a:gridCol w="2043000"/>
                <a:gridCol w="1902960"/>
              </a:tblGrid>
              <a:tr h="775800">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Sr</a:t>
                      </a:r>
                      <a:endParaRPr b="0" lang="en-IN" sz="1800" spc="-1" strike="noStrike">
                        <a:latin typeface="Arial"/>
                      </a:endParaRPr>
                    </a:p>
                    <a:p>
                      <a:pPr>
                        <a:lnSpc>
                          <a:spcPct val="100000"/>
                        </a:lnSpc>
                        <a:buNone/>
                        <a:tabLst>
                          <a:tab algn="l" pos="0"/>
                        </a:tabLst>
                      </a:pPr>
                      <a:r>
                        <a:rPr b="0" lang="en-US" sz="1800" spc="-1" strike="noStrike">
                          <a:solidFill>
                            <a:srgbClr val="000000"/>
                          </a:solidFill>
                          <a:latin typeface="Times New Roman"/>
                          <a:ea typeface="Times New Roman"/>
                        </a:rPr>
                        <a:t>No.</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Research Paper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Author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Technology Used</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Advantage</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800" spc="-1" strike="noStrike">
                          <a:solidFill>
                            <a:srgbClr val="000000"/>
                          </a:solidFill>
                          <a:latin typeface="Times New Roman"/>
                          <a:ea typeface="Times New Roman"/>
                        </a:rPr>
                        <a:t>Drawback</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3299400">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Arial"/>
                        </a:rPr>
                        <a:t>03</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IoT Based Human Intrusion Detection System using Lab View</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latin typeface="Times New Roman"/>
                          <a:ea typeface="Times New Roman"/>
                        </a:rPr>
                        <a:t>Kalathiripi Rambabu</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Computer Vision and Deep learning</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It presents a sophisticated solution to the escalating concern of thefts and intrusions by introducing an innovative home intruder detection system.</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chor="t">
                      <a:noAutofit/>
                    </a:bodyPr>
                    <a:p>
                      <a:pPr>
                        <a:lnSpc>
                          <a:spcPct val="100000"/>
                        </a:lnSpc>
                        <a:buNone/>
                        <a:tabLst>
                          <a:tab algn="l" pos="0"/>
                        </a:tabLst>
                      </a:pPr>
                      <a:r>
                        <a:rPr b="0" lang="en-US" sz="1400" spc="-1" strike="noStrike">
                          <a:solidFill>
                            <a:srgbClr val="000000"/>
                          </a:solidFill>
                          <a:highlight>
                            <a:srgbClr val="ffffff"/>
                          </a:highlight>
                          <a:latin typeface="Times New Roman"/>
                          <a:ea typeface="Times New Roman"/>
                        </a:rPr>
                        <a:t>Scaling up the system while maintaining its accuracy and responsiveness could pose challenges in terms of hardware requirements.</a:t>
                      </a:r>
                      <a:endParaRPr b="0" lang="en-IN" sz="14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648</TotalTime>
  <Application>LibreOffice/7.3.7.2$Linux_X86_64 LibreOffice_project/30$Build-2</Application>
  <AppVersion>15.0000</AppVersion>
  <Words>2084</Words>
  <Paragraphs>196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2023-08-17T06:16:50Z</dcterms:created>
  <dc:creator>admin</dc:creator>
  <dc:description/>
  <dc:language>en-IN</dc:language>
  <cp:lastModifiedBy/>
  <dcterms:modified xsi:type="dcterms:W3CDTF">2024-04-26T21:22:53Z</dcterms:modified>
  <cp:revision>51</cp:revision>
  <dc:subject/>
  <dc:title>Surveillance System with Human Intrusion Detection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0x0101006AF36EBBD88D5B4394E7E18BC3738F23</vt:lpwstr>
  </property>
  <property fmtid="{D5CDD505-2E9C-101B-9397-08002B2CF9AE}" pid="3" name="Notes">
    <vt:i4>8</vt:i4>
  </property>
  <property fmtid="{D5CDD505-2E9C-101B-9397-08002B2CF9AE}" pid="4" name="PresentationFormat">
    <vt:lpwstr>Widescreen</vt:lpwstr>
  </property>
  <property fmtid="{D5CDD505-2E9C-101B-9397-08002B2CF9AE}" pid="5" name="Slides">
    <vt:i4>21</vt:i4>
  </property>
</Properties>
</file>