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7772400" cy="10058400"/>
  <p:notesSz cx="7772400" cy="10058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2244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6476" y="2123442"/>
            <a:ext cx="5627823" cy="4883385"/>
          </a:xfrm>
        </p:spPr>
        <p:txBody>
          <a:bodyPr anchor="b"/>
          <a:lstStyle>
            <a:lvl1pPr>
              <a:defRPr sz="6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6476" y="7006824"/>
            <a:ext cx="5627823" cy="1263416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88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77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65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54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43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31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20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08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5382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77" y="7040861"/>
            <a:ext cx="5627822" cy="831216"/>
          </a:xfrm>
        </p:spPr>
        <p:txBody>
          <a:bodyPr anchor="b">
            <a:normAutofit/>
          </a:bodyPr>
          <a:lstStyle>
            <a:lvl1pPr algn="l">
              <a:defRPr sz="204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6476" y="1005840"/>
            <a:ext cx="5627823" cy="533964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60"/>
            </a:lvl1pPr>
            <a:lvl2pPr marL="388620" indent="0">
              <a:buNone/>
              <a:defRPr sz="1360"/>
            </a:lvl2pPr>
            <a:lvl3pPr marL="777240" indent="0">
              <a:buNone/>
              <a:defRPr sz="1360"/>
            </a:lvl3pPr>
            <a:lvl4pPr marL="1165860" indent="0">
              <a:buNone/>
              <a:defRPr sz="1360"/>
            </a:lvl4pPr>
            <a:lvl5pPr marL="1554480" indent="0">
              <a:buNone/>
              <a:defRPr sz="1360"/>
            </a:lvl5pPr>
            <a:lvl6pPr marL="1943100" indent="0">
              <a:buNone/>
              <a:defRPr sz="1360"/>
            </a:lvl6pPr>
            <a:lvl7pPr marL="2331720" indent="0">
              <a:buNone/>
              <a:defRPr sz="1360"/>
            </a:lvl7pPr>
            <a:lvl8pPr marL="2720340" indent="0">
              <a:buNone/>
              <a:defRPr sz="1360"/>
            </a:lvl8pPr>
            <a:lvl9pPr marL="3108960" indent="0">
              <a:buNone/>
              <a:defRPr sz="13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77" y="7872077"/>
            <a:ext cx="5627821" cy="724111"/>
          </a:xfrm>
        </p:spPr>
        <p:txBody>
          <a:bodyPr>
            <a:normAutofit/>
          </a:bodyPr>
          <a:lstStyle>
            <a:lvl1pPr marL="0" indent="0">
              <a:buNone/>
              <a:defRPr sz="1020"/>
            </a:lvl1pPr>
            <a:lvl2pPr marL="388620" indent="0">
              <a:buNone/>
              <a:defRPr sz="1020"/>
            </a:lvl2pPr>
            <a:lvl3pPr marL="777240" indent="0">
              <a:buNone/>
              <a:defRPr sz="850"/>
            </a:lvl3pPr>
            <a:lvl4pPr marL="1165860" indent="0">
              <a:buNone/>
              <a:defRPr sz="765"/>
            </a:lvl4pPr>
            <a:lvl5pPr marL="1554480" indent="0">
              <a:buNone/>
              <a:defRPr sz="765"/>
            </a:lvl5pPr>
            <a:lvl6pPr marL="1943100" indent="0">
              <a:buNone/>
              <a:defRPr sz="765"/>
            </a:lvl6pPr>
            <a:lvl7pPr marL="2331720" indent="0">
              <a:buNone/>
              <a:defRPr sz="765"/>
            </a:lvl7pPr>
            <a:lvl8pPr marL="2720340" indent="0">
              <a:buNone/>
              <a:defRPr sz="765"/>
            </a:lvl8pPr>
            <a:lvl9pPr marL="3108960" indent="0">
              <a:buNone/>
              <a:defRPr sz="7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9186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76" y="2123440"/>
            <a:ext cx="5627823" cy="2905760"/>
          </a:xfrm>
        </p:spPr>
        <p:txBody>
          <a:bodyPr/>
          <a:lstStyle>
            <a:lvl1pPr>
              <a:defRPr sz="4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76" y="5364480"/>
            <a:ext cx="5627823" cy="3464560"/>
          </a:xfrm>
        </p:spPr>
        <p:txBody>
          <a:bodyPr anchor="ctr">
            <a:normAutofit/>
          </a:bodyPr>
          <a:lstStyle>
            <a:lvl1pPr marL="0" indent="0">
              <a:buNone/>
              <a:defRPr sz="1530"/>
            </a:lvl1pPr>
            <a:lvl2pPr marL="388620" indent="0">
              <a:buNone/>
              <a:defRPr sz="1020"/>
            </a:lvl2pPr>
            <a:lvl3pPr marL="777240" indent="0">
              <a:buNone/>
              <a:defRPr sz="850"/>
            </a:lvl3pPr>
            <a:lvl4pPr marL="1165860" indent="0">
              <a:buNone/>
              <a:defRPr sz="765"/>
            </a:lvl4pPr>
            <a:lvl5pPr marL="1554480" indent="0">
              <a:buNone/>
              <a:defRPr sz="765"/>
            </a:lvl5pPr>
            <a:lvl6pPr marL="1943100" indent="0">
              <a:buNone/>
              <a:defRPr sz="765"/>
            </a:lvl6pPr>
            <a:lvl7pPr marL="2331720" indent="0">
              <a:buNone/>
              <a:defRPr sz="765"/>
            </a:lvl7pPr>
            <a:lvl8pPr marL="2720340" indent="0">
              <a:buNone/>
              <a:defRPr sz="765"/>
            </a:lvl8pPr>
            <a:lvl9pPr marL="3108960" indent="0">
              <a:buNone/>
              <a:defRPr sz="7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306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4198" y="2123440"/>
            <a:ext cx="5100892" cy="3407615"/>
          </a:xfrm>
        </p:spPr>
        <p:txBody>
          <a:bodyPr/>
          <a:lstStyle>
            <a:lvl1pPr>
              <a:defRPr sz="4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230951" y="5531055"/>
            <a:ext cx="4641985" cy="501855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19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88620" indent="0">
              <a:buNone/>
              <a:defRPr sz="1020"/>
            </a:lvl2pPr>
            <a:lvl3pPr marL="777240" indent="0">
              <a:buNone/>
              <a:defRPr sz="850"/>
            </a:lvl3pPr>
            <a:lvl4pPr marL="1165860" indent="0">
              <a:buNone/>
              <a:defRPr sz="765"/>
            </a:lvl4pPr>
            <a:lvl5pPr marL="1554480" indent="0">
              <a:buNone/>
              <a:defRPr sz="765"/>
            </a:lvl5pPr>
            <a:lvl6pPr marL="1943100" indent="0">
              <a:buNone/>
              <a:defRPr sz="765"/>
            </a:lvl6pPr>
            <a:lvl7pPr marL="2331720" indent="0">
              <a:buNone/>
              <a:defRPr sz="765"/>
            </a:lvl7pPr>
            <a:lvl8pPr marL="2720340" indent="0">
              <a:buNone/>
              <a:defRPr sz="765"/>
            </a:lvl8pPr>
            <a:lvl9pPr marL="3108960" indent="0">
              <a:buNone/>
              <a:defRPr sz="765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76" y="6380964"/>
            <a:ext cx="5627823" cy="2458720"/>
          </a:xfrm>
        </p:spPr>
        <p:txBody>
          <a:bodyPr anchor="ctr">
            <a:normAutofit/>
          </a:bodyPr>
          <a:lstStyle>
            <a:lvl1pPr marL="0" indent="0">
              <a:buNone/>
              <a:defRPr sz="1530"/>
            </a:lvl1pPr>
            <a:lvl2pPr marL="388620" indent="0">
              <a:buNone/>
              <a:defRPr sz="1020"/>
            </a:lvl2pPr>
            <a:lvl3pPr marL="777240" indent="0">
              <a:buNone/>
              <a:defRPr sz="850"/>
            </a:lvl3pPr>
            <a:lvl4pPr marL="1165860" indent="0">
              <a:buNone/>
              <a:defRPr sz="765"/>
            </a:lvl4pPr>
            <a:lvl5pPr marL="1554480" indent="0">
              <a:buNone/>
              <a:defRPr sz="765"/>
            </a:lvl5pPr>
            <a:lvl6pPr marL="1943100" indent="0">
              <a:buNone/>
              <a:defRPr sz="765"/>
            </a:lvl6pPr>
            <a:lvl7pPr marL="2331720" indent="0">
              <a:buNone/>
              <a:defRPr sz="765"/>
            </a:lvl7pPr>
            <a:lvl8pPr marL="2720340" indent="0">
              <a:buNone/>
              <a:defRPr sz="765"/>
            </a:lvl8pPr>
            <a:lvl9pPr marL="3108960" indent="0">
              <a:buNone/>
              <a:defRPr sz="7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572813" y="1424505"/>
            <a:ext cx="511352" cy="1688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037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49737" y="3833554"/>
            <a:ext cx="511352" cy="1688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037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13532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75" y="4582161"/>
            <a:ext cx="5627824" cy="2424664"/>
          </a:xfrm>
        </p:spPr>
        <p:txBody>
          <a:bodyPr anchor="b"/>
          <a:lstStyle>
            <a:lvl1pPr algn="l">
              <a:defRPr sz="3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76" y="7006825"/>
            <a:ext cx="5627823" cy="1261920"/>
          </a:xfrm>
        </p:spPr>
        <p:txBody>
          <a:bodyPr anchor="t"/>
          <a:lstStyle>
            <a:lvl1pPr marL="0" indent="0" algn="l">
              <a:buNone/>
              <a:defRPr sz="17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8862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93199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5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609" y="2905760"/>
            <a:ext cx="1879116" cy="845184"/>
          </a:xfrm>
        </p:spPr>
        <p:txBody>
          <a:bodyPr anchor="b">
            <a:noAutofit/>
          </a:bodyPr>
          <a:lstStyle>
            <a:lvl1pPr marL="0" indent="0">
              <a:buNone/>
              <a:defRPr sz="204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16054" y="3911600"/>
            <a:ext cx="1866671" cy="5264362"/>
          </a:xfrm>
        </p:spPr>
        <p:txBody>
          <a:bodyPr anchor="t">
            <a:normAutofit/>
          </a:bodyPr>
          <a:lstStyle>
            <a:lvl1pPr marL="0" indent="0">
              <a:buNone/>
              <a:defRPr sz="1190"/>
            </a:lvl1pPr>
            <a:lvl2pPr marL="388620" indent="0">
              <a:buNone/>
              <a:defRPr sz="1020"/>
            </a:lvl2pPr>
            <a:lvl3pPr marL="777240" indent="0">
              <a:buNone/>
              <a:defRPr sz="850"/>
            </a:lvl3pPr>
            <a:lvl4pPr marL="1165860" indent="0">
              <a:buNone/>
              <a:defRPr sz="765"/>
            </a:lvl4pPr>
            <a:lvl5pPr marL="1554480" indent="0">
              <a:buNone/>
              <a:defRPr sz="765"/>
            </a:lvl5pPr>
            <a:lvl6pPr marL="1943100" indent="0">
              <a:buNone/>
              <a:defRPr sz="765"/>
            </a:lvl6pPr>
            <a:lvl7pPr marL="2331720" indent="0">
              <a:buNone/>
              <a:defRPr sz="765"/>
            </a:lvl7pPr>
            <a:lvl8pPr marL="2720340" indent="0">
              <a:buNone/>
              <a:defRPr sz="765"/>
            </a:lvl8pPr>
            <a:lvl9pPr marL="3108960" indent="0">
              <a:buNone/>
              <a:defRPr sz="7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76478" y="2905760"/>
            <a:ext cx="1872341" cy="845184"/>
          </a:xfrm>
        </p:spPr>
        <p:txBody>
          <a:bodyPr anchor="b">
            <a:noAutofit/>
          </a:bodyPr>
          <a:lstStyle>
            <a:lvl1pPr marL="0" indent="0">
              <a:buNone/>
              <a:defRPr sz="204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469749" y="3911600"/>
            <a:ext cx="1879070" cy="5264362"/>
          </a:xfrm>
        </p:spPr>
        <p:txBody>
          <a:bodyPr anchor="t">
            <a:normAutofit/>
          </a:bodyPr>
          <a:lstStyle>
            <a:lvl1pPr marL="0" indent="0">
              <a:buNone/>
              <a:defRPr sz="1190"/>
            </a:lvl1pPr>
            <a:lvl2pPr marL="388620" indent="0">
              <a:buNone/>
              <a:defRPr sz="1020"/>
            </a:lvl2pPr>
            <a:lvl3pPr marL="777240" indent="0">
              <a:buNone/>
              <a:defRPr sz="850"/>
            </a:lvl3pPr>
            <a:lvl4pPr marL="1165860" indent="0">
              <a:buNone/>
              <a:defRPr sz="765"/>
            </a:lvl4pPr>
            <a:lvl5pPr marL="1554480" indent="0">
              <a:buNone/>
              <a:defRPr sz="765"/>
            </a:lvl5pPr>
            <a:lvl6pPr marL="1943100" indent="0">
              <a:buNone/>
              <a:defRPr sz="765"/>
            </a:lvl6pPr>
            <a:lvl7pPr marL="2331720" indent="0">
              <a:buNone/>
              <a:defRPr sz="765"/>
            </a:lvl7pPr>
            <a:lvl8pPr marL="2720340" indent="0">
              <a:buNone/>
              <a:defRPr sz="765"/>
            </a:lvl8pPr>
            <a:lvl9pPr marL="3108960" indent="0">
              <a:buNone/>
              <a:defRPr sz="7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43180" y="2905760"/>
            <a:ext cx="1869709" cy="845184"/>
          </a:xfrm>
        </p:spPr>
        <p:txBody>
          <a:bodyPr anchor="b">
            <a:noAutofit/>
          </a:bodyPr>
          <a:lstStyle>
            <a:lvl1pPr marL="0" indent="0">
              <a:buNone/>
              <a:defRPr sz="204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4543180" y="3911600"/>
            <a:ext cx="1869709" cy="5264362"/>
          </a:xfrm>
        </p:spPr>
        <p:txBody>
          <a:bodyPr anchor="t">
            <a:normAutofit/>
          </a:bodyPr>
          <a:lstStyle>
            <a:lvl1pPr marL="0" indent="0">
              <a:buNone/>
              <a:defRPr sz="1190"/>
            </a:lvl1pPr>
            <a:lvl2pPr marL="388620" indent="0">
              <a:buNone/>
              <a:defRPr sz="1020"/>
            </a:lvl2pPr>
            <a:lvl3pPr marL="777240" indent="0">
              <a:buNone/>
              <a:defRPr sz="850"/>
            </a:lvl3pPr>
            <a:lvl4pPr marL="1165860" indent="0">
              <a:buNone/>
              <a:defRPr sz="765"/>
            </a:lvl4pPr>
            <a:lvl5pPr marL="1554480" indent="0">
              <a:buNone/>
              <a:defRPr sz="765"/>
            </a:lvl5pPr>
            <a:lvl6pPr marL="1943100" indent="0">
              <a:buNone/>
              <a:defRPr sz="765"/>
            </a:lvl6pPr>
            <a:lvl7pPr marL="2331720" indent="0">
              <a:buNone/>
              <a:defRPr sz="765"/>
            </a:lvl7pPr>
            <a:lvl8pPr marL="2720340" indent="0">
              <a:buNone/>
              <a:defRPr sz="765"/>
            </a:lvl8pPr>
            <a:lvl9pPr marL="3108960" indent="0">
              <a:buNone/>
              <a:defRPr sz="7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376034" y="3129280"/>
            <a:ext cx="0" cy="581152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439576" y="3129280"/>
            <a:ext cx="0" cy="5818094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4044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5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6054" y="6234725"/>
            <a:ext cx="1874770" cy="845184"/>
          </a:xfrm>
        </p:spPr>
        <p:txBody>
          <a:bodyPr anchor="b">
            <a:noAutofit/>
          </a:bodyPr>
          <a:lstStyle>
            <a:lvl1pPr marL="0" indent="0">
              <a:buNone/>
              <a:defRPr sz="204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16054" y="3241040"/>
            <a:ext cx="1874770" cy="22352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60"/>
            </a:lvl1pPr>
            <a:lvl2pPr marL="388620" indent="0">
              <a:buNone/>
              <a:defRPr sz="1360"/>
            </a:lvl2pPr>
            <a:lvl3pPr marL="777240" indent="0">
              <a:buNone/>
              <a:defRPr sz="1360"/>
            </a:lvl3pPr>
            <a:lvl4pPr marL="1165860" indent="0">
              <a:buNone/>
              <a:defRPr sz="1360"/>
            </a:lvl4pPr>
            <a:lvl5pPr marL="1554480" indent="0">
              <a:buNone/>
              <a:defRPr sz="1360"/>
            </a:lvl5pPr>
            <a:lvl6pPr marL="1943100" indent="0">
              <a:buNone/>
              <a:defRPr sz="1360"/>
            </a:lvl6pPr>
            <a:lvl7pPr marL="2331720" indent="0">
              <a:buNone/>
              <a:defRPr sz="1360"/>
            </a:lvl7pPr>
            <a:lvl8pPr marL="2720340" indent="0">
              <a:buNone/>
              <a:defRPr sz="1360"/>
            </a:lvl8pPr>
            <a:lvl9pPr marL="3108960" indent="0">
              <a:buNone/>
              <a:defRPr sz="13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16054" y="7079911"/>
            <a:ext cx="1874770" cy="966811"/>
          </a:xfrm>
        </p:spPr>
        <p:txBody>
          <a:bodyPr anchor="t">
            <a:normAutofit/>
          </a:bodyPr>
          <a:lstStyle>
            <a:lvl1pPr marL="0" indent="0">
              <a:buNone/>
              <a:defRPr sz="1190"/>
            </a:lvl1pPr>
            <a:lvl2pPr marL="388620" indent="0">
              <a:buNone/>
              <a:defRPr sz="1020"/>
            </a:lvl2pPr>
            <a:lvl3pPr marL="777240" indent="0">
              <a:buNone/>
              <a:defRPr sz="850"/>
            </a:lvl3pPr>
            <a:lvl4pPr marL="1165860" indent="0">
              <a:buNone/>
              <a:defRPr sz="765"/>
            </a:lvl4pPr>
            <a:lvl5pPr marL="1554480" indent="0">
              <a:buNone/>
              <a:defRPr sz="765"/>
            </a:lvl5pPr>
            <a:lvl6pPr marL="1943100" indent="0">
              <a:buNone/>
              <a:defRPr sz="765"/>
            </a:lvl6pPr>
            <a:lvl7pPr marL="2331720" indent="0">
              <a:buNone/>
              <a:defRPr sz="765"/>
            </a:lvl7pPr>
            <a:lvl8pPr marL="2720340" indent="0">
              <a:buNone/>
              <a:defRPr sz="765"/>
            </a:lvl8pPr>
            <a:lvl9pPr marL="3108960" indent="0">
              <a:buNone/>
              <a:defRPr sz="7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80123" y="6234725"/>
            <a:ext cx="1868696" cy="845184"/>
          </a:xfrm>
        </p:spPr>
        <p:txBody>
          <a:bodyPr anchor="b">
            <a:noAutofit/>
          </a:bodyPr>
          <a:lstStyle>
            <a:lvl1pPr marL="0" indent="0">
              <a:buNone/>
              <a:defRPr sz="204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480122" y="3241040"/>
            <a:ext cx="1868696" cy="22352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60"/>
            </a:lvl1pPr>
            <a:lvl2pPr marL="388620" indent="0">
              <a:buNone/>
              <a:defRPr sz="1360"/>
            </a:lvl2pPr>
            <a:lvl3pPr marL="777240" indent="0">
              <a:buNone/>
              <a:defRPr sz="1360"/>
            </a:lvl3pPr>
            <a:lvl4pPr marL="1165860" indent="0">
              <a:buNone/>
              <a:defRPr sz="1360"/>
            </a:lvl4pPr>
            <a:lvl5pPr marL="1554480" indent="0">
              <a:buNone/>
              <a:defRPr sz="1360"/>
            </a:lvl5pPr>
            <a:lvl6pPr marL="1943100" indent="0">
              <a:buNone/>
              <a:defRPr sz="1360"/>
            </a:lvl6pPr>
            <a:lvl7pPr marL="2331720" indent="0">
              <a:buNone/>
              <a:defRPr sz="1360"/>
            </a:lvl7pPr>
            <a:lvl8pPr marL="2720340" indent="0">
              <a:buNone/>
              <a:defRPr sz="1360"/>
            </a:lvl8pPr>
            <a:lvl9pPr marL="3108960" indent="0">
              <a:buNone/>
              <a:defRPr sz="13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479260" y="7079910"/>
            <a:ext cx="1871171" cy="966811"/>
          </a:xfrm>
        </p:spPr>
        <p:txBody>
          <a:bodyPr anchor="t">
            <a:normAutofit/>
          </a:bodyPr>
          <a:lstStyle>
            <a:lvl1pPr marL="0" indent="0">
              <a:buNone/>
              <a:defRPr sz="1190"/>
            </a:lvl1pPr>
            <a:lvl2pPr marL="388620" indent="0">
              <a:buNone/>
              <a:defRPr sz="1020"/>
            </a:lvl2pPr>
            <a:lvl3pPr marL="777240" indent="0">
              <a:buNone/>
              <a:defRPr sz="850"/>
            </a:lvl3pPr>
            <a:lvl4pPr marL="1165860" indent="0">
              <a:buNone/>
              <a:defRPr sz="765"/>
            </a:lvl4pPr>
            <a:lvl5pPr marL="1554480" indent="0">
              <a:buNone/>
              <a:defRPr sz="765"/>
            </a:lvl5pPr>
            <a:lvl6pPr marL="1943100" indent="0">
              <a:buNone/>
              <a:defRPr sz="765"/>
            </a:lvl6pPr>
            <a:lvl7pPr marL="2331720" indent="0">
              <a:buNone/>
              <a:defRPr sz="765"/>
            </a:lvl7pPr>
            <a:lvl8pPr marL="2720340" indent="0">
              <a:buNone/>
              <a:defRPr sz="765"/>
            </a:lvl8pPr>
            <a:lvl9pPr marL="3108960" indent="0">
              <a:buNone/>
              <a:defRPr sz="7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43180" y="6234725"/>
            <a:ext cx="1869709" cy="845184"/>
          </a:xfrm>
        </p:spPr>
        <p:txBody>
          <a:bodyPr anchor="b">
            <a:noAutofit/>
          </a:bodyPr>
          <a:lstStyle>
            <a:lvl1pPr marL="0" indent="0">
              <a:buNone/>
              <a:defRPr sz="204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4543179" y="3241040"/>
            <a:ext cx="1869709" cy="22352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60"/>
            </a:lvl1pPr>
            <a:lvl2pPr marL="388620" indent="0">
              <a:buNone/>
              <a:defRPr sz="1360"/>
            </a:lvl2pPr>
            <a:lvl3pPr marL="777240" indent="0">
              <a:buNone/>
              <a:defRPr sz="1360"/>
            </a:lvl3pPr>
            <a:lvl4pPr marL="1165860" indent="0">
              <a:buNone/>
              <a:defRPr sz="1360"/>
            </a:lvl4pPr>
            <a:lvl5pPr marL="1554480" indent="0">
              <a:buNone/>
              <a:defRPr sz="1360"/>
            </a:lvl5pPr>
            <a:lvl6pPr marL="1943100" indent="0">
              <a:buNone/>
              <a:defRPr sz="1360"/>
            </a:lvl6pPr>
            <a:lvl7pPr marL="2331720" indent="0">
              <a:buNone/>
              <a:defRPr sz="1360"/>
            </a:lvl7pPr>
            <a:lvl8pPr marL="2720340" indent="0">
              <a:buNone/>
              <a:defRPr sz="1360"/>
            </a:lvl8pPr>
            <a:lvl9pPr marL="3108960" indent="0">
              <a:buNone/>
              <a:defRPr sz="13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4543101" y="7079907"/>
            <a:ext cx="1872185" cy="966811"/>
          </a:xfrm>
        </p:spPr>
        <p:txBody>
          <a:bodyPr anchor="t">
            <a:normAutofit/>
          </a:bodyPr>
          <a:lstStyle>
            <a:lvl1pPr marL="0" indent="0">
              <a:buNone/>
              <a:defRPr sz="1190"/>
            </a:lvl1pPr>
            <a:lvl2pPr marL="388620" indent="0">
              <a:buNone/>
              <a:defRPr sz="1020"/>
            </a:lvl2pPr>
            <a:lvl3pPr marL="777240" indent="0">
              <a:buNone/>
              <a:defRPr sz="850"/>
            </a:lvl3pPr>
            <a:lvl4pPr marL="1165860" indent="0">
              <a:buNone/>
              <a:defRPr sz="765"/>
            </a:lvl4pPr>
            <a:lvl5pPr marL="1554480" indent="0">
              <a:buNone/>
              <a:defRPr sz="765"/>
            </a:lvl5pPr>
            <a:lvl6pPr marL="1943100" indent="0">
              <a:buNone/>
              <a:defRPr sz="765"/>
            </a:lvl6pPr>
            <a:lvl7pPr marL="2331720" indent="0">
              <a:buNone/>
              <a:defRPr sz="765"/>
            </a:lvl7pPr>
            <a:lvl8pPr marL="2720340" indent="0">
              <a:buNone/>
              <a:defRPr sz="765"/>
            </a:lvl8pPr>
            <a:lvl9pPr marL="3108960" indent="0">
              <a:buNone/>
              <a:defRPr sz="7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376034" y="3129280"/>
            <a:ext cx="0" cy="581152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439576" y="3129280"/>
            <a:ext cx="0" cy="5818094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144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4485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95315" y="630981"/>
            <a:ext cx="1117574" cy="8544983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6054" y="1134034"/>
            <a:ext cx="4733490" cy="80419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243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8334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77" y="4197210"/>
            <a:ext cx="5627822" cy="2809616"/>
          </a:xfrm>
        </p:spPr>
        <p:txBody>
          <a:bodyPr anchor="b"/>
          <a:lstStyle>
            <a:lvl1pPr algn="l">
              <a:defRPr sz="3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76" y="7006825"/>
            <a:ext cx="5627823" cy="1261920"/>
          </a:xfrm>
        </p:spPr>
        <p:txBody>
          <a:bodyPr anchor="t"/>
          <a:lstStyle>
            <a:lvl1pPr marL="0" indent="0" algn="l">
              <a:buNone/>
              <a:defRPr sz="17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8862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287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3545" y="3022179"/>
            <a:ext cx="2803396" cy="6153786"/>
          </a:xfrm>
        </p:spPr>
        <p:txBody>
          <a:bodyPr>
            <a:normAutofit/>
          </a:bodyPr>
          <a:lstStyle>
            <a:lvl1pPr>
              <a:defRPr sz="1530"/>
            </a:lvl1pPr>
            <a:lvl2pPr>
              <a:defRPr sz="1360"/>
            </a:lvl2pPr>
            <a:lvl3pPr>
              <a:defRPr sz="1190"/>
            </a:lvl3pPr>
            <a:lvl4pPr>
              <a:defRPr sz="1020"/>
            </a:lvl4pPr>
            <a:lvl5pPr>
              <a:defRPr sz="1020"/>
            </a:lvl5pPr>
            <a:lvl6pPr>
              <a:defRPr sz="1020"/>
            </a:lvl6pPr>
            <a:lvl7pPr>
              <a:defRPr sz="1020"/>
            </a:lvl7pPr>
            <a:lvl8pPr>
              <a:defRPr sz="1020"/>
            </a:lvl8pPr>
            <a:lvl9pPr>
              <a:defRPr sz="10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05679" y="3015604"/>
            <a:ext cx="2803398" cy="6160359"/>
          </a:xfrm>
        </p:spPr>
        <p:txBody>
          <a:bodyPr>
            <a:normAutofit/>
          </a:bodyPr>
          <a:lstStyle>
            <a:lvl1pPr>
              <a:defRPr sz="1530"/>
            </a:lvl1pPr>
            <a:lvl2pPr>
              <a:defRPr sz="1360"/>
            </a:lvl2pPr>
            <a:lvl3pPr>
              <a:defRPr sz="1190"/>
            </a:lvl3pPr>
            <a:lvl4pPr>
              <a:defRPr sz="1020"/>
            </a:lvl4pPr>
            <a:lvl5pPr>
              <a:defRPr sz="1020"/>
            </a:lvl5pPr>
            <a:lvl6pPr>
              <a:defRPr sz="1020"/>
            </a:lvl6pPr>
            <a:lvl7pPr>
              <a:defRPr sz="1020"/>
            </a:lvl7pPr>
            <a:lvl8pPr>
              <a:defRPr sz="1020"/>
            </a:lvl8pPr>
            <a:lvl9pPr>
              <a:defRPr sz="10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918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3545" y="2794000"/>
            <a:ext cx="2803395" cy="845184"/>
          </a:xfrm>
        </p:spPr>
        <p:txBody>
          <a:bodyPr anchor="b">
            <a:noAutofit/>
          </a:bodyPr>
          <a:lstStyle>
            <a:lvl1pPr marL="0" indent="0">
              <a:buNone/>
              <a:defRPr sz="204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3545" y="3688080"/>
            <a:ext cx="2803396" cy="5487882"/>
          </a:xfrm>
        </p:spPr>
        <p:txBody>
          <a:bodyPr>
            <a:normAutofit/>
          </a:bodyPr>
          <a:lstStyle>
            <a:lvl1pPr>
              <a:defRPr sz="1530"/>
            </a:lvl1pPr>
            <a:lvl2pPr>
              <a:defRPr sz="1360"/>
            </a:lvl2pPr>
            <a:lvl3pPr>
              <a:defRPr sz="1190"/>
            </a:lvl3pPr>
            <a:lvl4pPr>
              <a:defRPr sz="1020"/>
            </a:lvl4pPr>
            <a:lvl5pPr>
              <a:defRPr sz="1020"/>
            </a:lvl5pPr>
            <a:lvl6pPr>
              <a:defRPr sz="1020"/>
            </a:lvl6pPr>
            <a:lvl7pPr>
              <a:defRPr sz="1020"/>
            </a:lvl7pPr>
            <a:lvl8pPr>
              <a:defRPr sz="1020"/>
            </a:lvl8pPr>
            <a:lvl9pPr>
              <a:defRPr sz="10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05680" y="2794000"/>
            <a:ext cx="2803396" cy="845184"/>
          </a:xfrm>
        </p:spPr>
        <p:txBody>
          <a:bodyPr anchor="b">
            <a:noAutofit/>
          </a:bodyPr>
          <a:lstStyle>
            <a:lvl1pPr marL="0" indent="0">
              <a:buNone/>
              <a:defRPr sz="204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05680" y="3688080"/>
            <a:ext cx="2803396" cy="5487882"/>
          </a:xfrm>
        </p:spPr>
        <p:txBody>
          <a:bodyPr>
            <a:normAutofit/>
          </a:bodyPr>
          <a:lstStyle>
            <a:lvl1pPr>
              <a:defRPr sz="1530"/>
            </a:lvl1pPr>
            <a:lvl2pPr>
              <a:defRPr sz="1360"/>
            </a:lvl2pPr>
            <a:lvl3pPr>
              <a:defRPr sz="1190"/>
            </a:lvl3pPr>
            <a:lvl4pPr>
              <a:defRPr sz="1020"/>
            </a:lvl4pPr>
            <a:lvl5pPr>
              <a:defRPr sz="1020"/>
            </a:lvl5pPr>
            <a:lvl6pPr>
              <a:defRPr sz="1020"/>
            </a:lvl6pPr>
            <a:lvl7pPr>
              <a:defRPr sz="1020"/>
            </a:lvl7pPr>
            <a:lvl8pPr>
              <a:defRPr sz="1020"/>
            </a:lvl8pPr>
            <a:lvl9pPr>
              <a:defRPr sz="10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9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72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8699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75" y="2123440"/>
            <a:ext cx="2168743" cy="2123440"/>
          </a:xfrm>
        </p:spPr>
        <p:txBody>
          <a:bodyPr anchor="b"/>
          <a:lstStyle>
            <a:lvl1pPr algn="l">
              <a:defRPr sz="204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0988" y="2123440"/>
            <a:ext cx="3313311" cy="6705600"/>
          </a:xfrm>
        </p:spPr>
        <p:txBody>
          <a:bodyPr anchor="ctr">
            <a:normAutofit/>
          </a:bodyPr>
          <a:lstStyle>
            <a:lvl1pPr>
              <a:defRPr sz="1700"/>
            </a:lvl1pPr>
            <a:lvl2pPr>
              <a:defRPr sz="1530"/>
            </a:lvl2pPr>
            <a:lvl3pPr>
              <a:defRPr sz="1360"/>
            </a:lvl3pPr>
            <a:lvl4pPr>
              <a:defRPr sz="1190"/>
            </a:lvl4pPr>
            <a:lvl5pPr>
              <a:defRPr sz="1190"/>
            </a:lvl5pPr>
            <a:lvl6pPr>
              <a:defRPr sz="1190"/>
            </a:lvl6pPr>
            <a:lvl7pPr>
              <a:defRPr sz="1190"/>
            </a:lvl7pPr>
            <a:lvl8pPr>
              <a:defRPr sz="1190"/>
            </a:lvl8pPr>
            <a:lvl9pPr>
              <a:defRPr sz="119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75" y="4589613"/>
            <a:ext cx="2168743" cy="4246879"/>
          </a:xfrm>
        </p:spPr>
        <p:txBody>
          <a:bodyPr/>
          <a:lstStyle>
            <a:lvl1pPr marL="0" indent="0">
              <a:buNone/>
              <a:defRPr sz="1190"/>
            </a:lvl1pPr>
            <a:lvl2pPr marL="388620" indent="0">
              <a:buNone/>
              <a:defRPr sz="1020"/>
            </a:lvl2pPr>
            <a:lvl3pPr marL="777240" indent="0">
              <a:buNone/>
              <a:defRPr sz="850"/>
            </a:lvl3pPr>
            <a:lvl4pPr marL="1165860" indent="0">
              <a:buNone/>
              <a:defRPr sz="765"/>
            </a:lvl4pPr>
            <a:lvl5pPr marL="1554480" indent="0">
              <a:buNone/>
              <a:defRPr sz="765"/>
            </a:lvl5pPr>
            <a:lvl6pPr marL="1943100" indent="0">
              <a:buNone/>
              <a:defRPr sz="765"/>
            </a:lvl6pPr>
            <a:lvl7pPr marL="2331720" indent="0">
              <a:buNone/>
              <a:defRPr sz="765"/>
            </a:lvl7pPr>
            <a:lvl8pPr marL="2720340" indent="0">
              <a:buNone/>
              <a:defRPr sz="765"/>
            </a:lvl8pPr>
            <a:lvl9pPr marL="3108960" indent="0">
              <a:buNone/>
              <a:defRPr sz="7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8188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808" y="2719482"/>
            <a:ext cx="3247573" cy="2309718"/>
          </a:xfrm>
        </p:spPr>
        <p:txBody>
          <a:bodyPr anchor="b">
            <a:normAutofit/>
          </a:bodyPr>
          <a:lstStyle>
            <a:lvl1pPr algn="l">
              <a:defRPr sz="306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31490" y="1676400"/>
            <a:ext cx="2040786" cy="67056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60"/>
            </a:lvl1pPr>
            <a:lvl2pPr marL="388620" indent="0">
              <a:buNone/>
              <a:defRPr sz="1360"/>
            </a:lvl2pPr>
            <a:lvl3pPr marL="777240" indent="0">
              <a:buNone/>
              <a:defRPr sz="1360"/>
            </a:lvl3pPr>
            <a:lvl4pPr marL="1165860" indent="0">
              <a:buNone/>
              <a:defRPr sz="1360"/>
            </a:lvl4pPr>
            <a:lvl5pPr marL="1554480" indent="0">
              <a:buNone/>
              <a:defRPr sz="1360"/>
            </a:lvl5pPr>
            <a:lvl6pPr marL="1943100" indent="0">
              <a:buNone/>
              <a:defRPr sz="1360"/>
            </a:lvl6pPr>
            <a:lvl7pPr marL="2331720" indent="0">
              <a:buNone/>
              <a:defRPr sz="1360"/>
            </a:lvl7pPr>
            <a:lvl8pPr marL="2720340" indent="0">
              <a:buNone/>
              <a:defRPr sz="1360"/>
            </a:lvl8pPr>
            <a:lvl9pPr marL="3108960" indent="0">
              <a:buNone/>
              <a:defRPr sz="13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75" y="5364480"/>
            <a:ext cx="3242519" cy="2011680"/>
          </a:xfrm>
        </p:spPr>
        <p:txBody>
          <a:bodyPr>
            <a:normAutofit/>
          </a:bodyPr>
          <a:lstStyle>
            <a:lvl1pPr marL="0" indent="0">
              <a:buNone/>
              <a:defRPr sz="1190"/>
            </a:lvl1pPr>
            <a:lvl2pPr marL="388620" indent="0">
              <a:buNone/>
              <a:defRPr sz="1020"/>
            </a:lvl2pPr>
            <a:lvl3pPr marL="777240" indent="0">
              <a:buNone/>
              <a:defRPr sz="850"/>
            </a:lvl3pPr>
            <a:lvl4pPr marL="1165860" indent="0">
              <a:buNone/>
              <a:defRPr sz="765"/>
            </a:lvl4pPr>
            <a:lvl5pPr marL="1554480" indent="0">
              <a:buNone/>
              <a:defRPr sz="765"/>
            </a:lvl5pPr>
            <a:lvl6pPr marL="1943100" indent="0">
              <a:buNone/>
              <a:defRPr sz="765"/>
            </a:lvl6pPr>
            <a:lvl7pPr marL="2331720" indent="0">
              <a:buNone/>
              <a:defRPr sz="765"/>
            </a:lvl7pPr>
            <a:lvl8pPr marL="2720340" indent="0">
              <a:buNone/>
              <a:defRPr sz="765"/>
            </a:lvl8pPr>
            <a:lvl9pPr marL="3108960" indent="0">
              <a:buNone/>
              <a:defRPr sz="7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2927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5354517" y="2458720"/>
            <a:ext cx="2396490" cy="413512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4836357" y="-670560"/>
            <a:ext cx="1360170" cy="234696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5354517" y="8940800"/>
            <a:ext cx="842010" cy="145288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30890" y="3911600"/>
            <a:ext cx="3562350" cy="61468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713820" y="4246880"/>
            <a:ext cx="2007870" cy="346456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6583797" y="0"/>
            <a:ext cx="582930" cy="16125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2004" y="663986"/>
            <a:ext cx="5997073" cy="205411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3545" y="3010957"/>
            <a:ext cx="5704906" cy="6153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6065306" y="2752701"/>
            <a:ext cx="1452879" cy="19436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3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4108232" y="4856781"/>
            <a:ext cx="5661033" cy="1943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3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601467" y="433747"/>
            <a:ext cx="534491" cy="11259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38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18297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l" defTabSz="388626" rtl="0" eaLnBrk="1" latinLnBrk="0" hangingPunct="1">
        <a:spcBef>
          <a:spcPct val="0"/>
        </a:spcBef>
        <a:buNone/>
        <a:defRPr sz="357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91470" indent="-291470" algn="l" defTabSz="388626" rtl="0" eaLnBrk="1" latinLnBrk="0" hangingPunct="1">
        <a:spcBef>
          <a:spcPts val="8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7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631518" indent="-242892" algn="l" defTabSz="388626" rtl="0" eaLnBrk="1" latinLnBrk="0" hangingPunct="1">
        <a:spcBef>
          <a:spcPts val="8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3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971567" indent="-194313" algn="l" defTabSz="388626" rtl="0" eaLnBrk="1" latinLnBrk="0" hangingPunct="1">
        <a:spcBef>
          <a:spcPts val="8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6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360193" indent="-194313" algn="l" defTabSz="388626" rtl="0" eaLnBrk="1" latinLnBrk="0" hangingPunct="1">
        <a:spcBef>
          <a:spcPts val="8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19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748819" indent="-194313" algn="l" defTabSz="388626" rtl="0" eaLnBrk="1" latinLnBrk="0" hangingPunct="1">
        <a:spcBef>
          <a:spcPts val="8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19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137446" indent="-194313" algn="l" defTabSz="388626" rtl="0" eaLnBrk="1" latinLnBrk="0" hangingPunct="1">
        <a:spcBef>
          <a:spcPts val="8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19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526072" indent="-194313" algn="l" defTabSz="388626" rtl="0" eaLnBrk="1" latinLnBrk="0" hangingPunct="1">
        <a:spcBef>
          <a:spcPts val="8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19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914698" indent="-194313" algn="l" defTabSz="388626" rtl="0" eaLnBrk="1" latinLnBrk="0" hangingPunct="1">
        <a:spcBef>
          <a:spcPts val="8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19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303324" indent="-194313" algn="l" defTabSz="388626" rtl="0" eaLnBrk="1" latinLnBrk="0" hangingPunct="1">
        <a:spcBef>
          <a:spcPts val="8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19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88626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6" algn="l" defTabSz="388626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53" algn="l" defTabSz="388626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79" algn="l" defTabSz="388626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506" algn="l" defTabSz="388626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32" algn="l" defTabSz="388626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59" algn="l" defTabSz="388626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85" algn="l" defTabSz="388626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9012" algn="l" defTabSz="388626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ho.int/health-topics/road-safety#tab%3Dtab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osep-at-work/Coursera_Capstone/blob/master/Feature%20Selection.ipynb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ahmedlahlou/accidents-in-france-from-2005-to-2016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89733" y="2206498"/>
            <a:ext cx="342582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latin typeface="Arial"/>
                <a:cs typeface="Arial"/>
              </a:rPr>
              <a:t>Predicting </a:t>
            </a:r>
            <a:r>
              <a:rPr sz="1700" spc="-5" dirty="0">
                <a:latin typeface="Arial"/>
                <a:cs typeface="Arial"/>
              </a:rPr>
              <a:t>Traffic </a:t>
            </a:r>
            <a:r>
              <a:rPr sz="1700" dirty="0">
                <a:latin typeface="Arial"/>
                <a:cs typeface="Arial"/>
              </a:rPr>
              <a:t>Accident</a:t>
            </a:r>
            <a:r>
              <a:rPr sz="1700" spc="-55" dirty="0">
                <a:latin typeface="Arial"/>
                <a:cs typeface="Arial"/>
              </a:rPr>
              <a:t> </a:t>
            </a:r>
            <a:r>
              <a:rPr sz="1700" spc="-15" dirty="0">
                <a:latin typeface="Arial"/>
                <a:cs typeface="Arial"/>
              </a:rPr>
              <a:t>Severity.</a:t>
            </a:r>
            <a:endParaRPr sz="1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99002" y="2942590"/>
            <a:ext cx="1494790" cy="809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Lawrence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Pattanayak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50">
              <a:latin typeface="Arial"/>
              <a:cs typeface="Arial"/>
            </a:endParaRPr>
          </a:p>
          <a:p>
            <a:pPr marL="12192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October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2020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86814" y="4361815"/>
            <a:ext cx="4391660" cy="4466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1945" indent="-309880">
              <a:lnSpc>
                <a:spcPct val="100000"/>
              </a:lnSpc>
              <a:spcBef>
                <a:spcPts val="100"/>
              </a:spcBef>
              <a:buAutoNum type="arabicPlain"/>
              <a:tabLst>
                <a:tab pos="321945" algn="l"/>
                <a:tab pos="322580" algn="l"/>
              </a:tabLst>
            </a:pPr>
            <a:r>
              <a:rPr sz="1450" spc="-15" dirty="0">
                <a:latin typeface="Arial"/>
                <a:cs typeface="Arial"/>
              </a:rPr>
              <a:t>Introduction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AutoNum type="arabicPlain"/>
            </a:pPr>
            <a:endParaRPr sz="1600">
              <a:latin typeface="Arial"/>
              <a:cs typeface="Arial"/>
            </a:endParaRPr>
          </a:p>
          <a:p>
            <a:pPr marL="386080" lvl="1" indent="-370840">
              <a:lnSpc>
                <a:spcPct val="100000"/>
              </a:lnSpc>
              <a:spcBef>
                <a:spcPts val="1410"/>
              </a:spcBef>
              <a:buAutoNum type="arabicPeriod"/>
              <a:tabLst>
                <a:tab pos="385445" algn="l"/>
                <a:tab pos="386080" algn="l"/>
              </a:tabLst>
            </a:pPr>
            <a:r>
              <a:rPr sz="1200" spc="-5" dirty="0">
                <a:latin typeface="Arial"/>
                <a:cs typeface="Arial"/>
              </a:rPr>
              <a:t>Background</a:t>
            </a:r>
            <a:endParaRPr sz="1200">
              <a:latin typeface="Arial"/>
              <a:cs typeface="Arial"/>
            </a:endParaRPr>
          </a:p>
          <a:p>
            <a:pPr marL="15240" marR="13335">
              <a:lnSpc>
                <a:spcPts val="1160"/>
              </a:lnSpc>
              <a:spcBef>
                <a:spcPts val="645"/>
              </a:spcBef>
            </a:pPr>
            <a:r>
              <a:rPr sz="1000" spc="-20" dirty="0">
                <a:latin typeface="Arial"/>
                <a:cs typeface="Arial"/>
              </a:rPr>
              <a:t>Every year </a:t>
            </a:r>
            <a:r>
              <a:rPr sz="1000" spc="-15" dirty="0">
                <a:latin typeface="Arial"/>
                <a:cs typeface="Arial"/>
              </a:rPr>
              <a:t>car </a:t>
            </a:r>
            <a:r>
              <a:rPr sz="1000" spc="-5" dirty="0">
                <a:latin typeface="Arial"/>
                <a:cs typeface="Arial"/>
              </a:rPr>
              <a:t>accidents </a:t>
            </a:r>
            <a:r>
              <a:rPr sz="1000" spc="-15" dirty="0">
                <a:latin typeface="Arial"/>
                <a:cs typeface="Arial"/>
              </a:rPr>
              <a:t>cause </a:t>
            </a:r>
            <a:r>
              <a:rPr sz="1000" spc="-5" dirty="0">
                <a:latin typeface="Arial"/>
                <a:cs typeface="Arial"/>
              </a:rPr>
              <a:t>hundreds </a:t>
            </a:r>
            <a:r>
              <a:rPr sz="1000" spc="-10" dirty="0">
                <a:latin typeface="Arial"/>
                <a:cs typeface="Arial"/>
              </a:rPr>
              <a:t>of thousands </a:t>
            </a:r>
            <a:r>
              <a:rPr sz="1000" spc="-35" dirty="0">
                <a:latin typeface="Arial"/>
                <a:cs typeface="Arial"/>
              </a:rPr>
              <a:t>of </a:t>
            </a:r>
            <a:r>
              <a:rPr sz="1000" spc="-10" dirty="0">
                <a:latin typeface="Arial"/>
                <a:cs typeface="Arial"/>
              </a:rPr>
              <a:t>deaths </a:t>
            </a:r>
            <a:r>
              <a:rPr sz="1000" spc="-5" dirty="0">
                <a:latin typeface="Arial"/>
                <a:cs typeface="Arial"/>
              </a:rPr>
              <a:t>worldwide.  </a:t>
            </a:r>
            <a:r>
              <a:rPr sz="1000" spc="-15" dirty="0">
                <a:latin typeface="Arial"/>
                <a:cs typeface="Arial"/>
              </a:rPr>
              <a:t>Ac-cording </a:t>
            </a:r>
            <a:r>
              <a:rPr sz="1000" dirty="0">
                <a:latin typeface="Arial"/>
                <a:cs typeface="Arial"/>
              </a:rPr>
              <a:t>to </a:t>
            </a:r>
            <a:r>
              <a:rPr sz="1000" spc="-5" dirty="0">
                <a:latin typeface="Arial"/>
                <a:cs typeface="Arial"/>
              </a:rPr>
              <a:t>a research conducted </a:t>
            </a:r>
            <a:r>
              <a:rPr sz="1000" spc="-35" dirty="0">
                <a:latin typeface="Arial"/>
                <a:cs typeface="Arial"/>
              </a:rPr>
              <a:t>by </a:t>
            </a:r>
            <a:r>
              <a:rPr sz="1000" dirty="0">
                <a:latin typeface="Arial"/>
                <a:cs typeface="Arial"/>
              </a:rPr>
              <a:t>the </a:t>
            </a:r>
            <a:r>
              <a:rPr sz="1000" spc="-15" dirty="0">
                <a:latin typeface="Arial"/>
                <a:cs typeface="Arial"/>
              </a:rPr>
              <a:t>World </a:t>
            </a:r>
            <a:r>
              <a:rPr sz="1000" dirty="0">
                <a:latin typeface="Arial"/>
                <a:cs typeface="Arial"/>
              </a:rPr>
              <a:t>Health </a:t>
            </a:r>
            <a:r>
              <a:rPr sz="1000" spc="-10" dirty="0">
                <a:latin typeface="Arial"/>
                <a:cs typeface="Arial"/>
              </a:rPr>
              <a:t>Organization </a:t>
            </a:r>
            <a:r>
              <a:rPr sz="1000" spc="-15" dirty="0">
                <a:latin typeface="Arial"/>
                <a:cs typeface="Arial"/>
              </a:rPr>
              <a:t>(WHO)  </a:t>
            </a:r>
            <a:r>
              <a:rPr sz="1000" spc="-10" dirty="0">
                <a:latin typeface="Arial"/>
                <a:cs typeface="Arial"/>
              </a:rPr>
              <a:t>there </a:t>
            </a:r>
            <a:r>
              <a:rPr sz="1000" dirty="0">
                <a:latin typeface="Arial"/>
                <a:cs typeface="Arial"/>
              </a:rPr>
              <a:t>were </a:t>
            </a:r>
            <a:r>
              <a:rPr sz="1000" spc="-20" dirty="0">
                <a:latin typeface="Arial"/>
                <a:cs typeface="Arial"/>
              </a:rPr>
              <a:t>1.35 </a:t>
            </a:r>
            <a:r>
              <a:rPr sz="1000" spc="-5" dirty="0">
                <a:latin typeface="Arial"/>
                <a:cs typeface="Arial"/>
              </a:rPr>
              <a:t>million </a:t>
            </a:r>
            <a:r>
              <a:rPr sz="1000" dirty="0">
                <a:latin typeface="Arial"/>
                <a:cs typeface="Arial"/>
              </a:rPr>
              <a:t>road </a:t>
            </a:r>
            <a:r>
              <a:rPr sz="1000" spc="20" dirty="0">
                <a:latin typeface="Arial"/>
                <a:cs typeface="Arial"/>
              </a:rPr>
              <a:t>traffic </a:t>
            </a:r>
            <a:r>
              <a:rPr sz="1000" spc="-5" dirty="0">
                <a:latin typeface="Arial"/>
                <a:cs typeface="Arial"/>
              </a:rPr>
              <a:t>deaths </a:t>
            </a:r>
            <a:r>
              <a:rPr sz="1000" spc="-10" dirty="0">
                <a:latin typeface="Arial"/>
                <a:cs typeface="Arial"/>
              </a:rPr>
              <a:t>globally in </a:t>
            </a:r>
            <a:r>
              <a:rPr sz="1000" spc="-5" dirty="0">
                <a:latin typeface="Arial"/>
                <a:cs typeface="Arial"/>
              </a:rPr>
              <a:t>2016, with </a:t>
            </a:r>
            <a:r>
              <a:rPr sz="1000" spc="-10" dirty="0">
                <a:latin typeface="Arial"/>
                <a:cs typeface="Arial"/>
              </a:rPr>
              <a:t>millions  </a:t>
            </a:r>
            <a:r>
              <a:rPr sz="1000" spc="-25" dirty="0">
                <a:latin typeface="Arial"/>
                <a:cs typeface="Arial"/>
              </a:rPr>
              <a:t>more </a:t>
            </a:r>
            <a:r>
              <a:rPr sz="1000" spc="-10" dirty="0">
                <a:latin typeface="Arial"/>
                <a:cs typeface="Arial"/>
              </a:rPr>
              <a:t>sus-taining </a:t>
            </a:r>
            <a:r>
              <a:rPr sz="1000" spc="-5" dirty="0">
                <a:latin typeface="Arial"/>
                <a:cs typeface="Arial"/>
              </a:rPr>
              <a:t>serious injuries </a:t>
            </a:r>
            <a:r>
              <a:rPr sz="1000" spc="-25" dirty="0">
                <a:latin typeface="Arial"/>
                <a:cs typeface="Arial"/>
              </a:rPr>
              <a:t>and </a:t>
            </a:r>
            <a:r>
              <a:rPr sz="1000" spc="-5" dirty="0">
                <a:latin typeface="Arial"/>
                <a:cs typeface="Arial"/>
              </a:rPr>
              <a:t>living with long-term adverse  health </a:t>
            </a:r>
            <a:r>
              <a:rPr sz="1000" spc="-10" dirty="0">
                <a:latin typeface="Arial"/>
                <a:cs typeface="Arial"/>
              </a:rPr>
              <a:t>consequences. Globally, </a:t>
            </a:r>
            <a:r>
              <a:rPr sz="1000" spc="-5" dirty="0">
                <a:latin typeface="Arial"/>
                <a:cs typeface="Arial"/>
              </a:rPr>
              <a:t>road </a:t>
            </a:r>
            <a:r>
              <a:rPr sz="1000" spc="-20" dirty="0">
                <a:latin typeface="Arial"/>
                <a:cs typeface="Arial"/>
              </a:rPr>
              <a:t>tra </a:t>
            </a:r>
            <a:r>
              <a:rPr sz="1000" spc="-5" dirty="0">
                <a:latin typeface="Arial"/>
                <a:cs typeface="Arial"/>
              </a:rPr>
              <a:t>c crashes </a:t>
            </a:r>
            <a:r>
              <a:rPr sz="1000" spc="5" dirty="0">
                <a:latin typeface="Arial"/>
                <a:cs typeface="Arial"/>
              </a:rPr>
              <a:t>are </a:t>
            </a:r>
            <a:r>
              <a:rPr sz="1000" spc="-5" dirty="0">
                <a:latin typeface="Arial"/>
                <a:cs typeface="Arial"/>
              </a:rPr>
              <a:t>a leading </a:t>
            </a:r>
            <a:r>
              <a:rPr sz="1000" dirty="0">
                <a:latin typeface="Arial"/>
                <a:cs typeface="Arial"/>
              </a:rPr>
              <a:t>cause </a:t>
            </a:r>
            <a:r>
              <a:rPr sz="1000" spc="-5" dirty="0">
                <a:latin typeface="Arial"/>
                <a:cs typeface="Arial"/>
              </a:rPr>
              <a:t>of  death </a:t>
            </a:r>
            <a:r>
              <a:rPr sz="1000" spc="-25" dirty="0">
                <a:latin typeface="Arial"/>
                <a:cs typeface="Arial"/>
              </a:rPr>
              <a:t>among </a:t>
            </a:r>
            <a:r>
              <a:rPr sz="1000" dirty="0">
                <a:latin typeface="Arial"/>
                <a:cs typeface="Arial"/>
              </a:rPr>
              <a:t>young </a:t>
            </a:r>
            <a:r>
              <a:rPr sz="1000" spc="-5" dirty="0">
                <a:latin typeface="Arial"/>
                <a:cs typeface="Arial"/>
              </a:rPr>
              <a:t>people, </a:t>
            </a:r>
            <a:r>
              <a:rPr sz="1000" spc="-25" dirty="0">
                <a:latin typeface="Arial"/>
                <a:cs typeface="Arial"/>
              </a:rPr>
              <a:t>and </a:t>
            </a:r>
            <a:r>
              <a:rPr sz="1000" spc="-5" dirty="0">
                <a:latin typeface="Arial"/>
                <a:cs typeface="Arial"/>
              </a:rPr>
              <a:t>the </a:t>
            </a:r>
            <a:r>
              <a:rPr sz="1000" spc="-15" dirty="0">
                <a:latin typeface="Arial"/>
                <a:cs typeface="Arial"/>
              </a:rPr>
              <a:t>main </a:t>
            </a:r>
            <a:r>
              <a:rPr sz="1000" dirty="0">
                <a:latin typeface="Arial"/>
                <a:cs typeface="Arial"/>
              </a:rPr>
              <a:t>cause </a:t>
            </a:r>
            <a:r>
              <a:rPr sz="1000" spc="-35" dirty="0">
                <a:latin typeface="Arial"/>
                <a:cs typeface="Arial"/>
              </a:rPr>
              <a:t>of </a:t>
            </a:r>
            <a:r>
              <a:rPr sz="1000" spc="-5" dirty="0">
                <a:latin typeface="Arial"/>
                <a:cs typeface="Arial"/>
              </a:rPr>
              <a:t>death among </a:t>
            </a:r>
            <a:r>
              <a:rPr sz="1000" spc="-20" dirty="0">
                <a:latin typeface="Arial"/>
                <a:cs typeface="Arial"/>
              </a:rPr>
              <a:t>those </a:t>
            </a:r>
            <a:r>
              <a:rPr sz="1000" spc="-5" dirty="0">
                <a:latin typeface="Arial"/>
                <a:cs typeface="Arial"/>
              </a:rPr>
              <a:t>aged  15{29 </a:t>
            </a:r>
            <a:r>
              <a:rPr sz="1000" spc="-10" dirty="0">
                <a:latin typeface="Arial"/>
                <a:cs typeface="Arial"/>
              </a:rPr>
              <a:t>years. </a:t>
            </a:r>
            <a:r>
              <a:rPr sz="1000" dirty="0">
                <a:latin typeface="Arial"/>
                <a:cs typeface="Arial"/>
              </a:rPr>
              <a:t>Road </a:t>
            </a:r>
            <a:r>
              <a:rPr sz="1000" spc="-15" dirty="0">
                <a:latin typeface="Arial"/>
                <a:cs typeface="Arial"/>
              </a:rPr>
              <a:t>tra </a:t>
            </a:r>
            <a:r>
              <a:rPr sz="1000" spc="-5" dirty="0">
                <a:latin typeface="Arial"/>
                <a:cs typeface="Arial"/>
              </a:rPr>
              <a:t>c injuries </a:t>
            </a:r>
            <a:r>
              <a:rPr sz="1000" spc="-20" dirty="0">
                <a:latin typeface="Arial"/>
                <a:cs typeface="Arial"/>
              </a:rPr>
              <a:t>are </a:t>
            </a:r>
            <a:r>
              <a:rPr sz="1000" spc="-5" dirty="0">
                <a:latin typeface="Arial"/>
                <a:cs typeface="Arial"/>
              </a:rPr>
              <a:t>currently estimated </a:t>
            </a:r>
            <a:r>
              <a:rPr sz="1000" dirty="0">
                <a:latin typeface="Arial"/>
                <a:cs typeface="Arial"/>
              </a:rPr>
              <a:t>to be </a:t>
            </a:r>
            <a:r>
              <a:rPr sz="1000" spc="-15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eighth  </a:t>
            </a:r>
            <a:r>
              <a:rPr sz="1000" dirty="0">
                <a:latin typeface="Arial"/>
                <a:cs typeface="Arial"/>
              </a:rPr>
              <a:t>leading </a:t>
            </a:r>
            <a:r>
              <a:rPr sz="1000" spc="-15" dirty="0">
                <a:latin typeface="Arial"/>
                <a:cs typeface="Arial"/>
              </a:rPr>
              <a:t>cause </a:t>
            </a:r>
            <a:r>
              <a:rPr sz="1000" spc="-10" dirty="0">
                <a:latin typeface="Arial"/>
                <a:cs typeface="Arial"/>
              </a:rPr>
              <a:t>of </a:t>
            </a:r>
            <a:r>
              <a:rPr sz="1000" spc="-5" dirty="0">
                <a:latin typeface="Arial"/>
                <a:cs typeface="Arial"/>
              </a:rPr>
              <a:t>death </a:t>
            </a:r>
            <a:r>
              <a:rPr sz="1000" spc="-15" dirty="0">
                <a:latin typeface="Arial"/>
                <a:cs typeface="Arial"/>
              </a:rPr>
              <a:t>across </a:t>
            </a:r>
            <a:r>
              <a:rPr sz="1000" spc="-5" dirty="0">
                <a:latin typeface="Arial"/>
                <a:cs typeface="Arial"/>
              </a:rPr>
              <a:t>all age </a:t>
            </a:r>
            <a:r>
              <a:rPr sz="1000" spc="-15" dirty="0">
                <a:latin typeface="Arial"/>
                <a:cs typeface="Arial"/>
              </a:rPr>
              <a:t>groups </a:t>
            </a:r>
            <a:r>
              <a:rPr sz="1000" spc="-10" dirty="0">
                <a:latin typeface="Arial"/>
                <a:cs typeface="Arial"/>
              </a:rPr>
              <a:t>globally, </a:t>
            </a:r>
            <a:r>
              <a:rPr sz="1000" spc="-5" dirty="0">
                <a:latin typeface="Arial"/>
                <a:cs typeface="Arial"/>
              </a:rPr>
              <a:t>and are </a:t>
            </a:r>
            <a:r>
              <a:rPr sz="1000" spc="-15" dirty="0">
                <a:latin typeface="Arial"/>
                <a:cs typeface="Arial"/>
              </a:rPr>
              <a:t>predicted </a:t>
            </a:r>
            <a:r>
              <a:rPr sz="1000" spc="-10" dirty="0">
                <a:latin typeface="Arial"/>
                <a:cs typeface="Arial"/>
              </a:rPr>
              <a:t>to  </a:t>
            </a:r>
            <a:r>
              <a:rPr sz="1000" spc="-5" dirty="0">
                <a:latin typeface="Arial"/>
                <a:cs typeface="Arial"/>
              </a:rPr>
              <a:t>become </a:t>
            </a:r>
            <a:r>
              <a:rPr sz="1000" spc="-15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seventh leading cause </a:t>
            </a:r>
            <a:r>
              <a:rPr sz="1000" spc="-20" dirty="0">
                <a:latin typeface="Arial"/>
                <a:cs typeface="Arial"/>
              </a:rPr>
              <a:t>of </a:t>
            </a:r>
            <a:r>
              <a:rPr sz="1000" spc="-10" dirty="0">
                <a:latin typeface="Arial"/>
                <a:cs typeface="Arial"/>
              </a:rPr>
              <a:t>death </a:t>
            </a:r>
            <a:r>
              <a:rPr sz="1000" spc="-5" dirty="0">
                <a:latin typeface="Arial"/>
                <a:cs typeface="Arial"/>
              </a:rPr>
              <a:t>by</a:t>
            </a:r>
            <a:r>
              <a:rPr sz="1000" spc="10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  <a:hlinkClick r:id="rId2" action="ppaction://hlinksldjump"/>
              </a:rPr>
              <a:t>2030[1].</a:t>
            </a:r>
            <a:endParaRPr sz="1000">
              <a:latin typeface="Arial"/>
              <a:cs typeface="Arial"/>
            </a:endParaRPr>
          </a:p>
          <a:p>
            <a:pPr marL="15240" marR="5080" algn="just">
              <a:lnSpc>
                <a:spcPct val="102699"/>
              </a:lnSpc>
              <a:spcBef>
                <a:spcPts val="585"/>
              </a:spcBef>
            </a:pPr>
            <a:r>
              <a:rPr sz="950" spc="-15" dirty="0">
                <a:latin typeface="Arial"/>
                <a:cs typeface="Arial"/>
              </a:rPr>
              <a:t>Leveraging </a:t>
            </a:r>
            <a:r>
              <a:rPr sz="950" spc="5" dirty="0">
                <a:latin typeface="Arial"/>
                <a:cs typeface="Arial"/>
              </a:rPr>
              <a:t>the </a:t>
            </a:r>
            <a:r>
              <a:rPr sz="950" dirty="0">
                <a:latin typeface="Arial"/>
                <a:cs typeface="Arial"/>
              </a:rPr>
              <a:t>tools </a:t>
            </a:r>
            <a:r>
              <a:rPr sz="950" spc="-20" dirty="0">
                <a:latin typeface="Arial"/>
                <a:cs typeface="Arial"/>
              </a:rPr>
              <a:t>and </a:t>
            </a:r>
            <a:r>
              <a:rPr sz="950" spc="5" dirty="0">
                <a:latin typeface="Arial"/>
                <a:cs typeface="Arial"/>
              </a:rPr>
              <a:t>all </a:t>
            </a:r>
            <a:r>
              <a:rPr sz="950" dirty="0">
                <a:latin typeface="Arial"/>
                <a:cs typeface="Arial"/>
              </a:rPr>
              <a:t>the </a:t>
            </a:r>
            <a:r>
              <a:rPr sz="950" spc="-5" dirty="0">
                <a:latin typeface="Arial"/>
                <a:cs typeface="Arial"/>
              </a:rPr>
              <a:t>information </a:t>
            </a:r>
            <a:r>
              <a:rPr sz="950" spc="-15" dirty="0">
                <a:latin typeface="Arial"/>
                <a:cs typeface="Arial"/>
              </a:rPr>
              <a:t>nowadays </a:t>
            </a:r>
            <a:r>
              <a:rPr sz="950" spc="-5" dirty="0">
                <a:latin typeface="Arial"/>
                <a:cs typeface="Arial"/>
              </a:rPr>
              <a:t>available, an </a:t>
            </a:r>
            <a:r>
              <a:rPr sz="950" spc="-10" dirty="0">
                <a:latin typeface="Arial"/>
                <a:cs typeface="Arial"/>
              </a:rPr>
              <a:t>extensive  </a:t>
            </a:r>
            <a:r>
              <a:rPr sz="950" spc="-15" dirty="0">
                <a:latin typeface="Arial"/>
                <a:cs typeface="Arial"/>
              </a:rPr>
              <a:t>analysis </a:t>
            </a:r>
            <a:r>
              <a:rPr sz="950" spc="-5" dirty="0">
                <a:latin typeface="Arial"/>
                <a:cs typeface="Arial"/>
              </a:rPr>
              <a:t>to </a:t>
            </a:r>
            <a:r>
              <a:rPr sz="950" spc="-10" dirty="0">
                <a:latin typeface="Arial"/>
                <a:cs typeface="Arial"/>
              </a:rPr>
              <a:t>predict </a:t>
            </a:r>
            <a:r>
              <a:rPr sz="950" spc="5" dirty="0">
                <a:latin typeface="Arial"/>
                <a:cs typeface="Arial"/>
              </a:rPr>
              <a:t>tra </a:t>
            </a:r>
            <a:r>
              <a:rPr sz="950" spc="-5" dirty="0">
                <a:latin typeface="Arial"/>
                <a:cs typeface="Arial"/>
              </a:rPr>
              <a:t>c </a:t>
            </a:r>
            <a:r>
              <a:rPr sz="950" spc="-15" dirty="0">
                <a:latin typeface="Arial"/>
                <a:cs typeface="Arial"/>
              </a:rPr>
              <a:t>accidents </a:t>
            </a:r>
            <a:r>
              <a:rPr sz="950" spc="-25" dirty="0">
                <a:latin typeface="Arial"/>
                <a:cs typeface="Arial"/>
              </a:rPr>
              <a:t>and </a:t>
            </a:r>
            <a:r>
              <a:rPr sz="950" spc="-5" dirty="0">
                <a:latin typeface="Arial"/>
                <a:cs typeface="Arial"/>
              </a:rPr>
              <a:t>its severity </a:t>
            </a:r>
            <a:r>
              <a:rPr sz="950" spc="-15" dirty="0">
                <a:latin typeface="Arial"/>
                <a:cs typeface="Arial"/>
              </a:rPr>
              <a:t>would </a:t>
            </a:r>
            <a:r>
              <a:rPr sz="950" spc="5" dirty="0">
                <a:latin typeface="Arial"/>
                <a:cs typeface="Arial"/>
              </a:rPr>
              <a:t>make </a:t>
            </a:r>
            <a:r>
              <a:rPr sz="950" spc="-5" dirty="0">
                <a:latin typeface="Arial"/>
                <a:cs typeface="Arial"/>
              </a:rPr>
              <a:t>a di erence </a:t>
            </a:r>
            <a:r>
              <a:rPr sz="950" spc="5" dirty="0">
                <a:latin typeface="Arial"/>
                <a:cs typeface="Arial"/>
              </a:rPr>
              <a:t>to </a:t>
            </a:r>
            <a:r>
              <a:rPr sz="950" dirty="0">
                <a:latin typeface="Arial"/>
                <a:cs typeface="Arial"/>
              </a:rPr>
              <a:t>the  </a:t>
            </a:r>
            <a:r>
              <a:rPr sz="950" spc="-5" dirty="0">
                <a:latin typeface="Arial"/>
                <a:cs typeface="Arial"/>
              </a:rPr>
              <a:t>death </a:t>
            </a:r>
            <a:r>
              <a:rPr sz="950" spc="-10" dirty="0">
                <a:latin typeface="Arial"/>
                <a:cs typeface="Arial"/>
              </a:rPr>
              <a:t>toll. </a:t>
            </a:r>
            <a:r>
              <a:rPr sz="950" spc="-15" dirty="0">
                <a:latin typeface="Arial"/>
                <a:cs typeface="Arial"/>
              </a:rPr>
              <a:t>Analysing </a:t>
            </a:r>
            <a:r>
              <a:rPr sz="950" spc="-5" dirty="0">
                <a:latin typeface="Arial"/>
                <a:cs typeface="Arial"/>
              </a:rPr>
              <a:t>a </a:t>
            </a:r>
            <a:r>
              <a:rPr sz="950" dirty="0">
                <a:latin typeface="Arial"/>
                <a:cs typeface="Arial"/>
              </a:rPr>
              <a:t>signi </a:t>
            </a:r>
            <a:r>
              <a:rPr sz="950" spc="-5" dirty="0">
                <a:latin typeface="Arial"/>
                <a:cs typeface="Arial"/>
              </a:rPr>
              <a:t>cant range of factors, </a:t>
            </a:r>
            <a:r>
              <a:rPr sz="950" spc="-15" dirty="0">
                <a:latin typeface="Arial"/>
                <a:cs typeface="Arial"/>
              </a:rPr>
              <a:t>including weather </a:t>
            </a:r>
            <a:r>
              <a:rPr sz="950" dirty="0">
                <a:latin typeface="Arial"/>
                <a:cs typeface="Arial"/>
              </a:rPr>
              <a:t>con-ditions,  </a:t>
            </a:r>
            <a:r>
              <a:rPr sz="950" spc="-5" dirty="0">
                <a:latin typeface="Arial"/>
                <a:cs typeface="Arial"/>
              </a:rPr>
              <a:t>locality, </a:t>
            </a:r>
            <a:r>
              <a:rPr sz="950" dirty="0">
                <a:latin typeface="Arial"/>
                <a:cs typeface="Arial"/>
              </a:rPr>
              <a:t>type </a:t>
            </a:r>
            <a:r>
              <a:rPr sz="950" spc="-5" dirty="0">
                <a:latin typeface="Arial"/>
                <a:cs typeface="Arial"/>
              </a:rPr>
              <a:t>of </a:t>
            </a:r>
            <a:r>
              <a:rPr sz="950" dirty="0">
                <a:latin typeface="Arial"/>
                <a:cs typeface="Arial"/>
              </a:rPr>
              <a:t>road </a:t>
            </a:r>
            <a:r>
              <a:rPr sz="950" spc="-5" dirty="0">
                <a:latin typeface="Arial"/>
                <a:cs typeface="Arial"/>
              </a:rPr>
              <a:t>and </a:t>
            </a:r>
            <a:r>
              <a:rPr sz="950" spc="-15" dirty="0">
                <a:latin typeface="Arial"/>
                <a:cs typeface="Arial"/>
              </a:rPr>
              <a:t>lighting </a:t>
            </a:r>
            <a:r>
              <a:rPr sz="950" spc="-5" dirty="0">
                <a:latin typeface="Arial"/>
                <a:cs typeface="Arial"/>
              </a:rPr>
              <a:t>among </a:t>
            </a:r>
            <a:r>
              <a:rPr sz="950" dirty="0">
                <a:latin typeface="Arial"/>
                <a:cs typeface="Arial"/>
              </a:rPr>
              <a:t>others, </a:t>
            </a:r>
            <a:r>
              <a:rPr sz="950" spc="-5" dirty="0">
                <a:latin typeface="Arial"/>
                <a:cs typeface="Arial"/>
              </a:rPr>
              <a:t>an </a:t>
            </a:r>
            <a:r>
              <a:rPr sz="950" dirty="0">
                <a:latin typeface="Arial"/>
                <a:cs typeface="Arial"/>
              </a:rPr>
              <a:t>accurate </a:t>
            </a:r>
            <a:r>
              <a:rPr sz="950" spc="-10" dirty="0">
                <a:latin typeface="Arial"/>
                <a:cs typeface="Arial"/>
              </a:rPr>
              <a:t>prediction </a:t>
            </a:r>
            <a:r>
              <a:rPr sz="950" spc="-5" dirty="0">
                <a:latin typeface="Arial"/>
                <a:cs typeface="Arial"/>
              </a:rPr>
              <a:t>of </a:t>
            </a:r>
            <a:r>
              <a:rPr sz="950" dirty="0">
                <a:latin typeface="Arial"/>
                <a:cs typeface="Arial"/>
              </a:rPr>
              <a:t>the  </a:t>
            </a:r>
            <a:r>
              <a:rPr sz="950" spc="-5" dirty="0">
                <a:latin typeface="Arial"/>
                <a:cs typeface="Arial"/>
              </a:rPr>
              <a:t>severity of the </a:t>
            </a:r>
            <a:r>
              <a:rPr sz="950" spc="-10" dirty="0">
                <a:latin typeface="Arial"/>
                <a:cs typeface="Arial"/>
              </a:rPr>
              <a:t>accidents </a:t>
            </a:r>
            <a:r>
              <a:rPr sz="950" spc="-5" dirty="0">
                <a:latin typeface="Arial"/>
                <a:cs typeface="Arial"/>
              </a:rPr>
              <a:t>can be </a:t>
            </a:r>
            <a:r>
              <a:rPr sz="950" spc="-15" dirty="0">
                <a:latin typeface="Arial"/>
                <a:cs typeface="Arial"/>
              </a:rPr>
              <a:t>performed. </a:t>
            </a:r>
            <a:r>
              <a:rPr sz="950" spc="-20" dirty="0">
                <a:latin typeface="Arial"/>
                <a:cs typeface="Arial"/>
              </a:rPr>
              <a:t>Thus, </a:t>
            </a:r>
            <a:r>
              <a:rPr sz="950" spc="-10" dirty="0">
                <a:latin typeface="Arial"/>
                <a:cs typeface="Arial"/>
              </a:rPr>
              <a:t>trends </a:t>
            </a:r>
            <a:r>
              <a:rPr sz="950" spc="-20" dirty="0">
                <a:latin typeface="Arial"/>
                <a:cs typeface="Arial"/>
              </a:rPr>
              <a:t>that </a:t>
            </a:r>
            <a:r>
              <a:rPr sz="950" spc="-5" dirty="0">
                <a:latin typeface="Arial"/>
                <a:cs typeface="Arial"/>
              </a:rPr>
              <a:t>commonly </a:t>
            </a:r>
            <a:r>
              <a:rPr sz="950" spc="-20" dirty="0">
                <a:latin typeface="Arial"/>
                <a:cs typeface="Arial"/>
              </a:rPr>
              <a:t>lead </a:t>
            </a:r>
            <a:r>
              <a:rPr sz="950" spc="-5" dirty="0">
                <a:latin typeface="Arial"/>
                <a:cs typeface="Arial"/>
              </a:rPr>
              <a:t>to  severe tra c </a:t>
            </a:r>
            <a:r>
              <a:rPr sz="950" spc="-10" dirty="0">
                <a:latin typeface="Arial"/>
                <a:cs typeface="Arial"/>
              </a:rPr>
              <a:t>incidents </a:t>
            </a:r>
            <a:r>
              <a:rPr sz="950" spc="-5" dirty="0">
                <a:latin typeface="Arial"/>
                <a:cs typeface="Arial"/>
              </a:rPr>
              <a:t>can </a:t>
            </a:r>
            <a:r>
              <a:rPr sz="950" dirty="0">
                <a:latin typeface="Arial"/>
                <a:cs typeface="Arial"/>
              </a:rPr>
              <a:t>help </a:t>
            </a:r>
            <a:r>
              <a:rPr sz="950" spc="-5" dirty="0">
                <a:latin typeface="Arial"/>
                <a:cs typeface="Arial"/>
              </a:rPr>
              <a:t>indentifying the highly severe </a:t>
            </a:r>
            <a:r>
              <a:rPr sz="950" spc="-10" dirty="0">
                <a:latin typeface="Arial"/>
                <a:cs typeface="Arial"/>
              </a:rPr>
              <a:t>accidents. This </a:t>
            </a:r>
            <a:r>
              <a:rPr sz="950" dirty="0">
                <a:latin typeface="Arial"/>
                <a:cs typeface="Arial"/>
              </a:rPr>
              <a:t>kind  </a:t>
            </a:r>
            <a:r>
              <a:rPr sz="950" spc="-5" dirty="0">
                <a:latin typeface="Arial"/>
                <a:cs typeface="Arial"/>
              </a:rPr>
              <a:t>of information </a:t>
            </a:r>
            <a:r>
              <a:rPr sz="950" spc="-15" dirty="0">
                <a:latin typeface="Arial"/>
                <a:cs typeface="Arial"/>
              </a:rPr>
              <a:t>could </a:t>
            </a:r>
            <a:r>
              <a:rPr sz="950" spc="-5" dirty="0">
                <a:latin typeface="Arial"/>
                <a:cs typeface="Arial"/>
              </a:rPr>
              <a:t>be </a:t>
            </a:r>
            <a:r>
              <a:rPr sz="950" spc="-20" dirty="0">
                <a:latin typeface="Arial"/>
                <a:cs typeface="Arial"/>
              </a:rPr>
              <a:t>used </a:t>
            </a:r>
            <a:r>
              <a:rPr sz="950" spc="-5" dirty="0">
                <a:latin typeface="Arial"/>
                <a:cs typeface="Arial"/>
              </a:rPr>
              <a:t>by emergency </a:t>
            </a:r>
            <a:r>
              <a:rPr sz="950" spc="-10" dirty="0">
                <a:latin typeface="Arial"/>
                <a:cs typeface="Arial"/>
              </a:rPr>
              <a:t>services, </a:t>
            </a:r>
            <a:r>
              <a:rPr sz="950" spc="5" dirty="0">
                <a:latin typeface="Arial"/>
                <a:cs typeface="Arial"/>
              </a:rPr>
              <a:t>to </a:t>
            </a:r>
            <a:r>
              <a:rPr sz="950" spc="-30" dirty="0">
                <a:latin typeface="Arial"/>
                <a:cs typeface="Arial"/>
              </a:rPr>
              <a:t>send </a:t>
            </a:r>
            <a:r>
              <a:rPr sz="950" dirty="0">
                <a:latin typeface="Arial"/>
                <a:cs typeface="Arial"/>
              </a:rPr>
              <a:t>the exact </a:t>
            </a:r>
            <a:r>
              <a:rPr sz="950" spc="-15" dirty="0">
                <a:latin typeface="Arial"/>
                <a:cs typeface="Arial"/>
              </a:rPr>
              <a:t>required  </a:t>
            </a:r>
            <a:r>
              <a:rPr sz="950" spc="-5" dirty="0">
                <a:latin typeface="Arial"/>
                <a:cs typeface="Arial"/>
              </a:rPr>
              <a:t>sta and equipment </a:t>
            </a:r>
            <a:r>
              <a:rPr sz="950" spc="5" dirty="0">
                <a:latin typeface="Arial"/>
                <a:cs typeface="Arial"/>
              </a:rPr>
              <a:t>to </a:t>
            </a:r>
            <a:r>
              <a:rPr sz="950" dirty="0">
                <a:latin typeface="Arial"/>
                <a:cs typeface="Arial"/>
              </a:rPr>
              <a:t>the </a:t>
            </a:r>
            <a:r>
              <a:rPr sz="950" spc="-10" dirty="0">
                <a:latin typeface="Arial"/>
                <a:cs typeface="Arial"/>
              </a:rPr>
              <a:t>place </a:t>
            </a:r>
            <a:r>
              <a:rPr sz="950" spc="-5" dirty="0">
                <a:latin typeface="Arial"/>
                <a:cs typeface="Arial"/>
              </a:rPr>
              <a:t>of </a:t>
            </a:r>
            <a:r>
              <a:rPr sz="950" dirty="0">
                <a:latin typeface="Arial"/>
                <a:cs typeface="Arial"/>
              </a:rPr>
              <a:t>the accident, </a:t>
            </a:r>
            <a:r>
              <a:rPr sz="950" spc="-10" dirty="0">
                <a:latin typeface="Arial"/>
                <a:cs typeface="Arial"/>
              </a:rPr>
              <a:t>leaving </a:t>
            </a:r>
            <a:r>
              <a:rPr sz="950" spc="-20" dirty="0">
                <a:latin typeface="Arial"/>
                <a:cs typeface="Arial"/>
              </a:rPr>
              <a:t>more </a:t>
            </a:r>
            <a:r>
              <a:rPr sz="950" spc="-5" dirty="0">
                <a:latin typeface="Arial"/>
                <a:cs typeface="Arial"/>
              </a:rPr>
              <a:t>resources </a:t>
            </a:r>
            <a:r>
              <a:rPr sz="950" spc="-15" dirty="0">
                <a:latin typeface="Arial"/>
                <a:cs typeface="Arial"/>
              </a:rPr>
              <a:t>available  </a:t>
            </a:r>
            <a:r>
              <a:rPr sz="950" spc="-5" dirty="0">
                <a:latin typeface="Arial"/>
                <a:cs typeface="Arial"/>
              </a:rPr>
              <a:t>for </a:t>
            </a:r>
            <a:r>
              <a:rPr sz="950" spc="-10" dirty="0">
                <a:latin typeface="Arial"/>
                <a:cs typeface="Arial"/>
              </a:rPr>
              <a:t>accidents </a:t>
            </a:r>
            <a:r>
              <a:rPr sz="950" spc="-5" dirty="0">
                <a:latin typeface="Arial"/>
                <a:cs typeface="Arial"/>
              </a:rPr>
              <a:t>occurring </a:t>
            </a:r>
            <a:r>
              <a:rPr sz="950" spc="-10" dirty="0">
                <a:latin typeface="Arial"/>
                <a:cs typeface="Arial"/>
              </a:rPr>
              <a:t>simultaneously. </a:t>
            </a:r>
            <a:r>
              <a:rPr sz="950" spc="-5" dirty="0">
                <a:latin typeface="Arial"/>
                <a:cs typeface="Arial"/>
              </a:rPr>
              <a:t>Moreover, </a:t>
            </a:r>
            <a:r>
              <a:rPr sz="950" dirty="0">
                <a:latin typeface="Arial"/>
                <a:cs typeface="Arial"/>
              </a:rPr>
              <a:t>this </a:t>
            </a:r>
            <a:r>
              <a:rPr sz="950" spc="-5" dirty="0">
                <a:latin typeface="Arial"/>
                <a:cs typeface="Arial"/>
              </a:rPr>
              <a:t>severe </a:t>
            </a:r>
            <a:r>
              <a:rPr sz="950" spc="-10" dirty="0">
                <a:latin typeface="Arial"/>
                <a:cs typeface="Arial"/>
              </a:rPr>
              <a:t>accident situation  </a:t>
            </a:r>
            <a:r>
              <a:rPr sz="950" spc="-5" dirty="0">
                <a:latin typeface="Arial"/>
                <a:cs typeface="Arial"/>
              </a:rPr>
              <a:t>can be </a:t>
            </a:r>
            <a:r>
              <a:rPr sz="950" spc="-20" dirty="0">
                <a:latin typeface="Arial"/>
                <a:cs typeface="Arial"/>
              </a:rPr>
              <a:t>warned </a:t>
            </a:r>
            <a:r>
              <a:rPr sz="950" dirty="0">
                <a:latin typeface="Arial"/>
                <a:cs typeface="Arial"/>
              </a:rPr>
              <a:t>to </a:t>
            </a:r>
            <a:r>
              <a:rPr sz="950" spc="-5" dirty="0">
                <a:latin typeface="Arial"/>
                <a:cs typeface="Arial"/>
              </a:rPr>
              <a:t>nearby </a:t>
            </a:r>
            <a:r>
              <a:rPr sz="950" spc="-10" dirty="0">
                <a:latin typeface="Arial"/>
                <a:cs typeface="Arial"/>
              </a:rPr>
              <a:t>hospitals which </a:t>
            </a:r>
            <a:r>
              <a:rPr sz="950" spc="5" dirty="0">
                <a:latin typeface="Arial"/>
                <a:cs typeface="Arial"/>
              </a:rPr>
              <a:t>can </a:t>
            </a:r>
            <a:r>
              <a:rPr sz="950" spc="-20" dirty="0">
                <a:latin typeface="Arial"/>
                <a:cs typeface="Arial"/>
              </a:rPr>
              <a:t>have </a:t>
            </a:r>
            <a:r>
              <a:rPr sz="950" dirty="0">
                <a:latin typeface="Arial"/>
                <a:cs typeface="Arial"/>
              </a:rPr>
              <a:t>all </a:t>
            </a:r>
            <a:r>
              <a:rPr sz="950" spc="5" dirty="0">
                <a:latin typeface="Arial"/>
                <a:cs typeface="Arial"/>
              </a:rPr>
              <a:t>the </a:t>
            </a:r>
            <a:r>
              <a:rPr sz="950" spc="-5" dirty="0">
                <a:latin typeface="Arial"/>
                <a:cs typeface="Arial"/>
              </a:rPr>
              <a:t>equipment ready for a  severe </a:t>
            </a:r>
            <a:r>
              <a:rPr sz="950" spc="-10" dirty="0">
                <a:latin typeface="Arial"/>
                <a:cs typeface="Arial"/>
              </a:rPr>
              <a:t>intervention </a:t>
            </a:r>
            <a:r>
              <a:rPr sz="950" spc="-25" dirty="0">
                <a:latin typeface="Arial"/>
                <a:cs typeface="Arial"/>
              </a:rPr>
              <a:t>in</a:t>
            </a:r>
            <a:r>
              <a:rPr sz="950" spc="50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advance.</a:t>
            </a:r>
            <a:endParaRPr sz="950">
              <a:latin typeface="Arial"/>
              <a:cs typeface="Arial"/>
            </a:endParaRPr>
          </a:p>
          <a:p>
            <a:pPr marL="15240" marR="18415" algn="just">
              <a:lnSpc>
                <a:spcPct val="93500"/>
              </a:lnSpc>
              <a:spcBef>
                <a:spcPts val="630"/>
              </a:spcBef>
            </a:pPr>
            <a:r>
              <a:rPr sz="1000" spc="-5" dirty="0">
                <a:latin typeface="Arial"/>
                <a:cs typeface="Arial"/>
              </a:rPr>
              <a:t>Consequently, road </a:t>
            </a:r>
            <a:r>
              <a:rPr sz="1000" dirty="0">
                <a:latin typeface="Arial"/>
                <a:cs typeface="Arial"/>
              </a:rPr>
              <a:t>safety </a:t>
            </a:r>
            <a:r>
              <a:rPr sz="1000" spc="-5" dirty="0">
                <a:latin typeface="Arial"/>
                <a:cs typeface="Arial"/>
              </a:rPr>
              <a:t>should </a:t>
            </a:r>
            <a:r>
              <a:rPr sz="1000" dirty="0">
                <a:latin typeface="Arial"/>
                <a:cs typeface="Arial"/>
              </a:rPr>
              <a:t>be </a:t>
            </a:r>
            <a:r>
              <a:rPr sz="1000" spc="-5" dirty="0">
                <a:latin typeface="Arial"/>
                <a:cs typeface="Arial"/>
              </a:rPr>
              <a:t>a prior interest </a:t>
            </a:r>
            <a:r>
              <a:rPr sz="1000" spc="-20" dirty="0">
                <a:latin typeface="Arial"/>
                <a:cs typeface="Arial"/>
              </a:rPr>
              <a:t>for </a:t>
            </a:r>
            <a:r>
              <a:rPr sz="1000" spc="-10" dirty="0">
                <a:latin typeface="Arial"/>
                <a:cs typeface="Arial"/>
              </a:rPr>
              <a:t>governments, </a:t>
            </a:r>
            <a:r>
              <a:rPr sz="1000" spc="-15" dirty="0">
                <a:latin typeface="Arial"/>
                <a:cs typeface="Arial"/>
              </a:rPr>
              <a:t>local  </a:t>
            </a:r>
            <a:r>
              <a:rPr sz="1000" spc="-10" dirty="0">
                <a:latin typeface="Arial"/>
                <a:cs typeface="Arial"/>
              </a:rPr>
              <a:t>au-thorities </a:t>
            </a:r>
            <a:r>
              <a:rPr sz="1000" spc="-25" dirty="0">
                <a:latin typeface="Arial"/>
                <a:cs typeface="Arial"/>
              </a:rPr>
              <a:t>and </a:t>
            </a:r>
            <a:r>
              <a:rPr sz="1000" spc="-5" dirty="0">
                <a:latin typeface="Arial"/>
                <a:cs typeface="Arial"/>
              </a:rPr>
              <a:t>private </a:t>
            </a:r>
            <a:r>
              <a:rPr sz="1000" spc="-10" dirty="0">
                <a:latin typeface="Arial"/>
                <a:cs typeface="Arial"/>
              </a:rPr>
              <a:t>companies </a:t>
            </a:r>
            <a:r>
              <a:rPr sz="1000" spc="-5" dirty="0">
                <a:latin typeface="Arial"/>
                <a:cs typeface="Arial"/>
              </a:rPr>
              <a:t>investing </a:t>
            </a:r>
            <a:r>
              <a:rPr sz="1000" spc="-10" dirty="0">
                <a:latin typeface="Arial"/>
                <a:cs typeface="Arial"/>
              </a:rPr>
              <a:t>in technologies </a:t>
            </a:r>
            <a:r>
              <a:rPr sz="1000" spc="-15" dirty="0">
                <a:latin typeface="Arial"/>
                <a:cs typeface="Arial"/>
              </a:rPr>
              <a:t>that </a:t>
            </a:r>
            <a:r>
              <a:rPr sz="1000" spc="-20" dirty="0">
                <a:latin typeface="Arial"/>
                <a:cs typeface="Arial"/>
              </a:rPr>
              <a:t>can </a:t>
            </a:r>
            <a:r>
              <a:rPr sz="1000" dirty="0">
                <a:latin typeface="Arial"/>
                <a:cs typeface="Arial"/>
              </a:rPr>
              <a:t>help  </a:t>
            </a:r>
            <a:r>
              <a:rPr sz="1000" spc="-5" dirty="0">
                <a:latin typeface="Arial"/>
                <a:cs typeface="Arial"/>
              </a:rPr>
              <a:t>reduce </a:t>
            </a:r>
            <a:r>
              <a:rPr sz="1000" spc="-15" dirty="0">
                <a:latin typeface="Arial"/>
                <a:cs typeface="Arial"/>
              </a:rPr>
              <a:t>accidents </a:t>
            </a:r>
            <a:r>
              <a:rPr sz="1000" spc="-30" dirty="0">
                <a:latin typeface="Arial"/>
                <a:cs typeface="Arial"/>
              </a:rPr>
              <a:t>and </a:t>
            </a:r>
            <a:r>
              <a:rPr sz="1000" dirty="0">
                <a:latin typeface="Arial"/>
                <a:cs typeface="Arial"/>
              </a:rPr>
              <a:t>improve overall </a:t>
            </a:r>
            <a:r>
              <a:rPr sz="1000" spc="-5" dirty="0">
                <a:latin typeface="Arial"/>
                <a:cs typeface="Arial"/>
              </a:rPr>
              <a:t>driver</a:t>
            </a:r>
            <a:r>
              <a:rPr sz="1000" spc="9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safety.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31010" y="6410325"/>
            <a:ext cx="4656455" cy="894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75205" y="3738498"/>
            <a:ext cx="42049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Figure </a:t>
            </a:r>
            <a:r>
              <a:rPr sz="1000" spc="-35" dirty="0">
                <a:latin typeface="Arial"/>
                <a:cs typeface="Arial"/>
              </a:rPr>
              <a:t>8: </a:t>
            </a:r>
            <a:r>
              <a:rPr sz="1000" spc="-5" dirty="0">
                <a:latin typeface="Arial"/>
                <a:cs typeface="Arial"/>
              </a:rPr>
              <a:t>Computational </a:t>
            </a:r>
            <a:r>
              <a:rPr sz="1000" spc="5" dirty="0">
                <a:latin typeface="Arial"/>
                <a:cs typeface="Arial"/>
              </a:rPr>
              <a:t>time </a:t>
            </a:r>
            <a:r>
              <a:rPr sz="1000" spc="-20" dirty="0">
                <a:latin typeface="Arial"/>
                <a:cs typeface="Arial"/>
              </a:rPr>
              <a:t>of </a:t>
            </a:r>
            <a:r>
              <a:rPr sz="1000" spc="-5" dirty="0">
                <a:latin typeface="Arial"/>
                <a:cs typeface="Arial"/>
              </a:rPr>
              <a:t>SVM increasing </a:t>
            </a:r>
            <a:r>
              <a:rPr sz="1000" spc="-15" dirty="0">
                <a:latin typeface="Arial"/>
                <a:cs typeface="Arial"/>
              </a:rPr>
              <a:t>the </a:t>
            </a:r>
            <a:r>
              <a:rPr sz="1000" dirty="0">
                <a:latin typeface="Arial"/>
                <a:cs typeface="Arial"/>
              </a:rPr>
              <a:t>training </a:t>
            </a:r>
            <a:r>
              <a:rPr sz="1000" spc="-5" dirty="0">
                <a:latin typeface="Arial"/>
                <a:cs typeface="Arial"/>
              </a:rPr>
              <a:t>sample’s</a:t>
            </a:r>
            <a:r>
              <a:rPr sz="1000" spc="16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size.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86814" y="4558411"/>
            <a:ext cx="939165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3215" algn="l"/>
              </a:tabLst>
            </a:pPr>
            <a:r>
              <a:rPr sz="1450" dirty="0">
                <a:latin typeface="Arial"/>
                <a:cs typeface="Arial"/>
              </a:rPr>
              <a:t>5	</a:t>
            </a:r>
            <a:r>
              <a:rPr sz="1450" spc="-20" dirty="0">
                <a:latin typeface="Arial"/>
                <a:cs typeface="Arial"/>
              </a:rPr>
              <a:t>Results</a:t>
            </a:r>
            <a:endParaRPr sz="14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89861" y="5204841"/>
            <a:ext cx="4373880" cy="47307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 algn="just">
              <a:lnSpc>
                <a:spcPts val="1160"/>
              </a:lnSpc>
              <a:spcBef>
                <a:spcPts val="165"/>
              </a:spcBef>
            </a:pPr>
            <a:r>
              <a:rPr sz="1000" spc="-15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metrics </a:t>
            </a:r>
            <a:r>
              <a:rPr sz="1000" spc="-20" dirty="0">
                <a:latin typeface="Arial"/>
                <a:cs typeface="Arial"/>
              </a:rPr>
              <a:t>used </a:t>
            </a:r>
            <a:r>
              <a:rPr sz="1000" dirty="0">
                <a:latin typeface="Arial"/>
                <a:cs typeface="Arial"/>
              </a:rPr>
              <a:t>to </a:t>
            </a:r>
            <a:r>
              <a:rPr sz="1000" spc="-10" dirty="0">
                <a:latin typeface="Arial"/>
                <a:cs typeface="Arial"/>
              </a:rPr>
              <a:t>compare </a:t>
            </a: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accuracy </a:t>
            </a:r>
            <a:r>
              <a:rPr sz="1000" spc="-25" dirty="0">
                <a:latin typeface="Arial"/>
                <a:cs typeface="Arial"/>
              </a:rPr>
              <a:t>of </a:t>
            </a: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models </a:t>
            </a:r>
            <a:r>
              <a:rPr sz="1000" spc="-15" dirty="0">
                <a:latin typeface="Arial"/>
                <a:cs typeface="Arial"/>
              </a:rPr>
              <a:t>are the </a:t>
            </a:r>
            <a:r>
              <a:rPr sz="1000" spc="-5" dirty="0">
                <a:latin typeface="Arial"/>
                <a:cs typeface="Arial"/>
              </a:rPr>
              <a:t>Jaccard  </a:t>
            </a:r>
            <a:r>
              <a:rPr sz="1000" spc="-20" dirty="0">
                <a:latin typeface="Arial"/>
                <a:cs typeface="Arial"/>
              </a:rPr>
              <a:t>Score, </a:t>
            </a:r>
            <a:r>
              <a:rPr sz="1000" spc="-10" dirty="0">
                <a:latin typeface="Arial"/>
                <a:cs typeface="Arial"/>
              </a:rPr>
              <a:t>f1-score, Precision </a:t>
            </a:r>
            <a:r>
              <a:rPr sz="1000" spc="-5" dirty="0">
                <a:latin typeface="Arial"/>
                <a:cs typeface="Arial"/>
              </a:rPr>
              <a:t>and </a:t>
            </a:r>
            <a:r>
              <a:rPr sz="1000" spc="-15" dirty="0">
                <a:latin typeface="Arial"/>
                <a:cs typeface="Arial"/>
              </a:rPr>
              <a:t>Recall </a:t>
            </a:r>
            <a:r>
              <a:rPr sz="1000" spc="-5" dirty="0">
                <a:latin typeface="Arial"/>
                <a:cs typeface="Arial"/>
                <a:hlinkClick r:id="rId3" action="ppaction://hlinksldjump"/>
              </a:rPr>
              <a:t>. </a:t>
            </a:r>
            <a:r>
              <a:rPr sz="1000" spc="-15" dirty="0">
                <a:latin typeface="Arial"/>
                <a:cs typeface="Arial"/>
              </a:rPr>
              <a:t>This table </a:t>
            </a:r>
            <a:r>
              <a:rPr sz="1000" spc="-10" dirty="0">
                <a:latin typeface="Arial"/>
                <a:cs typeface="Arial"/>
              </a:rPr>
              <a:t>reports </a:t>
            </a:r>
            <a:r>
              <a:rPr sz="1000" spc="-20" dirty="0">
                <a:latin typeface="Arial"/>
                <a:cs typeface="Arial"/>
              </a:rPr>
              <a:t>the </a:t>
            </a:r>
            <a:r>
              <a:rPr sz="1000" spc="-10" dirty="0">
                <a:latin typeface="Arial"/>
                <a:cs typeface="Arial"/>
              </a:rPr>
              <a:t>results </a:t>
            </a:r>
            <a:r>
              <a:rPr sz="1000" spc="-35" dirty="0">
                <a:latin typeface="Arial"/>
                <a:cs typeface="Arial"/>
              </a:rPr>
              <a:t>of </a:t>
            </a:r>
            <a:r>
              <a:rPr sz="1000" spc="5" dirty="0">
                <a:latin typeface="Arial"/>
                <a:cs typeface="Arial"/>
              </a:rPr>
              <a:t>the  </a:t>
            </a:r>
            <a:r>
              <a:rPr sz="1000" spc="-10" dirty="0">
                <a:latin typeface="Arial"/>
                <a:cs typeface="Arial"/>
              </a:rPr>
              <a:t>evaluation </a:t>
            </a:r>
            <a:r>
              <a:rPr sz="1000" spc="-25" dirty="0">
                <a:latin typeface="Arial"/>
                <a:cs typeface="Arial"/>
              </a:rPr>
              <a:t>of </a:t>
            </a:r>
            <a:r>
              <a:rPr sz="1000" spc="-5" dirty="0">
                <a:latin typeface="Arial"/>
                <a:cs typeface="Arial"/>
              </a:rPr>
              <a:t>each</a:t>
            </a:r>
            <a:r>
              <a:rPr sz="1000" spc="5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model.</a:t>
            </a:r>
            <a:endParaRPr sz="10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916176" y="6246031"/>
          <a:ext cx="4314824" cy="906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5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0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5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64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95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2953">
                <a:tc>
                  <a:txBody>
                    <a:bodyPr/>
                    <a:lstStyle/>
                    <a:p>
                      <a:pPr marR="79375" algn="r">
                        <a:lnSpc>
                          <a:spcPts val="1100"/>
                        </a:lnSpc>
                      </a:pPr>
                      <a:r>
                        <a:rPr sz="1000" spc="4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000" spc="5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000" spc="45" dirty="0">
                          <a:latin typeface="Arial"/>
                          <a:cs typeface="Arial"/>
                        </a:rPr>
                        <a:t>go</a:t>
                      </a:r>
                      <a:r>
                        <a:rPr sz="1000" spc="5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000" spc="4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000" spc="5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spc="4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m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Jaccard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1100"/>
                        </a:lnSpc>
                      </a:pPr>
                      <a:r>
                        <a:rPr sz="1000" spc="-15" dirty="0">
                          <a:latin typeface="Arial"/>
                          <a:cs typeface="Arial"/>
                        </a:rPr>
                        <a:t>f1-score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ts val="1100"/>
                        </a:lnSpc>
                      </a:pPr>
                      <a:r>
                        <a:rPr sz="1000" spc="-15" dirty="0">
                          <a:latin typeface="Arial"/>
                          <a:cs typeface="Arial"/>
                        </a:rPr>
                        <a:t>Precision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1100"/>
                        </a:lnSpc>
                      </a:pPr>
                      <a:r>
                        <a:rPr sz="1000" spc="-15" dirty="0">
                          <a:latin typeface="Arial"/>
                          <a:cs typeface="Arial"/>
                        </a:rPr>
                        <a:t>Recall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Time(s)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786">
                <a:tc>
                  <a:txBody>
                    <a:bodyPr/>
                    <a:lstStyle/>
                    <a:p>
                      <a:pPr marL="262890">
                        <a:lnSpc>
                          <a:spcPts val="1195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Decision</a:t>
                      </a:r>
                      <a:r>
                        <a:rPr sz="10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Tree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195"/>
                        </a:lnSpc>
                      </a:pPr>
                      <a:r>
                        <a:rPr sz="1000" spc="-80" dirty="0">
                          <a:latin typeface="Arial"/>
                          <a:cs typeface="Arial"/>
                        </a:rPr>
                        <a:t>0.637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ts val="1195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0.63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ts val="1195"/>
                        </a:lnSpc>
                      </a:pPr>
                      <a:r>
                        <a:rPr sz="1000" spc="-55" dirty="0">
                          <a:latin typeface="Arial"/>
                          <a:cs typeface="Arial"/>
                        </a:rPr>
                        <a:t>0.633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195"/>
                        </a:lnSpc>
                      </a:pPr>
                      <a:r>
                        <a:rPr sz="1000" spc="-85" dirty="0">
                          <a:latin typeface="Arial"/>
                          <a:cs typeface="Arial"/>
                        </a:rPr>
                        <a:t>0.591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1195"/>
                        </a:lnSpc>
                      </a:pPr>
                      <a:r>
                        <a:rPr sz="1000" spc="-60" dirty="0">
                          <a:latin typeface="Arial"/>
                          <a:cs typeface="Arial"/>
                        </a:rPr>
                        <a:t>8.684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027">
                <a:tc>
                  <a:txBody>
                    <a:bodyPr/>
                    <a:lstStyle/>
                    <a:p>
                      <a:pPr marR="81915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Logistic</a:t>
                      </a:r>
                      <a:r>
                        <a:rPr sz="10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Regression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000" spc="-75" dirty="0">
                          <a:latin typeface="Arial"/>
                          <a:cs typeface="Arial"/>
                        </a:rPr>
                        <a:t>0.670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L="205104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0.66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000" spc="-65" dirty="0">
                          <a:latin typeface="Arial"/>
                          <a:cs typeface="Arial"/>
                        </a:rPr>
                        <a:t>0.665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000" spc="-85" dirty="0">
                          <a:latin typeface="Arial"/>
                          <a:cs typeface="Arial"/>
                        </a:rPr>
                        <a:t>0.502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000" spc="55" dirty="0">
                          <a:latin typeface="Arial"/>
                          <a:cs typeface="Arial"/>
                        </a:rPr>
                        <a:t>10.74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730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737">
                <a:tc>
                  <a:txBody>
                    <a:bodyPr/>
                    <a:lstStyle/>
                    <a:p>
                      <a:pPr marR="63500" algn="r">
                        <a:lnSpc>
                          <a:spcPts val="1155"/>
                        </a:lnSpc>
                        <a:spcBef>
                          <a:spcPts val="240"/>
                        </a:spcBef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ts val="1155"/>
                        </a:lnSpc>
                        <a:spcBef>
                          <a:spcPts val="240"/>
                        </a:spcBef>
                      </a:pPr>
                      <a:r>
                        <a:rPr sz="1000" spc="-85" dirty="0">
                          <a:latin typeface="Arial"/>
                          <a:cs typeface="Arial"/>
                        </a:rPr>
                        <a:t>0.661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ts val="1155"/>
                        </a:lnSpc>
                        <a:spcBef>
                          <a:spcPts val="240"/>
                        </a:spcBef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0.65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1155"/>
                        </a:lnSpc>
                        <a:spcBef>
                          <a:spcPts val="240"/>
                        </a:spcBef>
                      </a:pPr>
                      <a:r>
                        <a:rPr sz="1000" spc="-55" dirty="0">
                          <a:latin typeface="Arial"/>
                          <a:cs typeface="Arial"/>
                        </a:rPr>
                        <a:t>0.664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ts val="1155"/>
                        </a:lnSpc>
                        <a:spcBef>
                          <a:spcPts val="240"/>
                        </a:spcBef>
                      </a:pPr>
                      <a:r>
                        <a:rPr sz="1000" spc="-85" dirty="0">
                          <a:latin typeface="Arial"/>
                          <a:cs typeface="Arial"/>
                        </a:rPr>
                        <a:t>0.462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155"/>
                        </a:lnSpc>
                        <a:spcBef>
                          <a:spcPts val="240"/>
                        </a:spcBef>
                      </a:pPr>
                      <a:r>
                        <a:rPr sz="1000" spc="3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000" spc="2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1000" spc="3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000" spc="2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048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6857">
                <a:tc>
                  <a:txBody>
                    <a:bodyPr/>
                    <a:lstStyle/>
                    <a:p>
                      <a:pPr marR="66040" algn="r">
                        <a:lnSpc>
                          <a:spcPts val="1055"/>
                        </a:lnSpc>
                      </a:pPr>
                      <a:r>
                        <a:rPr sz="1000" spc="5" dirty="0">
                          <a:latin typeface="Arial"/>
                          <a:cs typeface="Arial"/>
                        </a:rPr>
                        <a:t>SVM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ts val="1055"/>
                        </a:lnSpc>
                      </a:pPr>
                      <a:r>
                        <a:rPr sz="1000" spc="-85" dirty="0">
                          <a:latin typeface="Arial"/>
                          <a:cs typeface="Arial"/>
                        </a:rPr>
                        <a:t>0.674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ts val="1055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0.66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1055"/>
                        </a:lnSpc>
                      </a:pPr>
                      <a:r>
                        <a:rPr sz="1000" spc="-70" dirty="0">
                          <a:latin typeface="Arial"/>
                          <a:cs typeface="Arial"/>
                        </a:rPr>
                        <a:t>0.630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ts val="1055"/>
                        </a:lnSpc>
                      </a:pPr>
                      <a:r>
                        <a:rPr sz="1000" spc="-85" dirty="0">
                          <a:latin typeface="Arial"/>
                          <a:cs typeface="Arial"/>
                        </a:rPr>
                        <a:t>0.544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055"/>
                        </a:lnSpc>
                      </a:pPr>
                      <a:r>
                        <a:rPr sz="1000" spc="45" dirty="0">
                          <a:latin typeface="Arial"/>
                          <a:cs typeface="Arial"/>
                        </a:rPr>
                        <a:t>1097.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689861" y="7440930"/>
            <a:ext cx="4425315" cy="10617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ct val="96700"/>
              </a:lnSpc>
              <a:spcBef>
                <a:spcPts val="135"/>
              </a:spcBef>
            </a:pPr>
            <a:r>
              <a:rPr sz="1000" spc="-5" dirty="0">
                <a:latin typeface="Arial"/>
                <a:cs typeface="Arial"/>
              </a:rPr>
              <a:t>In </a:t>
            </a:r>
            <a:r>
              <a:rPr sz="1000" spc="-10" dirty="0">
                <a:latin typeface="Arial"/>
                <a:cs typeface="Arial"/>
              </a:rPr>
              <a:t>this </a:t>
            </a:r>
            <a:r>
              <a:rPr sz="1000" spc="-20" dirty="0">
                <a:latin typeface="Arial"/>
                <a:cs typeface="Arial"/>
              </a:rPr>
              <a:t>case, the </a:t>
            </a:r>
            <a:r>
              <a:rPr sz="1000" spc="-5" dirty="0">
                <a:latin typeface="Arial"/>
                <a:cs typeface="Arial"/>
              </a:rPr>
              <a:t>recall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more important </a:t>
            </a:r>
            <a:r>
              <a:rPr sz="1000" spc="-15" dirty="0">
                <a:latin typeface="Arial"/>
                <a:cs typeface="Arial"/>
              </a:rPr>
              <a:t>than </a:t>
            </a:r>
            <a:r>
              <a:rPr sz="1000" dirty="0">
                <a:latin typeface="Arial"/>
                <a:cs typeface="Arial"/>
              </a:rPr>
              <a:t>the precision </a:t>
            </a:r>
            <a:r>
              <a:rPr sz="1000" spc="-5" dirty="0">
                <a:latin typeface="Arial"/>
                <a:cs typeface="Arial"/>
              </a:rPr>
              <a:t>as a </a:t>
            </a:r>
            <a:r>
              <a:rPr sz="1000" spc="-20" dirty="0">
                <a:latin typeface="Arial"/>
                <a:cs typeface="Arial"/>
              </a:rPr>
              <a:t>high </a:t>
            </a:r>
            <a:r>
              <a:rPr sz="1000" spc="-15" dirty="0">
                <a:latin typeface="Arial"/>
                <a:cs typeface="Arial"/>
              </a:rPr>
              <a:t>recall  </a:t>
            </a:r>
            <a:r>
              <a:rPr sz="1000" strike="sngStrike" spc="-5" dirty="0">
                <a:latin typeface="Arial"/>
                <a:cs typeface="Arial"/>
              </a:rPr>
              <a:t>will </a:t>
            </a:r>
            <a:r>
              <a:rPr sz="1000" strike="sngStrike" spc="-10" dirty="0">
                <a:latin typeface="Arial"/>
                <a:cs typeface="Arial"/>
              </a:rPr>
              <a:t>favour </a:t>
            </a:r>
            <a:r>
              <a:rPr sz="1000" strike="sngStrike" spc="-15" dirty="0">
                <a:latin typeface="Arial"/>
                <a:cs typeface="Arial"/>
              </a:rPr>
              <a:t>that all </a:t>
            </a:r>
            <a:r>
              <a:rPr sz="1000" strike="sngStrike" spc="-10" dirty="0">
                <a:latin typeface="Arial"/>
                <a:cs typeface="Arial"/>
              </a:rPr>
              <a:t>required </a:t>
            </a:r>
            <a:r>
              <a:rPr sz="1000" strike="sngStrike" spc="-5" dirty="0">
                <a:latin typeface="Arial"/>
                <a:cs typeface="Arial"/>
              </a:rPr>
              <a:t>reso</a:t>
            </a:r>
            <a:r>
              <a:rPr sz="1000" strike="noStrike" spc="-5" dirty="0">
                <a:latin typeface="Arial"/>
                <a:cs typeface="Arial"/>
              </a:rPr>
              <a:t>urces will </a:t>
            </a:r>
            <a:r>
              <a:rPr sz="1000" strike="noStrike" spc="-30" dirty="0">
                <a:latin typeface="Arial"/>
                <a:cs typeface="Arial"/>
              </a:rPr>
              <a:t>be </a:t>
            </a:r>
            <a:r>
              <a:rPr sz="1000" strike="noStrike" spc="-10" dirty="0">
                <a:latin typeface="Arial"/>
                <a:cs typeface="Arial"/>
              </a:rPr>
              <a:t>equipped </a:t>
            </a:r>
            <a:r>
              <a:rPr sz="1000" strike="noStrike" spc="-20" dirty="0">
                <a:latin typeface="Arial"/>
                <a:cs typeface="Arial"/>
              </a:rPr>
              <a:t>up </a:t>
            </a:r>
            <a:r>
              <a:rPr sz="1000" strike="noStrike" spc="5" dirty="0">
                <a:latin typeface="Arial"/>
                <a:cs typeface="Arial"/>
              </a:rPr>
              <a:t>to </a:t>
            </a:r>
            <a:r>
              <a:rPr sz="1000" strike="noStrike" spc="-15" dirty="0">
                <a:latin typeface="Arial"/>
                <a:cs typeface="Arial"/>
              </a:rPr>
              <a:t>the </a:t>
            </a:r>
            <a:r>
              <a:rPr sz="1000" strike="noStrike" spc="-10" dirty="0">
                <a:latin typeface="Arial"/>
                <a:cs typeface="Arial"/>
              </a:rPr>
              <a:t>severity </a:t>
            </a:r>
            <a:r>
              <a:rPr sz="1000" strike="noStrike" spc="-25" dirty="0">
                <a:latin typeface="Arial"/>
                <a:cs typeface="Arial"/>
              </a:rPr>
              <a:t>of </a:t>
            </a:r>
            <a:r>
              <a:rPr sz="1000" strike="noStrike" spc="-20" dirty="0">
                <a:latin typeface="Arial"/>
                <a:cs typeface="Arial"/>
              </a:rPr>
              <a:t>the  </a:t>
            </a:r>
            <a:r>
              <a:rPr sz="1000" strike="noStrike" spc="-10" dirty="0">
                <a:latin typeface="Arial"/>
                <a:cs typeface="Arial"/>
              </a:rPr>
              <a:t>accident. </a:t>
            </a:r>
            <a:r>
              <a:rPr sz="1000" strike="noStrike" spc="-5" dirty="0">
                <a:latin typeface="Arial"/>
                <a:cs typeface="Arial"/>
              </a:rPr>
              <a:t>The </a:t>
            </a:r>
            <a:r>
              <a:rPr sz="1000" strike="noStrike" spc="-10" dirty="0">
                <a:latin typeface="Arial"/>
                <a:cs typeface="Arial"/>
              </a:rPr>
              <a:t>logistic regression, </a:t>
            </a:r>
            <a:r>
              <a:rPr sz="1000" strike="noStrike" dirty="0">
                <a:latin typeface="Arial"/>
                <a:cs typeface="Arial"/>
              </a:rPr>
              <a:t>KNN, </a:t>
            </a:r>
            <a:r>
              <a:rPr sz="1000" strike="noStrike" spc="-25" dirty="0">
                <a:latin typeface="Arial"/>
                <a:cs typeface="Arial"/>
              </a:rPr>
              <a:t>and </a:t>
            </a:r>
            <a:r>
              <a:rPr sz="1000" strike="noStrike" spc="-5" dirty="0">
                <a:latin typeface="Arial"/>
                <a:cs typeface="Arial"/>
              </a:rPr>
              <a:t>SVM models have </a:t>
            </a:r>
            <a:r>
              <a:rPr sz="1000" strike="noStrike" dirty="0">
                <a:latin typeface="Arial"/>
                <a:cs typeface="Arial"/>
              </a:rPr>
              <a:t>similar  </a:t>
            </a:r>
            <a:r>
              <a:rPr sz="1000" strike="noStrike" spc="-15" dirty="0">
                <a:latin typeface="Arial"/>
                <a:cs typeface="Arial"/>
              </a:rPr>
              <a:t>accuracy, </a:t>
            </a:r>
            <a:r>
              <a:rPr sz="1000" strike="noStrike" spc="-5" dirty="0">
                <a:latin typeface="Arial"/>
                <a:cs typeface="Arial"/>
              </a:rPr>
              <a:t>however </a:t>
            </a:r>
            <a:r>
              <a:rPr sz="1000" strike="noStrike" dirty="0">
                <a:latin typeface="Arial"/>
                <a:cs typeface="Arial"/>
              </a:rPr>
              <a:t>the </a:t>
            </a:r>
            <a:r>
              <a:rPr sz="1000" strike="noStrike" spc="-5" dirty="0">
                <a:latin typeface="Arial"/>
                <a:cs typeface="Arial"/>
              </a:rPr>
              <a:t>computational </a:t>
            </a:r>
            <a:r>
              <a:rPr sz="1000" strike="noStrike" spc="5" dirty="0">
                <a:latin typeface="Arial"/>
                <a:cs typeface="Arial"/>
              </a:rPr>
              <a:t>time </a:t>
            </a:r>
            <a:r>
              <a:rPr sz="1000" strike="noStrike" spc="-5" dirty="0">
                <a:latin typeface="Arial"/>
                <a:cs typeface="Arial"/>
              </a:rPr>
              <a:t>of </a:t>
            </a:r>
            <a:r>
              <a:rPr sz="1000" strike="noStrike" spc="-15" dirty="0">
                <a:latin typeface="Arial"/>
                <a:cs typeface="Arial"/>
              </a:rPr>
              <a:t>the decision tree </a:t>
            </a:r>
            <a:r>
              <a:rPr sz="1000" strike="noStrike" spc="-10" dirty="0">
                <a:latin typeface="Arial"/>
                <a:cs typeface="Arial"/>
              </a:rPr>
              <a:t>is </a:t>
            </a:r>
            <a:r>
              <a:rPr sz="1000" strike="noStrike" spc="-15" dirty="0">
                <a:latin typeface="Arial"/>
                <a:cs typeface="Arial"/>
              </a:rPr>
              <a:t>far </a:t>
            </a:r>
            <a:r>
              <a:rPr sz="1000" strike="noStrike" spc="-5" dirty="0">
                <a:latin typeface="Arial"/>
                <a:cs typeface="Arial"/>
              </a:rPr>
              <a:t>better  </a:t>
            </a:r>
            <a:r>
              <a:rPr sz="1000" strike="noStrike" spc="-20" dirty="0">
                <a:latin typeface="Arial"/>
                <a:cs typeface="Arial"/>
              </a:rPr>
              <a:t>than the </a:t>
            </a:r>
            <a:r>
              <a:rPr sz="1000" strike="noStrike" spc="-5" dirty="0">
                <a:latin typeface="Arial"/>
                <a:cs typeface="Arial"/>
              </a:rPr>
              <a:t>other two models. With </a:t>
            </a:r>
            <a:r>
              <a:rPr sz="1000" strike="noStrike" spc="-30" dirty="0">
                <a:latin typeface="Arial"/>
                <a:cs typeface="Arial"/>
              </a:rPr>
              <a:t>no </a:t>
            </a:r>
            <a:r>
              <a:rPr sz="1000" strike="noStrike" spc="-5" dirty="0">
                <a:latin typeface="Arial"/>
                <a:cs typeface="Arial"/>
              </a:rPr>
              <a:t>doubt </a:t>
            </a:r>
            <a:r>
              <a:rPr sz="1000" strike="noStrike" spc="-15" dirty="0">
                <a:latin typeface="Arial"/>
                <a:cs typeface="Arial"/>
              </a:rPr>
              <a:t>the </a:t>
            </a:r>
            <a:r>
              <a:rPr sz="1000" strike="noStrike" spc="-5" dirty="0">
                <a:latin typeface="Arial"/>
                <a:cs typeface="Arial"/>
              </a:rPr>
              <a:t>Logistic Regression </a:t>
            </a:r>
            <a:r>
              <a:rPr sz="1000" strike="noStrike" dirty="0">
                <a:latin typeface="Arial"/>
                <a:cs typeface="Arial"/>
              </a:rPr>
              <a:t>model </a:t>
            </a:r>
            <a:r>
              <a:rPr sz="1000" strike="noStrike" spc="-15" dirty="0">
                <a:latin typeface="Arial"/>
                <a:cs typeface="Arial"/>
              </a:rPr>
              <a:t>is  </a:t>
            </a:r>
            <a:r>
              <a:rPr sz="1000" strike="noStrike" spc="-5" dirty="0">
                <a:latin typeface="Arial"/>
                <a:cs typeface="Arial"/>
              </a:rPr>
              <a:t>the </a:t>
            </a:r>
            <a:r>
              <a:rPr sz="1000" strike="noStrike" spc="-15" dirty="0">
                <a:latin typeface="Arial"/>
                <a:cs typeface="Arial"/>
              </a:rPr>
              <a:t>best </a:t>
            </a:r>
            <a:r>
              <a:rPr sz="1000" strike="noStrike" spc="-5" dirty="0">
                <a:latin typeface="Arial"/>
                <a:cs typeface="Arial"/>
              </a:rPr>
              <a:t>model, as the time </a:t>
            </a:r>
            <a:r>
              <a:rPr sz="1000" strike="noStrike" spc="-10" dirty="0">
                <a:latin typeface="Arial"/>
                <a:cs typeface="Arial"/>
              </a:rPr>
              <a:t>is </a:t>
            </a:r>
            <a:r>
              <a:rPr sz="1000" strike="noStrike" spc="-5" dirty="0">
                <a:latin typeface="Arial"/>
                <a:cs typeface="Arial"/>
              </a:rPr>
              <a:t>low and has the accuracy of 0.670 and </a:t>
            </a:r>
            <a:r>
              <a:rPr sz="1000" strike="noStrike" dirty="0">
                <a:latin typeface="Arial"/>
                <a:cs typeface="Arial"/>
              </a:rPr>
              <a:t>recall </a:t>
            </a:r>
            <a:r>
              <a:rPr sz="1000" strike="noStrike" spc="-5" dirty="0">
                <a:latin typeface="Arial"/>
                <a:cs typeface="Arial"/>
              </a:rPr>
              <a:t>of  0.502.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63951" y="4770246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89375" y="4770246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45714" y="1584960"/>
            <a:ext cx="2590937" cy="17463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86814" y="872998"/>
            <a:ext cx="1236980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1945" algn="l"/>
              </a:tabLst>
            </a:pPr>
            <a:r>
              <a:rPr sz="1450" dirty="0">
                <a:latin typeface="Arial"/>
                <a:cs typeface="Arial"/>
              </a:rPr>
              <a:t>6	</a:t>
            </a:r>
            <a:r>
              <a:rPr sz="1450" spc="-15" dirty="0">
                <a:latin typeface="Arial"/>
                <a:cs typeface="Arial"/>
              </a:rPr>
              <a:t>Conclusion</a:t>
            </a:r>
            <a:endParaRPr sz="14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89861" y="1538985"/>
            <a:ext cx="4384040" cy="894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950" spc="5" dirty="0">
                <a:latin typeface="Arial"/>
                <a:cs typeface="Arial"/>
              </a:rPr>
              <a:t>In </a:t>
            </a:r>
            <a:r>
              <a:rPr sz="950" dirty="0">
                <a:latin typeface="Arial"/>
                <a:cs typeface="Arial"/>
              </a:rPr>
              <a:t>this </a:t>
            </a:r>
            <a:r>
              <a:rPr sz="950" spc="-10" dirty="0">
                <a:latin typeface="Arial"/>
                <a:cs typeface="Arial"/>
              </a:rPr>
              <a:t>study, </a:t>
            </a:r>
            <a:r>
              <a:rPr sz="950" spc="-5" dirty="0">
                <a:latin typeface="Arial"/>
                <a:cs typeface="Arial"/>
              </a:rPr>
              <a:t>I </a:t>
            </a:r>
            <a:r>
              <a:rPr sz="950" spc="-15" dirty="0">
                <a:latin typeface="Arial"/>
                <a:cs typeface="Arial"/>
              </a:rPr>
              <a:t>analysed </a:t>
            </a:r>
            <a:r>
              <a:rPr sz="950" spc="5" dirty="0">
                <a:latin typeface="Arial"/>
                <a:cs typeface="Arial"/>
              </a:rPr>
              <a:t>the </a:t>
            </a:r>
            <a:r>
              <a:rPr sz="950" spc="-10" dirty="0">
                <a:latin typeface="Arial"/>
                <a:cs typeface="Arial"/>
              </a:rPr>
              <a:t>relationship </a:t>
            </a:r>
            <a:r>
              <a:rPr sz="950" spc="-20" dirty="0">
                <a:latin typeface="Arial"/>
                <a:cs typeface="Arial"/>
              </a:rPr>
              <a:t>between </a:t>
            </a:r>
            <a:r>
              <a:rPr sz="950" spc="-5" dirty="0">
                <a:latin typeface="Arial"/>
                <a:cs typeface="Arial"/>
              </a:rPr>
              <a:t>severity of </a:t>
            </a:r>
            <a:r>
              <a:rPr sz="950" spc="-40" dirty="0">
                <a:latin typeface="Arial"/>
                <a:cs typeface="Arial"/>
              </a:rPr>
              <a:t>an </a:t>
            </a:r>
            <a:r>
              <a:rPr sz="950" spc="-10" dirty="0">
                <a:latin typeface="Arial"/>
                <a:cs typeface="Arial"/>
              </a:rPr>
              <a:t>accident </a:t>
            </a:r>
            <a:r>
              <a:rPr sz="950" spc="-5" dirty="0">
                <a:latin typeface="Arial"/>
                <a:cs typeface="Arial"/>
              </a:rPr>
              <a:t>and  some characteristics </a:t>
            </a:r>
            <a:r>
              <a:rPr sz="950" spc="-10" dirty="0">
                <a:latin typeface="Arial"/>
                <a:cs typeface="Arial"/>
              </a:rPr>
              <a:t>which describe </a:t>
            </a:r>
            <a:r>
              <a:rPr sz="950" dirty="0">
                <a:latin typeface="Arial"/>
                <a:cs typeface="Arial"/>
              </a:rPr>
              <a:t>the situation that </a:t>
            </a:r>
            <a:r>
              <a:rPr sz="950" spc="-15" dirty="0">
                <a:latin typeface="Arial"/>
                <a:cs typeface="Arial"/>
              </a:rPr>
              <a:t>involved </a:t>
            </a:r>
            <a:r>
              <a:rPr sz="950" dirty="0">
                <a:latin typeface="Arial"/>
                <a:cs typeface="Arial"/>
              </a:rPr>
              <a:t>the accident.  </a:t>
            </a:r>
            <a:r>
              <a:rPr sz="950" spc="-10" dirty="0">
                <a:latin typeface="Arial"/>
                <a:cs typeface="Arial"/>
              </a:rPr>
              <a:t>Initially </a:t>
            </a:r>
            <a:r>
              <a:rPr sz="950" spc="-5" dirty="0">
                <a:latin typeface="Arial"/>
                <a:cs typeface="Arial"/>
              </a:rPr>
              <a:t>I thought that </a:t>
            </a:r>
            <a:r>
              <a:rPr sz="950" dirty="0">
                <a:latin typeface="Arial"/>
                <a:cs typeface="Arial"/>
              </a:rPr>
              <a:t>features such </a:t>
            </a:r>
            <a:r>
              <a:rPr sz="950" spc="-5" dirty="0">
                <a:latin typeface="Arial"/>
                <a:cs typeface="Arial"/>
              </a:rPr>
              <a:t>as </a:t>
            </a:r>
            <a:r>
              <a:rPr sz="950" spc="-15" dirty="0">
                <a:latin typeface="Arial"/>
                <a:cs typeface="Arial"/>
              </a:rPr>
              <a:t>atmospheric conditions, </a:t>
            </a:r>
            <a:r>
              <a:rPr sz="950" dirty="0">
                <a:latin typeface="Arial"/>
                <a:cs typeface="Arial"/>
              </a:rPr>
              <a:t>the </a:t>
            </a:r>
            <a:r>
              <a:rPr sz="950" spc="-10" dirty="0">
                <a:latin typeface="Arial"/>
                <a:cs typeface="Arial"/>
              </a:rPr>
              <a:t>lighting </a:t>
            </a:r>
            <a:r>
              <a:rPr sz="950" spc="-5" dirty="0">
                <a:latin typeface="Arial"/>
                <a:cs typeface="Arial"/>
              </a:rPr>
              <a:t>or  </a:t>
            </a:r>
            <a:r>
              <a:rPr sz="950" spc="-15" dirty="0">
                <a:latin typeface="Arial"/>
                <a:cs typeface="Arial"/>
              </a:rPr>
              <a:t>being </a:t>
            </a:r>
            <a:r>
              <a:rPr sz="950" spc="-5" dirty="0">
                <a:latin typeface="Arial"/>
                <a:cs typeface="Arial"/>
              </a:rPr>
              <a:t>a holiday would be the most </a:t>
            </a:r>
            <a:r>
              <a:rPr sz="950" spc="-15" dirty="0">
                <a:latin typeface="Arial"/>
                <a:cs typeface="Arial"/>
              </a:rPr>
              <a:t>relevant ones, </a:t>
            </a:r>
            <a:r>
              <a:rPr sz="950" spc="-5" dirty="0">
                <a:latin typeface="Arial"/>
                <a:cs typeface="Arial"/>
              </a:rPr>
              <a:t>yet I </a:t>
            </a:r>
            <a:r>
              <a:rPr sz="950" spc="-15" dirty="0">
                <a:latin typeface="Arial"/>
                <a:cs typeface="Arial"/>
              </a:rPr>
              <a:t>identify </a:t>
            </a:r>
            <a:r>
              <a:rPr sz="950" spc="-5" dirty="0">
                <a:latin typeface="Arial"/>
                <a:cs typeface="Arial"/>
              </a:rPr>
              <a:t>ed </a:t>
            </a:r>
            <a:r>
              <a:rPr sz="950" dirty="0">
                <a:latin typeface="Arial"/>
                <a:cs typeface="Arial"/>
              </a:rPr>
              <a:t>the  </a:t>
            </a:r>
            <a:r>
              <a:rPr sz="950" spc="-5" dirty="0">
                <a:latin typeface="Arial"/>
                <a:cs typeface="Arial"/>
              </a:rPr>
              <a:t>department, </a:t>
            </a:r>
            <a:r>
              <a:rPr sz="950" spc="5" dirty="0">
                <a:latin typeface="Arial"/>
                <a:cs typeface="Arial"/>
              </a:rPr>
              <a:t>the </a:t>
            </a:r>
            <a:r>
              <a:rPr sz="950" spc="-5" dirty="0">
                <a:latin typeface="Arial"/>
                <a:cs typeface="Arial"/>
              </a:rPr>
              <a:t>day </a:t>
            </a:r>
            <a:r>
              <a:rPr sz="950" spc="-20" dirty="0">
                <a:latin typeface="Arial"/>
                <a:cs typeface="Arial"/>
              </a:rPr>
              <a:t>and </a:t>
            </a:r>
            <a:r>
              <a:rPr sz="950" spc="5" dirty="0">
                <a:latin typeface="Arial"/>
                <a:cs typeface="Arial"/>
              </a:rPr>
              <a:t>time </a:t>
            </a:r>
            <a:r>
              <a:rPr sz="950" spc="-30" dirty="0">
                <a:latin typeface="Arial"/>
                <a:cs typeface="Arial"/>
              </a:rPr>
              <a:t>of </a:t>
            </a:r>
            <a:r>
              <a:rPr sz="950" dirty="0">
                <a:latin typeface="Arial"/>
                <a:cs typeface="Arial"/>
              </a:rPr>
              <a:t>the </a:t>
            </a:r>
            <a:r>
              <a:rPr sz="950" spc="-10" dirty="0">
                <a:latin typeface="Arial"/>
                <a:cs typeface="Arial"/>
              </a:rPr>
              <a:t>accident, </a:t>
            </a:r>
            <a:r>
              <a:rPr sz="950" dirty="0">
                <a:latin typeface="Arial"/>
                <a:cs typeface="Arial"/>
              </a:rPr>
              <a:t>the </a:t>
            </a:r>
            <a:r>
              <a:rPr sz="950" spc="-5" dirty="0">
                <a:latin typeface="Arial"/>
                <a:cs typeface="Arial"/>
              </a:rPr>
              <a:t>road </a:t>
            </a:r>
            <a:r>
              <a:rPr sz="950" spc="-10" dirty="0">
                <a:latin typeface="Arial"/>
                <a:cs typeface="Arial"/>
              </a:rPr>
              <a:t>category </a:t>
            </a:r>
            <a:r>
              <a:rPr sz="950" spc="-30" dirty="0">
                <a:latin typeface="Arial"/>
                <a:cs typeface="Arial"/>
              </a:rPr>
              <a:t>and </a:t>
            </a:r>
            <a:r>
              <a:rPr sz="950" dirty="0">
                <a:latin typeface="Arial"/>
                <a:cs typeface="Arial"/>
              </a:rPr>
              <a:t>type </a:t>
            </a:r>
            <a:r>
              <a:rPr sz="950" spc="-5" dirty="0">
                <a:latin typeface="Arial"/>
                <a:cs typeface="Arial"/>
              </a:rPr>
              <a:t>of  </a:t>
            </a:r>
            <a:r>
              <a:rPr sz="950" spc="-15" dirty="0">
                <a:latin typeface="Arial"/>
                <a:cs typeface="Arial"/>
              </a:rPr>
              <a:t>collision</a:t>
            </a:r>
            <a:r>
              <a:rPr sz="95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among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1055877"/>
            <a:ext cx="4984115" cy="15138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97400"/>
              </a:lnSpc>
              <a:spcBef>
                <a:spcPts val="125"/>
              </a:spcBef>
              <a:tabLst>
                <a:tab pos="527685" algn="l"/>
                <a:tab pos="1127760" algn="l"/>
                <a:tab pos="1532255" algn="l"/>
                <a:tab pos="1802130" algn="l"/>
                <a:tab pos="2219325" algn="l"/>
                <a:tab pos="2592705" algn="l"/>
                <a:tab pos="4109720" algn="l"/>
                <a:tab pos="4476750" algn="l"/>
              </a:tabLst>
            </a:pPr>
            <a:r>
              <a:rPr sz="1000" spc="-15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most important </a:t>
            </a:r>
            <a:r>
              <a:rPr sz="1000" spc="-15" dirty="0">
                <a:latin typeface="Arial"/>
                <a:cs typeface="Arial"/>
              </a:rPr>
              <a:t>features that </a:t>
            </a:r>
            <a:r>
              <a:rPr sz="1000" spc="-5" dirty="0">
                <a:latin typeface="Arial"/>
                <a:cs typeface="Arial"/>
              </a:rPr>
              <a:t>an </a:t>
            </a:r>
            <a:r>
              <a:rPr sz="1000" spc="-15" dirty="0">
                <a:latin typeface="Arial"/>
                <a:cs typeface="Arial"/>
              </a:rPr>
              <a:t>act </a:t>
            </a:r>
            <a:r>
              <a:rPr sz="1000" dirty="0">
                <a:latin typeface="Arial"/>
                <a:cs typeface="Arial"/>
              </a:rPr>
              <a:t>to </a:t>
            </a:r>
            <a:r>
              <a:rPr sz="1000" spc="-10" dirty="0">
                <a:latin typeface="Arial"/>
                <a:cs typeface="Arial"/>
              </a:rPr>
              <a:t>the gravity </a:t>
            </a:r>
            <a:r>
              <a:rPr sz="1000" spc="-25" dirty="0">
                <a:latin typeface="Arial"/>
                <a:cs typeface="Arial"/>
              </a:rPr>
              <a:t>of </a:t>
            </a: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accident. </a:t>
            </a:r>
            <a:r>
              <a:rPr sz="1000" spc="5" dirty="0">
                <a:latin typeface="Arial"/>
                <a:cs typeface="Arial"/>
              </a:rPr>
              <a:t>I </a:t>
            </a:r>
            <a:r>
              <a:rPr sz="1000" spc="-10" dirty="0">
                <a:latin typeface="Arial"/>
                <a:cs typeface="Arial"/>
              </a:rPr>
              <a:t>built and  </a:t>
            </a:r>
            <a:r>
              <a:rPr sz="1000" spc="-15" dirty="0">
                <a:latin typeface="Arial"/>
                <a:cs typeface="Arial"/>
              </a:rPr>
              <a:t>compared </a:t>
            </a:r>
            <a:r>
              <a:rPr sz="1000" spc="-5" dirty="0">
                <a:latin typeface="Arial"/>
                <a:cs typeface="Arial"/>
              </a:rPr>
              <a:t>4 </a:t>
            </a:r>
            <a:r>
              <a:rPr sz="1000" spc="60" dirty="0">
                <a:latin typeface="Arial"/>
                <a:cs typeface="Arial"/>
              </a:rPr>
              <a:t>diff </a:t>
            </a:r>
            <a:r>
              <a:rPr sz="1000" dirty="0">
                <a:latin typeface="Arial"/>
                <a:cs typeface="Arial"/>
              </a:rPr>
              <a:t>erent classi </a:t>
            </a:r>
            <a:r>
              <a:rPr sz="1000" spc="-10" dirty="0">
                <a:latin typeface="Arial"/>
                <a:cs typeface="Arial"/>
              </a:rPr>
              <a:t>cation </a:t>
            </a:r>
            <a:r>
              <a:rPr sz="1000" spc="-5" dirty="0">
                <a:latin typeface="Arial"/>
                <a:cs typeface="Arial"/>
              </a:rPr>
              <a:t>models </a:t>
            </a:r>
            <a:r>
              <a:rPr sz="1000" dirty="0">
                <a:latin typeface="Arial"/>
                <a:cs typeface="Arial"/>
              </a:rPr>
              <a:t>to predict </a:t>
            </a:r>
            <a:r>
              <a:rPr sz="1000" spc="-5" dirty="0">
                <a:latin typeface="Arial"/>
                <a:cs typeface="Arial"/>
              </a:rPr>
              <a:t>whether </a:t>
            </a:r>
            <a:r>
              <a:rPr sz="1000" dirty="0">
                <a:latin typeface="Arial"/>
                <a:cs typeface="Arial"/>
              </a:rPr>
              <a:t>an </a:t>
            </a:r>
            <a:r>
              <a:rPr sz="1000" spc="-15" dirty="0">
                <a:latin typeface="Arial"/>
                <a:cs typeface="Arial"/>
              </a:rPr>
              <a:t>accident </a:t>
            </a:r>
            <a:r>
              <a:rPr sz="1000" spc="-20" dirty="0">
                <a:latin typeface="Arial"/>
                <a:cs typeface="Arial"/>
              </a:rPr>
              <a:t>would  </a:t>
            </a:r>
            <a:r>
              <a:rPr sz="1000" spc="-5" dirty="0">
                <a:latin typeface="Arial"/>
                <a:cs typeface="Arial"/>
              </a:rPr>
              <a:t>have a </a:t>
            </a:r>
            <a:r>
              <a:rPr sz="1000" dirty="0">
                <a:latin typeface="Arial"/>
                <a:cs typeface="Arial"/>
              </a:rPr>
              <a:t>high </a:t>
            </a:r>
            <a:r>
              <a:rPr sz="1000" spc="-5" dirty="0">
                <a:latin typeface="Arial"/>
                <a:cs typeface="Arial"/>
              </a:rPr>
              <a:t>or low </a:t>
            </a:r>
            <a:r>
              <a:rPr sz="1000" spc="-10" dirty="0">
                <a:latin typeface="Arial"/>
                <a:cs typeface="Arial"/>
              </a:rPr>
              <a:t>severity. </a:t>
            </a:r>
            <a:r>
              <a:rPr sz="1000" spc="-5" dirty="0">
                <a:latin typeface="Arial"/>
                <a:cs typeface="Arial"/>
              </a:rPr>
              <a:t>These models </a:t>
            </a:r>
            <a:r>
              <a:rPr sz="1000" spc="-20" dirty="0">
                <a:latin typeface="Arial"/>
                <a:cs typeface="Arial"/>
              </a:rPr>
              <a:t>can have </a:t>
            </a:r>
            <a:r>
              <a:rPr sz="1000" spc="-10" dirty="0">
                <a:latin typeface="Arial"/>
                <a:cs typeface="Arial"/>
              </a:rPr>
              <a:t>multiple application in real  </a:t>
            </a:r>
            <a:r>
              <a:rPr sz="1000" spc="-5" dirty="0">
                <a:latin typeface="Arial"/>
                <a:cs typeface="Arial"/>
              </a:rPr>
              <a:t>life. </a:t>
            </a:r>
            <a:r>
              <a:rPr sz="1000" dirty="0">
                <a:latin typeface="Arial"/>
                <a:cs typeface="Arial"/>
              </a:rPr>
              <a:t>For </a:t>
            </a:r>
            <a:r>
              <a:rPr sz="1000" spc="-5" dirty="0">
                <a:latin typeface="Arial"/>
                <a:cs typeface="Arial"/>
              </a:rPr>
              <a:t>instance, imagine </a:t>
            </a:r>
            <a:r>
              <a:rPr sz="1000" dirty="0">
                <a:latin typeface="Arial"/>
                <a:cs typeface="Arial"/>
              </a:rPr>
              <a:t>that </a:t>
            </a:r>
            <a:r>
              <a:rPr sz="1000" spc="-5" dirty="0">
                <a:latin typeface="Arial"/>
                <a:cs typeface="Arial"/>
              </a:rPr>
              <a:t>emergency </a:t>
            </a:r>
            <a:r>
              <a:rPr sz="1000" spc="-10" dirty="0">
                <a:latin typeface="Arial"/>
                <a:cs typeface="Arial"/>
              </a:rPr>
              <a:t>services  </a:t>
            </a:r>
            <a:r>
              <a:rPr sz="1000" dirty="0">
                <a:latin typeface="Arial"/>
                <a:cs typeface="Arial"/>
              </a:rPr>
              <a:t>have</a:t>
            </a:r>
            <a:r>
              <a:rPr sz="1000" spc="26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application	</a:t>
            </a:r>
            <a:r>
              <a:rPr sz="1000" spc="-5" dirty="0">
                <a:latin typeface="Arial"/>
                <a:cs typeface="Arial"/>
              </a:rPr>
              <a:t>with	some  </a:t>
            </a:r>
            <a:r>
              <a:rPr sz="1000" spc="-10" dirty="0">
                <a:latin typeface="Arial"/>
                <a:cs typeface="Arial"/>
              </a:rPr>
              <a:t>default	</a:t>
            </a:r>
            <a:r>
              <a:rPr sz="1000" dirty="0">
                <a:latin typeface="Arial"/>
                <a:cs typeface="Arial"/>
              </a:rPr>
              <a:t>features	</a:t>
            </a:r>
            <a:r>
              <a:rPr sz="1000" spc="-15" dirty="0">
                <a:latin typeface="Arial"/>
                <a:cs typeface="Arial"/>
              </a:rPr>
              <a:t>such	</a:t>
            </a:r>
            <a:r>
              <a:rPr sz="1000" spc="-40" dirty="0">
                <a:latin typeface="Arial"/>
                <a:cs typeface="Arial"/>
              </a:rPr>
              <a:t>as	</a:t>
            </a:r>
            <a:r>
              <a:rPr sz="1000" spc="-10" dirty="0">
                <a:latin typeface="Arial"/>
                <a:cs typeface="Arial"/>
              </a:rPr>
              <a:t>date,	</a:t>
            </a:r>
            <a:r>
              <a:rPr sz="1000" spc="-20" dirty="0">
                <a:latin typeface="Arial"/>
                <a:cs typeface="Arial"/>
              </a:rPr>
              <a:t>time	</a:t>
            </a:r>
            <a:r>
              <a:rPr sz="1000" spc="-25" dirty="0">
                <a:latin typeface="Arial"/>
                <a:cs typeface="Arial"/>
              </a:rPr>
              <a:t>and </a:t>
            </a:r>
            <a:r>
              <a:rPr sz="1000" spc="-10" dirty="0">
                <a:latin typeface="Arial"/>
                <a:cs typeface="Arial"/>
              </a:rPr>
              <a:t>department/municipality </a:t>
            </a:r>
            <a:r>
              <a:rPr sz="1000" spc="-5" dirty="0">
                <a:latin typeface="Arial"/>
                <a:cs typeface="Arial"/>
              </a:rPr>
              <a:t>and </a:t>
            </a:r>
            <a:r>
              <a:rPr sz="1000" dirty="0">
                <a:latin typeface="Arial"/>
                <a:cs typeface="Arial"/>
              </a:rPr>
              <a:t>then  </a:t>
            </a:r>
            <a:r>
              <a:rPr sz="1000" spc="-5" dirty="0">
                <a:latin typeface="Arial"/>
                <a:cs typeface="Arial"/>
              </a:rPr>
              <a:t>with </a:t>
            </a:r>
            <a:r>
              <a:rPr sz="1000" spc="1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information </a:t>
            </a:r>
            <a:r>
              <a:rPr sz="1000" dirty="0">
                <a:latin typeface="Arial"/>
                <a:cs typeface="Arial"/>
              </a:rPr>
              <a:t>given </a:t>
            </a:r>
            <a:r>
              <a:rPr sz="1000" spc="-5" dirty="0">
                <a:latin typeface="Arial"/>
                <a:cs typeface="Arial"/>
              </a:rPr>
              <a:t>by </a:t>
            </a:r>
            <a:r>
              <a:rPr sz="1000" spc="-20" dirty="0">
                <a:latin typeface="Arial"/>
                <a:cs typeface="Arial"/>
              </a:rPr>
              <a:t>the </a:t>
            </a:r>
            <a:r>
              <a:rPr sz="1000" spc="-15" dirty="0">
                <a:latin typeface="Arial"/>
                <a:cs typeface="Arial"/>
              </a:rPr>
              <a:t>witness </a:t>
            </a:r>
            <a:r>
              <a:rPr sz="1000" spc="-5" dirty="0">
                <a:latin typeface="Arial"/>
                <a:cs typeface="Arial"/>
              </a:rPr>
              <a:t>calling to inform </a:t>
            </a:r>
            <a:r>
              <a:rPr sz="1000" spc="-40" dirty="0">
                <a:latin typeface="Arial"/>
                <a:cs typeface="Arial"/>
              </a:rPr>
              <a:t>on </a:t>
            </a:r>
            <a:r>
              <a:rPr sz="1000" spc="-10" dirty="0">
                <a:latin typeface="Arial"/>
                <a:cs typeface="Arial"/>
              </a:rPr>
              <a:t>the </a:t>
            </a:r>
            <a:r>
              <a:rPr sz="1000" spc="-15" dirty="0">
                <a:latin typeface="Arial"/>
                <a:cs typeface="Arial"/>
              </a:rPr>
              <a:t>accident </a:t>
            </a:r>
            <a:r>
              <a:rPr sz="1000" spc="-10" dirty="0">
                <a:latin typeface="Arial"/>
                <a:cs typeface="Arial"/>
              </a:rPr>
              <a:t>they </a:t>
            </a:r>
            <a:r>
              <a:rPr sz="1000" spc="-5" dirty="0">
                <a:latin typeface="Arial"/>
                <a:cs typeface="Arial"/>
              </a:rPr>
              <a:t>could  </a:t>
            </a:r>
            <a:r>
              <a:rPr sz="1000" spc="-10" dirty="0">
                <a:latin typeface="Arial"/>
                <a:cs typeface="Arial"/>
              </a:rPr>
              <a:t>predict </a:t>
            </a:r>
            <a:r>
              <a:rPr sz="1000" spc="-20" dirty="0">
                <a:latin typeface="Arial"/>
                <a:cs typeface="Arial"/>
              </a:rPr>
              <a:t>the </a:t>
            </a:r>
            <a:r>
              <a:rPr sz="1000" dirty="0">
                <a:latin typeface="Arial"/>
                <a:cs typeface="Arial"/>
              </a:rPr>
              <a:t>severity </a:t>
            </a:r>
            <a:r>
              <a:rPr sz="1000" spc="-10" dirty="0">
                <a:latin typeface="Arial"/>
                <a:cs typeface="Arial"/>
              </a:rPr>
              <a:t>of </a:t>
            </a:r>
            <a:r>
              <a:rPr sz="1000" spc="-20" dirty="0">
                <a:latin typeface="Arial"/>
                <a:cs typeface="Arial"/>
              </a:rPr>
              <a:t>the </a:t>
            </a:r>
            <a:r>
              <a:rPr sz="1000" spc="-10" dirty="0">
                <a:latin typeface="Arial"/>
                <a:cs typeface="Arial"/>
              </a:rPr>
              <a:t>accident before </a:t>
            </a:r>
            <a:r>
              <a:rPr sz="1000" spc="-5" dirty="0">
                <a:latin typeface="Arial"/>
                <a:cs typeface="Arial"/>
              </a:rPr>
              <a:t>getting </a:t>
            </a:r>
            <a:r>
              <a:rPr sz="1000" dirty="0">
                <a:latin typeface="Arial"/>
                <a:cs typeface="Arial"/>
              </a:rPr>
              <a:t>there </a:t>
            </a:r>
            <a:r>
              <a:rPr sz="1000" spc="-25" dirty="0">
                <a:latin typeface="Arial"/>
                <a:cs typeface="Arial"/>
              </a:rPr>
              <a:t>and </a:t>
            </a:r>
            <a:r>
              <a:rPr sz="1000" spc="10" dirty="0">
                <a:latin typeface="Arial"/>
                <a:cs typeface="Arial"/>
              </a:rPr>
              <a:t>so </a:t>
            </a:r>
            <a:r>
              <a:rPr sz="1000" spc="-15" dirty="0">
                <a:latin typeface="Arial"/>
                <a:cs typeface="Arial"/>
              </a:rPr>
              <a:t>alert nearby </a:t>
            </a:r>
            <a:r>
              <a:rPr sz="1000" spc="-5" dirty="0">
                <a:latin typeface="Arial"/>
                <a:cs typeface="Arial"/>
              </a:rPr>
              <a:t>hospitals  and prepare with </a:t>
            </a: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necessary equipment </a:t>
            </a:r>
            <a:r>
              <a:rPr sz="1000" spc="-25" dirty="0">
                <a:latin typeface="Arial"/>
                <a:cs typeface="Arial"/>
              </a:rPr>
              <a:t>and </a:t>
            </a:r>
            <a:r>
              <a:rPr sz="1000" spc="-5" dirty="0">
                <a:latin typeface="Arial"/>
                <a:cs typeface="Arial"/>
              </a:rPr>
              <a:t>sta . </a:t>
            </a:r>
            <a:r>
              <a:rPr sz="1000" dirty="0">
                <a:latin typeface="Arial"/>
                <a:cs typeface="Arial"/>
              </a:rPr>
              <a:t>Also </a:t>
            </a:r>
            <a:r>
              <a:rPr sz="1000" spc="-5" dirty="0">
                <a:latin typeface="Arial"/>
                <a:cs typeface="Arial"/>
              </a:rPr>
              <a:t>by </a:t>
            </a:r>
            <a:r>
              <a:rPr sz="1000" spc="-10" dirty="0">
                <a:latin typeface="Arial"/>
                <a:cs typeface="Arial"/>
              </a:rPr>
              <a:t>identifying </a:t>
            </a:r>
            <a:r>
              <a:rPr sz="1000" dirty="0">
                <a:latin typeface="Arial"/>
                <a:cs typeface="Arial"/>
              </a:rPr>
              <a:t>the </a:t>
            </a:r>
            <a:r>
              <a:rPr sz="1000" spc="-10" dirty="0">
                <a:latin typeface="Arial"/>
                <a:cs typeface="Arial"/>
              </a:rPr>
              <a:t>features  </a:t>
            </a:r>
            <a:r>
              <a:rPr sz="1000" spc="-5" dirty="0">
                <a:latin typeface="Arial"/>
                <a:cs typeface="Arial"/>
              </a:rPr>
              <a:t>that </a:t>
            </a:r>
            <a:r>
              <a:rPr sz="1000" spc="-15" dirty="0">
                <a:latin typeface="Arial"/>
                <a:cs typeface="Arial"/>
              </a:rPr>
              <a:t>favor the </a:t>
            </a:r>
            <a:r>
              <a:rPr sz="1000" spc="-20" dirty="0">
                <a:latin typeface="Arial"/>
                <a:cs typeface="Arial"/>
              </a:rPr>
              <a:t>most the </a:t>
            </a:r>
            <a:r>
              <a:rPr sz="1000" spc="-15" dirty="0">
                <a:latin typeface="Arial"/>
                <a:cs typeface="Arial"/>
              </a:rPr>
              <a:t>gravity </a:t>
            </a:r>
            <a:r>
              <a:rPr sz="1000" spc="-25" dirty="0">
                <a:latin typeface="Arial"/>
                <a:cs typeface="Arial"/>
              </a:rPr>
              <a:t>of </a:t>
            </a:r>
            <a:r>
              <a:rPr sz="1000" dirty="0">
                <a:latin typeface="Arial"/>
                <a:cs typeface="Arial"/>
              </a:rPr>
              <a:t>an </a:t>
            </a:r>
            <a:r>
              <a:rPr sz="1000" spc="-5" dirty="0">
                <a:latin typeface="Arial"/>
                <a:cs typeface="Arial"/>
              </a:rPr>
              <a:t>accident, </a:t>
            </a:r>
            <a:r>
              <a:rPr sz="1000" spc="5" dirty="0">
                <a:latin typeface="Arial"/>
                <a:cs typeface="Arial"/>
              </a:rPr>
              <a:t>these </a:t>
            </a:r>
            <a:r>
              <a:rPr sz="1000" spc="-20" dirty="0">
                <a:latin typeface="Arial"/>
                <a:cs typeface="Arial"/>
              </a:rPr>
              <a:t>could </a:t>
            </a:r>
            <a:r>
              <a:rPr sz="1000" spc="-35" dirty="0">
                <a:latin typeface="Arial"/>
                <a:cs typeface="Arial"/>
              </a:rPr>
              <a:t>be </a:t>
            </a:r>
            <a:r>
              <a:rPr sz="1000" dirty="0">
                <a:latin typeface="Arial"/>
                <a:cs typeface="Arial"/>
              </a:rPr>
              <a:t>tackled </a:t>
            </a:r>
            <a:r>
              <a:rPr sz="1000" spc="-40" dirty="0">
                <a:latin typeface="Arial"/>
                <a:cs typeface="Arial"/>
              </a:rPr>
              <a:t>by </a:t>
            </a:r>
            <a:r>
              <a:rPr sz="1000" spc="-5" dirty="0">
                <a:latin typeface="Arial"/>
                <a:cs typeface="Arial"/>
              </a:rPr>
              <a:t>improving  road </a:t>
            </a:r>
            <a:r>
              <a:rPr sz="1000" spc="-10" dirty="0">
                <a:latin typeface="Arial"/>
                <a:cs typeface="Arial"/>
              </a:rPr>
              <a:t>conditions </a:t>
            </a:r>
            <a:r>
              <a:rPr sz="1000" spc="5" dirty="0">
                <a:latin typeface="Arial"/>
                <a:cs typeface="Arial"/>
              </a:rPr>
              <a:t>or </a:t>
            </a:r>
            <a:r>
              <a:rPr sz="1000" spc="-5" dirty="0">
                <a:latin typeface="Arial"/>
                <a:cs typeface="Arial"/>
              </a:rPr>
              <a:t>increasing </a:t>
            </a: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awareness </a:t>
            </a:r>
            <a:r>
              <a:rPr sz="1000" spc="-25" dirty="0">
                <a:latin typeface="Arial"/>
                <a:cs typeface="Arial"/>
              </a:rPr>
              <a:t>of </a:t>
            </a:r>
            <a:r>
              <a:rPr sz="1000" spc="5" dirty="0">
                <a:latin typeface="Arial"/>
                <a:cs typeface="Arial"/>
              </a:rPr>
              <a:t>the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population.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86814" y="3060318"/>
            <a:ext cx="1312545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1945" algn="l"/>
              </a:tabLst>
            </a:pPr>
            <a:r>
              <a:rPr sz="1450" dirty="0">
                <a:latin typeface="Arial"/>
                <a:cs typeface="Arial"/>
              </a:rPr>
              <a:t>7	</a:t>
            </a:r>
            <a:r>
              <a:rPr sz="1450" spc="-15" dirty="0">
                <a:latin typeface="Arial"/>
                <a:cs typeface="Arial"/>
              </a:rPr>
              <a:t>Observation</a:t>
            </a:r>
            <a:endParaRPr sz="14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89861" y="3723259"/>
            <a:ext cx="4396105" cy="27292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marR="5080">
              <a:lnSpc>
                <a:spcPct val="96200"/>
              </a:lnSpc>
              <a:spcBef>
                <a:spcPts val="140"/>
              </a:spcBef>
            </a:pPr>
            <a:r>
              <a:rPr sz="1000" spc="-5" dirty="0">
                <a:latin typeface="Arial"/>
                <a:cs typeface="Arial"/>
              </a:rPr>
              <a:t>I </a:t>
            </a:r>
            <a:r>
              <a:rPr sz="1000" spc="-30" dirty="0">
                <a:latin typeface="Arial"/>
                <a:cs typeface="Arial"/>
              </a:rPr>
              <a:t>was </a:t>
            </a:r>
            <a:r>
              <a:rPr sz="1000" spc="-20" dirty="0">
                <a:latin typeface="Arial"/>
                <a:cs typeface="Arial"/>
              </a:rPr>
              <a:t>able </a:t>
            </a:r>
            <a:r>
              <a:rPr sz="1000" spc="-5" dirty="0">
                <a:latin typeface="Arial"/>
                <a:cs typeface="Arial"/>
              </a:rPr>
              <a:t>to </a:t>
            </a:r>
            <a:r>
              <a:rPr sz="1000" spc="-15" dirty="0">
                <a:latin typeface="Arial"/>
                <a:cs typeface="Arial"/>
              </a:rPr>
              <a:t>achieve </a:t>
            </a:r>
            <a:r>
              <a:rPr sz="1000" spc="-45" dirty="0">
                <a:latin typeface="Arial"/>
                <a:cs typeface="Arial"/>
              </a:rPr>
              <a:t>an </a:t>
            </a:r>
            <a:r>
              <a:rPr sz="1000" spc="-40" dirty="0">
                <a:latin typeface="Arial"/>
                <a:cs typeface="Arial"/>
              </a:rPr>
              <a:t>average </a:t>
            </a:r>
            <a:r>
              <a:rPr sz="1000" spc="-10" dirty="0">
                <a:latin typeface="Arial"/>
                <a:cs typeface="Arial"/>
              </a:rPr>
              <a:t>66.05% </a:t>
            </a:r>
            <a:r>
              <a:rPr sz="1000" spc="-5" dirty="0">
                <a:latin typeface="Arial"/>
                <a:cs typeface="Arial"/>
              </a:rPr>
              <a:t>accuracy </a:t>
            </a:r>
            <a:r>
              <a:rPr sz="1000" spc="-20" dirty="0">
                <a:latin typeface="Arial"/>
                <a:cs typeface="Arial"/>
              </a:rPr>
              <a:t>in </a:t>
            </a:r>
            <a:r>
              <a:rPr sz="1000" spc="5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project. However,  </a:t>
            </a:r>
            <a:r>
              <a:rPr sz="1000" dirty="0">
                <a:latin typeface="Arial"/>
                <a:cs typeface="Arial"/>
              </a:rPr>
              <a:t>there </a:t>
            </a:r>
            <a:r>
              <a:rPr sz="1000" spc="-20" dirty="0">
                <a:latin typeface="Arial"/>
                <a:cs typeface="Arial"/>
              </a:rPr>
              <a:t>was </a:t>
            </a:r>
            <a:r>
              <a:rPr sz="1000" spc="-5" dirty="0">
                <a:latin typeface="Arial"/>
                <a:cs typeface="Arial"/>
              </a:rPr>
              <a:t>still </a:t>
            </a:r>
            <a:r>
              <a:rPr sz="1000" spc="-10" dirty="0">
                <a:latin typeface="Arial"/>
                <a:cs typeface="Arial"/>
              </a:rPr>
              <a:t>signifcant variance </a:t>
            </a:r>
            <a:r>
              <a:rPr sz="1000" dirty="0">
                <a:latin typeface="Arial"/>
                <a:cs typeface="Arial"/>
              </a:rPr>
              <a:t>that could not </a:t>
            </a:r>
            <a:r>
              <a:rPr sz="1000" spc="-30" dirty="0">
                <a:latin typeface="Arial"/>
                <a:cs typeface="Arial"/>
              </a:rPr>
              <a:t>be </a:t>
            </a:r>
            <a:r>
              <a:rPr sz="1000" spc="-15" dirty="0">
                <a:latin typeface="Arial"/>
                <a:cs typeface="Arial"/>
              </a:rPr>
              <a:t>predicted </a:t>
            </a:r>
            <a:r>
              <a:rPr sz="1000" spc="-5" dirty="0">
                <a:latin typeface="Arial"/>
                <a:cs typeface="Arial"/>
              </a:rPr>
              <a:t>by </a:t>
            </a:r>
            <a:r>
              <a:rPr sz="1000" spc="-15" dirty="0">
                <a:latin typeface="Arial"/>
                <a:cs typeface="Arial"/>
              </a:rPr>
              <a:t>the </a:t>
            </a:r>
            <a:r>
              <a:rPr sz="1000" spc="-20" dirty="0">
                <a:latin typeface="Arial"/>
                <a:cs typeface="Arial"/>
              </a:rPr>
              <a:t>models </a:t>
            </a:r>
            <a:r>
              <a:rPr sz="1000" spc="-15" dirty="0">
                <a:latin typeface="Arial"/>
                <a:cs typeface="Arial"/>
              </a:rPr>
              <a:t>in  </a:t>
            </a:r>
            <a:r>
              <a:rPr sz="1000" spc="-5" dirty="0">
                <a:latin typeface="Arial"/>
                <a:cs typeface="Arial"/>
              </a:rPr>
              <a:t>this study. I think other </a:t>
            </a:r>
            <a:r>
              <a:rPr sz="1000" spc="-10" dirty="0">
                <a:latin typeface="Arial"/>
                <a:cs typeface="Arial"/>
              </a:rPr>
              <a:t>features </a:t>
            </a:r>
            <a:r>
              <a:rPr sz="1000" spc="-5" dirty="0">
                <a:latin typeface="Arial"/>
                <a:cs typeface="Arial"/>
              </a:rPr>
              <a:t>like speed </a:t>
            </a:r>
            <a:r>
              <a:rPr sz="1000" spc="5" dirty="0">
                <a:latin typeface="Arial"/>
                <a:cs typeface="Arial"/>
              </a:rPr>
              <a:t>or </a:t>
            </a:r>
            <a:r>
              <a:rPr sz="1000" spc="-10" dirty="0">
                <a:latin typeface="Arial"/>
                <a:cs typeface="Arial"/>
              </a:rPr>
              <a:t>uninterrupted </a:t>
            </a:r>
            <a:r>
              <a:rPr sz="1000" spc="-20" dirty="0">
                <a:latin typeface="Arial"/>
                <a:cs typeface="Arial"/>
              </a:rPr>
              <a:t>time </a:t>
            </a:r>
            <a:r>
              <a:rPr sz="1000" spc="-30" dirty="0">
                <a:latin typeface="Arial"/>
                <a:cs typeface="Arial"/>
              </a:rPr>
              <a:t>of </a:t>
            </a:r>
            <a:r>
              <a:rPr sz="1000" spc="-5" dirty="0">
                <a:latin typeface="Arial"/>
                <a:cs typeface="Arial"/>
              </a:rPr>
              <a:t>traveling  </a:t>
            </a:r>
            <a:r>
              <a:rPr sz="1000" dirty="0">
                <a:latin typeface="Arial"/>
                <a:cs typeface="Arial"/>
              </a:rPr>
              <a:t>could </a:t>
            </a:r>
            <a:r>
              <a:rPr sz="1000" spc="-20" dirty="0">
                <a:latin typeface="Arial"/>
                <a:cs typeface="Arial"/>
              </a:rPr>
              <a:t>be </a:t>
            </a:r>
            <a:r>
              <a:rPr sz="1000" dirty="0">
                <a:latin typeface="Arial"/>
                <a:cs typeface="Arial"/>
              </a:rPr>
              <a:t>used to </a:t>
            </a:r>
            <a:r>
              <a:rPr sz="1000" spc="-5" dirty="0">
                <a:latin typeface="Arial"/>
                <a:cs typeface="Arial"/>
              </a:rPr>
              <a:t>predict a more accurate </a:t>
            </a:r>
            <a:r>
              <a:rPr sz="1000" dirty="0">
                <a:latin typeface="Arial"/>
                <a:cs typeface="Arial"/>
              </a:rPr>
              <a:t>classi </a:t>
            </a:r>
            <a:r>
              <a:rPr sz="1000" spc="-5" dirty="0">
                <a:latin typeface="Arial"/>
                <a:cs typeface="Arial"/>
              </a:rPr>
              <a:t>cation. These </a:t>
            </a:r>
            <a:r>
              <a:rPr sz="1000" dirty="0">
                <a:latin typeface="Arial"/>
                <a:cs typeface="Arial"/>
              </a:rPr>
              <a:t>are  </a:t>
            </a:r>
            <a:r>
              <a:rPr sz="1000" spc="-5" dirty="0">
                <a:latin typeface="Arial"/>
                <a:cs typeface="Arial"/>
              </a:rPr>
              <a:t>characteristics </a:t>
            </a:r>
            <a:r>
              <a:rPr sz="1000" spc="-15" dirty="0">
                <a:latin typeface="Arial"/>
                <a:cs typeface="Arial"/>
              </a:rPr>
              <a:t>that </a:t>
            </a:r>
            <a:r>
              <a:rPr sz="1000" spc="-10" dirty="0">
                <a:latin typeface="Arial"/>
                <a:cs typeface="Arial"/>
              </a:rPr>
              <a:t>my </a:t>
            </a:r>
            <a:r>
              <a:rPr sz="1000" spc="-20" dirty="0">
                <a:latin typeface="Arial"/>
                <a:cs typeface="Arial"/>
              </a:rPr>
              <a:t>be </a:t>
            </a:r>
            <a:r>
              <a:rPr sz="1000" spc="-15" dirty="0">
                <a:latin typeface="Arial"/>
                <a:cs typeface="Arial"/>
              </a:rPr>
              <a:t>impossible </a:t>
            </a:r>
            <a:r>
              <a:rPr sz="1000" spc="-25" dirty="0">
                <a:latin typeface="Arial"/>
                <a:cs typeface="Arial"/>
              </a:rPr>
              <a:t>of </a:t>
            </a:r>
            <a:r>
              <a:rPr sz="1000" spc="-5" dirty="0">
                <a:latin typeface="Arial"/>
                <a:cs typeface="Arial"/>
              </a:rPr>
              <a:t>knowing </a:t>
            </a:r>
            <a:r>
              <a:rPr sz="1000" spc="-10" dirty="0">
                <a:latin typeface="Arial"/>
                <a:cs typeface="Arial"/>
              </a:rPr>
              <a:t>right </a:t>
            </a:r>
            <a:r>
              <a:rPr sz="1000" spc="-20" dirty="0">
                <a:latin typeface="Arial"/>
                <a:cs typeface="Arial"/>
              </a:rPr>
              <a:t>now, </a:t>
            </a:r>
            <a:r>
              <a:rPr sz="1000" spc="-5" dirty="0">
                <a:latin typeface="Arial"/>
                <a:cs typeface="Arial"/>
              </a:rPr>
              <a:t>but </a:t>
            </a:r>
            <a:r>
              <a:rPr sz="1000" spc="-10" dirty="0">
                <a:latin typeface="Arial"/>
                <a:cs typeface="Arial"/>
              </a:rPr>
              <a:t>at </a:t>
            </a:r>
            <a:r>
              <a:rPr sz="1000" spc="5" dirty="0">
                <a:latin typeface="Arial"/>
                <a:cs typeface="Arial"/>
              </a:rPr>
              <a:t>the  </a:t>
            </a:r>
            <a:r>
              <a:rPr sz="1000" spc="-5" dirty="0">
                <a:latin typeface="Arial"/>
                <a:cs typeface="Arial"/>
              </a:rPr>
              <a:t>incredible peace </a:t>
            </a:r>
            <a:r>
              <a:rPr sz="1000" dirty="0">
                <a:latin typeface="Arial"/>
                <a:cs typeface="Arial"/>
              </a:rPr>
              <a:t>that </a:t>
            </a:r>
            <a:r>
              <a:rPr sz="1000" spc="-5" dirty="0">
                <a:latin typeface="Arial"/>
                <a:cs typeface="Arial"/>
              </a:rPr>
              <a:t>technology </a:t>
            </a:r>
            <a:r>
              <a:rPr sz="1000" spc="-10" dirty="0">
                <a:latin typeface="Arial"/>
                <a:cs typeface="Arial"/>
              </a:rPr>
              <a:t>is evolving </a:t>
            </a:r>
            <a:r>
              <a:rPr sz="1000" spc="-5" dirty="0">
                <a:latin typeface="Arial"/>
                <a:cs typeface="Arial"/>
              </a:rPr>
              <a:t>nowadays, </a:t>
            </a:r>
            <a:r>
              <a:rPr sz="1000" spc="-20" dirty="0">
                <a:latin typeface="Arial"/>
                <a:cs typeface="Arial"/>
              </a:rPr>
              <a:t>soon </a:t>
            </a:r>
            <a:r>
              <a:rPr sz="1000" dirty="0">
                <a:latin typeface="Arial"/>
                <a:cs typeface="Arial"/>
              </a:rPr>
              <a:t>cars will </a:t>
            </a:r>
            <a:r>
              <a:rPr sz="1000" spc="-10" dirty="0">
                <a:latin typeface="Arial"/>
                <a:cs typeface="Arial"/>
              </a:rPr>
              <a:t>be  </a:t>
            </a:r>
            <a:r>
              <a:rPr sz="1000" spc="-20" dirty="0">
                <a:latin typeface="Arial"/>
                <a:cs typeface="Arial"/>
              </a:rPr>
              <a:t>able </a:t>
            </a:r>
            <a:r>
              <a:rPr sz="1000" spc="-10" dirty="0">
                <a:latin typeface="Arial"/>
                <a:cs typeface="Arial"/>
              </a:rPr>
              <a:t>of </a:t>
            </a:r>
            <a:r>
              <a:rPr sz="1000" dirty="0">
                <a:latin typeface="Arial"/>
                <a:cs typeface="Arial"/>
              </a:rPr>
              <a:t>track </a:t>
            </a:r>
            <a:r>
              <a:rPr sz="1000" spc="-20" dirty="0">
                <a:latin typeface="Arial"/>
                <a:cs typeface="Arial"/>
              </a:rPr>
              <a:t>them </a:t>
            </a:r>
            <a:r>
              <a:rPr sz="1000" dirty="0">
                <a:latin typeface="Arial"/>
                <a:cs typeface="Arial"/>
              </a:rPr>
              <a:t>so that </a:t>
            </a:r>
            <a:r>
              <a:rPr sz="1000" spc="-15" dirty="0">
                <a:latin typeface="Arial"/>
                <a:cs typeface="Arial"/>
              </a:rPr>
              <a:t>the </a:t>
            </a:r>
            <a:r>
              <a:rPr sz="1000" spc="-10" dirty="0">
                <a:latin typeface="Arial"/>
                <a:cs typeface="Arial"/>
              </a:rPr>
              <a:t>emergency </a:t>
            </a:r>
            <a:r>
              <a:rPr sz="1000" spc="-5" dirty="0">
                <a:latin typeface="Arial"/>
                <a:cs typeface="Arial"/>
              </a:rPr>
              <a:t>services </a:t>
            </a:r>
            <a:r>
              <a:rPr sz="1000" spc="-20" dirty="0">
                <a:latin typeface="Arial"/>
                <a:cs typeface="Arial"/>
              </a:rPr>
              <a:t>could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use </a:t>
            </a:r>
            <a:r>
              <a:rPr sz="1000" dirty="0">
                <a:latin typeface="Arial"/>
                <a:cs typeface="Arial"/>
              </a:rPr>
              <a:t>them.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Arial"/>
              <a:cs typeface="Arial"/>
            </a:endParaRPr>
          </a:p>
          <a:p>
            <a:pPr marL="12700" marR="8255">
              <a:lnSpc>
                <a:spcPct val="94400"/>
              </a:lnSpc>
            </a:pPr>
            <a:r>
              <a:rPr sz="1000" spc="-30" dirty="0">
                <a:latin typeface="Arial"/>
                <a:cs typeface="Arial"/>
              </a:rPr>
              <a:t>One </a:t>
            </a:r>
            <a:r>
              <a:rPr sz="1000" spc="-5" dirty="0">
                <a:latin typeface="Arial"/>
                <a:cs typeface="Arial"/>
              </a:rPr>
              <a:t>problem I </a:t>
            </a:r>
            <a:r>
              <a:rPr sz="1000" dirty="0">
                <a:latin typeface="Arial"/>
                <a:cs typeface="Arial"/>
              </a:rPr>
              <a:t>think </a:t>
            </a:r>
            <a:r>
              <a:rPr sz="1000" spc="-20" dirty="0">
                <a:latin typeface="Arial"/>
                <a:cs typeface="Arial"/>
              </a:rPr>
              <a:t>these </a:t>
            </a:r>
            <a:r>
              <a:rPr sz="1000" spc="-5" dirty="0">
                <a:latin typeface="Arial"/>
                <a:cs typeface="Arial"/>
              </a:rPr>
              <a:t>features had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15" dirty="0">
                <a:latin typeface="Arial"/>
                <a:cs typeface="Arial"/>
              </a:rPr>
              <a:t>that </a:t>
            </a:r>
            <a:r>
              <a:rPr sz="1000" dirty="0">
                <a:latin typeface="Arial"/>
                <a:cs typeface="Arial"/>
              </a:rPr>
              <a:t>the </a:t>
            </a:r>
            <a:r>
              <a:rPr sz="1000" spc="-10" dirty="0">
                <a:latin typeface="Arial"/>
                <a:cs typeface="Arial"/>
              </a:rPr>
              <a:t>target </a:t>
            </a:r>
            <a:r>
              <a:rPr sz="1000" spc="-35" dirty="0">
                <a:latin typeface="Arial"/>
                <a:cs typeface="Arial"/>
              </a:rPr>
              <a:t>of </a:t>
            </a:r>
            <a:r>
              <a:rPr sz="1000" spc="-10" dirty="0">
                <a:latin typeface="Arial"/>
                <a:cs typeface="Arial"/>
              </a:rPr>
              <a:t>this </a:t>
            </a:r>
            <a:r>
              <a:rPr sz="1000" spc="-5" dirty="0">
                <a:latin typeface="Arial"/>
                <a:cs typeface="Arial"/>
              </a:rPr>
              <a:t>classifcation  problem </a:t>
            </a:r>
            <a:r>
              <a:rPr sz="1000" spc="-15" dirty="0">
                <a:latin typeface="Arial"/>
                <a:cs typeface="Arial"/>
              </a:rPr>
              <a:t>was </a:t>
            </a:r>
            <a:r>
              <a:rPr sz="1000" spc="-10" dirty="0">
                <a:latin typeface="Arial"/>
                <a:cs typeface="Arial"/>
              </a:rPr>
              <a:t>simplifed </a:t>
            </a:r>
            <a:r>
              <a:rPr sz="1000" spc="-5" dirty="0">
                <a:latin typeface="Arial"/>
                <a:cs typeface="Arial"/>
              </a:rPr>
              <a:t>to </a:t>
            </a:r>
            <a:r>
              <a:rPr sz="1000" spc="-20" dirty="0">
                <a:latin typeface="Arial"/>
                <a:cs typeface="Arial"/>
              </a:rPr>
              <a:t>two </a:t>
            </a:r>
            <a:r>
              <a:rPr sz="1000" spc="-10" dirty="0">
                <a:latin typeface="Arial"/>
                <a:cs typeface="Arial"/>
              </a:rPr>
              <a:t>different </a:t>
            </a:r>
            <a:r>
              <a:rPr sz="1000" spc="-5" dirty="0">
                <a:latin typeface="Arial"/>
                <a:cs typeface="Arial"/>
              </a:rPr>
              <a:t>classes, </a:t>
            </a:r>
            <a:r>
              <a:rPr sz="1000" spc="-20" dirty="0">
                <a:latin typeface="Arial"/>
                <a:cs typeface="Arial"/>
              </a:rPr>
              <a:t>low </a:t>
            </a:r>
            <a:r>
              <a:rPr sz="1000" spc="-10" dirty="0">
                <a:latin typeface="Arial"/>
                <a:cs typeface="Arial"/>
              </a:rPr>
              <a:t>and </a:t>
            </a:r>
            <a:r>
              <a:rPr sz="1000" spc="-20" dirty="0">
                <a:latin typeface="Arial"/>
                <a:cs typeface="Arial"/>
              </a:rPr>
              <a:t>high </a:t>
            </a:r>
            <a:r>
              <a:rPr sz="1000" spc="-5" dirty="0">
                <a:latin typeface="Arial"/>
                <a:cs typeface="Arial"/>
              </a:rPr>
              <a:t>severity. Labeling  </a:t>
            </a:r>
            <a:r>
              <a:rPr sz="1000" spc="-10" dirty="0">
                <a:latin typeface="Arial"/>
                <a:cs typeface="Arial"/>
              </a:rPr>
              <a:t>severity </a:t>
            </a:r>
            <a:r>
              <a:rPr sz="1000" spc="-5" dirty="0">
                <a:latin typeface="Arial"/>
                <a:cs typeface="Arial"/>
              </a:rPr>
              <a:t>with a range </a:t>
            </a:r>
            <a:r>
              <a:rPr sz="1000" spc="-25" dirty="0">
                <a:latin typeface="Arial"/>
                <a:cs typeface="Arial"/>
              </a:rPr>
              <a:t>of </a:t>
            </a:r>
            <a:r>
              <a:rPr sz="1000" spc="-5" dirty="0">
                <a:latin typeface="Arial"/>
                <a:cs typeface="Arial"/>
              </a:rPr>
              <a:t>punctuation </a:t>
            </a:r>
            <a:r>
              <a:rPr sz="1000" dirty="0">
                <a:latin typeface="Arial"/>
                <a:cs typeface="Arial"/>
              </a:rPr>
              <a:t>from </a:t>
            </a:r>
            <a:r>
              <a:rPr sz="1000" spc="-5" dirty="0">
                <a:latin typeface="Arial"/>
                <a:cs typeface="Arial"/>
              </a:rPr>
              <a:t>0 </a:t>
            </a:r>
            <a:r>
              <a:rPr sz="1000" dirty="0">
                <a:latin typeface="Arial"/>
                <a:cs typeface="Arial"/>
              </a:rPr>
              <a:t>to </a:t>
            </a:r>
            <a:r>
              <a:rPr sz="1000" spc="-10" dirty="0">
                <a:latin typeface="Arial"/>
                <a:cs typeface="Arial"/>
              </a:rPr>
              <a:t>100, </a:t>
            </a:r>
            <a:r>
              <a:rPr sz="1000" dirty="0">
                <a:latin typeface="Arial"/>
                <a:cs typeface="Arial"/>
              </a:rPr>
              <a:t>for </a:t>
            </a:r>
            <a:r>
              <a:rPr sz="1000" spc="-5" dirty="0">
                <a:latin typeface="Arial"/>
                <a:cs typeface="Arial"/>
              </a:rPr>
              <a:t>instance, </a:t>
            </a:r>
            <a:r>
              <a:rPr sz="1000" dirty="0">
                <a:latin typeface="Arial"/>
                <a:cs typeface="Arial"/>
              </a:rPr>
              <a:t>could </a:t>
            </a:r>
            <a:r>
              <a:rPr sz="1000" spc="-15" dirty="0">
                <a:latin typeface="Arial"/>
                <a:cs typeface="Arial"/>
              </a:rPr>
              <a:t>allow  the </a:t>
            </a:r>
            <a:r>
              <a:rPr sz="1000" spc="-10" dirty="0">
                <a:latin typeface="Arial"/>
                <a:cs typeface="Arial"/>
              </a:rPr>
              <a:t>possibility </a:t>
            </a:r>
            <a:r>
              <a:rPr sz="1000" spc="5" dirty="0">
                <a:latin typeface="Arial"/>
                <a:cs typeface="Arial"/>
              </a:rPr>
              <a:t>of </a:t>
            </a:r>
            <a:r>
              <a:rPr sz="1000" spc="-5" dirty="0">
                <a:latin typeface="Arial"/>
                <a:cs typeface="Arial"/>
              </a:rPr>
              <a:t>developing </a:t>
            </a:r>
            <a:r>
              <a:rPr sz="1000" spc="-15" dirty="0">
                <a:latin typeface="Arial"/>
                <a:cs typeface="Arial"/>
              </a:rPr>
              <a:t>regression</a:t>
            </a:r>
            <a:r>
              <a:rPr sz="1000" spc="9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model.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 marL="12700" marR="26034" algn="just">
              <a:lnSpc>
                <a:spcPct val="92500"/>
              </a:lnSpc>
            </a:pPr>
            <a:r>
              <a:rPr sz="1000" spc="-15" dirty="0">
                <a:latin typeface="Arial"/>
                <a:cs typeface="Arial"/>
              </a:rPr>
              <a:t>The </a:t>
            </a:r>
            <a:r>
              <a:rPr sz="1000" dirty="0">
                <a:latin typeface="Arial"/>
                <a:cs typeface="Arial"/>
              </a:rPr>
              <a:t>next </a:t>
            </a:r>
            <a:r>
              <a:rPr sz="1000" spc="5" dirty="0">
                <a:latin typeface="Arial"/>
                <a:cs typeface="Arial"/>
              </a:rPr>
              <a:t>step </a:t>
            </a:r>
            <a:r>
              <a:rPr sz="1000" spc="-20" dirty="0">
                <a:latin typeface="Arial"/>
                <a:cs typeface="Arial"/>
              </a:rPr>
              <a:t>on </a:t>
            </a:r>
            <a:r>
              <a:rPr sz="1000" spc="-15" dirty="0">
                <a:latin typeface="Arial"/>
                <a:cs typeface="Arial"/>
              </a:rPr>
              <a:t>this problem could </a:t>
            </a:r>
            <a:r>
              <a:rPr sz="1000" spc="-5" dirty="0">
                <a:latin typeface="Arial"/>
                <a:cs typeface="Arial"/>
              </a:rPr>
              <a:t>be </a:t>
            </a:r>
            <a:r>
              <a:rPr sz="1000" spc="5" dirty="0">
                <a:latin typeface="Arial"/>
                <a:cs typeface="Arial"/>
              </a:rPr>
              <a:t>to </a:t>
            </a:r>
            <a:r>
              <a:rPr sz="1000" dirty="0">
                <a:latin typeface="Arial"/>
                <a:cs typeface="Arial"/>
              </a:rPr>
              <a:t>add </a:t>
            </a:r>
            <a:r>
              <a:rPr sz="1000" spc="-5" dirty="0">
                <a:latin typeface="Arial"/>
                <a:cs typeface="Arial"/>
              </a:rPr>
              <a:t>a </a:t>
            </a:r>
            <a:r>
              <a:rPr sz="1000" dirty="0">
                <a:latin typeface="Arial"/>
                <a:cs typeface="Arial"/>
              </a:rPr>
              <a:t>accident </a:t>
            </a:r>
            <a:r>
              <a:rPr sz="1000" spc="-10" dirty="0">
                <a:latin typeface="Arial"/>
                <a:cs typeface="Arial"/>
              </a:rPr>
              <a:t>prediction </a:t>
            </a:r>
            <a:r>
              <a:rPr sz="1000" spc="-5" dirty="0">
                <a:latin typeface="Arial"/>
                <a:cs typeface="Arial"/>
              </a:rPr>
              <a:t>model  </a:t>
            </a:r>
            <a:r>
              <a:rPr sz="1000" spc="-20" dirty="0">
                <a:latin typeface="Arial"/>
                <a:cs typeface="Arial"/>
              </a:rPr>
              <a:t>able </a:t>
            </a:r>
            <a:r>
              <a:rPr sz="1000" spc="-5" dirty="0">
                <a:latin typeface="Arial"/>
                <a:cs typeface="Arial"/>
              </a:rPr>
              <a:t>to </a:t>
            </a:r>
            <a:r>
              <a:rPr sz="1000" dirty="0">
                <a:latin typeface="Arial"/>
                <a:cs typeface="Arial"/>
              </a:rPr>
              <a:t>not just </a:t>
            </a:r>
            <a:r>
              <a:rPr sz="1000" spc="-5" dirty="0">
                <a:latin typeface="Arial"/>
                <a:cs typeface="Arial"/>
              </a:rPr>
              <a:t>predict </a:t>
            </a: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accuracy </a:t>
            </a:r>
            <a:r>
              <a:rPr sz="1000" spc="-20" dirty="0">
                <a:latin typeface="Arial"/>
                <a:cs typeface="Arial"/>
              </a:rPr>
              <a:t>but </a:t>
            </a:r>
            <a:r>
              <a:rPr sz="1000" spc="-5" dirty="0">
                <a:latin typeface="Arial"/>
                <a:cs typeface="Arial"/>
              </a:rPr>
              <a:t>also </a:t>
            </a:r>
            <a:r>
              <a:rPr sz="1000" dirty="0">
                <a:latin typeface="Arial"/>
                <a:cs typeface="Arial"/>
              </a:rPr>
              <a:t>the </a:t>
            </a:r>
            <a:r>
              <a:rPr sz="1000" spc="-10" dirty="0">
                <a:latin typeface="Arial"/>
                <a:cs typeface="Arial"/>
              </a:rPr>
              <a:t>critical </a:t>
            </a:r>
            <a:r>
              <a:rPr sz="1000" dirty="0">
                <a:latin typeface="Arial"/>
                <a:cs typeface="Arial"/>
              </a:rPr>
              <a:t>time </a:t>
            </a:r>
            <a:r>
              <a:rPr sz="1000" spc="-25" dirty="0">
                <a:latin typeface="Arial"/>
                <a:cs typeface="Arial"/>
              </a:rPr>
              <a:t>and </a:t>
            </a:r>
            <a:r>
              <a:rPr sz="1000" dirty="0">
                <a:latin typeface="Arial"/>
                <a:cs typeface="Arial"/>
              </a:rPr>
              <a:t>spots </a:t>
            </a:r>
            <a:r>
              <a:rPr sz="1000" spc="-5" dirty="0">
                <a:latin typeface="Arial"/>
                <a:cs typeface="Arial"/>
              </a:rPr>
              <a:t>where  </a:t>
            </a:r>
            <a:r>
              <a:rPr sz="1000" spc="-10" dirty="0">
                <a:latin typeface="Arial"/>
                <a:cs typeface="Arial"/>
              </a:rPr>
              <a:t>potential </a:t>
            </a:r>
            <a:r>
              <a:rPr sz="1000" spc="-15" dirty="0">
                <a:latin typeface="Arial"/>
                <a:cs typeface="Arial"/>
              </a:rPr>
              <a:t>accidents </a:t>
            </a:r>
            <a:r>
              <a:rPr sz="1000" dirty="0">
                <a:latin typeface="Arial"/>
                <a:cs typeface="Arial"/>
              </a:rPr>
              <a:t>can occur </a:t>
            </a:r>
            <a:r>
              <a:rPr sz="1000" spc="-10" dirty="0">
                <a:latin typeface="Arial"/>
                <a:cs typeface="Arial"/>
              </a:rPr>
              <a:t>in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advance.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89861" y="6942201"/>
            <a:ext cx="953135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spc="-35" dirty="0">
                <a:latin typeface="Arial"/>
                <a:cs typeface="Arial"/>
              </a:rPr>
              <a:t>Re</a:t>
            </a:r>
            <a:r>
              <a:rPr sz="1450" spc="35" dirty="0">
                <a:latin typeface="Arial"/>
                <a:cs typeface="Arial"/>
              </a:rPr>
              <a:t>f</a:t>
            </a:r>
            <a:r>
              <a:rPr sz="1450" spc="-10" dirty="0">
                <a:latin typeface="Arial"/>
                <a:cs typeface="Arial"/>
              </a:rPr>
              <a:t>e</a:t>
            </a:r>
            <a:r>
              <a:rPr sz="1450" spc="5" dirty="0">
                <a:latin typeface="Arial"/>
                <a:cs typeface="Arial"/>
              </a:rPr>
              <a:t>r</a:t>
            </a:r>
            <a:r>
              <a:rPr sz="1450" spc="-10" dirty="0">
                <a:latin typeface="Arial"/>
                <a:cs typeface="Arial"/>
              </a:rPr>
              <a:t>e</a:t>
            </a:r>
            <a:r>
              <a:rPr sz="1450" spc="-25" dirty="0">
                <a:latin typeface="Arial"/>
                <a:cs typeface="Arial"/>
              </a:rPr>
              <a:t>n</a:t>
            </a:r>
            <a:r>
              <a:rPr sz="1450" dirty="0">
                <a:latin typeface="Arial"/>
                <a:cs typeface="Arial"/>
              </a:rPr>
              <a:t>c</a:t>
            </a:r>
            <a:r>
              <a:rPr sz="1450" spc="-25" dirty="0">
                <a:latin typeface="Arial"/>
                <a:cs typeface="Arial"/>
              </a:rPr>
              <a:t>e</a:t>
            </a:r>
            <a:r>
              <a:rPr sz="1450" spc="-70" dirty="0">
                <a:latin typeface="Arial"/>
                <a:cs typeface="Arial"/>
              </a:rPr>
              <a:t>s</a:t>
            </a:r>
            <a:endParaRPr sz="1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86814" y="7602473"/>
            <a:ext cx="3802379" cy="46545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207645" marR="5080" indent="-195580">
              <a:lnSpc>
                <a:spcPct val="94500"/>
              </a:lnSpc>
              <a:spcBef>
                <a:spcPts val="160"/>
              </a:spcBef>
            </a:pPr>
            <a:r>
              <a:rPr sz="1000" spc="-20" dirty="0">
                <a:latin typeface="Arial"/>
                <a:cs typeface="Arial"/>
              </a:rPr>
              <a:t>[1] </a:t>
            </a:r>
            <a:r>
              <a:rPr sz="1000" spc="-15" dirty="0">
                <a:latin typeface="Arial"/>
                <a:cs typeface="Arial"/>
              </a:rPr>
              <a:t>Alexander </a:t>
            </a:r>
            <a:r>
              <a:rPr sz="1000" spc="-5" dirty="0">
                <a:latin typeface="Arial"/>
                <a:cs typeface="Arial"/>
              </a:rPr>
              <a:t>Popov. </a:t>
            </a:r>
            <a:r>
              <a:rPr sz="1000" dirty="0">
                <a:latin typeface="Arial"/>
                <a:cs typeface="Arial"/>
              </a:rPr>
              <a:t>Road </a:t>
            </a:r>
            <a:r>
              <a:rPr sz="1000" spc="-10" dirty="0">
                <a:latin typeface="Arial"/>
                <a:cs typeface="Arial"/>
              </a:rPr>
              <a:t>Traffic </a:t>
            </a:r>
            <a:r>
              <a:rPr sz="1000" spc="-5" dirty="0">
                <a:latin typeface="Arial"/>
                <a:cs typeface="Arial"/>
              </a:rPr>
              <a:t>Injuries. WHO, Global </a:t>
            </a:r>
            <a:r>
              <a:rPr sz="1000" dirty="0">
                <a:latin typeface="Arial"/>
                <a:cs typeface="Arial"/>
              </a:rPr>
              <a:t>Health  </a:t>
            </a:r>
            <a:r>
              <a:rPr sz="1000" spc="-5" dirty="0">
                <a:latin typeface="Arial"/>
                <a:cs typeface="Arial"/>
              </a:rPr>
              <a:t>Observation </a:t>
            </a:r>
            <a:r>
              <a:rPr sz="1000" spc="-20" dirty="0">
                <a:latin typeface="Arial"/>
                <a:cs typeface="Arial"/>
              </a:rPr>
              <a:t>Data, </a:t>
            </a:r>
            <a:r>
              <a:rPr sz="1000" spc="-5" dirty="0">
                <a:latin typeface="Arial"/>
                <a:cs typeface="Arial"/>
              </a:rPr>
              <a:t>2016. </a:t>
            </a:r>
            <a:r>
              <a:rPr sz="1000" spc="-5" dirty="0">
                <a:latin typeface="Arial"/>
                <a:cs typeface="Arial"/>
                <a:hlinkClick r:id="rId2"/>
              </a:rPr>
              <a:t>https://www.who.int/health-topics/road-  safety#tab=tab</a:t>
            </a:r>
            <a:r>
              <a:rPr sz="1000" spc="15" dirty="0">
                <a:latin typeface="Arial"/>
                <a:cs typeface="Arial"/>
                <a:hlinkClick r:id="rId2"/>
              </a:rPr>
              <a:t> </a:t>
            </a:r>
            <a:r>
              <a:rPr sz="1000" spc="-5" dirty="0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24170" y="7806055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9369" y="0"/>
                </a:lnTo>
              </a:path>
            </a:pathLst>
          </a:custGeom>
          <a:ln w="50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90802" y="876927"/>
            <a:ext cx="4479290" cy="365061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429895" lvl="1" indent="-369570">
              <a:lnSpc>
                <a:spcPct val="100000"/>
              </a:lnSpc>
              <a:spcBef>
                <a:spcPts val="765"/>
              </a:spcBef>
              <a:buAutoNum type="arabicPeriod" startAt="2"/>
              <a:tabLst>
                <a:tab pos="429895" algn="l"/>
                <a:tab pos="430530" algn="l"/>
              </a:tabLst>
            </a:pPr>
            <a:r>
              <a:rPr sz="1200" dirty="0">
                <a:latin typeface="Arial"/>
                <a:cs typeface="Arial"/>
              </a:rPr>
              <a:t>Problem</a:t>
            </a:r>
            <a:endParaRPr sz="1200">
              <a:latin typeface="Arial"/>
              <a:cs typeface="Arial"/>
            </a:endParaRPr>
          </a:p>
          <a:p>
            <a:pPr marL="111125" marR="5715" algn="just">
              <a:lnSpc>
                <a:spcPct val="96300"/>
              </a:lnSpc>
              <a:spcBef>
                <a:spcPts val="590"/>
              </a:spcBef>
            </a:pPr>
            <a:r>
              <a:rPr sz="1000" spc="-5" dirty="0">
                <a:latin typeface="Arial"/>
                <a:cs typeface="Arial"/>
              </a:rPr>
              <a:t>Data </a:t>
            </a:r>
            <a:r>
              <a:rPr sz="1000" spc="-15" dirty="0">
                <a:latin typeface="Arial"/>
                <a:cs typeface="Arial"/>
              </a:rPr>
              <a:t>that </a:t>
            </a:r>
            <a:r>
              <a:rPr sz="1000" spc="-20" dirty="0">
                <a:latin typeface="Arial"/>
                <a:cs typeface="Arial"/>
              </a:rPr>
              <a:t>might </a:t>
            </a:r>
            <a:r>
              <a:rPr sz="1000" spc="-10" dirty="0">
                <a:latin typeface="Arial"/>
                <a:cs typeface="Arial"/>
              </a:rPr>
              <a:t>contribute </a:t>
            </a:r>
            <a:r>
              <a:rPr sz="1000" dirty="0">
                <a:latin typeface="Arial"/>
                <a:cs typeface="Arial"/>
              </a:rPr>
              <a:t>to </a:t>
            </a:r>
            <a:r>
              <a:rPr sz="1000" spc="-5" dirty="0">
                <a:latin typeface="Arial"/>
                <a:cs typeface="Arial"/>
              </a:rPr>
              <a:t>determining the </a:t>
            </a:r>
            <a:r>
              <a:rPr sz="1000" spc="-10" dirty="0">
                <a:latin typeface="Arial"/>
                <a:cs typeface="Arial"/>
              </a:rPr>
              <a:t>likeliness </a:t>
            </a:r>
            <a:r>
              <a:rPr sz="1000" spc="-15" dirty="0">
                <a:latin typeface="Arial"/>
                <a:cs typeface="Arial"/>
              </a:rPr>
              <a:t>of </a:t>
            </a:r>
            <a:r>
              <a:rPr sz="1000" spc="-5" dirty="0">
                <a:latin typeface="Arial"/>
                <a:cs typeface="Arial"/>
              </a:rPr>
              <a:t>a potential acci-  </a:t>
            </a:r>
            <a:r>
              <a:rPr sz="1000" spc="-15" dirty="0">
                <a:latin typeface="Arial"/>
                <a:cs typeface="Arial"/>
              </a:rPr>
              <a:t>dent occurring might </a:t>
            </a:r>
            <a:r>
              <a:rPr sz="1000" spc="-5" dirty="0">
                <a:latin typeface="Arial"/>
                <a:cs typeface="Arial"/>
              </a:rPr>
              <a:t>include information on previous accidents such as road  </a:t>
            </a:r>
            <a:r>
              <a:rPr sz="1000" spc="-10" dirty="0">
                <a:latin typeface="Arial"/>
                <a:cs typeface="Arial"/>
              </a:rPr>
              <a:t>conditions, </a:t>
            </a:r>
            <a:r>
              <a:rPr sz="1000" spc="-5" dirty="0">
                <a:latin typeface="Arial"/>
                <a:cs typeface="Arial"/>
              </a:rPr>
              <a:t>weather conditions, </a:t>
            </a:r>
            <a:r>
              <a:rPr sz="1000" spc="-20" dirty="0">
                <a:latin typeface="Arial"/>
                <a:cs typeface="Arial"/>
              </a:rPr>
              <a:t>exact time </a:t>
            </a:r>
            <a:r>
              <a:rPr sz="1000" spc="-25" dirty="0">
                <a:latin typeface="Arial"/>
                <a:cs typeface="Arial"/>
              </a:rPr>
              <a:t>and </a:t>
            </a:r>
            <a:r>
              <a:rPr sz="1000" spc="-20" dirty="0">
                <a:latin typeface="Arial"/>
                <a:cs typeface="Arial"/>
              </a:rPr>
              <a:t>place </a:t>
            </a:r>
            <a:r>
              <a:rPr sz="1000" spc="-10" dirty="0">
                <a:latin typeface="Arial"/>
                <a:cs typeface="Arial"/>
              </a:rPr>
              <a:t>of </a:t>
            </a: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accident, </a:t>
            </a:r>
            <a:r>
              <a:rPr sz="1000" spc="-15" dirty="0">
                <a:latin typeface="Arial"/>
                <a:cs typeface="Arial"/>
              </a:rPr>
              <a:t>type </a:t>
            </a:r>
            <a:r>
              <a:rPr sz="1000" spc="-5" dirty="0">
                <a:latin typeface="Arial"/>
                <a:cs typeface="Arial"/>
              </a:rPr>
              <a:t>of  </a:t>
            </a:r>
            <a:r>
              <a:rPr sz="1000" spc="-10" dirty="0">
                <a:latin typeface="Arial"/>
                <a:cs typeface="Arial"/>
              </a:rPr>
              <a:t>ve-hicles involved in </a:t>
            </a:r>
            <a:r>
              <a:rPr sz="1000" dirty="0">
                <a:latin typeface="Arial"/>
                <a:cs typeface="Arial"/>
              </a:rPr>
              <a:t>the </a:t>
            </a:r>
            <a:r>
              <a:rPr sz="1000" spc="-10" dirty="0">
                <a:latin typeface="Arial"/>
                <a:cs typeface="Arial"/>
              </a:rPr>
              <a:t>accident, </a:t>
            </a:r>
            <a:r>
              <a:rPr sz="1000" spc="-5" dirty="0">
                <a:latin typeface="Arial"/>
                <a:cs typeface="Arial"/>
              </a:rPr>
              <a:t>information </a:t>
            </a:r>
            <a:r>
              <a:rPr sz="1000" spc="-20" dirty="0">
                <a:latin typeface="Arial"/>
                <a:cs typeface="Arial"/>
              </a:rPr>
              <a:t>on </a:t>
            </a: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users </a:t>
            </a:r>
            <a:r>
              <a:rPr sz="1000" spc="-10" dirty="0">
                <a:latin typeface="Arial"/>
                <a:cs typeface="Arial"/>
              </a:rPr>
              <a:t>involved in </a:t>
            </a:r>
            <a:r>
              <a:rPr sz="1000" spc="-15" dirty="0">
                <a:latin typeface="Arial"/>
                <a:cs typeface="Arial"/>
              </a:rPr>
              <a:t>the  </a:t>
            </a:r>
            <a:r>
              <a:rPr sz="1000" spc="-10" dirty="0">
                <a:latin typeface="Arial"/>
                <a:cs typeface="Arial"/>
              </a:rPr>
              <a:t>accident </a:t>
            </a:r>
            <a:r>
              <a:rPr sz="1000" spc="-5" dirty="0">
                <a:latin typeface="Arial"/>
                <a:cs typeface="Arial"/>
              </a:rPr>
              <a:t>and o </a:t>
            </a:r>
            <a:r>
              <a:rPr sz="1000" dirty="0">
                <a:latin typeface="Arial"/>
                <a:cs typeface="Arial"/>
              </a:rPr>
              <a:t>course </a:t>
            </a:r>
            <a:r>
              <a:rPr sz="1000" spc="-2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severity </a:t>
            </a:r>
            <a:r>
              <a:rPr sz="1000" spc="-10" dirty="0">
                <a:latin typeface="Arial"/>
                <a:cs typeface="Arial"/>
              </a:rPr>
              <a:t>of </a:t>
            </a: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accident. </a:t>
            </a:r>
            <a:r>
              <a:rPr sz="1000" dirty="0">
                <a:latin typeface="Arial"/>
                <a:cs typeface="Arial"/>
              </a:rPr>
              <a:t>This </a:t>
            </a:r>
            <a:r>
              <a:rPr sz="1000" spc="-10" dirty="0">
                <a:latin typeface="Arial"/>
                <a:cs typeface="Arial"/>
              </a:rPr>
              <a:t>projects </a:t>
            </a:r>
            <a:r>
              <a:rPr sz="1000" spc="-25" dirty="0">
                <a:latin typeface="Arial"/>
                <a:cs typeface="Arial"/>
              </a:rPr>
              <a:t>aims </a:t>
            </a:r>
            <a:r>
              <a:rPr sz="1000" spc="5" dirty="0">
                <a:latin typeface="Arial"/>
                <a:cs typeface="Arial"/>
              </a:rPr>
              <a:t>to  </a:t>
            </a:r>
            <a:r>
              <a:rPr sz="1000" spc="-10" dirty="0">
                <a:latin typeface="Arial"/>
                <a:cs typeface="Arial"/>
              </a:rPr>
              <a:t>forecast </a:t>
            </a: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severity </a:t>
            </a:r>
            <a:r>
              <a:rPr sz="1000" spc="-35" dirty="0">
                <a:latin typeface="Arial"/>
                <a:cs typeface="Arial"/>
              </a:rPr>
              <a:t>of </a:t>
            </a:r>
            <a:r>
              <a:rPr sz="1000" spc="-15" dirty="0">
                <a:latin typeface="Arial"/>
                <a:cs typeface="Arial"/>
              </a:rPr>
              <a:t>accidents </a:t>
            </a:r>
            <a:r>
              <a:rPr sz="1000" spc="-5" dirty="0">
                <a:latin typeface="Arial"/>
                <a:cs typeface="Arial"/>
              </a:rPr>
              <a:t>with previous information </a:t>
            </a:r>
            <a:r>
              <a:rPr sz="1000" dirty="0">
                <a:latin typeface="Arial"/>
                <a:cs typeface="Arial"/>
              </a:rPr>
              <a:t>that </a:t>
            </a:r>
            <a:r>
              <a:rPr sz="1000" spc="-15" dirty="0">
                <a:latin typeface="Arial"/>
                <a:cs typeface="Arial"/>
              </a:rPr>
              <a:t>could </a:t>
            </a:r>
            <a:r>
              <a:rPr sz="1000" spc="-10" dirty="0">
                <a:latin typeface="Arial"/>
                <a:cs typeface="Arial"/>
              </a:rPr>
              <a:t>be  </a:t>
            </a:r>
            <a:r>
              <a:rPr sz="1000" spc="-20" dirty="0">
                <a:latin typeface="Arial"/>
                <a:cs typeface="Arial"/>
              </a:rPr>
              <a:t>given </a:t>
            </a:r>
            <a:r>
              <a:rPr sz="1000" spc="-30" dirty="0">
                <a:latin typeface="Arial"/>
                <a:cs typeface="Arial"/>
              </a:rPr>
              <a:t>by </a:t>
            </a:r>
            <a:r>
              <a:rPr sz="1000" spc="-5" dirty="0">
                <a:latin typeface="Arial"/>
                <a:cs typeface="Arial"/>
              </a:rPr>
              <a:t>a witness </a:t>
            </a:r>
            <a:r>
              <a:rPr sz="1000" spc="-10" dirty="0">
                <a:latin typeface="Arial"/>
                <a:cs typeface="Arial"/>
              </a:rPr>
              <a:t>informing </a:t>
            </a:r>
            <a:r>
              <a:rPr sz="1000" spc="-20" dirty="0">
                <a:latin typeface="Arial"/>
                <a:cs typeface="Arial"/>
              </a:rPr>
              <a:t>the </a:t>
            </a:r>
            <a:r>
              <a:rPr sz="1000" spc="-10" dirty="0">
                <a:latin typeface="Arial"/>
                <a:cs typeface="Arial"/>
              </a:rPr>
              <a:t>emergency</a:t>
            </a:r>
            <a:r>
              <a:rPr sz="1000" spc="16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services.</a:t>
            </a:r>
            <a:endParaRPr sz="1000">
              <a:latin typeface="Arial"/>
              <a:cs typeface="Arial"/>
            </a:endParaRPr>
          </a:p>
          <a:p>
            <a:pPr marL="381000" lvl="1" indent="-368935">
              <a:lnSpc>
                <a:spcPct val="100000"/>
              </a:lnSpc>
              <a:spcBef>
                <a:spcPts val="495"/>
              </a:spcBef>
              <a:buAutoNum type="arabicPeriod" startAt="3"/>
              <a:tabLst>
                <a:tab pos="381000" algn="l"/>
                <a:tab pos="381635" algn="l"/>
              </a:tabLst>
            </a:pPr>
            <a:r>
              <a:rPr sz="1200" dirty="0">
                <a:latin typeface="Arial"/>
                <a:cs typeface="Arial"/>
              </a:rPr>
              <a:t>Interest</a:t>
            </a:r>
            <a:endParaRPr sz="1200">
              <a:latin typeface="Arial"/>
              <a:cs typeface="Arial"/>
            </a:endParaRPr>
          </a:p>
          <a:p>
            <a:pPr marL="111125" marR="5080" algn="just">
              <a:lnSpc>
                <a:spcPct val="95100"/>
              </a:lnSpc>
              <a:spcBef>
                <a:spcPts val="595"/>
              </a:spcBef>
            </a:pPr>
            <a:r>
              <a:rPr sz="1000" spc="-10" dirty="0">
                <a:latin typeface="Arial"/>
                <a:cs typeface="Arial"/>
              </a:rPr>
              <a:t>Governments </a:t>
            </a:r>
            <a:r>
              <a:rPr sz="1000" spc="-5" dirty="0">
                <a:latin typeface="Arial"/>
                <a:cs typeface="Arial"/>
              </a:rPr>
              <a:t>should </a:t>
            </a:r>
            <a:r>
              <a:rPr sz="1000" spc="-20" dirty="0">
                <a:latin typeface="Arial"/>
                <a:cs typeface="Arial"/>
              </a:rPr>
              <a:t>be </a:t>
            </a:r>
            <a:r>
              <a:rPr sz="1000" spc="-5" dirty="0">
                <a:latin typeface="Arial"/>
                <a:cs typeface="Arial"/>
              </a:rPr>
              <a:t>highly </a:t>
            </a:r>
            <a:r>
              <a:rPr sz="1000" spc="-10" dirty="0">
                <a:latin typeface="Arial"/>
                <a:cs typeface="Arial"/>
              </a:rPr>
              <a:t>interested </a:t>
            </a:r>
            <a:r>
              <a:rPr sz="1000" spc="5" dirty="0">
                <a:latin typeface="Arial"/>
                <a:cs typeface="Arial"/>
              </a:rPr>
              <a:t>in </a:t>
            </a:r>
            <a:r>
              <a:rPr sz="1000" spc="-5" dirty="0">
                <a:latin typeface="Arial"/>
                <a:cs typeface="Arial"/>
              </a:rPr>
              <a:t>accurate </a:t>
            </a:r>
            <a:r>
              <a:rPr sz="1000" spc="-10" dirty="0">
                <a:latin typeface="Arial"/>
                <a:cs typeface="Arial"/>
              </a:rPr>
              <a:t>predictions </a:t>
            </a:r>
            <a:r>
              <a:rPr sz="1000" spc="-30" dirty="0">
                <a:latin typeface="Arial"/>
                <a:cs typeface="Arial"/>
              </a:rPr>
              <a:t>of </a:t>
            </a:r>
            <a:r>
              <a:rPr sz="1000" spc="5" dirty="0">
                <a:latin typeface="Arial"/>
                <a:cs typeface="Arial"/>
              </a:rPr>
              <a:t>the  </a:t>
            </a:r>
            <a:r>
              <a:rPr sz="1000" spc="-10" dirty="0">
                <a:latin typeface="Arial"/>
                <a:cs typeface="Arial"/>
              </a:rPr>
              <a:t>severity </a:t>
            </a:r>
            <a:r>
              <a:rPr sz="1000" spc="-25" dirty="0">
                <a:latin typeface="Arial"/>
                <a:cs typeface="Arial"/>
              </a:rPr>
              <a:t>of </a:t>
            </a:r>
            <a:r>
              <a:rPr sz="1000" spc="-30" dirty="0">
                <a:latin typeface="Arial"/>
                <a:cs typeface="Arial"/>
              </a:rPr>
              <a:t>an </a:t>
            </a:r>
            <a:r>
              <a:rPr sz="1000" spc="-5" dirty="0">
                <a:latin typeface="Arial"/>
                <a:cs typeface="Arial"/>
              </a:rPr>
              <a:t>accident, </a:t>
            </a:r>
            <a:r>
              <a:rPr sz="1000" spc="-10" dirty="0">
                <a:latin typeface="Arial"/>
                <a:cs typeface="Arial"/>
              </a:rPr>
              <a:t>in </a:t>
            </a:r>
            <a:r>
              <a:rPr sz="1000" spc="-5" dirty="0">
                <a:latin typeface="Arial"/>
                <a:cs typeface="Arial"/>
              </a:rPr>
              <a:t>order to reduce </a:t>
            </a:r>
            <a:r>
              <a:rPr sz="1000" spc="-20" dirty="0">
                <a:latin typeface="Arial"/>
                <a:cs typeface="Arial"/>
              </a:rPr>
              <a:t>the time </a:t>
            </a:r>
            <a:r>
              <a:rPr sz="1000" spc="-35" dirty="0">
                <a:latin typeface="Arial"/>
                <a:cs typeface="Arial"/>
              </a:rPr>
              <a:t>of </a:t>
            </a:r>
            <a:r>
              <a:rPr sz="1000" spc="-5" dirty="0">
                <a:latin typeface="Arial"/>
                <a:cs typeface="Arial"/>
              </a:rPr>
              <a:t>arrival </a:t>
            </a:r>
            <a:r>
              <a:rPr sz="1000" spc="-25" dirty="0">
                <a:latin typeface="Arial"/>
                <a:cs typeface="Arial"/>
              </a:rPr>
              <a:t>and </a:t>
            </a:r>
            <a:r>
              <a:rPr sz="1000" spc="5" dirty="0">
                <a:latin typeface="Arial"/>
                <a:cs typeface="Arial"/>
              </a:rPr>
              <a:t>to </a:t>
            </a:r>
            <a:r>
              <a:rPr sz="1000" spc="-5" dirty="0">
                <a:latin typeface="Arial"/>
                <a:cs typeface="Arial"/>
              </a:rPr>
              <a:t>make a  </a:t>
            </a:r>
            <a:r>
              <a:rPr sz="1000" spc="-20" dirty="0">
                <a:latin typeface="Arial"/>
                <a:cs typeface="Arial"/>
              </a:rPr>
              <a:t>more </a:t>
            </a:r>
            <a:r>
              <a:rPr sz="1000" spc="-5" dirty="0">
                <a:latin typeface="Arial"/>
                <a:cs typeface="Arial"/>
              </a:rPr>
              <a:t>e </a:t>
            </a:r>
            <a:r>
              <a:rPr sz="1000" dirty="0">
                <a:latin typeface="Arial"/>
                <a:cs typeface="Arial"/>
              </a:rPr>
              <a:t>cient </a:t>
            </a:r>
            <a:r>
              <a:rPr sz="1000" spc="-20" dirty="0">
                <a:latin typeface="Arial"/>
                <a:cs typeface="Arial"/>
              </a:rPr>
              <a:t>use </a:t>
            </a:r>
            <a:r>
              <a:rPr sz="1000" spc="-10" dirty="0">
                <a:latin typeface="Arial"/>
                <a:cs typeface="Arial"/>
              </a:rPr>
              <a:t>of </a:t>
            </a:r>
            <a:r>
              <a:rPr sz="1000" dirty="0">
                <a:latin typeface="Arial"/>
                <a:cs typeface="Arial"/>
              </a:rPr>
              <a:t>the </a:t>
            </a:r>
            <a:r>
              <a:rPr sz="1000" spc="-10" dirty="0">
                <a:latin typeface="Arial"/>
                <a:cs typeface="Arial"/>
              </a:rPr>
              <a:t>resources, </a:t>
            </a:r>
            <a:r>
              <a:rPr sz="1000" spc="-5" dirty="0">
                <a:latin typeface="Arial"/>
                <a:cs typeface="Arial"/>
              </a:rPr>
              <a:t>and </a:t>
            </a:r>
            <a:r>
              <a:rPr sz="1000" spc="-15" dirty="0">
                <a:latin typeface="Arial"/>
                <a:cs typeface="Arial"/>
              </a:rPr>
              <a:t>thus </a:t>
            </a:r>
            <a:r>
              <a:rPr sz="1000" dirty="0">
                <a:latin typeface="Arial"/>
                <a:cs typeface="Arial"/>
              </a:rPr>
              <a:t>save </a:t>
            </a:r>
            <a:r>
              <a:rPr sz="1000" spc="-5" dirty="0">
                <a:latin typeface="Arial"/>
                <a:cs typeface="Arial"/>
              </a:rPr>
              <a:t>a </a:t>
            </a:r>
            <a:r>
              <a:rPr sz="1000" dirty="0">
                <a:latin typeface="Arial"/>
                <a:cs typeface="Arial"/>
              </a:rPr>
              <a:t>signi </a:t>
            </a:r>
            <a:r>
              <a:rPr sz="1000" spc="-15" dirty="0">
                <a:latin typeface="Arial"/>
                <a:cs typeface="Arial"/>
              </a:rPr>
              <a:t>cant amount </a:t>
            </a:r>
            <a:r>
              <a:rPr sz="1000" spc="-5" dirty="0">
                <a:latin typeface="Arial"/>
                <a:cs typeface="Arial"/>
              </a:rPr>
              <a:t>of  people </a:t>
            </a:r>
            <a:r>
              <a:rPr sz="1000" spc="-15" dirty="0">
                <a:latin typeface="Arial"/>
                <a:cs typeface="Arial"/>
              </a:rPr>
              <a:t>each </a:t>
            </a:r>
            <a:r>
              <a:rPr sz="1000" spc="-5" dirty="0">
                <a:latin typeface="Arial"/>
                <a:cs typeface="Arial"/>
              </a:rPr>
              <a:t>year. Others </a:t>
            </a:r>
            <a:r>
              <a:rPr sz="1000" spc="-10" dirty="0">
                <a:latin typeface="Arial"/>
                <a:cs typeface="Arial"/>
              </a:rPr>
              <a:t>interested </a:t>
            </a:r>
            <a:r>
              <a:rPr sz="1000" dirty="0">
                <a:latin typeface="Arial"/>
                <a:cs typeface="Arial"/>
              </a:rPr>
              <a:t>could </a:t>
            </a:r>
            <a:r>
              <a:rPr sz="1000" spc="10" dirty="0">
                <a:latin typeface="Arial"/>
                <a:cs typeface="Arial"/>
              </a:rPr>
              <a:t>be </a:t>
            </a:r>
            <a:r>
              <a:rPr sz="1000" dirty="0">
                <a:latin typeface="Arial"/>
                <a:cs typeface="Arial"/>
              </a:rPr>
              <a:t>private </a:t>
            </a:r>
            <a:r>
              <a:rPr sz="1000" spc="-10" dirty="0">
                <a:latin typeface="Arial"/>
                <a:cs typeface="Arial"/>
              </a:rPr>
              <a:t>companies </a:t>
            </a:r>
            <a:r>
              <a:rPr sz="1000" spc="-5" dirty="0">
                <a:latin typeface="Arial"/>
                <a:cs typeface="Arial"/>
              </a:rPr>
              <a:t>investing </a:t>
            </a:r>
            <a:r>
              <a:rPr sz="1000" dirty="0">
                <a:latin typeface="Arial"/>
                <a:cs typeface="Arial"/>
              </a:rPr>
              <a:t>in  </a:t>
            </a:r>
            <a:r>
              <a:rPr sz="1000" spc="-10" dirty="0">
                <a:latin typeface="Arial"/>
                <a:cs typeface="Arial"/>
              </a:rPr>
              <a:t>technologies </a:t>
            </a:r>
            <a:r>
              <a:rPr sz="1000" spc="-5" dirty="0">
                <a:latin typeface="Arial"/>
                <a:cs typeface="Arial"/>
              </a:rPr>
              <a:t>aiming </a:t>
            </a:r>
            <a:r>
              <a:rPr sz="1000" spc="-25" dirty="0">
                <a:latin typeface="Arial"/>
                <a:cs typeface="Arial"/>
              </a:rPr>
              <a:t>to </a:t>
            </a:r>
            <a:r>
              <a:rPr sz="1000" spc="-5" dirty="0">
                <a:latin typeface="Arial"/>
                <a:cs typeface="Arial"/>
              </a:rPr>
              <a:t>improve road</a:t>
            </a:r>
            <a:r>
              <a:rPr sz="1000" spc="8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safeness.</a:t>
            </a:r>
            <a:endParaRPr sz="1000">
              <a:latin typeface="Arial"/>
              <a:cs typeface="Arial"/>
            </a:endParaRPr>
          </a:p>
          <a:p>
            <a:pPr marL="321945" indent="-309880">
              <a:lnSpc>
                <a:spcPct val="100000"/>
              </a:lnSpc>
              <a:spcBef>
                <a:spcPts val="475"/>
              </a:spcBef>
              <a:buAutoNum type="arabicPlain" startAt="2"/>
              <a:tabLst>
                <a:tab pos="321945" algn="l"/>
                <a:tab pos="322580" algn="l"/>
              </a:tabLst>
            </a:pPr>
            <a:r>
              <a:rPr sz="1450" spc="-30" dirty="0">
                <a:latin typeface="Arial"/>
                <a:cs typeface="Arial"/>
              </a:rPr>
              <a:t>Data</a:t>
            </a:r>
            <a:endParaRPr sz="1450">
              <a:latin typeface="Arial"/>
              <a:cs typeface="Arial"/>
            </a:endParaRPr>
          </a:p>
          <a:p>
            <a:pPr marL="381000" lvl="1" indent="-368935">
              <a:lnSpc>
                <a:spcPct val="100000"/>
              </a:lnSpc>
              <a:spcBef>
                <a:spcPts val="505"/>
              </a:spcBef>
              <a:buAutoNum type="arabicPeriod"/>
              <a:tabLst>
                <a:tab pos="381000" algn="l"/>
                <a:tab pos="381635" algn="l"/>
              </a:tabLst>
            </a:pPr>
            <a:r>
              <a:rPr sz="1200" dirty="0">
                <a:latin typeface="Arial"/>
                <a:cs typeface="Arial"/>
              </a:rPr>
              <a:t>Data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source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000" spc="-2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data can </a:t>
            </a:r>
            <a:r>
              <a:rPr sz="1000" spc="-15" dirty="0">
                <a:latin typeface="Arial"/>
                <a:cs typeface="Arial"/>
              </a:rPr>
              <a:t>be found </a:t>
            </a:r>
            <a:r>
              <a:rPr sz="1000" dirty="0">
                <a:latin typeface="Arial"/>
                <a:cs typeface="Arial"/>
              </a:rPr>
              <a:t>in </a:t>
            </a:r>
            <a:r>
              <a:rPr sz="1000" spc="-20" dirty="0">
                <a:latin typeface="Arial"/>
                <a:cs typeface="Arial"/>
              </a:rPr>
              <a:t>the </a:t>
            </a:r>
            <a:r>
              <a:rPr sz="1000" spc="-10" dirty="0">
                <a:latin typeface="Arial"/>
                <a:cs typeface="Arial"/>
              </a:rPr>
              <a:t>following </a:t>
            </a:r>
            <a:r>
              <a:rPr sz="1000" spc="-5" dirty="0">
                <a:latin typeface="Arial"/>
                <a:cs typeface="Arial"/>
              </a:rPr>
              <a:t>Kaggle </a:t>
            </a:r>
            <a:r>
              <a:rPr sz="1000" spc="-10" dirty="0">
                <a:latin typeface="Arial"/>
                <a:cs typeface="Arial"/>
              </a:rPr>
              <a:t>data</a:t>
            </a:r>
            <a:r>
              <a:rPr sz="1000" spc="15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set.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481965" lvl="1" indent="-371475">
              <a:lnSpc>
                <a:spcPct val="100000"/>
              </a:lnSpc>
              <a:spcBef>
                <a:spcPts val="944"/>
              </a:spcBef>
              <a:buAutoNum type="arabicPeriod" startAt="2"/>
              <a:tabLst>
                <a:tab pos="481965" algn="l"/>
                <a:tab pos="482600" algn="l"/>
              </a:tabLst>
            </a:pPr>
            <a:r>
              <a:rPr sz="1200" spc="-5" dirty="0">
                <a:latin typeface="Arial"/>
                <a:cs typeface="Arial"/>
              </a:rPr>
              <a:t>Feature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Selection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89861" y="4915026"/>
            <a:ext cx="4418330" cy="232791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69850">
              <a:lnSpc>
                <a:spcPct val="102800"/>
              </a:lnSpc>
              <a:spcBef>
                <a:spcPts val="65"/>
              </a:spcBef>
            </a:pPr>
            <a:r>
              <a:rPr sz="950" spc="-20" dirty="0">
                <a:latin typeface="Arial"/>
                <a:cs typeface="Arial"/>
              </a:rPr>
              <a:t>The </a:t>
            </a:r>
            <a:r>
              <a:rPr sz="950" spc="-5" dirty="0">
                <a:latin typeface="Arial"/>
                <a:cs typeface="Arial"/>
              </a:rPr>
              <a:t>data </a:t>
            </a:r>
            <a:r>
              <a:rPr sz="950" spc="-20" dirty="0">
                <a:latin typeface="Arial"/>
                <a:cs typeface="Arial"/>
              </a:rPr>
              <a:t>is </a:t>
            </a:r>
            <a:r>
              <a:rPr sz="950" spc="-10" dirty="0">
                <a:latin typeface="Arial"/>
                <a:cs typeface="Arial"/>
              </a:rPr>
              <a:t>divided </a:t>
            </a:r>
            <a:r>
              <a:rPr sz="950" spc="-15" dirty="0">
                <a:latin typeface="Arial"/>
                <a:cs typeface="Arial"/>
              </a:rPr>
              <a:t>in </a:t>
            </a:r>
            <a:r>
              <a:rPr sz="950" spc="-5" dirty="0">
                <a:latin typeface="Arial"/>
                <a:cs typeface="Arial"/>
              </a:rPr>
              <a:t>5 </a:t>
            </a:r>
            <a:r>
              <a:rPr sz="950" spc="35" dirty="0">
                <a:latin typeface="Arial"/>
                <a:cs typeface="Arial"/>
              </a:rPr>
              <a:t>diff </a:t>
            </a:r>
            <a:r>
              <a:rPr sz="950" spc="-5" dirty="0">
                <a:latin typeface="Arial"/>
                <a:cs typeface="Arial"/>
              </a:rPr>
              <a:t>erent data </a:t>
            </a:r>
            <a:r>
              <a:rPr sz="950" spc="-10" dirty="0">
                <a:latin typeface="Arial"/>
                <a:cs typeface="Arial"/>
              </a:rPr>
              <a:t>sets, consisting </a:t>
            </a:r>
            <a:r>
              <a:rPr sz="950" spc="-20" dirty="0">
                <a:latin typeface="Arial"/>
                <a:cs typeface="Arial"/>
              </a:rPr>
              <a:t>of </a:t>
            </a:r>
            <a:r>
              <a:rPr sz="950" spc="-15" dirty="0">
                <a:latin typeface="Arial"/>
                <a:cs typeface="Arial"/>
              </a:rPr>
              <a:t>all </a:t>
            </a:r>
            <a:r>
              <a:rPr sz="950" dirty="0">
                <a:latin typeface="Arial"/>
                <a:cs typeface="Arial"/>
              </a:rPr>
              <a:t>the </a:t>
            </a:r>
            <a:r>
              <a:rPr sz="950" spc="-5" dirty="0">
                <a:latin typeface="Arial"/>
                <a:cs typeface="Arial"/>
              </a:rPr>
              <a:t>recorded  </a:t>
            </a:r>
            <a:r>
              <a:rPr sz="950" dirty="0">
                <a:latin typeface="Arial"/>
                <a:cs typeface="Arial"/>
              </a:rPr>
              <a:t>acci- </a:t>
            </a:r>
            <a:r>
              <a:rPr sz="950" spc="-5" dirty="0">
                <a:latin typeface="Arial"/>
                <a:cs typeface="Arial"/>
              </a:rPr>
              <a:t>dents </a:t>
            </a:r>
            <a:r>
              <a:rPr sz="950" spc="-15" dirty="0">
                <a:latin typeface="Arial"/>
                <a:cs typeface="Arial"/>
              </a:rPr>
              <a:t>in </a:t>
            </a:r>
            <a:r>
              <a:rPr sz="950" spc="-5" dirty="0">
                <a:latin typeface="Arial"/>
                <a:cs typeface="Arial"/>
              </a:rPr>
              <a:t>France </a:t>
            </a:r>
            <a:r>
              <a:rPr sz="950" spc="-25" dirty="0">
                <a:latin typeface="Arial"/>
                <a:cs typeface="Arial"/>
              </a:rPr>
              <a:t>from </a:t>
            </a:r>
            <a:r>
              <a:rPr sz="950" spc="-10" dirty="0">
                <a:latin typeface="Arial"/>
                <a:cs typeface="Arial"/>
              </a:rPr>
              <a:t>2005 </a:t>
            </a:r>
            <a:r>
              <a:rPr sz="950" spc="5" dirty="0">
                <a:latin typeface="Arial"/>
                <a:cs typeface="Arial"/>
              </a:rPr>
              <a:t>to </a:t>
            </a:r>
            <a:r>
              <a:rPr sz="950" spc="-15" dirty="0">
                <a:latin typeface="Arial"/>
                <a:cs typeface="Arial"/>
              </a:rPr>
              <a:t>2016. The </a:t>
            </a:r>
            <a:r>
              <a:rPr sz="950" spc="-5" dirty="0">
                <a:latin typeface="Arial"/>
                <a:cs typeface="Arial"/>
              </a:rPr>
              <a:t>characteristics </a:t>
            </a:r>
            <a:r>
              <a:rPr sz="950" spc="-25" dirty="0">
                <a:latin typeface="Arial"/>
                <a:cs typeface="Arial"/>
              </a:rPr>
              <a:t>data </a:t>
            </a:r>
            <a:r>
              <a:rPr sz="950" spc="-5" dirty="0">
                <a:latin typeface="Arial"/>
                <a:cs typeface="Arial"/>
              </a:rPr>
              <a:t>set </a:t>
            </a:r>
            <a:r>
              <a:rPr sz="950" spc="-10" dirty="0">
                <a:latin typeface="Arial"/>
                <a:cs typeface="Arial"/>
              </a:rPr>
              <a:t>contains  </a:t>
            </a:r>
            <a:r>
              <a:rPr sz="950" spc="5" dirty="0">
                <a:latin typeface="Arial"/>
                <a:cs typeface="Arial"/>
              </a:rPr>
              <a:t>infor- </a:t>
            </a:r>
            <a:r>
              <a:rPr sz="950" spc="-5" dirty="0">
                <a:latin typeface="Arial"/>
                <a:cs typeface="Arial"/>
              </a:rPr>
              <a:t>mation on the </a:t>
            </a:r>
            <a:r>
              <a:rPr sz="950" dirty="0">
                <a:latin typeface="Arial"/>
                <a:cs typeface="Arial"/>
              </a:rPr>
              <a:t>time, </a:t>
            </a:r>
            <a:r>
              <a:rPr sz="950" spc="-10" dirty="0">
                <a:latin typeface="Arial"/>
                <a:cs typeface="Arial"/>
              </a:rPr>
              <a:t>place, </a:t>
            </a:r>
            <a:r>
              <a:rPr sz="950" spc="-25" dirty="0">
                <a:latin typeface="Arial"/>
                <a:cs typeface="Arial"/>
              </a:rPr>
              <a:t>and </a:t>
            </a:r>
            <a:r>
              <a:rPr sz="950" dirty="0">
                <a:latin typeface="Arial"/>
                <a:cs typeface="Arial"/>
              </a:rPr>
              <a:t>type </a:t>
            </a:r>
            <a:r>
              <a:rPr sz="950" spc="-5" dirty="0">
                <a:latin typeface="Arial"/>
                <a:cs typeface="Arial"/>
              </a:rPr>
              <a:t>of </a:t>
            </a:r>
            <a:r>
              <a:rPr sz="950" spc="-10" dirty="0">
                <a:latin typeface="Arial"/>
                <a:cs typeface="Arial"/>
              </a:rPr>
              <a:t>collision, </a:t>
            </a:r>
            <a:r>
              <a:rPr sz="950" dirty="0">
                <a:latin typeface="Arial"/>
                <a:cs typeface="Arial"/>
              </a:rPr>
              <a:t>weather </a:t>
            </a:r>
            <a:r>
              <a:rPr sz="950" spc="-20" dirty="0">
                <a:latin typeface="Arial"/>
                <a:cs typeface="Arial"/>
              </a:rPr>
              <a:t>and </a:t>
            </a:r>
            <a:r>
              <a:rPr sz="950" spc="-10" dirty="0">
                <a:latin typeface="Arial"/>
                <a:cs typeface="Arial"/>
              </a:rPr>
              <a:t>lighting  </a:t>
            </a:r>
            <a:r>
              <a:rPr sz="950" spc="-5" dirty="0">
                <a:latin typeface="Arial"/>
                <a:cs typeface="Arial"/>
              </a:rPr>
              <a:t>conditions </a:t>
            </a:r>
            <a:r>
              <a:rPr sz="950" spc="-25" dirty="0">
                <a:latin typeface="Arial"/>
                <a:cs typeface="Arial"/>
              </a:rPr>
              <a:t>and </a:t>
            </a:r>
            <a:r>
              <a:rPr sz="950" dirty="0">
                <a:latin typeface="Arial"/>
                <a:cs typeface="Arial"/>
              </a:rPr>
              <a:t>type </a:t>
            </a:r>
            <a:r>
              <a:rPr sz="950" spc="-5" dirty="0">
                <a:latin typeface="Arial"/>
                <a:cs typeface="Arial"/>
              </a:rPr>
              <a:t>of </a:t>
            </a:r>
            <a:r>
              <a:rPr sz="950" spc="-10" dirty="0">
                <a:latin typeface="Arial"/>
                <a:cs typeface="Arial"/>
              </a:rPr>
              <a:t>intersection </a:t>
            </a:r>
            <a:r>
              <a:rPr sz="950" dirty="0">
                <a:latin typeface="Arial"/>
                <a:cs typeface="Arial"/>
              </a:rPr>
              <a:t>where </a:t>
            </a:r>
            <a:r>
              <a:rPr sz="950" spc="-20" dirty="0">
                <a:latin typeface="Arial"/>
                <a:cs typeface="Arial"/>
              </a:rPr>
              <a:t>it </a:t>
            </a:r>
            <a:r>
              <a:rPr sz="950" spc="-5" dirty="0">
                <a:latin typeface="Arial"/>
                <a:cs typeface="Arial"/>
              </a:rPr>
              <a:t>occurred. </a:t>
            </a:r>
            <a:r>
              <a:rPr sz="950" spc="-20" dirty="0">
                <a:latin typeface="Arial"/>
                <a:cs typeface="Arial"/>
              </a:rPr>
              <a:t>The </a:t>
            </a:r>
            <a:r>
              <a:rPr sz="950" spc="-15" dirty="0">
                <a:latin typeface="Arial"/>
                <a:cs typeface="Arial"/>
              </a:rPr>
              <a:t>places </a:t>
            </a:r>
            <a:r>
              <a:rPr sz="950" spc="-5" dirty="0">
                <a:latin typeface="Arial"/>
                <a:cs typeface="Arial"/>
              </a:rPr>
              <a:t>data </a:t>
            </a:r>
            <a:r>
              <a:rPr sz="950" spc="-15" dirty="0">
                <a:latin typeface="Arial"/>
                <a:cs typeface="Arial"/>
              </a:rPr>
              <a:t>set </a:t>
            </a:r>
            <a:r>
              <a:rPr sz="950" spc="-25" dirty="0">
                <a:latin typeface="Arial"/>
                <a:cs typeface="Arial"/>
              </a:rPr>
              <a:t>has </a:t>
            </a:r>
            <a:r>
              <a:rPr sz="950" spc="-5" dirty="0">
                <a:latin typeface="Arial"/>
                <a:cs typeface="Arial"/>
              </a:rPr>
              <a:t>the  road </a:t>
            </a:r>
            <a:r>
              <a:rPr sz="950" spc="-15" dirty="0">
                <a:latin typeface="Arial"/>
                <a:cs typeface="Arial"/>
              </a:rPr>
              <a:t>speci </a:t>
            </a:r>
            <a:r>
              <a:rPr sz="950" dirty="0">
                <a:latin typeface="Arial"/>
                <a:cs typeface="Arial"/>
              </a:rPr>
              <a:t>cs such </a:t>
            </a:r>
            <a:r>
              <a:rPr sz="950" spc="-5" dirty="0">
                <a:latin typeface="Arial"/>
                <a:cs typeface="Arial"/>
              </a:rPr>
              <a:t>as </a:t>
            </a:r>
            <a:r>
              <a:rPr sz="950" dirty="0">
                <a:latin typeface="Arial"/>
                <a:cs typeface="Arial"/>
              </a:rPr>
              <a:t>the </a:t>
            </a:r>
            <a:r>
              <a:rPr sz="950" spc="-10" dirty="0">
                <a:latin typeface="Arial"/>
                <a:cs typeface="Arial"/>
              </a:rPr>
              <a:t>gradient, </a:t>
            </a:r>
            <a:r>
              <a:rPr sz="950" spc="-20" dirty="0">
                <a:latin typeface="Arial"/>
                <a:cs typeface="Arial"/>
              </a:rPr>
              <a:t>shape </a:t>
            </a:r>
            <a:r>
              <a:rPr sz="950" spc="-30" dirty="0">
                <a:latin typeface="Arial"/>
                <a:cs typeface="Arial"/>
              </a:rPr>
              <a:t>and </a:t>
            </a:r>
            <a:r>
              <a:rPr sz="950" spc="-5" dirty="0">
                <a:latin typeface="Arial"/>
                <a:cs typeface="Arial"/>
              </a:rPr>
              <a:t>category of </a:t>
            </a:r>
            <a:r>
              <a:rPr sz="950" dirty="0">
                <a:latin typeface="Arial"/>
                <a:cs typeface="Arial"/>
              </a:rPr>
              <a:t>the </a:t>
            </a:r>
            <a:r>
              <a:rPr sz="950" spc="-5" dirty="0">
                <a:latin typeface="Arial"/>
                <a:cs typeface="Arial"/>
              </a:rPr>
              <a:t>road, </a:t>
            </a:r>
            <a:r>
              <a:rPr sz="950" dirty="0">
                <a:latin typeface="Arial"/>
                <a:cs typeface="Arial"/>
              </a:rPr>
              <a:t>the </a:t>
            </a:r>
            <a:r>
              <a:rPr sz="950" spc="5" dirty="0">
                <a:latin typeface="Arial"/>
                <a:cs typeface="Arial"/>
              </a:rPr>
              <a:t>tra </a:t>
            </a:r>
            <a:r>
              <a:rPr sz="950" spc="-5" dirty="0">
                <a:latin typeface="Arial"/>
                <a:cs typeface="Arial"/>
              </a:rPr>
              <a:t>c  regime, </a:t>
            </a:r>
            <a:r>
              <a:rPr sz="950" dirty="0">
                <a:latin typeface="Arial"/>
                <a:cs typeface="Arial"/>
              </a:rPr>
              <a:t>surface </a:t>
            </a:r>
            <a:r>
              <a:rPr sz="950" spc="-15" dirty="0">
                <a:latin typeface="Arial"/>
                <a:cs typeface="Arial"/>
              </a:rPr>
              <a:t>conditions </a:t>
            </a:r>
            <a:r>
              <a:rPr sz="950" dirty="0">
                <a:latin typeface="Arial"/>
                <a:cs typeface="Arial"/>
              </a:rPr>
              <a:t>and </a:t>
            </a:r>
            <a:r>
              <a:rPr sz="950" spc="-5" dirty="0">
                <a:latin typeface="Arial"/>
                <a:cs typeface="Arial"/>
              </a:rPr>
              <a:t>infrastructure. </a:t>
            </a:r>
            <a:r>
              <a:rPr sz="950" dirty="0">
                <a:latin typeface="Arial"/>
                <a:cs typeface="Arial"/>
              </a:rPr>
              <a:t>On the </a:t>
            </a:r>
            <a:r>
              <a:rPr sz="950" spc="-15" dirty="0">
                <a:latin typeface="Arial"/>
                <a:cs typeface="Arial"/>
              </a:rPr>
              <a:t>user </a:t>
            </a:r>
            <a:r>
              <a:rPr sz="950" dirty="0">
                <a:latin typeface="Arial"/>
                <a:cs typeface="Arial"/>
              </a:rPr>
              <a:t>data </a:t>
            </a:r>
            <a:r>
              <a:rPr sz="950" spc="-15" dirty="0">
                <a:latin typeface="Arial"/>
                <a:cs typeface="Arial"/>
              </a:rPr>
              <a:t>set </a:t>
            </a:r>
            <a:r>
              <a:rPr sz="950" dirty="0">
                <a:latin typeface="Arial"/>
                <a:cs typeface="Arial"/>
              </a:rPr>
              <a:t>it </a:t>
            </a:r>
            <a:r>
              <a:rPr sz="950" spc="-5" dirty="0">
                <a:latin typeface="Arial"/>
                <a:cs typeface="Arial"/>
              </a:rPr>
              <a:t>can</a:t>
            </a:r>
            <a:r>
              <a:rPr sz="950" spc="-10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be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950" spc="-5" dirty="0">
                <a:latin typeface="Arial"/>
                <a:cs typeface="Arial"/>
              </a:rPr>
              <a:t>found </a:t>
            </a:r>
            <a:r>
              <a:rPr sz="950" spc="10" dirty="0">
                <a:latin typeface="Arial"/>
                <a:cs typeface="Arial"/>
              </a:rPr>
              <a:t>the </a:t>
            </a:r>
            <a:r>
              <a:rPr sz="950" spc="-10" dirty="0">
                <a:latin typeface="Arial"/>
                <a:cs typeface="Arial"/>
              </a:rPr>
              <a:t>place </a:t>
            </a:r>
            <a:r>
              <a:rPr sz="950" spc="-20" dirty="0">
                <a:latin typeface="Arial"/>
                <a:cs typeface="Arial"/>
              </a:rPr>
              <a:t>occupied </a:t>
            </a:r>
            <a:r>
              <a:rPr sz="950" spc="-30" dirty="0">
                <a:latin typeface="Arial"/>
                <a:cs typeface="Arial"/>
              </a:rPr>
              <a:t>by </a:t>
            </a:r>
            <a:r>
              <a:rPr sz="950" dirty="0">
                <a:latin typeface="Arial"/>
                <a:cs typeface="Arial"/>
              </a:rPr>
              <a:t>the users </a:t>
            </a:r>
            <a:r>
              <a:rPr sz="950" spc="-30" dirty="0">
                <a:latin typeface="Arial"/>
                <a:cs typeface="Arial"/>
              </a:rPr>
              <a:t>of </a:t>
            </a:r>
            <a:r>
              <a:rPr sz="950" spc="5" dirty="0">
                <a:latin typeface="Arial"/>
                <a:cs typeface="Arial"/>
              </a:rPr>
              <a:t>the </a:t>
            </a:r>
            <a:r>
              <a:rPr sz="950" spc="-15" dirty="0">
                <a:latin typeface="Arial"/>
                <a:cs typeface="Arial"/>
              </a:rPr>
              <a:t>vehicle, </a:t>
            </a:r>
            <a:r>
              <a:rPr sz="950" spc="-5" dirty="0">
                <a:latin typeface="Arial"/>
                <a:cs typeface="Arial"/>
              </a:rPr>
              <a:t>information on </a:t>
            </a:r>
            <a:r>
              <a:rPr sz="950" dirty="0">
                <a:latin typeface="Arial"/>
                <a:cs typeface="Arial"/>
              </a:rPr>
              <a:t>the</a:t>
            </a:r>
            <a:r>
              <a:rPr sz="950" spc="9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users</a:t>
            </a:r>
            <a:endParaRPr sz="950">
              <a:latin typeface="Arial"/>
              <a:cs typeface="Arial"/>
            </a:endParaRPr>
          </a:p>
          <a:p>
            <a:pPr marL="12700" marR="147320">
              <a:lnSpc>
                <a:spcPct val="102499"/>
              </a:lnSpc>
              <a:spcBef>
                <a:spcPts val="5"/>
              </a:spcBef>
            </a:pPr>
            <a:r>
              <a:rPr sz="950" spc="-10" dirty="0">
                <a:latin typeface="Arial"/>
                <a:cs typeface="Arial"/>
              </a:rPr>
              <a:t>involved </a:t>
            </a:r>
            <a:r>
              <a:rPr sz="950" spc="-25" dirty="0">
                <a:latin typeface="Arial"/>
                <a:cs typeface="Arial"/>
              </a:rPr>
              <a:t>in </a:t>
            </a:r>
            <a:r>
              <a:rPr sz="950" spc="5" dirty="0">
                <a:latin typeface="Arial"/>
                <a:cs typeface="Arial"/>
              </a:rPr>
              <a:t>the </a:t>
            </a:r>
            <a:r>
              <a:rPr sz="950" spc="-10" dirty="0">
                <a:latin typeface="Arial"/>
                <a:cs typeface="Arial"/>
              </a:rPr>
              <a:t>accident, </a:t>
            </a:r>
            <a:r>
              <a:rPr sz="950" spc="-5" dirty="0">
                <a:latin typeface="Arial"/>
                <a:cs typeface="Arial"/>
              </a:rPr>
              <a:t>reason of </a:t>
            </a:r>
            <a:r>
              <a:rPr sz="950" spc="-10" dirty="0">
                <a:latin typeface="Arial"/>
                <a:cs typeface="Arial"/>
              </a:rPr>
              <a:t>traveling, </a:t>
            </a:r>
            <a:r>
              <a:rPr sz="950" spc="-5" dirty="0">
                <a:latin typeface="Arial"/>
                <a:cs typeface="Arial"/>
              </a:rPr>
              <a:t>severity of the </a:t>
            </a:r>
            <a:r>
              <a:rPr sz="950" spc="-10" dirty="0">
                <a:latin typeface="Arial"/>
                <a:cs typeface="Arial"/>
              </a:rPr>
              <a:t>accident, </a:t>
            </a:r>
            <a:r>
              <a:rPr sz="950" spc="-5" dirty="0">
                <a:latin typeface="Arial"/>
                <a:cs typeface="Arial"/>
              </a:rPr>
              <a:t>the </a:t>
            </a:r>
            <a:r>
              <a:rPr sz="950" spc="-15" dirty="0">
                <a:latin typeface="Arial"/>
                <a:cs typeface="Arial"/>
              </a:rPr>
              <a:t>use </a:t>
            </a:r>
            <a:r>
              <a:rPr sz="950" spc="-5" dirty="0">
                <a:latin typeface="Arial"/>
                <a:cs typeface="Arial"/>
              </a:rPr>
              <a:t>of  </a:t>
            </a:r>
            <a:r>
              <a:rPr sz="950" dirty="0">
                <a:latin typeface="Arial"/>
                <a:cs typeface="Arial"/>
              </a:rPr>
              <a:t>safety </a:t>
            </a:r>
            <a:r>
              <a:rPr sz="950" spc="-15" dirty="0">
                <a:latin typeface="Arial"/>
                <a:cs typeface="Arial"/>
              </a:rPr>
              <a:t>equipment </a:t>
            </a:r>
            <a:r>
              <a:rPr sz="950" spc="-20" dirty="0">
                <a:latin typeface="Arial"/>
                <a:cs typeface="Arial"/>
              </a:rPr>
              <a:t>and </a:t>
            </a:r>
            <a:r>
              <a:rPr sz="950" spc="-5" dirty="0">
                <a:latin typeface="Arial"/>
                <a:cs typeface="Arial"/>
              </a:rPr>
              <a:t>information on </a:t>
            </a:r>
            <a:r>
              <a:rPr sz="950" dirty="0">
                <a:latin typeface="Arial"/>
                <a:cs typeface="Arial"/>
              </a:rPr>
              <a:t>the </a:t>
            </a:r>
            <a:r>
              <a:rPr sz="950" spc="-15" dirty="0">
                <a:latin typeface="Arial"/>
                <a:cs typeface="Arial"/>
              </a:rPr>
              <a:t>pedestrians. </a:t>
            </a:r>
            <a:r>
              <a:rPr sz="950" spc="-20" dirty="0">
                <a:latin typeface="Arial"/>
                <a:cs typeface="Arial"/>
              </a:rPr>
              <a:t>The </a:t>
            </a:r>
            <a:r>
              <a:rPr sz="950" spc="-10" dirty="0">
                <a:latin typeface="Arial"/>
                <a:cs typeface="Arial"/>
              </a:rPr>
              <a:t>vehicle </a:t>
            </a:r>
            <a:r>
              <a:rPr sz="950" spc="-5" dirty="0">
                <a:latin typeface="Arial"/>
                <a:cs typeface="Arial"/>
              </a:rPr>
              <a:t>data </a:t>
            </a:r>
            <a:r>
              <a:rPr sz="950" spc="-25" dirty="0">
                <a:latin typeface="Arial"/>
                <a:cs typeface="Arial"/>
              </a:rPr>
              <a:t>set  </a:t>
            </a:r>
            <a:r>
              <a:rPr sz="950" spc="-15" dirty="0">
                <a:latin typeface="Arial"/>
                <a:cs typeface="Arial"/>
              </a:rPr>
              <a:t>contains </a:t>
            </a:r>
            <a:r>
              <a:rPr sz="950" spc="5" dirty="0">
                <a:latin typeface="Arial"/>
                <a:cs typeface="Arial"/>
              </a:rPr>
              <a:t>the </a:t>
            </a:r>
            <a:r>
              <a:rPr sz="950" spc="-5" dirty="0">
                <a:latin typeface="Arial"/>
                <a:cs typeface="Arial"/>
              </a:rPr>
              <a:t>ow </a:t>
            </a:r>
            <a:r>
              <a:rPr sz="950" spc="-20" dirty="0">
                <a:latin typeface="Arial"/>
                <a:cs typeface="Arial"/>
              </a:rPr>
              <a:t>and </a:t>
            </a:r>
            <a:r>
              <a:rPr sz="950" dirty="0">
                <a:latin typeface="Arial"/>
                <a:cs typeface="Arial"/>
              </a:rPr>
              <a:t>type </a:t>
            </a:r>
            <a:r>
              <a:rPr sz="950" spc="-5" dirty="0">
                <a:latin typeface="Arial"/>
                <a:cs typeface="Arial"/>
              </a:rPr>
              <a:t>of </a:t>
            </a:r>
            <a:r>
              <a:rPr sz="950" spc="-15" dirty="0">
                <a:latin typeface="Arial"/>
                <a:cs typeface="Arial"/>
              </a:rPr>
              <a:t>vehicle, </a:t>
            </a:r>
            <a:r>
              <a:rPr sz="950" spc="-5" dirty="0">
                <a:latin typeface="Arial"/>
                <a:cs typeface="Arial"/>
              </a:rPr>
              <a:t>and </a:t>
            </a:r>
            <a:r>
              <a:rPr sz="950" dirty="0">
                <a:latin typeface="Arial"/>
                <a:cs typeface="Arial"/>
              </a:rPr>
              <a:t>the </a:t>
            </a:r>
            <a:r>
              <a:rPr sz="950" spc="-15" dirty="0">
                <a:latin typeface="Arial"/>
                <a:cs typeface="Arial"/>
              </a:rPr>
              <a:t>holiday </a:t>
            </a:r>
            <a:r>
              <a:rPr sz="950" spc="-5" dirty="0">
                <a:latin typeface="Arial"/>
                <a:cs typeface="Arial"/>
              </a:rPr>
              <a:t>one labels </a:t>
            </a:r>
            <a:r>
              <a:rPr sz="950" dirty="0">
                <a:latin typeface="Arial"/>
                <a:cs typeface="Arial"/>
              </a:rPr>
              <a:t>the </a:t>
            </a:r>
            <a:r>
              <a:rPr sz="950" spc="-10" dirty="0">
                <a:latin typeface="Arial"/>
                <a:cs typeface="Arial"/>
              </a:rPr>
              <a:t>accidents  </a:t>
            </a:r>
            <a:r>
              <a:rPr sz="950" dirty="0">
                <a:latin typeface="Arial"/>
                <a:cs typeface="Arial"/>
              </a:rPr>
              <a:t>occurring in </a:t>
            </a:r>
            <a:r>
              <a:rPr sz="950" spc="-5" dirty="0">
                <a:latin typeface="Arial"/>
                <a:cs typeface="Arial"/>
              </a:rPr>
              <a:t>a </a:t>
            </a:r>
            <a:r>
              <a:rPr sz="950" spc="-10" dirty="0">
                <a:latin typeface="Arial"/>
                <a:cs typeface="Arial"/>
              </a:rPr>
              <a:t>holiday. </a:t>
            </a:r>
            <a:r>
              <a:rPr sz="950" spc="-25" dirty="0">
                <a:latin typeface="Arial"/>
                <a:cs typeface="Arial"/>
              </a:rPr>
              <a:t>All </a:t>
            </a:r>
            <a:r>
              <a:rPr sz="950" dirty="0">
                <a:latin typeface="Arial"/>
                <a:cs typeface="Arial"/>
              </a:rPr>
              <a:t>ve </a:t>
            </a:r>
            <a:r>
              <a:rPr sz="950" spc="-5" dirty="0">
                <a:latin typeface="Arial"/>
                <a:cs typeface="Arial"/>
              </a:rPr>
              <a:t>data </a:t>
            </a:r>
            <a:r>
              <a:rPr sz="950" dirty="0">
                <a:latin typeface="Arial"/>
                <a:cs typeface="Arial"/>
              </a:rPr>
              <a:t>sets </a:t>
            </a:r>
            <a:r>
              <a:rPr sz="950" spc="-5" dirty="0">
                <a:latin typeface="Arial"/>
                <a:cs typeface="Arial"/>
              </a:rPr>
              <a:t>share </a:t>
            </a:r>
            <a:r>
              <a:rPr sz="950" spc="5" dirty="0">
                <a:latin typeface="Arial"/>
                <a:cs typeface="Arial"/>
              </a:rPr>
              <a:t>the </a:t>
            </a:r>
            <a:r>
              <a:rPr sz="950" spc="-15" dirty="0">
                <a:latin typeface="Arial"/>
                <a:cs typeface="Arial"/>
              </a:rPr>
              <a:t>accident identi </a:t>
            </a:r>
            <a:r>
              <a:rPr sz="950" spc="-10" dirty="0">
                <a:latin typeface="Arial"/>
                <a:cs typeface="Arial"/>
              </a:rPr>
              <a:t>cations</a:t>
            </a:r>
            <a:r>
              <a:rPr sz="950" spc="22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number.</a:t>
            </a:r>
            <a:endParaRPr sz="950">
              <a:latin typeface="Arial"/>
              <a:cs typeface="Arial"/>
            </a:endParaRPr>
          </a:p>
          <a:p>
            <a:pPr marL="12700" marR="18415" algn="just">
              <a:lnSpc>
                <a:spcPct val="97300"/>
              </a:lnSpc>
              <a:spcBef>
                <a:spcPts val="620"/>
              </a:spcBef>
            </a:pPr>
            <a:r>
              <a:rPr sz="1000" dirty="0">
                <a:latin typeface="Arial"/>
                <a:cs typeface="Arial"/>
              </a:rPr>
              <a:t>An </a:t>
            </a:r>
            <a:r>
              <a:rPr sz="1000" spc="-10" dirty="0">
                <a:latin typeface="Arial"/>
                <a:cs typeface="Arial"/>
              </a:rPr>
              <a:t>initial analysis </a:t>
            </a:r>
            <a:r>
              <a:rPr sz="1000" spc="-15" dirty="0">
                <a:latin typeface="Arial"/>
                <a:cs typeface="Arial"/>
              </a:rPr>
              <a:t>of </a:t>
            </a:r>
            <a:r>
              <a:rPr sz="1000" dirty="0">
                <a:latin typeface="Arial"/>
                <a:cs typeface="Arial"/>
              </a:rPr>
              <a:t>the data </a:t>
            </a:r>
            <a:r>
              <a:rPr sz="1000" spc="-5" dirty="0">
                <a:latin typeface="Arial"/>
                <a:cs typeface="Arial"/>
              </a:rPr>
              <a:t>was performed </a:t>
            </a:r>
            <a:r>
              <a:rPr sz="1000" spc="-15" dirty="0">
                <a:latin typeface="Arial"/>
                <a:cs typeface="Arial"/>
              </a:rPr>
              <a:t>for the </a:t>
            </a:r>
            <a:r>
              <a:rPr sz="1000" spc="-5" dirty="0">
                <a:latin typeface="Arial"/>
                <a:cs typeface="Arial"/>
              </a:rPr>
              <a:t>selection </a:t>
            </a:r>
            <a:r>
              <a:rPr sz="1000" dirty="0">
                <a:latin typeface="Arial"/>
                <a:cs typeface="Arial"/>
              </a:rPr>
              <a:t>of </a:t>
            </a:r>
            <a:r>
              <a:rPr sz="1000" spc="-15" dirty="0">
                <a:latin typeface="Arial"/>
                <a:cs typeface="Arial"/>
              </a:rPr>
              <a:t>the </a:t>
            </a:r>
            <a:r>
              <a:rPr sz="1000" dirty="0">
                <a:latin typeface="Arial"/>
                <a:cs typeface="Arial"/>
              </a:rPr>
              <a:t>most  </a:t>
            </a:r>
            <a:r>
              <a:rPr sz="1000" spc="-10" dirty="0">
                <a:latin typeface="Arial"/>
                <a:cs typeface="Arial"/>
              </a:rPr>
              <a:t>relevant features </a:t>
            </a:r>
            <a:r>
              <a:rPr sz="1000" spc="5" dirty="0">
                <a:latin typeface="Arial"/>
                <a:cs typeface="Arial"/>
              </a:rPr>
              <a:t>for </a:t>
            </a:r>
            <a:r>
              <a:rPr sz="1000" dirty="0">
                <a:latin typeface="Arial"/>
                <a:cs typeface="Arial"/>
              </a:rPr>
              <a:t>this speci </a:t>
            </a:r>
            <a:r>
              <a:rPr sz="1000" spc="-5" dirty="0">
                <a:latin typeface="Arial"/>
                <a:cs typeface="Arial"/>
              </a:rPr>
              <a:t>c </a:t>
            </a:r>
            <a:r>
              <a:rPr sz="1000" spc="-15" dirty="0">
                <a:latin typeface="Arial"/>
                <a:cs typeface="Arial"/>
              </a:rPr>
              <a:t>problem, </a:t>
            </a:r>
            <a:r>
              <a:rPr sz="1000" spc="-5" dirty="0">
                <a:latin typeface="Arial"/>
                <a:cs typeface="Arial"/>
              </a:rPr>
              <a:t>reducing </a:t>
            </a:r>
            <a:r>
              <a:rPr sz="1000" spc="-1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size </a:t>
            </a:r>
            <a:r>
              <a:rPr sz="1000" spc="-35" dirty="0">
                <a:latin typeface="Arial"/>
                <a:cs typeface="Arial"/>
              </a:rPr>
              <a:t>of </a:t>
            </a: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dataset  </a:t>
            </a:r>
            <a:r>
              <a:rPr sz="1000" spc="-25" dirty="0">
                <a:latin typeface="Arial"/>
                <a:cs typeface="Arial"/>
              </a:rPr>
              <a:t>and </a:t>
            </a:r>
            <a:r>
              <a:rPr sz="1000" spc="-5" dirty="0">
                <a:latin typeface="Arial"/>
                <a:cs typeface="Arial"/>
              </a:rPr>
              <a:t>avoiding redundancy</a:t>
            </a:r>
            <a:r>
              <a:rPr sz="1000" spc="-5" dirty="0">
                <a:latin typeface="Arial"/>
                <a:cs typeface="Arial"/>
                <a:hlinkClick r:id="rId2"/>
              </a:rPr>
              <a:t>.</a:t>
            </a:r>
            <a:r>
              <a:rPr sz="1000" spc="-5" dirty="0">
                <a:latin typeface="Arial"/>
                <a:cs typeface="Arial"/>
              </a:rPr>
              <a:t> With </a:t>
            </a:r>
            <a:r>
              <a:rPr sz="1000" spc="-15" dirty="0">
                <a:latin typeface="Arial"/>
                <a:cs typeface="Arial"/>
              </a:rPr>
              <a:t>this </a:t>
            </a:r>
            <a:r>
              <a:rPr sz="1000" dirty="0">
                <a:latin typeface="Arial"/>
                <a:cs typeface="Arial"/>
              </a:rPr>
              <a:t>process </a:t>
            </a:r>
            <a:r>
              <a:rPr sz="1000" spc="-20" dirty="0">
                <a:latin typeface="Arial"/>
                <a:cs typeface="Arial"/>
              </a:rPr>
              <a:t>the </a:t>
            </a:r>
            <a:r>
              <a:rPr sz="1000" spc="-15" dirty="0">
                <a:latin typeface="Arial"/>
                <a:cs typeface="Arial"/>
              </a:rPr>
              <a:t>number </a:t>
            </a:r>
            <a:r>
              <a:rPr sz="1000" spc="-30" dirty="0">
                <a:latin typeface="Arial"/>
                <a:cs typeface="Arial"/>
              </a:rPr>
              <a:t>of </a:t>
            </a:r>
            <a:r>
              <a:rPr sz="1000" spc="-10" dirty="0">
                <a:latin typeface="Arial"/>
                <a:cs typeface="Arial"/>
              </a:rPr>
              <a:t>features </a:t>
            </a:r>
            <a:r>
              <a:rPr sz="1000" spc="-30" dirty="0">
                <a:latin typeface="Arial"/>
                <a:cs typeface="Arial"/>
              </a:rPr>
              <a:t>was  </a:t>
            </a:r>
            <a:r>
              <a:rPr sz="1000" spc="-10" dirty="0">
                <a:latin typeface="Arial"/>
                <a:cs typeface="Arial"/>
              </a:rPr>
              <a:t>reduced </a:t>
            </a:r>
            <a:r>
              <a:rPr sz="1000" spc="-5" dirty="0">
                <a:latin typeface="Arial"/>
                <a:cs typeface="Arial"/>
              </a:rPr>
              <a:t>from </a:t>
            </a:r>
            <a:r>
              <a:rPr sz="1000" spc="-15" dirty="0">
                <a:latin typeface="Arial"/>
                <a:cs typeface="Arial"/>
              </a:rPr>
              <a:t>54 </a:t>
            </a:r>
            <a:r>
              <a:rPr sz="1000" spc="5" dirty="0">
                <a:latin typeface="Arial"/>
                <a:cs typeface="Arial"/>
              </a:rPr>
              <a:t>to</a:t>
            </a:r>
            <a:r>
              <a:rPr sz="1000" spc="50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28.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89861" y="1378966"/>
            <a:ext cx="11614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2905" algn="l"/>
              </a:tabLst>
            </a:pPr>
            <a:r>
              <a:rPr sz="1200" spc="-5" dirty="0">
                <a:latin typeface="Arial"/>
                <a:cs typeface="Arial"/>
              </a:rPr>
              <a:t>2</a:t>
            </a:r>
            <a:r>
              <a:rPr sz="1200" dirty="0">
                <a:latin typeface="Arial"/>
                <a:cs typeface="Arial"/>
              </a:rPr>
              <a:t>.3	</a:t>
            </a:r>
            <a:r>
              <a:rPr sz="1200" spc="5" dirty="0">
                <a:latin typeface="Arial"/>
                <a:cs typeface="Arial"/>
              </a:rPr>
              <a:t>De</a:t>
            </a:r>
            <a:r>
              <a:rPr sz="1200" spc="-5" dirty="0">
                <a:latin typeface="Arial"/>
                <a:cs typeface="Arial"/>
              </a:rPr>
              <a:t>scri</a:t>
            </a:r>
            <a:r>
              <a:rPr sz="1200" spc="5" dirty="0">
                <a:latin typeface="Arial"/>
                <a:cs typeface="Arial"/>
              </a:rPr>
              <a:t>p</a:t>
            </a:r>
            <a:r>
              <a:rPr sz="1200" spc="-15" dirty="0">
                <a:latin typeface="Arial"/>
                <a:cs typeface="Arial"/>
              </a:rPr>
              <a:t>t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spc="5" dirty="0">
                <a:latin typeface="Arial"/>
                <a:cs typeface="Arial"/>
              </a:rPr>
              <a:t>o</a:t>
            </a:r>
            <a:r>
              <a:rPr sz="1200" spc="15" dirty="0"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89861" y="1955038"/>
            <a:ext cx="4381500" cy="305054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14604" algn="just">
              <a:lnSpc>
                <a:spcPts val="1090"/>
              </a:lnSpc>
              <a:spcBef>
                <a:spcPts val="225"/>
              </a:spcBef>
            </a:pPr>
            <a:r>
              <a:rPr sz="1000" spc="-15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dataset that resulted from </a:t>
            </a:r>
            <a:r>
              <a:rPr sz="1000" dirty="0">
                <a:latin typeface="Arial"/>
                <a:cs typeface="Arial"/>
              </a:rPr>
              <a:t>the </a:t>
            </a:r>
            <a:r>
              <a:rPr sz="1000" spc="-10" dirty="0">
                <a:latin typeface="Arial"/>
                <a:cs typeface="Arial"/>
              </a:rPr>
              <a:t>feature </a:t>
            </a:r>
            <a:r>
              <a:rPr sz="1000" spc="-5" dirty="0">
                <a:latin typeface="Arial"/>
                <a:cs typeface="Arial"/>
              </a:rPr>
              <a:t>selection consisted </a:t>
            </a:r>
            <a:r>
              <a:rPr sz="1000" dirty="0">
                <a:latin typeface="Arial"/>
                <a:cs typeface="Arial"/>
              </a:rPr>
              <a:t>in </a:t>
            </a:r>
            <a:r>
              <a:rPr sz="1000" spc="-5" dirty="0">
                <a:latin typeface="Arial"/>
                <a:cs typeface="Arial"/>
              </a:rPr>
              <a:t>839,985  </a:t>
            </a:r>
            <a:r>
              <a:rPr sz="1000" spc="-15" dirty="0">
                <a:latin typeface="Arial"/>
                <a:cs typeface="Arial"/>
              </a:rPr>
              <a:t>sam-ples, each </a:t>
            </a:r>
            <a:r>
              <a:rPr sz="1000" spc="-25" dirty="0">
                <a:latin typeface="Arial"/>
                <a:cs typeface="Arial"/>
              </a:rPr>
              <a:t>one </a:t>
            </a:r>
            <a:r>
              <a:rPr sz="1000" spc="-5" dirty="0">
                <a:latin typeface="Arial"/>
                <a:cs typeface="Arial"/>
              </a:rPr>
              <a:t>describing </a:t>
            </a:r>
            <a:r>
              <a:rPr sz="1000" spc="-20" dirty="0">
                <a:latin typeface="Arial"/>
                <a:cs typeface="Arial"/>
              </a:rPr>
              <a:t>an </a:t>
            </a:r>
            <a:r>
              <a:rPr sz="1000" spc="-5" dirty="0">
                <a:latin typeface="Arial"/>
                <a:cs typeface="Arial"/>
              </a:rPr>
              <a:t>accident </a:t>
            </a:r>
            <a:r>
              <a:rPr sz="1000" spc="-25" dirty="0">
                <a:latin typeface="Arial"/>
                <a:cs typeface="Arial"/>
              </a:rPr>
              <a:t>and </a:t>
            </a:r>
            <a:r>
              <a:rPr sz="1000" spc="10" dirty="0">
                <a:latin typeface="Arial"/>
                <a:cs typeface="Arial"/>
              </a:rPr>
              <a:t>29 </a:t>
            </a:r>
            <a:r>
              <a:rPr sz="1000" spc="-15" dirty="0">
                <a:latin typeface="Arial"/>
                <a:cs typeface="Arial"/>
              </a:rPr>
              <a:t>di </a:t>
            </a:r>
            <a:r>
              <a:rPr sz="1000" dirty="0">
                <a:latin typeface="Arial"/>
                <a:cs typeface="Arial"/>
              </a:rPr>
              <a:t>erent</a:t>
            </a:r>
            <a:r>
              <a:rPr sz="1000" spc="17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features.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</a:pPr>
            <a:r>
              <a:rPr sz="1000" spc="-15" dirty="0">
                <a:latin typeface="Arial"/>
                <a:cs typeface="Arial"/>
              </a:rPr>
              <a:t>These </a:t>
            </a:r>
            <a:r>
              <a:rPr sz="1000" spc="-5" dirty="0">
                <a:latin typeface="Arial"/>
                <a:cs typeface="Arial"/>
              </a:rPr>
              <a:t>features where </a:t>
            </a:r>
            <a:r>
              <a:rPr sz="1000" spc="5" dirty="0">
                <a:latin typeface="Arial"/>
                <a:cs typeface="Arial"/>
              </a:rPr>
              <a:t>the</a:t>
            </a:r>
            <a:r>
              <a:rPr sz="1000" spc="-10" dirty="0">
                <a:latin typeface="Arial"/>
                <a:cs typeface="Arial"/>
              </a:rPr>
              <a:t> following: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</a:pPr>
            <a:r>
              <a:rPr sz="950" spc="-5" dirty="0">
                <a:latin typeface="Arial"/>
                <a:cs typeface="Arial"/>
              </a:rPr>
              <a:t>From </a:t>
            </a:r>
            <a:r>
              <a:rPr sz="950" dirty="0">
                <a:latin typeface="Arial"/>
                <a:cs typeface="Arial"/>
              </a:rPr>
              <a:t>the </a:t>
            </a:r>
            <a:r>
              <a:rPr sz="950" spc="-5" dirty="0">
                <a:latin typeface="Arial"/>
                <a:cs typeface="Arial"/>
              </a:rPr>
              <a:t>characteristics </a:t>
            </a:r>
            <a:r>
              <a:rPr sz="950" spc="-15" dirty="0">
                <a:latin typeface="Arial"/>
                <a:cs typeface="Arial"/>
              </a:rPr>
              <a:t>dataset: </a:t>
            </a:r>
            <a:r>
              <a:rPr sz="950" spc="-10" dirty="0">
                <a:latin typeface="Arial"/>
                <a:cs typeface="Arial"/>
              </a:rPr>
              <a:t>lighting, localisation, </a:t>
            </a:r>
            <a:r>
              <a:rPr sz="950" dirty="0">
                <a:latin typeface="Arial"/>
                <a:cs typeface="Arial"/>
              </a:rPr>
              <a:t>type </a:t>
            </a:r>
            <a:r>
              <a:rPr sz="950" spc="-5" dirty="0">
                <a:latin typeface="Arial"/>
                <a:cs typeface="Arial"/>
              </a:rPr>
              <a:t>of </a:t>
            </a:r>
            <a:r>
              <a:rPr sz="950" spc="-10" dirty="0">
                <a:latin typeface="Arial"/>
                <a:cs typeface="Arial"/>
              </a:rPr>
              <a:t>intersection,  </a:t>
            </a:r>
            <a:r>
              <a:rPr sz="950" spc="-5" dirty="0">
                <a:latin typeface="Arial"/>
                <a:cs typeface="Arial"/>
              </a:rPr>
              <a:t>atmospheric </a:t>
            </a:r>
            <a:r>
              <a:rPr sz="950" spc="-10" dirty="0">
                <a:latin typeface="Arial"/>
                <a:cs typeface="Arial"/>
              </a:rPr>
              <a:t>conditions, </a:t>
            </a:r>
            <a:r>
              <a:rPr sz="950" dirty="0">
                <a:latin typeface="Arial"/>
                <a:cs typeface="Arial"/>
              </a:rPr>
              <a:t>type </a:t>
            </a:r>
            <a:r>
              <a:rPr sz="950" spc="-5" dirty="0">
                <a:latin typeface="Arial"/>
                <a:cs typeface="Arial"/>
              </a:rPr>
              <a:t>of </a:t>
            </a:r>
            <a:r>
              <a:rPr sz="950" spc="-15" dirty="0">
                <a:latin typeface="Arial"/>
                <a:cs typeface="Arial"/>
              </a:rPr>
              <a:t>collisions, </a:t>
            </a:r>
            <a:r>
              <a:rPr sz="950" dirty="0">
                <a:latin typeface="Arial"/>
                <a:cs typeface="Arial"/>
              </a:rPr>
              <a:t>department, time </a:t>
            </a:r>
            <a:r>
              <a:rPr sz="950" spc="-5" dirty="0">
                <a:latin typeface="Arial"/>
                <a:cs typeface="Arial"/>
              </a:rPr>
              <a:t>and the </a:t>
            </a:r>
            <a:r>
              <a:rPr sz="950" spc="-10" dirty="0">
                <a:latin typeface="Arial"/>
                <a:cs typeface="Arial"/>
              </a:rPr>
              <a:t>coordinates  </a:t>
            </a:r>
            <a:r>
              <a:rPr sz="950" spc="-15" dirty="0">
                <a:latin typeface="Arial"/>
                <a:cs typeface="Arial"/>
              </a:rPr>
              <a:t>which </a:t>
            </a:r>
            <a:r>
              <a:rPr sz="950" dirty="0">
                <a:latin typeface="Arial"/>
                <a:cs typeface="Arial"/>
              </a:rPr>
              <a:t>are </a:t>
            </a:r>
            <a:r>
              <a:rPr sz="950" spc="-10" dirty="0">
                <a:latin typeface="Arial"/>
                <a:cs typeface="Arial"/>
              </a:rPr>
              <a:t>described </a:t>
            </a:r>
            <a:r>
              <a:rPr sz="950" spc="-15" dirty="0">
                <a:latin typeface="Arial"/>
                <a:cs typeface="Arial"/>
              </a:rPr>
              <a:t>in </a:t>
            </a:r>
            <a:r>
              <a:rPr sz="950" spc="5" dirty="0">
                <a:latin typeface="Arial"/>
                <a:cs typeface="Arial"/>
              </a:rPr>
              <a:t>the </a:t>
            </a:r>
            <a:r>
              <a:rPr sz="950" spc="-20" dirty="0">
                <a:latin typeface="Arial"/>
                <a:cs typeface="Arial"/>
              </a:rPr>
              <a:t>Kaggle </a:t>
            </a:r>
            <a:r>
              <a:rPr sz="950" spc="-5" dirty="0">
                <a:latin typeface="Arial"/>
                <a:cs typeface="Arial"/>
              </a:rPr>
              <a:t>dataset </a:t>
            </a:r>
            <a:r>
              <a:rPr sz="95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2"/>
              </a:rPr>
              <a:t>here</a:t>
            </a:r>
            <a:r>
              <a:rPr sz="950" spc="-5" dirty="0">
                <a:latin typeface="Arial"/>
                <a:cs typeface="Arial"/>
                <a:hlinkClick r:id="rId2"/>
              </a:rPr>
              <a:t>.</a:t>
            </a:r>
            <a:r>
              <a:rPr sz="950" spc="-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In </a:t>
            </a:r>
            <a:r>
              <a:rPr sz="950" spc="-15" dirty="0">
                <a:latin typeface="Arial"/>
                <a:cs typeface="Arial"/>
              </a:rPr>
              <a:t>addition, </a:t>
            </a:r>
            <a:r>
              <a:rPr sz="950" spc="-5" dirty="0">
                <a:latin typeface="Arial"/>
                <a:cs typeface="Arial"/>
              </a:rPr>
              <a:t>two </a:t>
            </a:r>
            <a:r>
              <a:rPr sz="950" spc="-20" dirty="0">
                <a:latin typeface="Arial"/>
                <a:cs typeface="Arial"/>
              </a:rPr>
              <a:t>new </a:t>
            </a:r>
            <a:r>
              <a:rPr sz="950" spc="-10" dirty="0">
                <a:latin typeface="Arial"/>
                <a:cs typeface="Arial"/>
              </a:rPr>
              <a:t>features  </a:t>
            </a:r>
            <a:r>
              <a:rPr sz="950" spc="-20" dirty="0">
                <a:latin typeface="Arial"/>
                <a:cs typeface="Arial"/>
              </a:rPr>
              <a:t>were </a:t>
            </a:r>
            <a:r>
              <a:rPr sz="950" spc="-5" dirty="0">
                <a:latin typeface="Arial"/>
                <a:cs typeface="Arial"/>
              </a:rPr>
              <a:t>crafted, date </a:t>
            </a:r>
            <a:r>
              <a:rPr sz="950" spc="10" dirty="0">
                <a:latin typeface="Arial"/>
                <a:cs typeface="Arial"/>
              </a:rPr>
              <a:t>to </a:t>
            </a:r>
            <a:r>
              <a:rPr sz="950" spc="-15" dirty="0">
                <a:latin typeface="Arial"/>
                <a:cs typeface="Arial"/>
              </a:rPr>
              <a:t>perform </a:t>
            </a:r>
            <a:r>
              <a:rPr sz="950" spc="-5" dirty="0">
                <a:latin typeface="Arial"/>
                <a:cs typeface="Arial"/>
              </a:rPr>
              <a:t>a </a:t>
            </a:r>
            <a:r>
              <a:rPr sz="950" spc="-10" dirty="0">
                <a:latin typeface="Arial"/>
                <a:cs typeface="Arial"/>
              </a:rPr>
              <a:t>seasonality </a:t>
            </a:r>
            <a:r>
              <a:rPr sz="950" spc="-15" dirty="0">
                <a:latin typeface="Arial"/>
                <a:cs typeface="Arial"/>
              </a:rPr>
              <a:t>analysis </a:t>
            </a:r>
            <a:r>
              <a:rPr sz="950" spc="-5" dirty="0">
                <a:latin typeface="Arial"/>
                <a:cs typeface="Arial"/>
              </a:rPr>
              <a:t>of </a:t>
            </a:r>
            <a:r>
              <a:rPr sz="950" dirty="0">
                <a:latin typeface="Arial"/>
                <a:cs typeface="Arial"/>
              </a:rPr>
              <a:t>the </a:t>
            </a:r>
            <a:r>
              <a:rPr sz="950" spc="-15" dirty="0">
                <a:latin typeface="Arial"/>
                <a:cs typeface="Arial"/>
              </a:rPr>
              <a:t>accident </a:t>
            </a:r>
            <a:r>
              <a:rPr sz="950" spc="-5" dirty="0">
                <a:latin typeface="Arial"/>
                <a:cs typeface="Arial"/>
              </a:rPr>
              <a:t>severity </a:t>
            </a:r>
            <a:r>
              <a:rPr sz="950" spc="-25" dirty="0">
                <a:latin typeface="Arial"/>
                <a:cs typeface="Arial"/>
              </a:rPr>
              <a:t>and  </a:t>
            </a:r>
            <a:r>
              <a:rPr sz="950" spc="-15" dirty="0">
                <a:latin typeface="Arial"/>
                <a:cs typeface="Arial"/>
              </a:rPr>
              <a:t>weekend </a:t>
            </a:r>
            <a:r>
              <a:rPr sz="950" spc="-10" dirty="0">
                <a:latin typeface="Arial"/>
                <a:cs typeface="Arial"/>
              </a:rPr>
              <a:t>indicating </a:t>
            </a:r>
            <a:r>
              <a:rPr sz="950" spc="-20" dirty="0">
                <a:latin typeface="Arial"/>
                <a:cs typeface="Arial"/>
              </a:rPr>
              <a:t>if </a:t>
            </a:r>
            <a:r>
              <a:rPr sz="950" dirty="0">
                <a:latin typeface="Arial"/>
                <a:cs typeface="Arial"/>
              </a:rPr>
              <a:t>the </a:t>
            </a:r>
            <a:r>
              <a:rPr sz="950" spc="-10" dirty="0">
                <a:latin typeface="Arial"/>
                <a:cs typeface="Arial"/>
              </a:rPr>
              <a:t>accident </a:t>
            </a:r>
            <a:r>
              <a:rPr sz="950" spc="-5" dirty="0">
                <a:latin typeface="Arial"/>
                <a:cs typeface="Arial"/>
              </a:rPr>
              <a:t>occurred </a:t>
            </a:r>
            <a:r>
              <a:rPr sz="950" spc="-15" dirty="0">
                <a:latin typeface="Arial"/>
                <a:cs typeface="Arial"/>
              </a:rPr>
              <a:t>during </a:t>
            </a:r>
            <a:r>
              <a:rPr sz="950" spc="5" dirty="0">
                <a:latin typeface="Arial"/>
                <a:cs typeface="Arial"/>
              </a:rPr>
              <a:t>the </a:t>
            </a:r>
            <a:r>
              <a:rPr sz="950" spc="-15" dirty="0">
                <a:latin typeface="Arial"/>
                <a:cs typeface="Arial"/>
              </a:rPr>
              <a:t>weekend </a:t>
            </a:r>
            <a:r>
              <a:rPr sz="950" spc="-5" dirty="0">
                <a:latin typeface="Arial"/>
                <a:cs typeface="Arial"/>
              </a:rPr>
              <a:t>or</a:t>
            </a:r>
            <a:r>
              <a:rPr sz="950" spc="23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not.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50">
              <a:latin typeface="Arial"/>
              <a:cs typeface="Arial"/>
            </a:endParaRPr>
          </a:p>
          <a:p>
            <a:pPr marL="12700" marR="5715" algn="just">
              <a:lnSpc>
                <a:spcPct val="93500"/>
              </a:lnSpc>
            </a:pPr>
            <a:r>
              <a:rPr sz="1000" spc="-10" dirty="0">
                <a:latin typeface="Arial"/>
                <a:cs typeface="Arial"/>
              </a:rPr>
              <a:t>Regarding </a:t>
            </a:r>
            <a:r>
              <a:rPr sz="1000" spc="-15" dirty="0">
                <a:latin typeface="Arial"/>
                <a:cs typeface="Arial"/>
              </a:rPr>
              <a:t>the </a:t>
            </a:r>
            <a:r>
              <a:rPr sz="1000" spc="-20" dirty="0">
                <a:latin typeface="Arial"/>
                <a:cs typeface="Arial"/>
              </a:rPr>
              <a:t>places </a:t>
            </a:r>
            <a:r>
              <a:rPr sz="1000" dirty="0">
                <a:latin typeface="Arial"/>
                <a:cs typeface="Arial"/>
              </a:rPr>
              <a:t>dataset, </a:t>
            </a:r>
            <a:r>
              <a:rPr sz="1000" spc="-5" dirty="0">
                <a:latin typeface="Arial"/>
                <a:cs typeface="Arial"/>
              </a:rPr>
              <a:t>the selected </a:t>
            </a:r>
            <a:r>
              <a:rPr sz="1000" dirty="0">
                <a:latin typeface="Arial"/>
                <a:cs typeface="Arial"/>
              </a:rPr>
              <a:t>features </a:t>
            </a:r>
            <a:r>
              <a:rPr sz="1000" spc="-5" dirty="0">
                <a:latin typeface="Arial"/>
                <a:cs typeface="Arial"/>
              </a:rPr>
              <a:t>where: </a:t>
            </a:r>
            <a:r>
              <a:rPr sz="1000" spc="-15" dirty="0">
                <a:latin typeface="Arial"/>
                <a:cs typeface="Arial"/>
              </a:rPr>
              <a:t>road </a:t>
            </a:r>
            <a:r>
              <a:rPr sz="1000" spc="-10" dirty="0">
                <a:latin typeface="Arial"/>
                <a:cs typeface="Arial"/>
              </a:rPr>
              <a:t>category,  </a:t>
            </a:r>
            <a:r>
              <a:rPr sz="1000" spc="-15" dirty="0">
                <a:latin typeface="Arial"/>
                <a:cs typeface="Arial"/>
              </a:rPr>
              <a:t>traf-c </a:t>
            </a:r>
            <a:r>
              <a:rPr sz="1000" spc="-5" dirty="0">
                <a:latin typeface="Arial"/>
                <a:cs typeface="Arial"/>
              </a:rPr>
              <a:t>regime, </a:t>
            </a:r>
            <a:r>
              <a:rPr sz="1000" dirty="0">
                <a:latin typeface="Arial"/>
                <a:cs typeface="Arial"/>
              </a:rPr>
              <a:t>number </a:t>
            </a:r>
            <a:r>
              <a:rPr sz="1000" spc="-5" dirty="0">
                <a:latin typeface="Arial"/>
                <a:cs typeface="Arial"/>
              </a:rPr>
              <a:t>of </a:t>
            </a:r>
            <a:r>
              <a:rPr sz="1000" spc="-20" dirty="0">
                <a:latin typeface="Arial"/>
                <a:cs typeface="Arial"/>
              </a:rPr>
              <a:t>tra </a:t>
            </a:r>
            <a:r>
              <a:rPr sz="1000" spc="-5" dirty="0">
                <a:latin typeface="Arial"/>
                <a:cs typeface="Arial"/>
              </a:rPr>
              <a:t>c lanes, road pro </a:t>
            </a:r>
            <a:r>
              <a:rPr sz="1000" dirty="0">
                <a:latin typeface="Arial"/>
                <a:cs typeface="Arial"/>
              </a:rPr>
              <a:t>le, </a:t>
            </a:r>
            <a:r>
              <a:rPr sz="1000" spc="-5" dirty="0">
                <a:latin typeface="Arial"/>
                <a:cs typeface="Arial"/>
              </a:rPr>
              <a:t>road shape, surface  </a:t>
            </a:r>
            <a:r>
              <a:rPr sz="1000" spc="-15" dirty="0">
                <a:latin typeface="Arial"/>
                <a:cs typeface="Arial"/>
              </a:rPr>
              <a:t>condition, </a:t>
            </a:r>
            <a:r>
              <a:rPr sz="1000" spc="-10" dirty="0">
                <a:latin typeface="Arial"/>
                <a:cs typeface="Arial"/>
              </a:rPr>
              <a:t>situation, </a:t>
            </a:r>
            <a:r>
              <a:rPr sz="1000" spc="-15" dirty="0">
                <a:latin typeface="Arial"/>
                <a:cs typeface="Arial"/>
              </a:rPr>
              <a:t>school nearby </a:t>
            </a:r>
            <a:r>
              <a:rPr sz="1000" spc="-25" dirty="0">
                <a:latin typeface="Arial"/>
                <a:cs typeface="Arial"/>
              </a:rPr>
              <a:t>and</a:t>
            </a:r>
            <a:r>
              <a:rPr sz="1000" spc="16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infrastructure.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</a:pPr>
            <a:r>
              <a:rPr sz="1000" spc="-15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users dataset </a:t>
            </a:r>
            <a:r>
              <a:rPr sz="1000" spc="-20" dirty="0">
                <a:latin typeface="Arial"/>
                <a:cs typeface="Arial"/>
              </a:rPr>
              <a:t>was </a:t>
            </a:r>
            <a:r>
              <a:rPr sz="1000" spc="-15" dirty="0">
                <a:latin typeface="Arial"/>
                <a:cs typeface="Arial"/>
              </a:rPr>
              <a:t>used </a:t>
            </a:r>
            <a:r>
              <a:rPr sz="1000" dirty="0">
                <a:latin typeface="Arial"/>
                <a:cs typeface="Arial"/>
              </a:rPr>
              <a:t>to craft </a:t>
            </a:r>
            <a:r>
              <a:rPr sz="1000" spc="5" dirty="0">
                <a:latin typeface="Arial"/>
                <a:cs typeface="Arial"/>
              </a:rPr>
              <a:t>some </a:t>
            </a:r>
            <a:r>
              <a:rPr sz="1000" spc="-15" dirty="0">
                <a:latin typeface="Arial"/>
                <a:cs typeface="Arial"/>
              </a:rPr>
              <a:t>new</a:t>
            </a:r>
            <a:r>
              <a:rPr sz="1000" spc="3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features: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604" y="5381015"/>
            <a:ext cx="4919345" cy="1235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3905" marR="408940">
              <a:lnSpc>
                <a:spcPct val="129000"/>
              </a:lnSpc>
              <a:spcBef>
                <a:spcPts val="100"/>
              </a:spcBef>
            </a:pPr>
            <a:r>
              <a:rPr sz="1000" spc="-10" dirty="0">
                <a:latin typeface="Arial"/>
                <a:cs typeface="Arial"/>
              </a:rPr>
              <a:t>number </a:t>
            </a:r>
            <a:r>
              <a:rPr sz="1000" spc="-20" dirty="0">
                <a:latin typeface="Arial"/>
                <a:cs typeface="Arial"/>
              </a:rPr>
              <a:t>of </a:t>
            </a:r>
            <a:r>
              <a:rPr sz="1000" spc="-5" dirty="0">
                <a:latin typeface="Arial"/>
                <a:cs typeface="Arial"/>
              </a:rPr>
              <a:t>users: total </a:t>
            </a:r>
            <a:r>
              <a:rPr sz="1000" dirty="0">
                <a:latin typeface="Arial"/>
                <a:cs typeface="Arial"/>
              </a:rPr>
              <a:t>number </a:t>
            </a:r>
            <a:r>
              <a:rPr sz="1000" spc="-40" dirty="0">
                <a:latin typeface="Arial"/>
                <a:cs typeface="Arial"/>
              </a:rPr>
              <a:t>of </a:t>
            </a:r>
            <a:r>
              <a:rPr sz="1000" spc="-15" dirty="0">
                <a:latin typeface="Arial"/>
                <a:cs typeface="Arial"/>
              </a:rPr>
              <a:t>people </a:t>
            </a:r>
            <a:r>
              <a:rPr sz="1000" spc="-5" dirty="0">
                <a:latin typeface="Arial"/>
                <a:cs typeface="Arial"/>
              </a:rPr>
              <a:t>involved in </a:t>
            </a:r>
            <a:r>
              <a:rPr sz="1000" spc="-15" dirty="0">
                <a:latin typeface="Arial"/>
                <a:cs typeface="Arial"/>
              </a:rPr>
              <a:t>the </a:t>
            </a:r>
            <a:r>
              <a:rPr sz="1000" spc="-10" dirty="0">
                <a:latin typeface="Arial"/>
                <a:cs typeface="Arial"/>
              </a:rPr>
              <a:t>accident.  pedestrians: </a:t>
            </a:r>
            <a:r>
              <a:rPr sz="1000" spc="-15" dirty="0">
                <a:latin typeface="Arial"/>
                <a:cs typeface="Arial"/>
              </a:rPr>
              <a:t>whether </a:t>
            </a:r>
            <a:r>
              <a:rPr sz="1000" spc="-5" dirty="0">
                <a:latin typeface="Arial"/>
                <a:cs typeface="Arial"/>
              </a:rPr>
              <a:t>there </a:t>
            </a:r>
            <a:r>
              <a:rPr sz="1000" spc="-25" dirty="0">
                <a:latin typeface="Arial"/>
                <a:cs typeface="Arial"/>
              </a:rPr>
              <a:t>were </a:t>
            </a:r>
            <a:r>
              <a:rPr sz="1000" spc="-10" dirty="0">
                <a:latin typeface="Arial"/>
                <a:cs typeface="Arial"/>
              </a:rPr>
              <a:t>pedestrians </a:t>
            </a:r>
            <a:r>
              <a:rPr sz="1000" spc="-5" dirty="0">
                <a:latin typeface="Arial"/>
                <a:cs typeface="Arial"/>
              </a:rPr>
              <a:t>involved </a:t>
            </a:r>
            <a:r>
              <a:rPr sz="1000" spc="-30" dirty="0">
                <a:latin typeface="Arial"/>
                <a:cs typeface="Arial"/>
              </a:rPr>
              <a:t>(1) </a:t>
            </a:r>
            <a:r>
              <a:rPr sz="1000" spc="-15" dirty="0">
                <a:latin typeface="Arial"/>
                <a:cs typeface="Arial"/>
              </a:rPr>
              <a:t>or not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(0).</a:t>
            </a:r>
            <a:endParaRPr sz="1000">
              <a:latin typeface="Arial"/>
              <a:cs typeface="Arial"/>
            </a:endParaRPr>
          </a:p>
          <a:p>
            <a:pPr marL="723900">
              <a:lnSpc>
                <a:spcPts val="1160"/>
              </a:lnSpc>
              <a:spcBef>
                <a:spcPts val="935"/>
              </a:spcBef>
            </a:pPr>
            <a:r>
              <a:rPr sz="1000" spc="-10" dirty="0">
                <a:latin typeface="Arial"/>
                <a:cs typeface="Arial"/>
              </a:rPr>
              <a:t>critical </a:t>
            </a:r>
            <a:r>
              <a:rPr sz="1000" spc="-20" dirty="0">
                <a:latin typeface="Arial"/>
                <a:cs typeface="Arial"/>
              </a:rPr>
              <a:t>age: </a:t>
            </a:r>
            <a:r>
              <a:rPr sz="1000" spc="-5" dirty="0">
                <a:latin typeface="Arial"/>
                <a:cs typeface="Arial"/>
              </a:rPr>
              <a:t>whether there </a:t>
            </a:r>
            <a:r>
              <a:rPr sz="1000" dirty="0">
                <a:latin typeface="Arial"/>
                <a:cs typeface="Arial"/>
              </a:rPr>
              <a:t>were </a:t>
            </a:r>
            <a:r>
              <a:rPr sz="1000" spc="-5" dirty="0">
                <a:latin typeface="Arial"/>
                <a:cs typeface="Arial"/>
              </a:rPr>
              <a:t>users between </a:t>
            </a:r>
            <a:r>
              <a:rPr sz="1000" dirty="0">
                <a:latin typeface="Arial"/>
                <a:cs typeface="Arial"/>
              </a:rPr>
              <a:t>17 </a:t>
            </a:r>
            <a:r>
              <a:rPr sz="1000" spc="-35" dirty="0">
                <a:latin typeface="Arial"/>
                <a:cs typeface="Arial"/>
              </a:rPr>
              <a:t>or </a:t>
            </a:r>
            <a:r>
              <a:rPr sz="1000" spc="-45" dirty="0">
                <a:latin typeface="Arial"/>
                <a:cs typeface="Arial"/>
              </a:rPr>
              <a:t>31 </a:t>
            </a:r>
            <a:r>
              <a:rPr sz="1000" dirty="0">
                <a:latin typeface="Arial"/>
                <a:cs typeface="Arial"/>
              </a:rPr>
              <a:t>y.o. </a:t>
            </a:r>
            <a:r>
              <a:rPr sz="1000" spc="-10" dirty="0">
                <a:latin typeface="Arial"/>
                <a:cs typeface="Arial"/>
              </a:rPr>
              <a:t>involved </a:t>
            </a:r>
            <a:r>
              <a:rPr sz="1000" spc="5" dirty="0">
                <a:latin typeface="Arial"/>
                <a:cs typeface="Arial"/>
              </a:rPr>
              <a:t>in</a:t>
            </a:r>
            <a:r>
              <a:rPr sz="1000" spc="22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the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accident.</a:t>
            </a:r>
            <a:endParaRPr sz="1000">
              <a:latin typeface="Arial"/>
              <a:cs typeface="Arial"/>
            </a:endParaRPr>
          </a:p>
          <a:p>
            <a:pPr marL="727075">
              <a:lnSpc>
                <a:spcPts val="1160"/>
              </a:lnSpc>
              <a:spcBef>
                <a:spcPts val="865"/>
              </a:spcBef>
            </a:pPr>
            <a:r>
              <a:rPr sz="1000" spc="-10" dirty="0">
                <a:latin typeface="Arial"/>
                <a:cs typeface="Arial"/>
              </a:rPr>
              <a:t>severity </a:t>
            </a:r>
            <a:r>
              <a:rPr sz="1000" spc="-20" dirty="0">
                <a:latin typeface="Arial"/>
                <a:cs typeface="Arial"/>
              </a:rPr>
              <a:t>: </a:t>
            </a:r>
            <a:r>
              <a:rPr sz="1000" spc="-5" dirty="0">
                <a:latin typeface="Arial"/>
                <a:cs typeface="Arial"/>
              </a:rPr>
              <a:t>maximum </a:t>
            </a:r>
            <a:r>
              <a:rPr sz="1000" spc="-15" dirty="0">
                <a:latin typeface="Arial"/>
                <a:cs typeface="Arial"/>
              </a:rPr>
              <a:t>gravity </a:t>
            </a:r>
            <a:r>
              <a:rPr sz="1000" dirty="0">
                <a:latin typeface="Arial"/>
                <a:cs typeface="Arial"/>
              </a:rPr>
              <a:t>su </a:t>
            </a:r>
            <a:r>
              <a:rPr sz="1000" spc="-5" dirty="0">
                <a:latin typeface="Arial"/>
                <a:cs typeface="Arial"/>
              </a:rPr>
              <a:t>ered by </a:t>
            </a:r>
            <a:r>
              <a:rPr sz="1000" spc="-10" dirty="0">
                <a:latin typeface="Arial"/>
                <a:cs typeface="Arial"/>
              </a:rPr>
              <a:t>any </a:t>
            </a:r>
            <a:r>
              <a:rPr sz="1000" dirty="0">
                <a:latin typeface="Arial"/>
                <a:cs typeface="Arial"/>
              </a:rPr>
              <a:t>user </a:t>
            </a:r>
            <a:r>
              <a:rPr sz="1000" spc="-5" dirty="0">
                <a:latin typeface="Arial"/>
                <a:cs typeface="Arial"/>
              </a:rPr>
              <a:t>involved </a:t>
            </a:r>
            <a:r>
              <a:rPr sz="1000" dirty="0">
                <a:latin typeface="Arial"/>
                <a:cs typeface="Arial"/>
              </a:rPr>
              <a:t>in </a:t>
            </a:r>
            <a:r>
              <a:rPr sz="1000" spc="-15" dirty="0">
                <a:latin typeface="Arial"/>
                <a:cs typeface="Arial"/>
              </a:rPr>
              <a:t>the</a:t>
            </a:r>
            <a:r>
              <a:rPr sz="1000" spc="16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accident.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60"/>
              </a:lnSpc>
            </a:pPr>
            <a:r>
              <a:rPr sz="1000" spc="-15" dirty="0">
                <a:latin typeface="Arial"/>
                <a:cs typeface="Arial"/>
              </a:rPr>
              <a:t>Unscathed </a:t>
            </a:r>
            <a:r>
              <a:rPr sz="1000" spc="-10" dirty="0">
                <a:latin typeface="Arial"/>
                <a:cs typeface="Arial"/>
              </a:rPr>
              <a:t>or light injury </a:t>
            </a:r>
            <a:r>
              <a:rPr sz="1000" spc="-20" dirty="0">
                <a:latin typeface="Arial"/>
                <a:cs typeface="Arial"/>
              </a:rPr>
              <a:t>(0), </a:t>
            </a:r>
            <a:r>
              <a:rPr sz="1000" spc="-5" dirty="0">
                <a:latin typeface="Arial"/>
                <a:cs typeface="Arial"/>
              </a:rPr>
              <a:t>hospitalized wounded </a:t>
            </a:r>
            <a:r>
              <a:rPr sz="1000" dirty="0">
                <a:latin typeface="Arial"/>
                <a:cs typeface="Arial"/>
              </a:rPr>
              <a:t>or death</a:t>
            </a:r>
            <a:r>
              <a:rPr sz="1000" spc="14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(1)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89861" y="7009256"/>
            <a:ext cx="4371975" cy="31623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1090"/>
              </a:lnSpc>
              <a:spcBef>
                <a:spcPts val="225"/>
              </a:spcBef>
            </a:pPr>
            <a:r>
              <a:rPr sz="1000" spc="-15" dirty="0">
                <a:latin typeface="Arial"/>
                <a:cs typeface="Arial"/>
              </a:rPr>
              <a:t>The </a:t>
            </a:r>
            <a:r>
              <a:rPr sz="1000" spc="-10" dirty="0">
                <a:latin typeface="Arial"/>
                <a:cs typeface="Arial"/>
              </a:rPr>
              <a:t>holiday </a:t>
            </a:r>
            <a:r>
              <a:rPr sz="1000" spc="-5" dirty="0">
                <a:latin typeface="Arial"/>
                <a:cs typeface="Arial"/>
              </a:rPr>
              <a:t>dataset was </a:t>
            </a:r>
            <a:r>
              <a:rPr sz="1000" spc="-15" dirty="0">
                <a:latin typeface="Arial"/>
                <a:cs typeface="Arial"/>
              </a:rPr>
              <a:t>used </a:t>
            </a:r>
            <a:r>
              <a:rPr sz="1000" dirty="0">
                <a:latin typeface="Arial"/>
                <a:cs typeface="Arial"/>
              </a:rPr>
              <a:t>to </a:t>
            </a:r>
            <a:r>
              <a:rPr sz="1000" spc="-25" dirty="0">
                <a:latin typeface="Arial"/>
                <a:cs typeface="Arial"/>
              </a:rPr>
              <a:t>add </a:t>
            </a:r>
            <a:r>
              <a:rPr sz="1000" spc="-5" dirty="0">
                <a:latin typeface="Arial"/>
                <a:cs typeface="Arial"/>
              </a:rPr>
              <a:t>a last </a:t>
            </a:r>
            <a:r>
              <a:rPr sz="1000" spc="-10" dirty="0">
                <a:latin typeface="Arial"/>
                <a:cs typeface="Arial"/>
              </a:rPr>
              <a:t>feature, </a:t>
            </a:r>
            <a:r>
              <a:rPr sz="1000" spc="-5" dirty="0">
                <a:latin typeface="Arial"/>
                <a:cs typeface="Arial"/>
              </a:rPr>
              <a:t>labeling </a:t>
            </a: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accidents  which occurred </a:t>
            </a:r>
            <a:r>
              <a:rPr sz="1000" dirty="0">
                <a:latin typeface="Arial"/>
                <a:cs typeface="Arial"/>
              </a:rPr>
              <a:t>in </a:t>
            </a:r>
            <a:r>
              <a:rPr sz="1000" spc="-5" dirty="0">
                <a:latin typeface="Arial"/>
                <a:cs typeface="Arial"/>
              </a:rPr>
              <a:t>a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holiday.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89861" y="7779257"/>
            <a:ext cx="13614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2905" algn="l"/>
              </a:tabLst>
            </a:pPr>
            <a:r>
              <a:rPr sz="1200" spc="-5" dirty="0">
                <a:latin typeface="Arial"/>
                <a:cs typeface="Arial"/>
              </a:rPr>
              <a:t>2.4	</a:t>
            </a:r>
            <a:r>
              <a:rPr sz="1200" dirty="0">
                <a:latin typeface="Arial"/>
                <a:cs typeface="Arial"/>
              </a:rPr>
              <a:t>Data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Cleaning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89861" y="8362950"/>
            <a:ext cx="4384675" cy="46228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 algn="just">
              <a:lnSpc>
                <a:spcPct val="93500"/>
              </a:lnSpc>
              <a:spcBef>
                <a:spcPts val="175"/>
              </a:spcBef>
            </a:pPr>
            <a:r>
              <a:rPr sz="1000" spc="-15" dirty="0">
                <a:latin typeface="Arial"/>
                <a:cs typeface="Arial"/>
              </a:rPr>
              <a:t>The </a:t>
            </a:r>
            <a:r>
              <a:rPr sz="1000" dirty="0">
                <a:latin typeface="Arial"/>
                <a:cs typeface="Arial"/>
              </a:rPr>
              <a:t>data </a:t>
            </a:r>
            <a:r>
              <a:rPr sz="1000" spc="-5" dirty="0">
                <a:latin typeface="Arial"/>
                <a:cs typeface="Arial"/>
              </a:rPr>
              <a:t>cleaning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15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process </a:t>
            </a:r>
            <a:r>
              <a:rPr sz="1000" spc="-15" dirty="0">
                <a:latin typeface="Arial"/>
                <a:cs typeface="Arial"/>
              </a:rPr>
              <a:t>of </a:t>
            </a:r>
            <a:r>
              <a:rPr sz="1000" dirty="0">
                <a:latin typeface="Arial"/>
                <a:cs typeface="Arial"/>
              </a:rPr>
              <a:t>giving </a:t>
            </a:r>
            <a:r>
              <a:rPr sz="1000" spc="-5" dirty="0">
                <a:latin typeface="Arial"/>
                <a:cs typeface="Arial"/>
              </a:rPr>
              <a:t>a proper </a:t>
            </a:r>
            <a:r>
              <a:rPr sz="1000" dirty="0">
                <a:latin typeface="Arial"/>
                <a:cs typeface="Arial"/>
              </a:rPr>
              <a:t>format </a:t>
            </a:r>
            <a:r>
              <a:rPr sz="1000" spc="-5" dirty="0">
                <a:latin typeface="Arial"/>
                <a:cs typeface="Arial"/>
              </a:rPr>
              <a:t>to </a:t>
            </a:r>
            <a:r>
              <a:rPr sz="1000" dirty="0">
                <a:latin typeface="Arial"/>
                <a:cs typeface="Arial"/>
              </a:rPr>
              <a:t>the data </a:t>
            </a:r>
            <a:r>
              <a:rPr sz="1000" spc="5" dirty="0">
                <a:latin typeface="Arial"/>
                <a:cs typeface="Arial"/>
              </a:rPr>
              <a:t>for </a:t>
            </a:r>
            <a:r>
              <a:rPr sz="1000" spc="-5" dirty="0">
                <a:latin typeface="Arial"/>
                <a:cs typeface="Arial"/>
              </a:rPr>
              <a:t>its  </a:t>
            </a:r>
            <a:r>
              <a:rPr sz="1000" spc="-15" dirty="0">
                <a:latin typeface="Arial"/>
                <a:cs typeface="Arial"/>
              </a:rPr>
              <a:t>further </a:t>
            </a:r>
            <a:r>
              <a:rPr sz="1000" spc="-5" dirty="0">
                <a:latin typeface="Arial"/>
                <a:cs typeface="Arial"/>
              </a:rPr>
              <a:t>analysis. </a:t>
            </a:r>
            <a:r>
              <a:rPr sz="1000" dirty="0">
                <a:latin typeface="Arial"/>
                <a:cs typeface="Arial"/>
              </a:rPr>
              <a:t>The </a:t>
            </a:r>
            <a:r>
              <a:rPr sz="1000" spc="-10" dirty="0">
                <a:latin typeface="Arial"/>
                <a:cs typeface="Arial"/>
              </a:rPr>
              <a:t>rst </a:t>
            </a:r>
            <a:r>
              <a:rPr sz="1000" dirty="0">
                <a:latin typeface="Arial"/>
                <a:cs typeface="Arial"/>
              </a:rPr>
              <a:t>step </a:t>
            </a:r>
            <a:r>
              <a:rPr sz="1000" spc="-15" dirty="0">
                <a:latin typeface="Arial"/>
                <a:cs typeface="Arial"/>
              </a:rPr>
              <a:t>was </a:t>
            </a:r>
            <a:r>
              <a:rPr sz="1000" spc="-5" dirty="0">
                <a:latin typeface="Arial"/>
                <a:cs typeface="Arial"/>
              </a:rPr>
              <a:t>to </a:t>
            </a:r>
            <a:r>
              <a:rPr sz="1000" spc="5" dirty="0">
                <a:latin typeface="Arial"/>
                <a:cs typeface="Arial"/>
              </a:rPr>
              <a:t>deal </a:t>
            </a:r>
            <a:r>
              <a:rPr sz="1000" spc="-5" dirty="0">
                <a:latin typeface="Arial"/>
                <a:cs typeface="Arial"/>
              </a:rPr>
              <a:t>with </a:t>
            </a:r>
            <a:r>
              <a:rPr sz="1000" dirty="0">
                <a:latin typeface="Arial"/>
                <a:cs typeface="Arial"/>
              </a:rPr>
              <a:t>missing </a:t>
            </a:r>
            <a:r>
              <a:rPr sz="1000" spc="-15" dirty="0">
                <a:latin typeface="Arial"/>
                <a:cs typeface="Arial"/>
              </a:rPr>
              <a:t>values </a:t>
            </a:r>
            <a:r>
              <a:rPr sz="1000" dirty="0">
                <a:latin typeface="Arial"/>
                <a:cs typeface="Arial"/>
              </a:rPr>
              <a:t>and </a:t>
            </a:r>
            <a:r>
              <a:rPr sz="1000" spc="-5" dirty="0">
                <a:latin typeface="Arial"/>
                <a:cs typeface="Arial"/>
              </a:rPr>
              <a:t>outliers.  </a:t>
            </a:r>
            <a:r>
              <a:rPr sz="1000" spc="-10" dirty="0">
                <a:latin typeface="Arial"/>
                <a:cs typeface="Arial"/>
              </a:rPr>
              <a:t>Initially </a:t>
            </a: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latitude, longitude </a:t>
            </a:r>
            <a:r>
              <a:rPr sz="1000" dirty="0">
                <a:latin typeface="Arial"/>
                <a:cs typeface="Arial"/>
              </a:rPr>
              <a:t>and </a:t>
            </a:r>
            <a:r>
              <a:rPr sz="1000" spc="-5" dirty="0">
                <a:latin typeface="Arial"/>
                <a:cs typeface="Arial"/>
              </a:rPr>
              <a:t>road </a:t>
            </a:r>
            <a:r>
              <a:rPr sz="1000" spc="-15" dirty="0">
                <a:latin typeface="Arial"/>
                <a:cs typeface="Arial"/>
              </a:rPr>
              <a:t>number were dropped </a:t>
            </a:r>
            <a:r>
              <a:rPr sz="1000" spc="-5" dirty="0">
                <a:latin typeface="Arial"/>
                <a:cs typeface="Arial"/>
              </a:rPr>
              <a:t>form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13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data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9770" y="520192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50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30604" y="1048258"/>
            <a:ext cx="4938395" cy="441007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123189" indent="450850">
              <a:lnSpc>
                <a:spcPts val="1090"/>
              </a:lnSpc>
              <a:spcBef>
                <a:spcPts val="225"/>
              </a:spcBef>
            </a:pPr>
            <a:r>
              <a:rPr sz="1000" spc="-5" dirty="0">
                <a:latin typeface="Arial"/>
                <a:cs typeface="Arial"/>
              </a:rPr>
              <a:t>frame </a:t>
            </a:r>
            <a:r>
              <a:rPr sz="1000" spc="-40" dirty="0">
                <a:latin typeface="Arial"/>
                <a:cs typeface="Arial"/>
              </a:rPr>
              <a:t>as </a:t>
            </a:r>
            <a:r>
              <a:rPr sz="1000" spc="-5" dirty="0">
                <a:latin typeface="Arial"/>
                <a:cs typeface="Arial"/>
              </a:rPr>
              <a:t>more </a:t>
            </a:r>
            <a:r>
              <a:rPr sz="1000" spc="-20" dirty="0">
                <a:latin typeface="Arial"/>
                <a:cs typeface="Arial"/>
              </a:rPr>
              <a:t>than </a:t>
            </a:r>
            <a:r>
              <a:rPr sz="1000" spc="-5" dirty="0">
                <a:latin typeface="Arial"/>
                <a:cs typeface="Arial"/>
              </a:rPr>
              <a:t>a </a:t>
            </a:r>
            <a:r>
              <a:rPr sz="1000" dirty="0">
                <a:latin typeface="Arial"/>
                <a:cs typeface="Arial"/>
              </a:rPr>
              <a:t>50% </a:t>
            </a:r>
            <a:r>
              <a:rPr sz="1000" spc="-5" dirty="0">
                <a:latin typeface="Arial"/>
                <a:cs typeface="Arial"/>
              </a:rPr>
              <a:t>of its values </a:t>
            </a:r>
            <a:r>
              <a:rPr sz="1000" dirty="0">
                <a:latin typeface="Arial"/>
                <a:cs typeface="Arial"/>
              </a:rPr>
              <a:t>where NaN </a:t>
            </a:r>
            <a:r>
              <a:rPr sz="1000" spc="-15" dirty="0">
                <a:latin typeface="Arial"/>
                <a:cs typeface="Arial"/>
              </a:rPr>
              <a:t>or </a:t>
            </a:r>
            <a:r>
              <a:rPr sz="1000" spc="-5" dirty="0">
                <a:latin typeface="Arial"/>
                <a:cs typeface="Arial"/>
              </a:rPr>
              <a:t>0 which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30" dirty="0">
                <a:latin typeface="Arial"/>
                <a:cs typeface="Arial"/>
              </a:rPr>
              <a:t>an </a:t>
            </a:r>
            <a:r>
              <a:rPr sz="1000" spc="-15" dirty="0">
                <a:latin typeface="Arial"/>
                <a:cs typeface="Arial"/>
              </a:rPr>
              <a:t>outlier </a:t>
            </a:r>
            <a:r>
              <a:rPr sz="1000" spc="-5" dirty="0">
                <a:latin typeface="Arial"/>
                <a:cs typeface="Arial"/>
              </a:rPr>
              <a:t>in  </a:t>
            </a:r>
            <a:r>
              <a:rPr sz="1000" spc="-20" dirty="0">
                <a:latin typeface="Arial"/>
                <a:cs typeface="Arial"/>
              </a:rPr>
              <a:t>this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case.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Arial"/>
              <a:cs typeface="Arial"/>
            </a:endParaRPr>
          </a:p>
          <a:p>
            <a:pPr marL="571500" marR="5080" algn="just">
              <a:lnSpc>
                <a:spcPct val="97500"/>
              </a:lnSpc>
            </a:pPr>
            <a:r>
              <a:rPr sz="1000" spc="-15" dirty="0">
                <a:latin typeface="Arial"/>
                <a:cs typeface="Arial"/>
              </a:rPr>
              <a:t>Then </a:t>
            </a:r>
            <a:r>
              <a:rPr sz="1000" spc="-5" dirty="0">
                <a:latin typeface="Arial"/>
                <a:cs typeface="Arial"/>
              </a:rPr>
              <a:t>keeping with replacing </a:t>
            </a:r>
            <a:r>
              <a:rPr sz="1000" spc="-2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missing </a:t>
            </a:r>
            <a:r>
              <a:rPr sz="1000" spc="-10" dirty="0">
                <a:latin typeface="Arial"/>
                <a:cs typeface="Arial"/>
              </a:rPr>
              <a:t>values, </a:t>
            </a: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analysis </a:t>
            </a:r>
            <a:r>
              <a:rPr sz="1000" spc="-25" dirty="0">
                <a:latin typeface="Arial"/>
                <a:cs typeface="Arial"/>
              </a:rPr>
              <a:t>was </a:t>
            </a:r>
            <a:r>
              <a:rPr sz="1000" spc="-10" dirty="0">
                <a:latin typeface="Arial"/>
                <a:cs typeface="Arial"/>
              </a:rPr>
              <a:t>divided </a:t>
            </a:r>
            <a:r>
              <a:rPr sz="1000" spc="-5" dirty="0">
                <a:latin typeface="Arial"/>
                <a:cs typeface="Arial"/>
              </a:rPr>
              <a:t>in  two </a:t>
            </a:r>
            <a:r>
              <a:rPr sz="1000" spc="-15" dirty="0">
                <a:latin typeface="Arial"/>
                <a:cs typeface="Arial"/>
              </a:rPr>
              <a:t>groups </a:t>
            </a:r>
            <a:r>
              <a:rPr sz="1000" spc="-5" dirty="0">
                <a:latin typeface="Arial"/>
                <a:cs typeface="Arial"/>
              </a:rPr>
              <a:t>of features. </a:t>
            </a:r>
            <a:r>
              <a:rPr sz="1000" dirty="0">
                <a:latin typeface="Arial"/>
                <a:cs typeface="Arial"/>
              </a:rPr>
              <a:t>The rst </a:t>
            </a:r>
            <a:r>
              <a:rPr sz="1000" spc="-5" dirty="0">
                <a:latin typeface="Arial"/>
                <a:cs typeface="Arial"/>
              </a:rPr>
              <a:t>group </a:t>
            </a:r>
            <a:r>
              <a:rPr sz="1000" spc="-25" dirty="0">
                <a:latin typeface="Arial"/>
                <a:cs typeface="Arial"/>
              </a:rPr>
              <a:t>had </a:t>
            </a:r>
            <a:r>
              <a:rPr sz="1000" spc="-10" dirty="0">
                <a:latin typeface="Arial"/>
                <a:cs typeface="Arial"/>
              </a:rPr>
              <a:t>in </a:t>
            </a:r>
            <a:r>
              <a:rPr sz="1000" spc="-20" dirty="0">
                <a:latin typeface="Arial"/>
                <a:cs typeface="Arial"/>
              </a:rPr>
              <a:t>all </a:t>
            </a:r>
            <a:r>
              <a:rPr sz="1000" spc="-10" dirty="0">
                <a:latin typeface="Arial"/>
                <a:cs typeface="Arial"/>
              </a:rPr>
              <a:t>features </a:t>
            </a:r>
            <a:r>
              <a:rPr sz="1000" spc="-5" dirty="0">
                <a:latin typeface="Arial"/>
                <a:cs typeface="Arial"/>
              </a:rPr>
              <a:t>a </a:t>
            </a:r>
            <a:r>
              <a:rPr sz="1000" spc="-10" dirty="0">
                <a:latin typeface="Arial"/>
                <a:cs typeface="Arial"/>
              </a:rPr>
              <a:t>label </a:t>
            </a:r>
            <a:r>
              <a:rPr sz="1000" spc="-5" dirty="0">
                <a:latin typeface="Arial"/>
                <a:cs typeface="Arial"/>
              </a:rPr>
              <a:t>which  </a:t>
            </a:r>
            <a:r>
              <a:rPr sz="1000" spc="-15" dirty="0">
                <a:latin typeface="Arial"/>
                <a:cs typeface="Arial"/>
              </a:rPr>
              <a:t>described </a:t>
            </a:r>
            <a:r>
              <a:rPr sz="1000" spc="-5" dirty="0">
                <a:latin typeface="Arial"/>
                <a:cs typeface="Arial"/>
              </a:rPr>
              <a:t>other cases, </a:t>
            </a:r>
            <a:r>
              <a:rPr sz="1000" dirty="0">
                <a:latin typeface="Arial"/>
                <a:cs typeface="Arial"/>
              </a:rPr>
              <a:t>for </a:t>
            </a:r>
            <a:r>
              <a:rPr sz="1000" spc="-5" dirty="0">
                <a:latin typeface="Arial"/>
                <a:cs typeface="Arial"/>
              </a:rPr>
              <a:t>instance the </a:t>
            </a:r>
            <a:r>
              <a:rPr sz="1000" spc="-10" dirty="0">
                <a:latin typeface="Arial"/>
                <a:cs typeface="Arial"/>
              </a:rPr>
              <a:t>feature </a:t>
            </a:r>
            <a:r>
              <a:rPr sz="1000" dirty="0">
                <a:latin typeface="Arial"/>
                <a:cs typeface="Arial"/>
              </a:rPr>
              <a:t>describing </a:t>
            </a:r>
            <a:r>
              <a:rPr sz="1000" spc="-15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atmospheric  </a:t>
            </a:r>
            <a:r>
              <a:rPr sz="1000" spc="-10" dirty="0">
                <a:latin typeface="Arial"/>
                <a:cs typeface="Arial"/>
              </a:rPr>
              <a:t>conditions </a:t>
            </a:r>
            <a:r>
              <a:rPr sz="1000" spc="-5" dirty="0">
                <a:latin typeface="Arial"/>
                <a:cs typeface="Arial"/>
              </a:rPr>
              <a:t>had a </a:t>
            </a:r>
            <a:r>
              <a:rPr sz="1000" spc="-15" dirty="0">
                <a:latin typeface="Arial"/>
                <a:cs typeface="Arial"/>
              </a:rPr>
              <a:t>value </a:t>
            </a:r>
            <a:r>
              <a:rPr sz="1000" spc="-5" dirty="0">
                <a:latin typeface="Arial"/>
                <a:cs typeface="Arial"/>
              </a:rPr>
              <a:t>of 9 </a:t>
            </a:r>
            <a:r>
              <a:rPr sz="1000" spc="-20" dirty="0">
                <a:latin typeface="Arial"/>
                <a:cs typeface="Arial"/>
              </a:rPr>
              <a:t>for </a:t>
            </a:r>
            <a:r>
              <a:rPr sz="1000" spc="-10" dirty="0">
                <a:latin typeface="Arial"/>
                <a:cs typeface="Arial"/>
              </a:rPr>
              <a:t>any other </a:t>
            </a:r>
            <a:r>
              <a:rPr sz="1000" spc="-5" dirty="0">
                <a:latin typeface="Arial"/>
                <a:cs typeface="Arial"/>
              </a:rPr>
              <a:t>atmospheric </a:t>
            </a:r>
            <a:r>
              <a:rPr sz="1000" spc="-10" dirty="0">
                <a:latin typeface="Arial"/>
                <a:cs typeface="Arial"/>
              </a:rPr>
              <a:t>condition </a:t>
            </a:r>
            <a:r>
              <a:rPr sz="1000" spc="-5" dirty="0">
                <a:latin typeface="Arial"/>
                <a:cs typeface="Arial"/>
              </a:rPr>
              <a:t>not labeled  with </a:t>
            </a:r>
            <a:r>
              <a:rPr sz="1000" spc="-20" dirty="0">
                <a:latin typeface="Arial"/>
                <a:cs typeface="Arial"/>
              </a:rPr>
              <a:t>the </a:t>
            </a:r>
            <a:r>
              <a:rPr sz="1000" spc="-10" dirty="0">
                <a:latin typeface="Arial"/>
                <a:cs typeface="Arial"/>
              </a:rPr>
              <a:t>other </a:t>
            </a:r>
            <a:r>
              <a:rPr sz="1000" spc="-5" dirty="0">
                <a:latin typeface="Arial"/>
                <a:cs typeface="Arial"/>
              </a:rPr>
              <a:t>8 </a:t>
            </a:r>
            <a:r>
              <a:rPr sz="1000" spc="-10" dirty="0">
                <a:latin typeface="Arial"/>
                <a:cs typeface="Arial"/>
              </a:rPr>
              <a:t>values. Therefore, </a:t>
            </a:r>
            <a:r>
              <a:rPr sz="1000" spc="-2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missing values </a:t>
            </a:r>
            <a:r>
              <a:rPr sz="1000" spc="-25" dirty="0">
                <a:latin typeface="Arial"/>
                <a:cs typeface="Arial"/>
              </a:rPr>
              <a:t>and </a:t>
            </a:r>
            <a:r>
              <a:rPr sz="1000" spc="-15" dirty="0">
                <a:latin typeface="Arial"/>
                <a:cs typeface="Arial"/>
              </a:rPr>
              <a:t>outliers </a:t>
            </a:r>
            <a:r>
              <a:rPr sz="1000" dirty="0">
                <a:latin typeface="Arial"/>
                <a:cs typeface="Arial"/>
              </a:rPr>
              <a:t>were  </a:t>
            </a:r>
            <a:r>
              <a:rPr sz="1000" spc="-15" dirty="0">
                <a:latin typeface="Arial"/>
                <a:cs typeface="Arial"/>
              </a:rPr>
              <a:t>replaced </a:t>
            </a:r>
            <a:r>
              <a:rPr sz="1000" spc="-5" dirty="0">
                <a:latin typeface="Arial"/>
                <a:cs typeface="Arial"/>
              </a:rPr>
              <a:t>with </a:t>
            </a:r>
            <a:r>
              <a:rPr sz="1000" spc="-1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other cases </a:t>
            </a:r>
            <a:r>
              <a:rPr sz="1000" dirty="0">
                <a:latin typeface="Arial"/>
                <a:cs typeface="Arial"/>
              </a:rPr>
              <a:t>label for </a:t>
            </a:r>
            <a:r>
              <a:rPr sz="1000" spc="-15" dirty="0">
                <a:latin typeface="Arial"/>
                <a:cs typeface="Arial"/>
              </a:rPr>
              <a:t>the features </a:t>
            </a:r>
            <a:r>
              <a:rPr sz="1000" spc="-40" dirty="0">
                <a:latin typeface="Arial"/>
                <a:cs typeface="Arial"/>
              </a:rPr>
              <a:t>of </a:t>
            </a:r>
            <a:r>
              <a:rPr sz="1000" spc="-5" dirty="0">
                <a:latin typeface="Arial"/>
                <a:cs typeface="Arial"/>
              </a:rPr>
              <a:t>atmospheric </a:t>
            </a:r>
            <a:r>
              <a:rPr sz="1000" spc="-10" dirty="0">
                <a:latin typeface="Arial"/>
                <a:cs typeface="Arial"/>
              </a:rPr>
              <a:t>conditions,  </a:t>
            </a:r>
            <a:r>
              <a:rPr sz="1000" spc="-20" dirty="0">
                <a:latin typeface="Arial"/>
                <a:cs typeface="Arial"/>
              </a:rPr>
              <a:t>type </a:t>
            </a:r>
            <a:r>
              <a:rPr sz="1000" spc="-10" dirty="0">
                <a:latin typeface="Arial"/>
                <a:cs typeface="Arial"/>
              </a:rPr>
              <a:t>of collision, </a:t>
            </a:r>
            <a:r>
              <a:rPr sz="1000" spc="-25" dirty="0">
                <a:latin typeface="Arial"/>
                <a:cs typeface="Arial"/>
              </a:rPr>
              <a:t>road </a:t>
            </a:r>
            <a:r>
              <a:rPr sz="1000" spc="-15" dirty="0">
                <a:latin typeface="Arial"/>
                <a:cs typeface="Arial"/>
              </a:rPr>
              <a:t>category </a:t>
            </a:r>
            <a:r>
              <a:rPr sz="1000" spc="-25" dirty="0">
                <a:latin typeface="Arial"/>
                <a:cs typeface="Arial"/>
              </a:rPr>
              <a:t>and </a:t>
            </a:r>
            <a:r>
              <a:rPr sz="1000" spc="-15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surface conditions. For </a:t>
            </a:r>
            <a:r>
              <a:rPr sz="1000" dirty="0">
                <a:latin typeface="Arial"/>
                <a:cs typeface="Arial"/>
              </a:rPr>
              <a:t>the second  </a:t>
            </a:r>
            <a:r>
              <a:rPr sz="1000" spc="-10" dirty="0">
                <a:latin typeface="Arial"/>
                <a:cs typeface="Arial"/>
              </a:rPr>
              <a:t>group </a:t>
            </a:r>
            <a:r>
              <a:rPr sz="1000" spc="-25" dirty="0">
                <a:latin typeface="Arial"/>
                <a:cs typeface="Arial"/>
              </a:rPr>
              <a:t>of </a:t>
            </a:r>
            <a:r>
              <a:rPr sz="1000" dirty="0">
                <a:latin typeface="Arial"/>
                <a:cs typeface="Arial"/>
              </a:rPr>
              <a:t>features </a:t>
            </a:r>
            <a:r>
              <a:rPr sz="1000" spc="-5" dirty="0">
                <a:latin typeface="Arial"/>
                <a:cs typeface="Arial"/>
              </a:rPr>
              <a:t>instead, </a:t>
            </a:r>
            <a:r>
              <a:rPr sz="1000" spc="-20" dirty="0">
                <a:latin typeface="Arial"/>
                <a:cs typeface="Arial"/>
              </a:rPr>
              <a:t>the </a:t>
            </a:r>
            <a:r>
              <a:rPr sz="1000" spc="-10" dirty="0">
                <a:latin typeface="Arial"/>
                <a:cs typeface="Arial"/>
              </a:rPr>
              <a:t>distribution </a:t>
            </a:r>
            <a:r>
              <a:rPr sz="1000" spc="5" dirty="0">
                <a:latin typeface="Arial"/>
                <a:cs typeface="Arial"/>
              </a:rPr>
              <a:t>of </a:t>
            </a:r>
            <a:r>
              <a:rPr sz="1000" spc="-5" dirty="0">
                <a:latin typeface="Arial"/>
                <a:cs typeface="Arial"/>
              </a:rPr>
              <a:t>their values was analyzed. Then  two </a:t>
            </a:r>
            <a:r>
              <a:rPr sz="1000" spc="-10" dirty="0">
                <a:latin typeface="Arial"/>
                <a:cs typeface="Arial"/>
              </a:rPr>
              <a:t>features </a:t>
            </a:r>
            <a:r>
              <a:rPr sz="1000" spc="-15" dirty="0">
                <a:latin typeface="Arial"/>
                <a:cs typeface="Arial"/>
              </a:rPr>
              <a:t>were </a:t>
            </a:r>
            <a:r>
              <a:rPr sz="1000" spc="-5" dirty="0">
                <a:latin typeface="Arial"/>
                <a:cs typeface="Arial"/>
              </a:rPr>
              <a:t>dropped, </a:t>
            </a:r>
            <a:r>
              <a:rPr sz="1000" spc="-2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infrastructures </a:t>
            </a:r>
            <a:r>
              <a:rPr sz="1000" spc="-25" dirty="0">
                <a:latin typeface="Arial"/>
                <a:cs typeface="Arial"/>
              </a:rPr>
              <a:t>and </a:t>
            </a:r>
            <a:r>
              <a:rPr sz="1000" spc="-5" dirty="0">
                <a:latin typeface="Arial"/>
                <a:cs typeface="Arial"/>
              </a:rPr>
              <a:t>reserved lanes, as </a:t>
            </a:r>
            <a:r>
              <a:rPr sz="1000" spc="-20" dirty="0">
                <a:latin typeface="Arial"/>
                <a:cs typeface="Arial"/>
              </a:rPr>
              <a:t>the  </a:t>
            </a:r>
            <a:r>
              <a:rPr sz="1000" spc="-10" dirty="0">
                <a:latin typeface="Arial"/>
                <a:cs typeface="Arial"/>
              </a:rPr>
              <a:t>outliers </a:t>
            </a:r>
            <a:r>
              <a:rPr sz="1000" spc="-5" dirty="0">
                <a:latin typeface="Arial"/>
                <a:cs typeface="Arial"/>
              </a:rPr>
              <a:t>represented more </a:t>
            </a:r>
            <a:r>
              <a:rPr sz="1000" dirty="0">
                <a:latin typeface="Arial"/>
                <a:cs typeface="Arial"/>
              </a:rPr>
              <a:t>than </a:t>
            </a:r>
            <a:r>
              <a:rPr sz="1000" spc="-30" dirty="0">
                <a:latin typeface="Arial"/>
                <a:cs typeface="Arial"/>
              </a:rPr>
              <a:t>75% </a:t>
            </a:r>
            <a:r>
              <a:rPr sz="1000" spc="-25" dirty="0">
                <a:latin typeface="Arial"/>
                <a:cs typeface="Arial"/>
              </a:rPr>
              <a:t>of </a:t>
            </a:r>
            <a:r>
              <a:rPr sz="1000" spc="-5" dirty="0">
                <a:latin typeface="Arial"/>
                <a:cs typeface="Arial"/>
              </a:rPr>
              <a:t>its data. Finally with </a:t>
            </a:r>
            <a:r>
              <a:rPr sz="1000" spc="-20" dirty="0">
                <a:latin typeface="Arial"/>
                <a:cs typeface="Arial"/>
              </a:rPr>
              <a:t>the </a:t>
            </a:r>
            <a:r>
              <a:rPr sz="1000" spc="-10" dirty="0">
                <a:latin typeface="Arial"/>
                <a:cs typeface="Arial"/>
              </a:rPr>
              <a:t>rest </a:t>
            </a:r>
            <a:r>
              <a:rPr sz="1000" spc="-5" dirty="0">
                <a:latin typeface="Arial"/>
                <a:cs typeface="Arial"/>
              </a:rPr>
              <a:t>of the  </a:t>
            </a:r>
            <a:r>
              <a:rPr sz="1000" spc="-10" dirty="0">
                <a:latin typeface="Arial"/>
                <a:cs typeface="Arial"/>
              </a:rPr>
              <a:t>features </a:t>
            </a:r>
            <a:r>
              <a:rPr sz="1000" spc="-5" dirty="0">
                <a:latin typeface="Arial"/>
                <a:cs typeface="Arial"/>
              </a:rPr>
              <a:t>with missing </a:t>
            </a:r>
            <a:r>
              <a:rPr sz="1000" spc="-10" dirty="0">
                <a:latin typeface="Arial"/>
                <a:cs typeface="Arial"/>
              </a:rPr>
              <a:t>values, </a:t>
            </a:r>
            <a:r>
              <a:rPr sz="1000" dirty="0">
                <a:latin typeface="Arial"/>
                <a:cs typeface="Arial"/>
              </a:rPr>
              <a:t>the tra </a:t>
            </a:r>
            <a:r>
              <a:rPr sz="1000" spc="-5" dirty="0">
                <a:latin typeface="Arial"/>
                <a:cs typeface="Arial"/>
              </a:rPr>
              <a:t>c regime, </a:t>
            </a:r>
            <a:r>
              <a:rPr sz="1000" spc="-15" dirty="0">
                <a:latin typeface="Arial"/>
                <a:cs typeface="Arial"/>
              </a:rPr>
              <a:t>the </a:t>
            </a:r>
            <a:r>
              <a:rPr sz="1000" dirty="0">
                <a:latin typeface="Arial"/>
                <a:cs typeface="Arial"/>
              </a:rPr>
              <a:t>number </a:t>
            </a:r>
            <a:r>
              <a:rPr sz="1000" spc="-10" dirty="0">
                <a:latin typeface="Arial"/>
                <a:cs typeface="Arial"/>
              </a:rPr>
              <a:t>of </a:t>
            </a:r>
            <a:r>
              <a:rPr sz="1000" spc="-5" dirty="0">
                <a:latin typeface="Arial"/>
                <a:cs typeface="Arial"/>
              </a:rPr>
              <a:t>lanes, </a:t>
            </a: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road  </a:t>
            </a:r>
            <a:r>
              <a:rPr sz="1000" spc="-15" dirty="0">
                <a:latin typeface="Arial"/>
                <a:cs typeface="Arial"/>
              </a:rPr>
              <a:t>pro </a:t>
            </a:r>
            <a:r>
              <a:rPr sz="1000" spc="-10" dirty="0">
                <a:latin typeface="Arial"/>
                <a:cs typeface="Arial"/>
              </a:rPr>
              <a:t>le </a:t>
            </a:r>
            <a:r>
              <a:rPr sz="1000" dirty="0">
                <a:latin typeface="Arial"/>
                <a:cs typeface="Arial"/>
              </a:rPr>
              <a:t>and </a:t>
            </a:r>
            <a:r>
              <a:rPr sz="1000" spc="-15" dirty="0">
                <a:latin typeface="Arial"/>
                <a:cs typeface="Arial"/>
              </a:rPr>
              <a:t>shape </a:t>
            </a:r>
            <a:r>
              <a:rPr sz="1000" spc="-25" dirty="0">
                <a:latin typeface="Arial"/>
                <a:cs typeface="Arial"/>
              </a:rPr>
              <a:t>and </a:t>
            </a: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situation </a:t>
            </a:r>
            <a:r>
              <a:rPr sz="1000" spc="-10" dirty="0">
                <a:latin typeface="Arial"/>
                <a:cs typeface="Arial"/>
              </a:rPr>
              <a:t>at </a:t>
            </a:r>
            <a:r>
              <a:rPr sz="1000" spc="-20" dirty="0">
                <a:latin typeface="Arial"/>
                <a:cs typeface="Arial"/>
              </a:rPr>
              <a:t>the time </a:t>
            </a:r>
            <a:r>
              <a:rPr sz="1000" spc="-35" dirty="0">
                <a:latin typeface="Arial"/>
                <a:cs typeface="Arial"/>
              </a:rPr>
              <a:t>of </a:t>
            </a: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accident, </a:t>
            </a:r>
            <a:r>
              <a:rPr sz="1000" spc="-2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NaN </a:t>
            </a:r>
            <a:r>
              <a:rPr sz="1000" spc="-10" dirty="0">
                <a:latin typeface="Arial"/>
                <a:cs typeface="Arial"/>
              </a:rPr>
              <a:t>and  outliers </a:t>
            </a:r>
            <a:r>
              <a:rPr sz="1000" dirty="0">
                <a:latin typeface="Arial"/>
                <a:cs typeface="Arial"/>
              </a:rPr>
              <a:t>were </a:t>
            </a:r>
            <a:r>
              <a:rPr sz="1000" spc="-5" dirty="0">
                <a:latin typeface="Arial"/>
                <a:cs typeface="Arial"/>
              </a:rPr>
              <a:t>replaced </a:t>
            </a:r>
            <a:r>
              <a:rPr sz="1000" dirty="0">
                <a:latin typeface="Arial"/>
                <a:cs typeface="Arial"/>
              </a:rPr>
              <a:t>with </a:t>
            </a:r>
            <a:r>
              <a:rPr sz="1000" spc="-25" dirty="0">
                <a:latin typeface="Arial"/>
                <a:cs typeface="Arial"/>
              </a:rPr>
              <a:t>the </a:t>
            </a:r>
            <a:r>
              <a:rPr sz="1000" spc="-10" dirty="0">
                <a:latin typeface="Arial"/>
                <a:cs typeface="Arial"/>
              </a:rPr>
              <a:t>feature’s </a:t>
            </a:r>
            <a:r>
              <a:rPr sz="1000" dirty="0">
                <a:latin typeface="Arial"/>
                <a:cs typeface="Arial"/>
              </a:rPr>
              <a:t>most </a:t>
            </a:r>
            <a:r>
              <a:rPr sz="1000" spc="-5" dirty="0">
                <a:latin typeface="Arial"/>
                <a:cs typeface="Arial"/>
              </a:rPr>
              <a:t>popular</a:t>
            </a:r>
            <a:r>
              <a:rPr sz="1000" spc="6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value.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Arial"/>
              <a:cs typeface="Arial"/>
            </a:endParaRPr>
          </a:p>
          <a:p>
            <a:pPr marL="571500" marR="7620" algn="just">
              <a:lnSpc>
                <a:spcPts val="1130"/>
              </a:lnSpc>
              <a:spcBef>
                <a:spcPts val="5"/>
              </a:spcBef>
            </a:pPr>
            <a:r>
              <a:rPr sz="950" spc="-15" dirty="0">
                <a:latin typeface="Arial"/>
                <a:cs typeface="Arial"/>
              </a:rPr>
              <a:t>Last format changes </a:t>
            </a:r>
            <a:r>
              <a:rPr sz="950" spc="-25" dirty="0">
                <a:latin typeface="Arial"/>
                <a:cs typeface="Arial"/>
              </a:rPr>
              <a:t>were </a:t>
            </a:r>
            <a:r>
              <a:rPr sz="950" spc="-5" dirty="0">
                <a:latin typeface="Arial"/>
                <a:cs typeface="Arial"/>
              </a:rPr>
              <a:t>performed </a:t>
            </a:r>
            <a:r>
              <a:rPr sz="950" spc="10" dirty="0">
                <a:latin typeface="Arial"/>
                <a:cs typeface="Arial"/>
              </a:rPr>
              <a:t>to </a:t>
            </a:r>
            <a:r>
              <a:rPr sz="950" dirty="0">
                <a:latin typeface="Arial"/>
                <a:cs typeface="Arial"/>
              </a:rPr>
              <a:t>the </a:t>
            </a:r>
            <a:r>
              <a:rPr sz="950" spc="-15" dirty="0">
                <a:latin typeface="Arial"/>
                <a:cs typeface="Arial"/>
              </a:rPr>
              <a:t>school </a:t>
            </a:r>
            <a:r>
              <a:rPr sz="950" spc="-25" dirty="0">
                <a:latin typeface="Arial"/>
                <a:cs typeface="Arial"/>
              </a:rPr>
              <a:t>and </a:t>
            </a:r>
            <a:r>
              <a:rPr sz="950" spc="-5" dirty="0">
                <a:latin typeface="Arial"/>
                <a:cs typeface="Arial"/>
              </a:rPr>
              <a:t>department </a:t>
            </a:r>
            <a:r>
              <a:rPr sz="950" spc="-10" dirty="0">
                <a:latin typeface="Arial"/>
                <a:cs typeface="Arial"/>
              </a:rPr>
              <a:t>values. </a:t>
            </a:r>
            <a:r>
              <a:rPr sz="950" spc="-5" dirty="0">
                <a:latin typeface="Arial"/>
                <a:cs typeface="Arial"/>
              </a:rPr>
              <a:t>The  </a:t>
            </a:r>
            <a:r>
              <a:rPr sz="950" spc="-15" dirty="0">
                <a:latin typeface="Arial"/>
                <a:cs typeface="Arial"/>
              </a:rPr>
              <a:t>school </a:t>
            </a:r>
            <a:r>
              <a:rPr sz="950" dirty="0">
                <a:latin typeface="Arial"/>
                <a:cs typeface="Arial"/>
              </a:rPr>
              <a:t>feature </a:t>
            </a:r>
            <a:r>
              <a:rPr sz="950" spc="-5" dirty="0">
                <a:latin typeface="Arial"/>
                <a:cs typeface="Arial"/>
              </a:rPr>
              <a:t>had </a:t>
            </a:r>
            <a:r>
              <a:rPr sz="950" spc="-25" dirty="0">
                <a:latin typeface="Arial"/>
                <a:cs typeface="Arial"/>
              </a:rPr>
              <a:t>all </a:t>
            </a:r>
            <a:r>
              <a:rPr sz="950" spc="-15" dirty="0">
                <a:latin typeface="Arial"/>
                <a:cs typeface="Arial"/>
              </a:rPr>
              <a:t>samples divided </a:t>
            </a:r>
            <a:r>
              <a:rPr sz="950" spc="-10" dirty="0">
                <a:latin typeface="Arial"/>
                <a:cs typeface="Arial"/>
              </a:rPr>
              <a:t>either </a:t>
            </a:r>
            <a:r>
              <a:rPr sz="950" spc="-25" dirty="0">
                <a:latin typeface="Arial"/>
                <a:cs typeface="Arial"/>
              </a:rPr>
              <a:t>in </a:t>
            </a:r>
            <a:r>
              <a:rPr sz="950" dirty="0">
                <a:latin typeface="Arial"/>
                <a:cs typeface="Arial"/>
              </a:rPr>
              <a:t>the </a:t>
            </a:r>
            <a:r>
              <a:rPr sz="950" spc="-5" dirty="0">
                <a:latin typeface="Arial"/>
                <a:cs typeface="Arial"/>
              </a:rPr>
              <a:t>0 </a:t>
            </a:r>
            <a:r>
              <a:rPr sz="950" spc="-20" dirty="0">
                <a:latin typeface="Arial"/>
                <a:cs typeface="Arial"/>
              </a:rPr>
              <a:t>or the </a:t>
            </a:r>
            <a:r>
              <a:rPr sz="950" spc="-5" dirty="0">
                <a:latin typeface="Arial"/>
                <a:cs typeface="Arial"/>
              </a:rPr>
              <a:t>100 </a:t>
            </a:r>
            <a:r>
              <a:rPr sz="950" spc="-10" dirty="0">
                <a:latin typeface="Arial"/>
                <a:cs typeface="Arial"/>
              </a:rPr>
              <a:t>values, </a:t>
            </a:r>
            <a:r>
              <a:rPr sz="950" spc="-5" dirty="0">
                <a:latin typeface="Arial"/>
                <a:cs typeface="Arial"/>
              </a:rPr>
              <a:t>thus </a:t>
            </a:r>
            <a:r>
              <a:rPr sz="950" spc="-25" dirty="0">
                <a:latin typeface="Arial"/>
                <a:cs typeface="Arial"/>
              </a:rPr>
              <a:t>all  </a:t>
            </a:r>
            <a:r>
              <a:rPr sz="950" dirty="0">
                <a:latin typeface="Arial"/>
                <a:cs typeface="Arial"/>
              </a:rPr>
              <a:t>the </a:t>
            </a:r>
            <a:r>
              <a:rPr sz="950" spc="-30" dirty="0">
                <a:latin typeface="Arial"/>
                <a:cs typeface="Arial"/>
              </a:rPr>
              <a:t>100 </a:t>
            </a:r>
            <a:r>
              <a:rPr sz="950" spc="-15" dirty="0">
                <a:latin typeface="Arial"/>
                <a:cs typeface="Arial"/>
              </a:rPr>
              <a:t>values </a:t>
            </a:r>
            <a:r>
              <a:rPr sz="950" spc="-5" dirty="0">
                <a:latin typeface="Arial"/>
                <a:cs typeface="Arial"/>
              </a:rPr>
              <a:t>were </a:t>
            </a:r>
            <a:r>
              <a:rPr sz="950" spc="-10" dirty="0">
                <a:latin typeface="Arial"/>
                <a:cs typeface="Arial"/>
              </a:rPr>
              <a:t>replaced </a:t>
            </a:r>
            <a:r>
              <a:rPr sz="950" spc="-25" dirty="0">
                <a:latin typeface="Arial"/>
                <a:cs typeface="Arial"/>
              </a:rPr>
              <a:t>with </a:t>
            </a:r>
            <a:r>
              <a:rPr sz="950" spc="-5" dirty="0">
                <a:latin typeface="Arial"/>
                <a:cs typeface="Arial"/>
              </a:rPr>
              <a:t>a 1. </a:t>
            </a:r>
            <a:r>
              <a:rPr sz="950" spc="-10" dirty="0">
                <a:latin typeface="Arial"/>
                <a:cs typeface="Arial"/>
              </a:rPr>
              <a:t>Similarly </a:t>
            </a:r>
            <a:r>
              <a:rPr sz="950" dirty="0">
                <a:latin typeface="Arial"/>
                <a:cs typeface="Arial"/>
              </a:rPr>
              <a:t>the </a:t>
            </a:r>
            <a:r>
              <a:rPr sz="950" spc="-5" dirty="0">
                <a:latin typeface="Arial"/>
                <a:cs typeface="Arial"/>
              </a:rPr>
              <a:t>department </a:t>
            </a:r>
            <a:r>
              <a:rPr sz="950" dirty="0">
                <a:latin typeface="Arial"/>
                <a:cs typeface="Arial"/>
              </a:rPr>
              <a:t>feature </a:t>
            </a:r>
            <a:r>
              <a:rPr sz="950" spc="-5" dirty="0">
                <a:latin typeface="Arial"/>
                <a:cs typeface="Arial"/>
              </a:rPr>
              <a:t>had an  </a:t>
            </a:r>
            <a:r>
              <a:rPr sz="950" dirty="0">
                <a:latin typeface="Arial"/>
                <a:cs typeface="Arial"/>
              </a:rPr>
              <a:t>extra </a:t>
            </a:r>
            <a:r>
              <a:rPr sz="950" spc="-5" dirty="0">
                <a:latin typeface="Arial"/>
                <a:cs typeface="Arial"/>
              </a:rPr>
              <a:t>0 </a:t>
            </a:r>
            <a:r>
              <a:rPr sz="950" spc="-10" dirty="0">
                <a:latin typeface="Arial"/>
                <a:cs typeface="Arial"/>
              </a:rPr>
              <a:t>added </a:t>
            </a:r>
            <a:r>
              <a:rPr sz="950" spc="-5" dirty="0">
                <a:latin typeface="Arial"/>
                <a:cs typeface="Arial"/>
              </a:rPr>
              <a:t>at </a:t>
            </a:r>
            <a:r>
              <a:rPr sz="950" dirty="0">
                <a:latin typeface="Arial"/>
                <a:cs typeface="Arial"/>
              </a:rPr>
              <a:t>the units </a:t>
            </a:r>
            <a:r>
              <a:rPr sz="950" spc="-15" dirty="0">
                <a:latin typeface="Arial"/>
                <a:cs typeface="Arial"/>
              </a:rPr>
              <a:t>position, </a:t>
            </a:r>
            <a:r>
              <a:rPr sz="950" dirty="0">
                <a:latin typeface="Arial"/>
                <a:cs typeface="Arial"/>
              </a:rPr>
              <a:t>so </a:t>
            </a:r>
            <a:r>
              <a:rPr sz="950" spc="-20" dirty="0">
                <a:latin typeface="Arial"/>
                <a:cs typeface="Arial"/>
              </a:rPr>
              <a:t>all </a:t>
            </a:r>
            <a:r>
              <a:rPr sz="950" spc="-15" dirty="0">
                <a:latin typeface="Arial"/>
                <a:cs typeface="Arial"/>
              </a:rPr>
              <a:t>values </a:t>
            </a:r>
            <a:r>
              <a:rPr sz="950" spc="-20" dirty="0">
                <a:latin typeface="Arial"/>
                <a:cs typeface="Arial"/>
              </a:rPr>
              <a:t>were </a:t>
            </a:r>
            <a:r>
              <a:rPr sz="950" spc="-10" dirty="0">
                <a:latin typeface="Arial"/>
                <a:cs typeface="Arial"/>
              </a:rPr>
              <a:t>divided </a:t>
            </a:r>
            <a:r>
              <a:rPr sz="950" spc="-5" dirty="0">
                <a:latin typeface="Arial"/>
                <a:cs typeface="Arial"/>
              </a:rPr>
              <a:t>by</a:t>
            </a:r>
            <a:r>
              <a:rPr sz="950" spc="21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10.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Arial"/>
              <a:cs typeface="Arial"/>
            </a:endParaRPr>
          </a:p>
          <a:p>
            <a:pPr marL="571500" marR="12065" algn="just">
              <a:lnSpc>
                <a:spcPct val="95100"/>
              </a:lnSpc>
              <a:spcBef>
                <a:spcPts val="5"/>
              </a:spcBef>
            </a:pPr>
            <a:r>
              <a:rPr sz="1000" spc="-10" dirty="0">
                <a:latin typeface="Arial"/>
                <a:cs typeface="Arial"/>
              </a:rPr>
              <a:t>Regarding </a:t>
            </a:r>
            <a:r>
              <a:rPr sz="1000" spc="-15" dirty="0">
                <a:latin typeface="Arial"/>
                <a:cs typeface="Arial"/>
              </a:rPr>
              <a:t>the </a:t>
            </a:r>
            <a:r>
              <a:rPr sz="1000" dirty="0">
                <a:latin typeface="Arial"/>
                <a:cs typeface="Arial"/>
              </a:rPr>
              <a:t>type </a:t>
            </a:r>
            <a:r>
              <a:rPr sz="1000" spc="-10" dirty="0">
                <a:latin typeface="Arial"/>
                <a:cs typeface="Arial"/>
              </a:rPr>
              <a:t>of </a:t>
            </a:r>
            <a:r>
              <a:rPr sz="1000" dirty="0">
                <a:latin typeface="Arial"/>
                <a:cs typeface="Arial"/>
              </a:rPr>
              <a:t>the </a:t>
            </a:r>
            <a:r>
              <a:rPr sz="1000" spc="-10" dirty="0">
                <a:latin typeface="Arial"/>
                <a:cs typeface="Arial"/>
              </a:rPr>
              <a:t>data, all features </a:t>
            </a:r>
            <a:r>
              <a:rPr sz="1000" dirty="0">
                <a:latin typeface="Arial"/>
                <a:cs typeface="Arial"/>
              </a:rPr>
              <a:t>had </a:t>
            </a:r>
            <a:r>
              <a:rPr sz="1000" spc="-5" dirty="0">
                <a:latin typeface="Arial"/>
                <a:cs typeface="Arial"/>
              </a:rPr>
              <a:t>a coherent </a:t>
            </a:r>
            <a:r>
              <a:rPr sz="1000" spc="-20" dirty="0">
                <a:latin typeface="Arial"/>
                <a:cs typeface="Arial"/>
              </a:rPr>
              <a:t>data type </a:t>
            </a:r>
            <a:r>
              <a:rPr sz="1000" spc="-5" dirty="0">
                <a:latin typeface="Arial"/>
                <a:cs typeface="Arial"/>
              </a:rPr>
              <a:t>except  </a:t>
            </a:r>
            <a:r>
              <a:rPr sz="1000" spc="-15" dirty="0">
                <a:latin typeface="Arial"/>
                <a:cs typeface="Arial"/>
              </a:rPr>
              <a:t>for </a:t>
            </a:r>
            <a:r>
              <a:rPr sz="1000" spc="-20" dirty="0">
                <a:latin typeface="Arial"/>
                <a:cs typeface="Arial"/>
              </a:rPr>
              <a:t>the date </a:t>
            </a:r>
            <a:r>
              <a:rPr sz="1000" spc="-10" dirty="0">
                <a:latin typeface="Arial"/>
                <a:cs typeface="Arial"/>
              </a:rPr>
              <a:t>feature </a:t>
            </a:r>
            <a:r>
              <a:rPr sz="1000" dirty="0">
                <a:latin typeface="Arial"/>
                <a:cs typeface="Arial"/>
              </a:rPr>
              <a:t>which </a:t>
            </a:r>
            <a:r>
              <a:rPr sz="1000" spc="-5" dirty="0">
                <a:latin typeface="Arial"/>
                <a:cs typeface="Arial"/>
              </a:rPr>
              <a:t>was </a:t>
            </a:r>
            <a:r>
              <a:rPr sz="1000" dirty="0">
                <a:latin typeface="Arial"/>
                <a:cs typeface="Arial"/>
              </a:rPr>
              <a:t>de ned </a:t>
            </a:r>
            <a:r>
              <a:rPr sz="1000" spc="-5" dirty="0">
                <a:latin typeface="Arial"/>
                <a:cs typeface="Arial"/>
              </a:rPr>
              <a:t>with </a:t>
            </a:r>
            <a:r>
              <a:rPr sz="1000" dirty="0">
                <a:latin typeface="Arial"/>
                <a:cs typeface="Arial"/>
              </a:rPr>
              <a:t>the string </a:t>
            </a:r>
            <a:r>
              <a:rPr sz="1000" spc="-5" dirty="0">
                <a:latin typeface="Arial"/>
                <a:cs typeface="Arial"/>
              </a:rPr>
              <a:t>type. I </a:t>
            </a:r>
            <a:r>
              <a:rPr sz="1000" dirty="0">
                <a:latin typeface="Arial"/>
                <a:cs typeface="Arial"/>
              </a:rPr>
              <a:t>used </a:t>
            </a:r>
            <a:r>
              <a:rPr sz="1000" spc="-15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to </a:t>
            </a:r>
            <a:r>
              <a:rPr sz="1000" dirty="0">
                <a:latin typeface="Arial"/>
                <a:cs typeface="Arial"/>
              </a:rPr>
              <a:t>data  </a:t>
            </a:r>
            <a:r>
              <a:rPr sz="1000" spc="-10" dirty="0">
                <a:latin typeface="Arial"/>
                <a:cs typeface="Arial"/>
              </a:rPr>
              <a:t>function of </a:t>
            </a:r>
            <a:r>
              <a:rPr sz="1000" spc="-15" dirty="0">
                <a:latin typeface="Arial"/>
                <a:cs typeface="Arial"/>
              </a:rPr>
              <a:t>pandas </a:t>
            </a:r>
            <a:r>
              <a:rPr sz="1000" dirty="0">
                <a:latin typeface="Arial"/>
                <a:cs typeface="Arial"/>
              </a:rPr>
              <a:t>to </a:t>
            </a:r>
            <a:r>
              <a:rPr sz="1000" spc="-30" dirty="0">
                <a:latin typeface="Arial"/>
                <a:cs typeface="Arial"/>
              </a:rPr>
              <a:t>de ne </a:t>
            </a:r>
            <a:r>
              <a:rPr sz="1000" spc="-15" dirty="0">
                <a:latin typeface="Arial"/>
                <a:cs typeface="Arial"/>
              </a:rPr>
              <a:t>the </a:t>
            </a:r>
            <a:r>
              <a:rPr sz="1000" spc="-10" dirty="0">
                <a:latin typeface="Arial"/>
                <a:cs typeface="Arial"/>
              </a:rPr>
              <a:t>date </a:t>
            </a:r>
            <a:r>
              <a:rPr sz="1000" dirty="0">
                <a:latin typeface="Arial"/>
                <a:cs typeface="Arial"/>
              </a:rPr>
              <a:t>feature </a:t>
            </a:r>
            <a:r>
              <a:rPr sz="1000" spc="-5" dirty="0">
                <a:latin typeface="Arial"/>
                <a:cs typeface="Arial"/>
              </a:rPr>
              <a:t>with </a:t>
            </a:r>
            <a:r>
              <a:rPr sz="1000" spc="-15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datetime type. </a:t>
            </a:r>
            <a:r>
              <a:rPr sz="1000" dirty="0">
                <a:latin typeface="Arial"/>
                <a:cs typeface="Arial"/>
              </a:rPr>
              <a:t>After </a:t>
            </a:r>
            <a:r>
              <a:rPr sz="1000" spc="-5" dirty="0">
                <a:latin typeface="Arial"/>
                <a:cs typeface="Arial"/>
              </a:rPr>
              <a:t>all,  </a:t>
            </a:r>
            <a:r>
              <a:rPr sz="1000" spc="-20" dirty="0">
                <a:latin typeface="Arial"/>
                <a:cs typeface="Arial"/>
              </a:rPr>
              <a:t>24 </a:t>
            </a:r>
            <a:r>
              <a:rPr sz="1000" spc="-10" dirty="0">
                <a:latin typeface="Arial"/>
                <a:cs typeface="Arial"/>
              </a:rPr>
              <a:t>features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remained.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86814" y="5950077"/>
            <a:ext cx="2426335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1945" algn="l"/>
              </a:tabLst>
            </a:pPr>
            <a:r>
              <a:rPr sz="1450" dirty="0">
                <a:latin typeface="Arial"/>
                <a:cs typeface="Arial"/>
              </a:rPr>
              <a:t>3	</a:t>
            </a:r>
            <a:r>
              <a:rPr sz="1450" spc="-15" dirty="0">
                <a:latin typeface="Arial"/>
                <a:cs typeface="Arial"/>
              </a:rPr>
              <a:t>Exploratory </a:t>
            </a:r>
            <a:r>
              <a:rPr sz="1450" dirty="0">
                <a:latin typeface="Arial"/>
                <a:cs typeface="Arial"/>
              </a:rPr>
              <a:t>Data</a:t>
            </a:r>
            <a:r>
              <a:rPr sz="1450" spc="-5" dirty="0">
                <a:latin typeface="Arial"/>
                <a:cs typeface="Arial"/>
              </a:rPr>
              <a:t> </a:t>
            </a:r>
            <a:r>
              <a:rPr sz="1450" spc="-10" dirty="0">
                <a:latin typeface="Arial"/>
                <a:cs typeface="Arial"/>
              </a:rPr>
              <a:t>Analysis</a:t>
            </a:r>
            <a:endParaRPr sz="14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89861" y="6609968"/>
            <a:ext cx="4385310" cy="75692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algn="just">
              <a:lnSpc>
                <a:spcPts val="1140"/>
              </a:lnSpc>
              <a:spcBef>
                <a:spcPts val="180"/>
              </a:spcBef>
            </a:pPr>
            <a:r>
              <a:rPr sz="1000" spc="-15" dirty="0">
                <a:latin typeface="Arial"/>
                <a:cs typeface="Arial"/>
              </a:rPr>
              <a:t>First, the </a:t>
            </a:r>
            <a:r>
              <a:rPr sz="1000" spc="-10" dirty="0">
                <a:latin typeface="Arial"/>
                <a:cs typeface="Arial"/>
              </a:rPr>
              <a:t>distribution </a:t>
            </a:r>
            <a:r>
              <a:rPr sz="1000" spc="-25" dirty="0">
                <a:latin typeface="Arial"/>
                <a:cs typeface="Arial"/>
              </a:rPr>
              <a:t>of </a:t>
            </a:r>
            <a:r>
              <a:rPr sz="1000" spc="-5" dirty="0">
                <a:latin typeface="Arial"/>
                <a:cs typeface="Arial"/>
              </a:rPr>
              <a:t>the target’s </a:t>
            </a:r>
            <a:r>
              <a:rPr sz="1000" spc="-20" dirty="0">
                <a:latin typeface="Arial"/>
                <a:cs typeface="Arial"/>
              </a:rPr>
              <a:t>values </a:t>
            </a:r>
            <a:r>
              <a:rPr sz="1000" spc="-15" dirty="0">
                <a:latin typeface="Arial"/>
                <a:cs typeface="Arial"/>
              </a:rPr>
              <a:t>was </a:t>
            </a:r>
            <a:r>
              <a:rPr sz="1000" spc="-5" dirty="0">
                <a:latin typeface="Arial"/>
                <a:cs typeface="Arial"/>
              </a:rPr>
              <a:t>visualized. </a:t>
            </a:r>
            <a:r>
              <a:rPr sz="1000" spc="-1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plot </a:t>
            </a:r>
            <a:r>
              <a:rPr sz="1000" dirty="0">
                <a:latin typeface="Arial"/>
                <a:cs typeface="Arial"/>
              </a:rPr>
              <a:t>con </a:t>
            </a:r>
            <a:r>
              <a:rPr sz="1000" spc="-5" dirty="0">
                <a:latin typeface="Arial"/>
                <a:cs typeface="Arial"/>
              </a:rPr>
              <a:t>rmed  </a:t>
            </a:r>
            <a:r>
              <a:rPr sz="1000" spc="-15" dirty="0">
                <a:latin typeface="Arial"/>
                <a:cs typeface="Arial"/>
              </a:rPr>
              <a:t>that </a:t>
            </a:r>
            <a:r>
              <a:rPr sz="1000" spc="-10" dirty="0">
                <a:latin typeface="Arial"/>
                <a:cs typeface="Arial"/>
              </a:rPr>
              <a:t>it is </a:t>
            </a:r>
            <a:r>
              <a:rPr sz="1000" spc="-5" dirty="0">
                <a:latin typeface="Arial"/>
                <a:cs typeface="Arial"/>
              </a:rPr>
              <a:t>a balanced labeled dataset as </a:t>
            </a: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samples </a:t>
            </a:r>
            <a:r>
              <a:rPr sz="1000" dirty="0">
                <a:latin typeface="Arial"/>
                <a:cs typeface="Arial"/>
              </a:rPr>
              <a:t>are </a:t>
            </a:r>
            <a:r>
              <a:rPr sz="1000" spc="-10" dirty="0">
                <a:latin typeface="Arial"/>
                <a:cs typeface="Arial"/>
              </a:rPr>
              <a:t>divided </a:t>
            </a:r>
            <a:r>
              <a:rPr sz="1000" dirty="0">
                <a:latin typeface="Arial"/>
                <a:cs typeface="Arial"/>
              </a:rPr>
              <a:t>56-54 </a:t>
            </a:r>
            <a:r>
              <a:rPr sz="1000" spc="-5" dirty="0">
                <a:latin typeface="Arial"/>
                <a:cs typeface="Arial"/>
              </a:rPr>
              <a:t>with  </a:t>
            </a:r>
            <a:r>
              <a:rPr sz="1000" spc="-20" dirty="0">
                <a:latin typeface="Arial"/>
                <a:cs typeface="Arial"/>
              </a:rPr>
              <a:t>more </a:t>
            </a:r>
            <a:r>
              <a:rPr sz="1000" spc="-5" dirty="0">
                <a:latin typeface="Arial"/>
                <a:cs typeface="Arial"/>
              </a:rPr>
              <a:t>cases </a:t>
            </a:r>
            <a:r>
              <a:rPr sz="1000" spc="-15" dirty="0">
                <a:latin typeface="Arial"/>
                <a:cs typeface="Arial"/>
              </a:rPr>
              <a:t>of </a:t>
            </a:r>
            <a:r>
              <a:rPr sz="1000" spc="-5" dirty="0">
                <a:latin typeface="Arial"/>
                <a:cs typeface="Arial"/>
              </a:rPr>
              <a:t>lower </a:t>
            </a:r>
            <a:r>
              <a:rPr sz="1000" spc="-10" dirty="0">
                <a:latin typeface="Arial"/>
                <a:cs typeface="Arial"/>
              </a:rPr>
              <a:t>severity. </a:t>
            </a:r>
            <a:r>
              <a:rPr sz="1000" spc="-5" dirty="0">
                <a:latin typeface="Arial"/>
                <a:cs typeface="Arial"/>
              </a:rPr>
              <a:t>Then a seasonality </a:t>
            </a:r>
            <a:r>
              <a:rPr sz="1000" dirty="0">
                <a:latin typeface="Arial"/>
                <a:cs typeface="Arial"/>
              </a:rPr>
              <a:t>analysis </a:t>
            </a:r>
            <a:r>
              <a:rPr sz="1000" spc="-5" dirty="0">
                <a:latin typeface="Arial"/>
                <a:cs typeface="Arial"/>
              </a:rPr>
              <a:t>was </a:t>
            </a:r>
            <a:r>
              <a:rPr sz="1000" spc="-15" dirty="0">
                <a:latin typeface="Arial"/>
                <a:cs typeface="Arial"/>
              </a:rPr>
              <a:t>performed,  </a:t>
            </a:r>
            <a:r>
              <a:rPr sz="1000" spc="-10" dirty="0">
                <a:latin typeface="Arial"/>
                <a:cs typeface="Arial"/>
              </a:rPr>
              <a:t>visualizing </a:t>
            </a:r>
            <a:r>
              <a:rPr sz="1000" spc="-20" dirty="0">
                <a:latin typeface="Arial"/>
                <a:cs typeface="Arial"/>
              </a:rPr>
              <a:t>the </a:t>
            </a:r>
            <a:r>
              <a:rPr sz="1000" spc="-10" dirty="0">
                <a:latin typeface="Arial"/>
                <a:cs typeface="Arial"/>
              </a:rPr>
              <a:t>global </a:t>
            </a:r>
            <a:r>
              <a:rPr sz="1000" spc="-5" dirty="0">
                <a:latin typeface="Arial"/>
                <a:cs typeface="Arial"/>
              </a:rPr>
              <a:t>trend </a:t>
            </a:r>
            <a:r>
              <a:rPr sz="1000" spc="-15" dirty="0">
                <a:latin typeface="Arial"/>
                <a:cs typeface="Arial"/>
              </a:rPr>
              <a:t>of </a:t>
            </a:r>
            <a:r>
              <a:rPr sz="1000" spc="-5" dirty="0">
                <a:latin typeface="Arial"/>
                <a:cs typeface="Arial"/>
              </a:rPr>
              <a:t>daily </a:t>
            </a:r>
            <a:r>
              <a:rPr sz="1000" spc="-10" dirty="0">
                <a:latin typeface="Arial"/>
                <a:cs typeface="Arial"/>
              </a:rPr>
              <a:t>accidents </a:t>
            </a:r>
            <a:r>
              <a:rPr sz="1000" spc="-5" dirty="0">
                <a:latin typeface="Arial"/>
                <a:cs typeface="Arial"/>
              </a:rPr>
              <a:t>as </a:t>
            </a:r>
            <a:r>
              <a:rPr sz="1000" spc="-10" dirty="0">
                <a:latin typeface="Arial"/>
                <a:cs typeface="Arial"/>
              </a:rPr>
              <a:t>well </a:t>
            </a:r>
            <a:r>
              <a:rPr sz="1000" spc="-5" dirty="0">
                <a:latin typeface="Arial"/>
                <a:cs typeface="Arial"/>
              </a:rPr>
              <a:t>as </a:t>
            </a:r>
            <a:r>
              <a:rPr sz="1000" spc="-20" dirty="0">
                <a:latin typeface="Arial"/>
                <a:cs typeface="Arial"/>
              </a:rPr>
              <a:t>the </a:t>
            </a:r>
            <a:r>
              <a:rPr sz="1000" dirty="0">
                <a:latin typeface="Arial"/>
                <a:cs typeface="Arial"/>
              </a:rPr>
              <a:t>amount </a:t>
            </a:r>
            <a:r>
              <a:rPr sz="1000" spc="-10" dirty="0">
                <a:latin typeface="Arial"/>
                <a:cs typeface="Arial"/>
              </a:rPr>
              <a:t>of  accidents </a:t>
            </a:r>
            <a:r>
              <a:rPr sz="1000" spc="-5" dirty="0">
                <a:latin typeface="Arial"/>
                <a:cs typeface="Arial"/>
              </a:rPr>
              <a:t>grouped </a:t>
            </a:r>
            <a:r>
              <a:rPr sz="1000" spc="-25" dirty="0">
                <a:latin typeface="Arial"/>
                <a:cs typeface="Arial"/>
              </a:rPr>
              <a:t>by </a:t>
            </a:r>
            <a:r>
              <a:rPr sz="1000" dirty="0">
                <a:latin typeface="Arial"/>
                <a:cs typeface="Arial"/>
              </a:rPr>
              <a:t>years, </a:t>
            </a:r>
            <a:r>
              <a:rPr sz="1000" spc="-5" dirty="0">
                <a:latin typeface="Arial"/>
                <a:cs typeface="Arial"/>
              </a:rPr>
              <a:t>month of </a:t>
            </a:r>
            <a:r>
              <a:rPr sz="1000" spc="5" dirty="0">
                <a:latin typeface="Arial"/>
                <a:cs typeface="Arial"/>
              </a:rPr>
              <a:t>the </a:t>
            </a:r>
            <a:r>
              <a:rPr sz="1000" dirty="0">
                <a:latin typeface="Arial"/>
                <a:cs typeface="Arial"/>
              </a:rPr>
              <a:t>year, and </a:t>
            </a:r>
            <a:r>
              <a:rPr sz="1000" spc="-15" dirty="0">
                <a:latin typeface="Arial"/>
                <a:cs typeface="Arial"/>
              </a:rPr>
              <a:t>day </a:t>
            </a:r>
            <a:r>
              <a:rPr sz="1000" dirty="0">
                <a:latin typeface="Arial"/>
                <a:cs typeface="Arial"/>
              </a:rPr>
              <a:t>of </a:t>
            </a:r>
            <a:r>
              <a:rPr sz="1000" spc="-25" dirty="0">
                <a:latin typeface="Arial"/>
                <a:cs typeface="Arial"/>
              </a:rPr>
              <a:t>the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week.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22322" y="3738498"/>
            <a:ext cx="31045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Figure </a:t>
            </a:r>
            <a:r>
              <a:rPr sz="1000" spc="-35" dirty="0">
                <a:latin typeface="Arial"/>
                <a:cs typeface="Arial"/>
              </a:rPr>
              <a:t>1: </a:t>
            </a:r>
            <a:r>
              <a:rPr sz="1000" spc="-5" dirty="0">
                <a:latin typeface="Arial"/>
                <a:cs typeface="Arial"/>
              </a:rPr>
              <a:t>Lineplot </a:t>
            </a:r>
            <a:r>
              <a:rPr sz="1000" spc="5" dirty="0">
                <a:latin typeface="Arial"/>
                <a:cs typeface="Arial"/>
              </a:rPr>
              <a:t>of </a:t>
            </a:r>
            <a:r>
              <a:rPr sz="1000" spc="-10" dirty="0">
                <a:latin typeface="Arial"/>
                <a:cs typeface="Arial"/>
              </a:rPr>
              <a:t>total amount </a:t>
            </a:r>
            <a:r>
              <a:rPr sz="1000" spc="-30" dirty="0">
                <a:latin typeface="Arial"/>
                <a:cs typeface="Arial"/>
              </a:rPr>
              <a:t>of </a:t>
            </a:r>
            <a:r>
              <a:rPr sz="1000" spc="-15" dirty="0">
                <a:latin typeface="Arial"/>
                <a:cs typeface="Arial"/>
              </a:rPr>
              <a:t>accidents </a:t>
            </a:r>
            <a:r>
              <a:rPr sz="1000" spc="-25" dirty="0">
                <a:latin typeface="Arial"/>
                <a:cs typeface="Arial"/>
              </a:rPr>
              <a:t>per</a:t>
            </a:r>
            <a:r>
              <a:rPr sz="1000" spc="2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year.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89861" y="4523359"/>
            <a:ext cx="4385945" cy="75692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algn="just">
              <a:lnSpc>
                <a:spcPts val="1140"/>
              </a:lnSpc>
              <a:spcBef>
                <a:spcPts val="180"/>
              </a:spcBef>
            </a:pPr>
            <a:r>
              <a:rPr sz="1000" spc="-15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previous </a:t>
            </a:r>
            <a:r>
              <a:rPr sz="1000" dirty="0">
                <a:latin typeface="Arial"/>
                <a:cs typeface="Arial"/>
              </a:rPr>
              <a:t>image </a:t>
            </a:r>
            <a:r>
              <a:rPr sz="1000" spc="-15" dirty="0">
                <a:latin typeface="Arial"/>
                <a:cs typeface="Arial"/>
              </a:rPr>
              <a:t>show </a:t>
            </a:r>
            <a:r>
              <a:rPr sz="1000" spc="-10" dirty="0">
                <a:latin typeface="Arial"/>
                <a:cs typeface="Arial"/>
              </a:rPr>
              <a:t>that </a:t>
            </a:r>
            <a:r>
              <a:rPr sz="1000" spc="-15" dirty="0">
                <a:latin typeface="Arial"/>
                <a:cs typeface="Arial"/>
              </a:rPr>
              <a:t>the number </a:t>
            </a:r>
            <a:r>
              <a:rPr sz="1000" spc="-5" dirty="0">
                <a:latin typeface="Arial"/>
                <a:cs typeface="Arial"/>
              </a:rPr>
              <a:t>of </a:t>
            </a:r>
            <a:r>
              <a:rPr sz="1000" spc="-15" dirty="0">
                <a:latin typeface="Arial"/>
                <a:cs typeface="Arial"/>
              </a:rPr>
              <a:t>tra </a:t>
            </a:r>
            <a:r>
              <a:rPr sz="1000" spc="-5" dirty="0">
                <a:latin typeface="Arial"/>
                <a:cs typeface="Arial"/>
              </a:rPr>
              <a:t>c accidents decreased </a:t>
            </a:r>
            <a:r>
              <a:rPr sz="1000" spc="-20" dirty="0">
                <a:latin typeface="Arial"/>
                <a:cs typeface="Arial"/>
              </a:rPr>
              <a:t>over  </a:t>
            </a:r>
            <a:r>
              <a:rPr sz="1000" spc="-15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years from </a:t>
            </a:r>
            <a:r>
              <a:rPr sz="1000" dirty="0">
                <a:latin typeface="Arial"/>
                <a:cs typeface="Arial"/>
              </a:rPr>
              <a:t>2005 </a:t>
            </a:r>
            <a:r>
              <a:rPr sz="1000" spc="-5" dirty="0">
                <a:latin typeface="Arial"/>
                <a:cs typeface="Arial"/>
              </a:rPr>
              <a:t>to </a:t>
            </a:r>
            <a:r>
              <a:rPr sz="1000" spc="-10" dirty="0">
                <a:latin typeface="Arial"/>
                <a:cs typeface="Arial"/>
              </a:rPr>
              <a:t>2013, </a:t>
            </a:r>
            <a:r>
              <a:rPr sz="1000" spc="-5" dirty="0">
                <a:latin typeface="Arial"/>
                <a:cs typeface="Arial"/>
              </a:rPr>
              <a:t>after which </a:t>
            </a: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trend </a:t>
            </a:r>
            <a:r>
              <a:rPr sz="1000" dirty="0">
                <a:latin typeface="Arial"/>
                <a:cs typeface="Arial"/>
              </a:rPr>
              <a:t>became </a:t>
            </a:r>
            <a:r>
              <a:rPr sz="1000" spc="-5" dirty="0">
                <a:latin typeface="Arial"/>
                <a:cs typeface="Arial"/>
              </a:rPr>
              <a:t>stable. Analyzing  </a:t>
            </a:r>
            <a:r>
              <a:rPr sz="1000" spc="-15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yearly trend there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a </a:t>
            </a:r>
            <a:r>
              <a:rPr sz="1000" dirty="0">
                <a:latin typeface="Arial"/>
                <a:cs typeface="Arial"/>
              </a:rPr>
              <a:t>seasonal </a:t>
            </a:r>
            <a:r>
              <a:rPr sz="1000" spc="-10" dirty="0">
                <a:latin typeface="Arial"/>
                <a:cs typeface="Arial"/>
              </a:rPr>
              <a:t>pattern </a:t>
            </a:r>
            <a:r>
              <a:rPr sz="1000" spc="-5" dirty="0">
                <a:latin typeface="Arial"/>
                <a:cs typeface="Arial"/>
              </a:rPr>
              <a:t>where </a:t>
            </a:r>
            <a:r>
              <a:rPr sz="1000" dirty="0">
                <a:latin typeface="Arial"/>
                <a:cs typeface="Arial"/>
              </a:rPr>
              <a:t>the </a:t>
            </a:r>
            <a:r>
              <a:rPr sz="1000" spc="-10" dirty="0">
                <a:latin typeface="Arial"/>
                <a:cs typeface="Arial"/>
              </a:rPr>
              <a:t>number </a:t>
            </a:r>
            <a:r>
              <a:rPr sz="1000" spc="-25" dirty="0">
                <a:latin typeface="Arial"/>
                <a:cs typeface="Arial"/>
              </a:rPr>
              <a:t>of </a:t>
            </a:r>
            <a:r>
              <a:rPr sz="1000" spc="-5" dirty="0">
                <a:latin typeface="Arial"/>
                <a:cs typeface="Arial"/>
              </a:rPr>
              <a:t>accidents  </a:t>
            </a:r>
            <a:r>
              <a:rPr sz="1000" spc="-10" dirty="0">
                <a:latin typeface="Arial"/>
                <a:cs typeface="Arial"/>
              </a:rPr>
              <a:t>increase </a:t>
            </a:r>
            <a:r>
              <a:rPr sz="1000" spc="-15" dirty="0">
                <a:latin typeface="Arial"/>
                <a:cs typeface="Arial"/>
              </a:rPr>
              <a:t>around </a:t>
            </a:r>
            <a:r>
              <a:rPr sz="1000" spc="-5" dirty="0">
                <a:latin typeface="Arial"/>
                <a:cs typeface="Arial"/>
              </a:rPr>
              <a:t>March </a:t>
            </a:r>
            <a:r>
              <a:rPr sz="1000" spc="-25" dirty="0">
                <a:latin typeface="Arial"/>
                <a:cs typeface="Arial"/>
              </a:rPr>
              <a:t>and </a:t>
            </a:r>
            <a:r>
              <a:rPr sz="1000" dirty="0">
                <a:latin typeface="Arial"/>
                <a:cs typeface="Arial"/>
              </a:rPr>
              <a:t>then </a:t>
            </a:r>
            <a:r>
              <a:rPr sz="1000" spc="-5" dirty="0">
                <a:latin typeface="Arial"/>
                <a:cs typeface="Arial"/>
              </a:rPr>
              <a:t>again </a:t>
            </a:r>
            <a:r>
              <a:rPr sz="1000" dirty="0">
                <a:latin typeface="Arial"/>
                <a:cs typeface="Arial"/>
              </a:rPr>
              <a:t>in </a:t>
            </a:r>
            <a:r>
              <a:rPr sz="1000" spc="-15" dirty="0">
                <a:latin typeface="Arial"/>
                <a:cs typeface="Arial"/>
              </a:rPr>
              <a:t>September. This pattern </a:t>
            </a:r>
            <a:r>
              <a:rPr sz="1000" spc="5" dirty="0">
                <a:latin typeface="Arial"/>
                <a:cs typeface="Arial"/>
              </a:rPr>
              <a:t>can be  </a:t>
            </a:r>
            <a:r>
              <a:rPr sz="1000" spc="-15" dirty="0">
                <a:latin typeface="Arial"/>
                <a:cs typeface="Arial"/>
              </a:rPr>
              <a:t>seen </a:t>
            </a:r>
            <a:r>
              <a:rPr sz="1000" spc="-10" dirty="0">
                <a:latin typeface="Arial"/>
                <a:cs typeface="Arial"/>
              </a:rPr>
              <a:t>in </a:t>
            </a:r>
            <a:r>
              <a:rPr sz="1000" spc="-5" dirty="0">
                <a:latin typeface="Arial"/>
                <a:cs typeface="Arial"/>
              </a:rPr>
              <a:t>following </a:t>
            </a:r>
            <a:r>
              <a:rPr sz="1000" spc="-20" dirty="0">
                <a:latin typeface="Arial"/>
                <a:cs typeface="Arial"/>
              </a:rPr>
              <a:t>two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gures.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89861" y="8242554"/>
            <a:ext cx="4371340" cy="46228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 algn="just">
              <a:lnSpc>
                <a:spcPct val="93500"/>
              </a:lnSpc>
              <a:spcBef>
                <a:spcPts val="175"/>
              </a:spcBef>
            </a:pPr>
            <a:r>
              <a:rPr sz="1000" spc="-10" dirty="0">
                <a:latin typeface="Arial"/>
                <a:cs typeface="Arial"/>
              </a:rPr>
              <a:t>Figure </a:t>
            </a:r>
            <a:r>
              <a:rPr sz="1000" spc="-35" dirty="0">
                <a:latin typeface="Arial"/>
                <a:cs typeface="Arial"/>
              </a:rPr>
              <a:t>2: </a:t>
            </a:r>
            <a:r>
              <a:rPr sz="1000" spc="-5" dirty="0">
                <a:latin typeface="Arial"/>
                <a:cs typeface="Arial"/>
              </a:rPr>
              <a:t>Lineplot </a:t>
            </a:r>
            <a:r>
              <a:rPr sz="1000" spc="-35" dirty="0">
                <a:latin typeface="Arial"/>
                <a:cs typeface="Arial"/>
              </a:rPr>
              <a:t>of </a:t>
            </a:r>
            <a:r>
              <a:rPr sz="1000" dirty="0">
                <a:latin typeface="Arial"/>
                <a:cs typeface="Arial"/>
              </a:rPr>
              <a:t>the </a:t>
            </a:r>
            <a:r>
              <a:rPr sz="1000" spc="-10" dirty="0">
                <a:latin typeface="Arial"/>
                <a:cs typeface="Arial"/>
              </a:rPr>
              <a:t>amount </a:t>
            </a:r>
            <a:r>
              <a:rPr sz="1000" spc="-25" dirty="0">
                <a:latin typeface="Arial"/>
                <a:cs typeface="Arial"/>
              </a:rPr>
              <a:t>of </a:t>
            </a:r>
            <a:r>
              <a:rPr sz="1000" spc="-5" dirty="0">
                <a:latin typeface="Arial"/>
                <a:cs typeface="Arial"/>
              </a:rPr>
              <a:t>accident </a:t>
            </a:r>
            <a:r>
              <a:rPr sz="1000" spc="-15" dirty="0">
                <a:latin typeface="Arial"/>
                <a:cs typeface="Arial"/>
              </a:rPr>
              <a:t>per </a:t>
            </a:r>
            <a:r>
              <a:rPr sz="1000" spc="-10" dirty="0">
                <a:latin typeface="Arial"/>
                <a:cs typeface="Arial"/>
              </a:rPr>
              <a:t>day </a:t>
            </a:r>
            <a:r>
              <a:rPr sz="1000" dirty="0">
                <a:latin typeface="Arial"/>
                <a:cs typeface="Arial"/>
              </a:rPr>
              <a:t>during </a:t>
            </a:r>
            <a:r>
              <a:rPr sz="1000" spc="-15" dirty="0">
                <a:latin typeface="Arial"/>
                <a:cs typeface="Arial"/>
              </a:rPr>
              <a:t>the </a:t>
            </a:r>
            <a:r>
              <a:rPr sz="1000" spc="-10" dirty="0">
                <a:latin typeface="Arial"/>
                <a:cs typeface="Arial"/>
              </a:rPr>
              <a:t>2013, </a:t>
            </a:r>
            <a:r>
              <a:rPr sz="1000" spc="-5" dirty="0">
                <a:latin typeface="Arial"/>
                <a:cs typeface="Arial"/>
              </a:rPr>
              <a:t>2014,  </a:t>
            </a:r>
            <a:r>
              <a:rPr sz="1000" spc="-20" dirty="0">
                <a:latin typeface="Arial"/>
                <a:cs typeface="Arial"/>
              </a:rPr>
              <a:t>2015 </a:t>
            </a:r>
            <a:r>
              <a:rPr sz="1000" spc="-25" dirty="0">
                <a:latin typeface="Arial"/>
                <a:cs typeface="Arial"/>
              </a:rPr>
              <a:t>and </a:t>
            </a:r>
            <a:r>
              <a:rPr sz="1000" spc="-5" dirty="0">
                <a:latin typeface="Arial"/>
                <a:cs typeface="Arial"/>
              </a:rPr>
              <a:t>2016. The </a:t>
            </a:r>
            <a:r>
              <a:rPr sz="1000" spc="-15" dirty="0">
                <a:latin typeface="Arial"/>
                <a:cs typeface="Arial"/>
              </a:rPr>
              <a:t>plot includes the </a:t>
            </a:r>
            <a:r>
              <a:rPr sz="1000" spc="-5" dirty="0">
                <a:latin typeface="Arial"/>
                <a:cs typeface="Arial"/>
              </a:rPr>
              <a:t>rolling </a:t>
            </a:r>
            <a:r>
              <a:rPr sz="1000" spc="-10" dirty="0">
                <a:latin typeface="Arial"/>
                <a:cs typeface="Arial"/>
              </a:rPr>
              <a:t>mean, </a:t>
            </a:r>
            <a:r>
              <a:rPr sz="1000" dirty="0">
                <a:latin typeface="Arial"/>
                <a:cs typeface="Arial"/>
              </a:rPr>
              <a:t>with </a:t>
            </a:r>
            <a:r>
              <a:rPr sz="1000" spc="-5" dirty="0">
                <a:latin typeface="Arial"/>
                <a:cs typeface="Arial"/>
              </a:rPr>
              <a:t>a </a:t>
            </a:r>
            <a:r>
              <a:rPr sz="1000" spc="-15" dirty="0">
                <a:latin typeface="Arial"/>
                <a:cs typeface="Arial"/>
              </a:rPr>
              <a:t>window </a:t>
            </a:r>
            <a:r>
              <a:rPr sz="1000" spc="-5" dirty="0">
                <a:latin typeface="Arial"/>
                <a:cs typeface="Arial"/>
              </a:rPr>
              <a:t>size of </a:t>
            </a:r>
            <a:r>
              <a:rPr sz="1000" spc="-10" dirty="0">
                <a:latin typeface="Arial"/>
                <a:cs typeface="Arial"/>
              </a:rPr>
              <a:t>30  </a:t>
            </a:r>
            <a:r>
              <a:rPr sz="1000" spc="-20" dirty="0">
                <a:latin typeface="Arial"/>
                <a:cs typeface="Arial"/>
              </a:rPr>
              <a:t>days.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78964" y="1584960"/>
            <a:ext cx="3962400" cy="17463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17675" y="5892165"/>
            <a:ext cx="4480560" cy="23317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0277" y="3665347"/>
            <a:ext cx="37973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Figure </a:t>
            </a:r>
            <a:r>
              <a:rPr sz="1000" spc="-35" dirty="0">
                <a:latin typeface="Arial"/>
                <a:cs typeface="Arial"/>
              </a:rPr>
              <a:t>3: </a:t>
            </a:r>
            <a:r>
              <a:rPr sz="1000" spc="-5" dirty="0">
                <a:latin typeface="Arial"/>
                <a:cs typeface="Arial"/>
              </a:rPr>
              <a:t>Barplot: Amount </a:t>
            </a:r>
            <a:r>
              <a:rPr sz="1000" spc="-25" dirty="0">
                <a:latin typeface="Arial"/>
                <a:cs typeface="Arial"/>
              </a:rPr>
              <a:t>of </a:t>
            </a:r>
            <a:r>
              <a:rPr sz="1000" spc="-10" dirty="0">
                <a:latin typeface="Arial"/>
                <a:cs typeface="Arial"/>
              </a:rPr>
              <a:t>accident </a:t>
            </a:r>
            <a:r>
              <a:rPr sz="1000" spc="-25" dirty="0">
                <a:latin typeface="Arial"/>
                <a:cs typeface="Arial"/>
              </a:rPr>
              <a:t>per </a:t>
            </a:r>
            <a:r>
              <a:rPr sz="1000" spc="-5" dirty="0">
                <a:latin typeface="Arial"/>
                <a:cs typeface="Arial"/>
              </a:rPr>
              <a:t>month from </a:t>
            </a:r>
            <a:r>
              <a:rPr sz="1000" spc="5" dirty="0">
                <a:latin typeface="Arial"/>
                <a:cs typeface="Arial"/>
              </a:rPr>
              <a:t>2005 </a:t>
            </a:r>
            <a:r>
              <a:rPr sz="1000" spc="-40" dirty="0">
                <a:latin typeface="Arial"/>
                <a:cs typeface="Arial"/>
              </a:rPr>
              <a:t>to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2016.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89861" y="4445635"/>
            <a:ext cx="4355465" cy="46228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 marR="5080" algn="just">
              <a:lnSpc>
                <a:spcPct val="93500"/>
              </a:lnSpc>
              <a:spcBef>
                <a:spcPts val="170"/>
              </a:spcBef>
            </a:pPr>
            <a:r>
              <a:rPr sz="1000" spc="-10" dirty="0">
                <a:latin typeface="Arial"/>
                <a:cs typeface="Arial"/>
              </a:rPr>
              <a:t>Regarding </a:t>
            </a:r>
            <a:r>
              <a:rPr sz="1000" spc="-15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day </a:t>
            </a:r>
            <a:r>
              <a:rPr sz="1000" spc="-25" dirty="0">
                <a:latin typeface="Arial"/>
                <a:cs typeface="Arial"/>
              </a:rPr>
              <a:t>of </a:t>
            </a:r>
            <a:r>
              <a:rPr sz="1000" dirty="0">
                <a:latin typeface="Arial"/>
                <a:cs typeface="Arial"/>
              </a:rPr>
              <a:t>the </a:t>
            </a:r>
            <a:r>
              <a:rPr sz="1000" spc="-20" dirty="0">
                <a:latin typeface="Arial"/>
                <a:cs typeface="Arial"/>
              </a:rPr>
              <a:t>week </a:t>
            </a:r>
            <a:r>
              <a:rPr sz="1000" spc="-5" dirty="0">
                <a:latin typeface="Arial"/>
                <a:cs typeface="Arial"/>
              </a:rPr>
              <a:t>there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15" dirty="0">
                <a:latin typeface="Arial"/>
                <a:cs typeface="Arial"/>
              </a:rPr>
              <a:t>not </a:t>
            </a:r>
            <a:r>
              <a:rPr sz="1000" spc="-5" dirty="0">
                <a:latin typeface="Arial"/>
                <a:cs typeface="Arial"/>
              </a:rPr>
              <a:t>a </a:t>
            </a:r>
            <a:r>
              <a:rPr sz="1000" dirty="0">
                <a:latin typeface="Arial"/>
                <a:cs typeface="Arial"/>
              </a:rPr>
              <a:t>signi </a:t>
            </a:r>
            <a:r>
              <a:rPr sz="1000" spc="-15" dirty="0">
                <a:latin typeface="Arial"/>
                <a:cs typeface="Arial"/>
              </a:rPr>
              <a:t>cant di </a:t>
            </a:r>
            <a:r>
              <a:rPr sz="1000" spc="-5" dirty="0">
                <a:latin typeface="Arial"/>
                <a:cs typeface="Arial"/>
              </a:rPr>
              <a:t>erence between  </a:t>
            </a:r>
            <a:r>
              <a:rPr sz="1000" spc="-10" dirty="0">
                <a:latin typeface="Arial"/>
                <a:cs typeface="Arial"/>
              </a:rPr>
              <a:t>them, Figure4. </a:t>
            </a:r>
            <a:r>
              <a:rPr sz="1000" spc="-15" dirty="0">
                <a:latin typeface="Arial"/>
                <a:cs typeface="Arial"/>
              </a:rPr>
              <a:t>There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a steady trend during </a:t>
            </a:r>
            <a:r>
              <a:rPr sz="1000" dirty="0">
                <a:latin typeface="Arial"/>
                <a:cs typeface="Arial"/>
              </a:rPr>
              <a:t>the </a:t>
            </a:r>
            <a:r>
              <a:rPr sz="1000" spc="-20" dirty="0">
                <a:latin typeface="Arial"/>
                <a:cs typeface="Arial"/>
              </a:rPr>
              <a:t>week </a:t>
            </a:r>
            <a:r>
              <a:rPr sz="1000" spc="-5" dirty="0">
                <a:latin typeface="Arial"/>
                <a:cs typeface="Arial"/>
              </a:rPr>
              <a:t>with more </a:t>
            </a:r>
            <a:r>
              <a:rPr sz="1000" spc="-10" dirty="0">
                <a:latin typeface="Arial"/>
                <a:cs typeface="Arial"/>
              </a:rPr>
              <a:t>accidents  </a:t>
            </a:r>
            <a:r>
              <a:rPr sz="1000" spc="-20" dirty="0">
                <a:latin typeface="Arial"/>
                <a:cs typeface="Arial"/>
              </a:rPr>
              <a:t>on </a:t>
            </a:r>
            <a:r>
              <a:rPr sz="1000" spc="-10" dirty="0">
                <a:latin typeface="Arial"/>
                <a:cs typeface="Arial"/>
              </a:rPr>
              <a:t>Friday, and </a:t>
            </a:r>
            <a:r>
              <a:rPr sz="1000" spc="-20" dirty="0">
                <a:latin typeface="Arial"/>
                <a:cs typeface="Arial"/>
              </a:rPr>
              <a:t>Sunday is </a:t>
            </a:r>
            <a:r>
              <a:rPr sz="1000" spc="-10" dirty="0">
                <a:latin typeface="Arial"/>
                <a:cs typeface="Arial"/>
              </a:rPr>
              <a:t>the </a:t>
            </a:r>
            <a:r>
              <a:rPr sz="1000" spc="-25" dirty="0">
                <a:latin typeface="Arial"/>
                <a:cs typeface="Arial"/>
              </a:rPr>
              <a:t>day </a:t>
            </a:r>
            <a:r>
              <a:rPr sz="1000" dirty="0">
                <a:latin typeface="Arial"/>
                <a:cs typeface="Arial"/>
              </a:rPr>
              <a:t>with </a:t>
            </a:r>
            <a:r>
              <a:rPr sz="1000" spc="-15" dirty="0">
                <a:latin typeface="Arial"/>
                <a:cs typeface="Arial"/>
              </a:rPr>
              <a:t>less recorded </a:t>
            </a:r>
            <a:r>
              <a:rPr sz="1000" spc="-5" dirty="0">
                <a:latin typeface="Arial"/>
                <a:cs typeface="Arial"/>
              </a:rPr>
              <a:t>accident </a:t>
            </a:r>
            <a:r>
              <a:rPr sz="1000" spc="-20" dirty="0">
                <a:latin typeface="Arial"/>
                <a:cs typeface="Arial"/>
              </a:rPr>
              <a:t>of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all.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02054" y="7094601"/>
            <a:ext cx="43351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Figure </a:t>
            </a:r>
            <a:r>
              <a:rPr sz="1000" spc="-35" dirty="0">
                <a:latin typeface="Arial"/>
                <a:cs typeface="Arial"/>
              </a:rPr>
              <a:t>4: </a:t>
            </a:r>
            <a:r>
              <a:rPr sz="1000" spc="-5" dirty="0">
                <a:latin typeface="Arial"/>
                <a:cs typeface="Arial"/>
              </a:rPr>
              <a:t>Barplot: Amount </a:t>
            </a:r>
            <a:r>
              <a:rPr sz="1000" spc="-25" dirty="0">
                <a:latin typeface="Arial"/>
                <a:cs typeface="Arial"/>
              </a:rPr>
              <a:t>of </a:t>
            </a:r>
            <a:r>
              <a:rPr sz="1000" spc="-10" dirty="0">
                <a:latin typeface="Arial"/>
                <a:cs typeface="Arial"/>
              </a:rPr>
              <a:t>accident </a:t>
            </a:r>
            <a:r>
              <a:rPr sz="1000" spc="-25" dirty="0">
                <a:latin typeface="Arial"/>
                <a:cs typeface="Arial"/>
              </a:rPr>
              <a:t>per day </a:t>
            </a:r>
            <a:r>
              <a:rPr sz="1000" spc="-35" dirty="0">
                <a:latin typeface="Arial"/>
                <a:cs typeface="Arial"/>
              </a:rPr>
              <a:t>of</a:t>
            </a:r>
            <a:r>
              <a:rPr sz="1000" spc="1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the </a:t>
            </a:r>
            <a:r>
              <a:rPr sz="1000" dirty="0">
                <a:latin typeface="Arial"/>
                <a:cs typeface="Arial"/>
              </a:rPr>
              <a:t>week </a:t>
            </a:r>
            <a:r>
              <a:rPr sz="1000" spc="-15" dirty="0">
                <a:latin typeface="Arial"/>
                <a:cs typeface="Arial"/>
              </a:rPr>
              <a:t>from </a:t>
            </a:r>
            <a:r>
              <a:rPr sz="1000" spc="-5" dirty="0">
                <a:latin typeface="Arial"/>
                <a:cs typeface="Arial"/>
              </a:rPr>
              <a:t>2005 </a:t>
            </a:r>
            <a:r>
              <a:rPr sz="1000" spc="5" dirty="0">
                <a:latin typeface="Arial"/>
                <a:cs typeface="Arial"/>
              </a:rPr>
              <a:t>to </a:t>
            </a:r>
            <a:r>
              <a:rPr sz="1000" spc="-5" dirty="0">
                <a:latin typeface="Arial"/>
                <a:cs typeface="Arial"/>
              </a:rPr>
              <a:t>2016.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89861" y="7878318"/>
            <a:ext cx="4366260" cy="6070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 algn="just">
              <a:lnSpc>
                <a:spcPts val="1130"/>
              </a:lnSpc>
              <a:spcBef>
                <a:spcPts val="190"/>
              </a:spcBef>
            </a:pPr>
            <a:r>
              <a:rPr sz="1000" spc="-15" dirty="0">
                <a:latin typeface="Arial"/>
                <a:cs typeface="Arial"/>
              </a:rPr>
              <a:t>Lastly analyzing </a:t>
            </a:r>
            <a:r>
              <a:rPr sz="1000" dirty="0">
                <a:latin typeface="Arial"/>
                <a:cs typeface="Arial"/>
              </a:rPr>
              <a:t>the </a:t>
            </a:r>
            <a:r>
              <a:rPr sz="1000" spc="-10" dirty="0">
                <a:latin typeface="Arial"/>
                <a:cs typeface="Arial"/>
              </a:rPr>
              <a:t>accidents </a:t>
            </a:r>
            <a:r>
              <a:rPr sz="1000" spc="-15" dirty="0">
                <a:latin typeface="Arial"/>
                <a:cs typeface="Arial"/>
              </a:rPr>
              <a:t>per </a:t>
            </a:r>
            <a:r>
              <a:rPr sz="1000" spc="-5" dirty="0">
                <a:latin typeface="Arial"/>
                <a:cs typeface="Arial"/>
              </a:rPr>
              <a:t>hour, there </a:t>
            </a:r>
            <a:r>
              <a:rPr sz="1000" dirty="0">
                <a:latin typeface="Arial"/>
                <a:cs typeface="Arial"/>
              </a:rPr>
              <a:t>are </a:t>
            </a:r>
            <a:r>
              <a:rPr sz="1000" spc="-5" dirty="0">
                <a:latin typeface="Arial"/>
                <a:cs typeface="Arial"/>
              </a:rPr>
              <a:t>clearly </a:t>
            </a:r>
            <a:r>
              <a:rPr sz="1000" dirty="0">
                <a:latin typeface="Arial"/>
                <a:cs typeface="Arial"/>
              </a:rPr>
              <a:t>two </a:t>
            </a:r>
            <a:r>
              <a:rPr sz="1000" spc="-10" dirty="0">
                <a:latin typeface="Arial"/>
                <a:cs typeface="Arial"/>
              </a:rPr>
              <a:t>spikes, </a:t>
            </a:r>
            <a:r>
              <a:rPr sz="1000" spc="-25" dirty="0">
                <a:latin typeface="Arial"/>
                <a:cs typeface="Arial"/>
              </a:rPr>
              <a:t>one </a:t>
            </a:r>
            <a:r>
              <a:rPr sz="1000" spc="-5" dirty="0">
                <a:latin typeface="Arial"/>
                <a:cs typeface="Arial"/>
              </a:rPr>
              <a:t>at  </a:t>
            </a:r>
            <a:r>
              <a:rPr sz="1000" spc="-10" dirty="0">
                <a:latin typeface="Arial"/>
                <a:cs typeface="Arial"/>
              </a:rPr>
              <a:t>8am, </a:t>
            </a:r>
            <a:r>
              <a:rPr sz="1000" spc="-5" dirty="0">
                <a:latin typeface="Arial"/>
                <a:cs typeface="Arial"/>
              </a:rPr>
              <a:t>the </a:t>
            </a:r>
            <a:r>
              <a:rPr sz="1000" spc="5" dirty="0">
                <a:latin typeface="Arial"/>
                <a:cs typeface="Arial"/>
              </a:rPr>
              <a:t>time </a:t>
            </a:r>
            <a:r>
              <a:rPr sz="1000" spc="-5" dirty="0">
                <a:latin typeface="Arial"/>
                <a:cs typeface="Arial"/>
              </a:rPr>
              <a:t>people </a:t>
            </a:r>
            <a:r>
              <a:rPr sz="1000" spc="10" dirty="0">
                <a:latin typeface="Arial"/>
                <a:cs typeface="Arial"/>
              </a:rPr>
              <a:t>go </a:t>
            </a:r>
            <a:r>
              <a:rPr sz="1000" dirty="0">
                <a:latin typeface="Arial"/>
                <a:cs typeface="Arial"/>
              </a:rPr>
              <a:t>to </a:t>
            </a:r>
            <a:r>
              <a:rPr sz="1000" spc="-25" dirty="0">
                <a:latin typeface="Arial"/>
                <a:cs typeface="Arial"/>
              </a:rPr>
              <a:t>work and </a:t>
            </a:r>
            <a:r>
              <a:rPr sz="1000" spc="-5" dirty="0">
                <a:latin typeface="Arial"/>
                <a:cs typeface="Arial"/>
              </a:rPr>
              <a:t>another </a:t>
            </a:r>
            <a:r>
              <a:rPr sz="1000" spc="-25" dirty="0">
                <a:latin typeface="Arial"/>
                <a:cs typeface="Arial"/>
              </a:rPr>
              <a:t>one </a:t>
            </a:r>
            <a:r>
              <a:rPr sz="1000" spc="-5" dirty="0">
                <a:latin typeface="Arial"/>
                <a:cs typeface="Arial"/>
              </a:rPr>
              <a:t>between 5 </a:t>
            </a:r>
            <a:r>
              <a:rPr sz="1000" spc="-25" dirty="0">
                <a:latin typeface="Arial"/>
                <a:cs typeface="Arial"/>
              </a:rPr>
              <a:t>and 6pm, </a:t>
            </a:r>
            <a:r>
              <a:rPr sz="1000" spc="-20" dirty="0">
                <a:latin typeface="Arial"/>
                <a:cs typeface="Arial"/>
              </a:rPr>
              <a:t>time  when </a:t>
            </a:r>
            <a:r>
              <a:rPr sz="1000" spc="-5" dirty="0">
                <a:latin typeface="Arial"/>
                <a:cs typeface="Arial"/>
              </a:rPr>
              <a:t>people </a:t>
            </a:r>
            <a:r>
              <a:rPr sz="1000" spc="-10" dirty="0">
                <a:latin typeface="Arial"/>
                <a:cs typeface="Arial"/>
              </a:rPr>
              <a:t>return home. </a:t>
            </a:r>
            <a:r>
              <a:rPr sz="1000" spc="-5" dirty="0">
                <a:latin typeface="Arial"/>
                <a:cs typeface="Arial"/>
              </a:rPr>
              <a:t>The </a:t>
            </a:r>
            <a:r>
              <a:rPr sz="1000" spc="-20" dirty="0">
                <a:latin typeface="Arial"/>
                <a:cs typeface="Arial"/>
              </a:rPr>
              <a:t>number </a:t>
            </a:r>
            <a:r>
              <a:rPr sz="1000" dirty="0">
                <a:latin typeface="Arial"/>
                <a:cs typeface="Arial"/>
              </a:rPr>
              <a:t>of </a:t>
            </a:r>
            <a:r>
              <a:rPr sz="1000" spc="-10" dirty="0">
                <a:latin typeface="Arial"/>
                <a:cs typeface="Arial"/>
              </a:rPr>
              <a:t>accidents </a:t>
            </a:r>
            <a:r>
              <a:rPr sz="1000" spc="-15" dirty="0">
                <a:latin typeface="Arial"/>
                <a:cs typeface="Arial"/>
              </a:rPr>
              <a:t>decreases </a:t>
            </a:r>
            <a:r>
              <a:rPr sz="1000" spc="-5" dirty="0">
                <a:latin typeface="Arial"/>
                <a:cs typeface="Arial"/>
              </a:rPr>
              <a:t>between  </a:t>
            </a:r>
            <a:r>
              <a:rPr sz="1000" spc="-20" dirty="0">
                <a:latin typeface="Arial"/>
                <a:cs typeface="Arial"/>
              </a:rPr>
              <a:t>these </a:t>
            </a:r>
            <a:r>
              <a:rPr sz="1000" spc="-25" dirty="0">
                <a:latin typeface="Arial"/>
                <a:cs typeface="Arial"/>
              </a:rPr>
              <a:t>two </a:t>
            </a:r>
            <a:r>
              <a:rPr sz="1000" spc="-5" dirty="0">
                <a:latin typeface="Arial"/>
                <a:cs typeface="Arial"/>
              </a:rPr>
              <a:t>spikes, nothing unusual </a:t>
            </a:r>
            <a:r>
              <a:rPr sz="1000" spc="-10" dirty="0">
                <a:latin typeface="Arial"/>
                <a:cs typeface="Arial"/>
              </a:rPr>
              <a:t>but </a:t>
            </a:r>
            <a:r>
              <a:rPr sz="1000" spc="-15" dirty="0">
                <a:latin typeface="Arial"/>
                <a:cs typeface="Arial"/>
              </a:rPr>
              <a:t>it </a:t>
            </a:r>
            <a:r>
              <a:rPr sz="1000" spc="-5" dirty="0">
                <a:latin typeface="Arial"/>
                <a:cs typeface="Arial"/>
              </a:rPr>
              <a:t>proves there is a </a:t>
            </a:r>
            <a:r>
              <a:rPr sz="1000" spc="-10" dirty="0">
                <a:latin typeface="Arial"/>
                <a:cs typeface="Arial"/>
              </a:rPr>
              <a:t>pattern</a:t>
            </a:r>
            <a:r>
              <a:rPr sz="1000" spc="204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here.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46629" y="1584960"/>
            <a:ext cx="3227070" cy="1682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12339" y="5473700"/>
            <a:ext cx="3295650" cy="1746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22322" y="4672711"/>
            <a:ext cx="31045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Figure </a:t>
            </a:r>
            <a:r>
              <a:rPr sz="1000" spc="-35" dirty="0">
                <a:latin typeface="Arial"/>
                <a:cs typeface="Arial"/>
              </a:rPr>
              <a:t>5: </a:t>
            </a:r>
            <a:r>
              <a:rPr sz="1000" spc="-5" dirty="0">
                <a:latin typeface="Arial"/>
                <a:cs typeface="Arial"/>
              </a:rPr>
              <a:t>Lineplot </a:t>
            </a:r>
            <a:r>
              <a:rPr sz="1000" spc="5" dirty="0">
                <a:latin typeface="Arial"/>
                <a:cs typeface="Arial"/>
              </a:rPr>
              <a:t>of </a:t>
            </a:r>
            <a:r>
              <a:rPr sz="1000" spc="-10" dirty="0">
                <a:latin typeface="Arial"/>
                <a:cs typeface="Arial"/>
              </a:rPr>
              <a:t>total amount </a:t>
            </a:r>
            <a:r>
              <a:rPr sz="1000" spc="-30" dirty="0">
                <a:latin typeface="Arial"/>
                <a:cs typeface="Arial"/>
              </a:rPr>
              <a:t>of </a:t>
            </a:r>
            <a:r>
              <a:rPr sz="1000" spc="-15" dirty="0">
                <a:latin typeface="Arial"/>
                <a:cs typeface="Arial"/>
              </a:rPr>
              <a:t>accidents </a:t>
            </a:r>
            <a:r>
              <a:rPr sz="1000" spc="-25" dirty="0">
                <a:latin typeface="Arial"/>
                <a:cs typeface="Arial"/>
              </a:rPr>
              <a:t>per</a:t>
            </a:r>
            <a:r>
              <a:rPr sz="1000" spc="2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year.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89861" y="5459348"/>
            <a:ext cx="4382770" cy="24212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13335" algn="just">
              <a:lnSpc>
                <a:spcPct val="97100"/>
              </a:lnSpc>
              <a:spcBef>
                <a:spcPts val="130"/>
              </a:spcBef>
            </a:pPr>
            <a:r>
              <a:rPr sz="1000" spc="-15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trend of </a:t>
            </a:r>
            <a:r>
              <a:rPr sz="1000" spc="-15" dirty="0">
                <a:latin typeface="Arial"/>
                <a:cs typeface="Arial"/>
              </a:rPr>
              <a:t>highly </a:t>
            </a:r>
            <a:r>
              <a:rPr sz="1000" spc="-5" dirty="0">
                <a:latin typeface="Arial"/>
                <a:cs typeface="Arial"/>
              </a:rPr>
              <a:t>severe accidents </a:t>
            </a:r>
            <a:r>
              <a:rPr sz="1000" spc="-10" dirty="0">
                <a:latin typeface="Arial"/>
                <a:cs typeface="Arial"/>
              </a:rPr>
              <a:t>is proportional </a:t>
            </a:r>
            <a:r>
              <a:rPr sz="1000" spc="5" dirty="0">
                <a:latin typeface="Arial"/>
                <a:cs typeface="Arial"/>
              </a:rPr>
              <a:t>to </a:t>
            </a:r>
            <a:r>
              <a:rPr sz="1000" spc="-15" dirty="0">
                <a:latin typeface="Arial"/>
                <a:cs typeface="Arial"/>
              </a:rPr>
              <a:t>the </a:t>
            </a:r>
            <a:r>
              <a:rPr sz="1000" spc="-10" dirty="0">
                <a:latin typeface="Arial"/>
                <a:cs typeface="Arial"/>
              </a:rPr>
              <a:t>global </a:t>
            </a:r>
            <a:r>
              <a:rPr sz="1000" spc="-5" dirty="0">
                <a:latin typeface="Arial"/>
                <a:cs typeface="Arial"/>
              </a:rPr>
              <a:t>trend, </a:t>
            </a:r>
            <a:r>
              <a:rPr sz="1000" spc="-20" dirty="0">
                <a:latin typeface="Arial"/>
                <a:cs typeface="Arial"/>
              </a:rPr>
              <a:t>for  both </a:t>
            </a: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accidents </a:t>
            </a:r>
            <a:r>
              <a:rPr sz="1000" spc="-10" dirty="0">
                <a:latin typeface="Arial"/>
                <a:cs typeface="Arial"/>
              </a:rPr>
              <a:t>divided </a:t>
            </a:r>
            <a:r>
              <a:rPr sz="1000" spc="-15" dirty="0">
                <a:latin typeface="Arial"/>
                <a:cs typeface="Arial"/>
              </a:rPr>
              <a:t>per </a:t>
            </a:r>
            <a:r>
              <a:rPr sz="1000" spc="-5" dirty="0">
                <a:latin typeface="Arial"/>
                <a:cs typeface="Arial"/>
              </a:rPr>
              <a:t>month </a:t>
            </a:r>
            <a:r>
              <a:rPr sz="1000" spc="-25" dirty="0">
                <a:latin typeface="Arial"/>
                <a:cs typeface="Arial"/>
              </a:rPr>
              <a:t>of </a:t>
            </a:r>
            <a:r>
              <a:rPr sz="1000" spc="-20" dirty="0">
                <a:latin typeface="Arial"/>
                <a:cs typeface="Arial"/>
              </a:rPr>
              <a:t>the </a:t>
            </a:r>
            <a:r>
              <a:rPr sz="1000" dirty="0">
                <a:latin typeface="Arial"/>
                <a:cs typeface="Arial"/>
              </a:rPr>
              <a:t>year and </a:t>
            </a:r>
            <a:r>
              <a:rPr sz="1000" spc="-5" dirty="0">
                <a:latin typeface="Arial"/>
                <a:cs typeface="Arial"/>
              </a:rPr>
              <a:t>per </a:t>
            </a:r>
            <a:r>
              <a:rPr sz="1000" spc="-25" dirty="0">
                <a:latin typeface="Arial"/>
                <a:cs typeface="Arial"/>
              </a:rPr>
              <a:t>day </a:t>
            </a:r>
            <a:r>
              <a:rPr sz="1000" spc="-10" dirty="0">
                <a:latin typeface="Arial"/>
                <a:cs typeface="Arial"/>
              </a:rPr>
              <a:t>of </a:t>
            </a:r>
            <a:r>
              <a:rPr sz="1000" spc="-15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week.  </a:t>
            </a:r>
            <a:r>
              <a:rPr sz="1000" spc="-15" dirty="0">
                <a:latin typeface="Arial"/>
                <a:cs typeface="Arial"/>
              </a:rPr>
              <a:t>Same thing </a:t>
            </a:r>
            <a:r>
              <a:rPr sz="1000" spc="-10" dirty="0">
                <a:latin typeface="Arial"/>
                <a:cs typeface="Arial"/>
              </a:rPr>
              <a:t>happens </a:t>
            </a:r>
            <a:r>
              <a:rPr sz="1000" spc="-5" dirty="0">
                <a:latin typeface="Arial"/>
                <a:cs typeface="Arial"/>
              </a:rPr>
              <a:t>with </a:t>
            </a:r>
            <a:r>
              <a:rPr sz="1000" spc="-15" dirty="0">
                <a:latin typeface="Arial"/>
                <a:cs typeface="Arial"/>
              </a:rPr>
              <a:t>the </a:t>
            </a:r>
            <a:r>
              <a:rPr sz="1000" spc="-10" dirty="0">
                <a:latin typeface="Arial"/>
                <a:cs typeface="Arial"/>
              </a:rPr>
              <a:t>amount </a:t>
            </a:r>
            <a:r>
              <a:rPr sz="1000" dirty="0">
                <a:latin typeface="Arial"/>
                <a:cs typeface="Arial"/>
              </a:rPr>
              <a:t>of </a:t>
            </a:r>
            <a:r>
              <a:rPr sz="1000" spc="-15" dirty="0">
                <a:latin typeface="Arial"/>
                <a:cs typeface="Arial"/>
              </a:rPr>
              <a:t>highly </a:t>
            </a:r>
            <a:r>
              <a:rPr sz="1000" spc="-5" dirty="0">
                <a:latin typeface="Arial"/>
                <a:cs typeface="Arial"/>
              </a:rPr>
              <a:t>severe </a:t>
            </a:r>
            <a:r>
              <a:rPr sz="1000" spc="-15" dirty="0">
                <a:latin typeface="Arial"/>
                <a:cs typeface="Arial"/>
              </a:rPr>
              <a:t>accidents </a:t>
            </a:r>
            <a:r>
              <a:rPr sz="1000" spc="-5" dirty="0">
                <a:latin typeface="Arial"/>
                <a:cs typeface="Arial"/>
              </a:rPr>
              <a:t>by </a:t>
            </a:r>
            <a:r>
              <a:rPr sz="1000" spc="-10" dirty="0">
                <a:latin typeface="Arial"/>
                <a:cs typeface="Arial"/>
              </a:rPr>
              <a:t>hour of  </a:t>
            </a:r>
            <a:r>
              <a:rPr sz="1000" spc="-15" dirty="0">
                <a:latin typeface="Arial"/>
                <a:cs typeface="Arial"/>
              </a:rPr>
              <a:t>the </a:t>
            </a:r>
            <a:r>
              <a:rPr sz="1000" spc="-35" dirty="0">
                <a:latin typeface="Arial"/>
                <a:cs typeface="Arial"/>
              </a:rPr>
              <a:t>day as </a:t>
            </a:r>
            <a:r>
              <a:rPr sz="1000" dirty="0">
                <a:latin typeface="Arial"/>
                <a:cs typeface="Arial"/>
              </a:rPr>
              <a:t>we </a:t>
            </a:r>
            <a:r>
              <a:rPr sz="1000" spc="-5" dirty="0">
                <a:latin typeface="Arial"/>
                <a:cs typeface="Arial"/>
              </a:rPr>
              <a:t>can </a:t>
            </a:r>
            <a:r>
              <a:rPr sz="1000" spc="5" dirty="0">
                <a:latin typeface="Arial"/>
                <a:cs typeface="Arial"/>
              </a:rPr>
              <a:t>see </a:t>
            </a:r>
            <a:r>
              <a:rPr sz="1000" spc="-20" dirty="0">
                <a:latin typeface="Arial"/>
                <a:cs typeface="Arial"/>
              </a:rPr>
              <a:t>on </a:t>
            </a:r>
            <a:r>
              <a:rPr sz="1000" spc="-5" dirty="0">
                <a:latin typeface="Arial"/>
                <a:cs typeface="Arial"/>
              </a:rPr>
              <a:t>Figure:5. </a:t>
            </a:r>
            <a:r>
              <a:rPr sz="1000" dirty="0">
                <a:latin typeface="Arial"/>
                <a:cs typeface="Arial"/>
              </a:rPr>
              <a:t>One </a:t>
            </a:r>
            <a:r>
              <a:rPr sz="1000" spc="-5" dirty="0">
                <a:latin typeface="Arial"/>
                <a:cs typeface="Arial"/>
              </a:rPr>
              <a:t>aspect </a:t>
            </a:r>
            <a:r>
              <a:rPr sz="1000" dirty="0">
                <a:latin typeface="Arial"/>
                <a:cs typeface="Arial"/>
              </a:rPr>
              <a:t>to </a:t>
            </a:r>
            <a:r>
              <a:rPr sz="1000" spc="-5" dirty="0">
                <a:latin typeface="Arial"/>
                <a:cs typeface="Arial"/>
              </a:rPr>
              <a:t>highlight from </a:t>
            </a:r>
            <a:r>
              <a:rPr sz="1000" spc="-20" dirty="0">
                <a:latin typeface="Arial"/>
                <a:cs typeface="Arial"/>
              </a:rPr>
              <a:t>the </a:t>
            </a:r>
            <a:r>
              <a:rPr sz="1000" spc="-10" dirty="0">
                <a:latin typeface="Arial"/>
                <a:cs typeface="Arial"/>
              </a:rPr>
              <a:t>hourly  </a:t>
            </a:r>
            <a:r>
              <a:rPr sz="1000" spc="-15" dirty="0">
                <a:latin typeface="Arial"/>
                <a:cs typeface="Arial"/>
              </a:rPr>
              <a:t>trend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15" dirty="0">
                <a:latin typeface="Arial"/>
                <a:cs typeface="Arial"/>
              </a:rPr>
              <a:t>that </a:t>
            </a:r>
            <a:r>
              <a:rPr sz="1000" spc="-5" dirty="0">
                <a:latin typeface="Arial"/>
                <a:cs typeface="Arial"/>
              </a:rPr>
              <a:t>the proportion of severe accidents from </a:t>
            </a:r>
            <a:r>
              <a:rPr sz="1000" spc="-20" dirty="0">
                <a:latin typeface="Arial"/>
                <a:cs typeface="Arial"/>
              </a:rPr>
              <a:t>noon </a:t>
            </a:r>
            <a:r>
              <a:rPr sz="1000" dirty="0">
                <a:latin typeface="Arial"/>
                <a:cs typeface="Arial"/>
              </a:rPr>
              <a:t>to </a:t>
            </a:r>
            <a:r>
              <a:rPr sz="1000" spc="-15" dirty="0">
                <a:latin typeface="Arial"/>
                <a:cs typeface="Arial"/>
              </a:rPr>
              <a:t>morning </a:t>
            </a:r>
            <a:r>
              <a:rPr sz="1000" spc="-5" dirty="0">
                <a:latin typeface="Arial"/>
                <a:cs typeface="Arial"/>
              </a:rPr>
              <a:t>is  </a:t>
            </a:r>
            <a:r>
              <a:rPr sz="1000" spc="-15" dirty="0">
                <a:latin typeface="Arial"/>
                <a:cs typeface="Arial"/>
              </a:rPr>
              <a:t>higher, </a:t>
            </a:r>
            <a:r>
              <a:rPr sz="1000" dirty="0">
                <a:latin typeface="Arial"/>
                <a:cs typeface="Arial"/>
              </a:rPr>
              <a:t>to be </a:t>
            </a:r>
            <a:r>
              <a:rPr sz="1000" spc="-5" dirty="0">
                <a:latin typeface="Arial"/>
                <a:cs typeface="Arial"/>
              </a:rPr>
              <a:t>precise, </a:t>
            </a:r>
            <a:r>
              <a:rPr sz="1000" dirty="0">
                <a:latin typeface="Arial"/>
                <a:cs typeface="Arial"/>
              </a:rPr>
              <a:t>the </a:t>
            </a:r>
            <a:r>
              <a:rPr sz="1000" spc="-10" dirty="0">
                <a:latin typeface="Arial"/>
                <a:cs typeface="Arial"/>
              </a:rPr>
              <a:t>percentage </a:t>
            </a:r>
            <a:r>
              <a:rPr sz="1000" spc="-25" dirty="0">
                <a:latin typeface="Arial"/>
                <a:cs typeface="Arial"/>
              </a:rPr>
              <a:t>of </a:t>
            </a:r>
            <a:r>
              <a:rPr sz="1000" spc="-5" dirty="0">
                <a:latin typeface="Arial"/>
                <a:cs typeface="Arial"/>
              </a:rPr>
              <a:t>severe accidents </a:t>
            </a:r>
            <a:r>
              <a:rPr sz="1000" spc="-20" dirty="0">
                <a:latin typeface="Arial"/>
                <a:cs typeface="Arial"/>
              </a:rPr>
              <a:t>from 9pm </a:t>
            </a:r>
            <a:r>
              <a:rPr sz="1000" spc="-5" dirty="0">
                <a:latin typeface="Arial"/>
                <a:cs typeface="Arial"/>
              </a:rPr>
              <a:t>to </a:t>
            </a:r>
            <a:r>
              <a:rPr sz="1000" spc="-20" dirty="0">
                <a:latin typeface="Arial"/>
                <a:cs typeface="Arial"/>
              </a:rPr>
              <a:t>6am </a:t>
            </a:r>
            <a:r>
              <a:rPr sz="1000" spc="-15" dirty="0">
                <a:latin typeface="Arial"/>
                <a:cs typeface="Arial"/>
              </a:rPr>
              <a:t>is  </a:t>
            </a:r>
            <a:r>
              <a:rPr sz="1000" spc="-20" dirty="0">
                <a:latin typeface="Arial"/>
                <a:cs typeface="Arial"/>
              </a:rPr>
              <a:t>50.67% </a:t>
            </a:r>
            <a:r>
              <a:rPr sz="1000" spc="-35" dirty="0">
                <a:latin typeface="Arial"/>
                <a:cs typeface="Arial"/>
              </a:rPr>
              <a:t>of </a:t>
            </a:r>
            <a:r>
              <a:rPr sz="1000" spc="-10" dirty="0">
                <a:latin typeface="Arial"/>
                <a:cs typeface="Arial"/>
              </a:rPr>
              <a:t>the total amount </a:t>
            </a:r>
            <a:r>
              <a:rPr sz="1000" spc="-5" dirty="0">
                <a:latin typeface="Arial"/>
                <a:cs typeface="Arial"/>
              </a:rPr>
              <a:t>of accidents </a:t>
            </a:r>
            <a:r>
              <a:rPr sz="1000" spc="-10" dirty="0">
                <a:latin typeface="Arial"/>
                <a:cs typeface="Arial"/>
              </a:rPr>
              <a:t>occurring </a:t>
            </a:r>
            <a:r>
              <a:rPr sz="1000" spc="-5" dirty="0">
                <a:latin typeface="Arial"/>
                <a:cs typeface="Arial"/>
              </a:rPr>
              <a:t>between </a:t>
            </a:r>
            <a:r>
              <a:rPr sz="1000" spc="-20" dirty="0">
                <a:latin typeface="Arial"/>
                <a:cs typeface="Arial"/>
              </a:rPr>
              <a:t>these </a:t>
            </a:r>
            <a:r>
              <a:rPr sz="1000" spc="-5" dirty="0">
                <a:latin typeface="Arial"/>
                <a:cs typeface="Arial"/>
              </a:rPr>
              <a:t>hours, </a:t>
            </a:r>
            <a:r>
              <a:rPr sz="1000" spc="-15" dirty="0">
                <a:latin typeface="Arial"/>
                <a:cs typeface="Arial"/>
              </a:rPr>
              <a:t>while  </a:t>
            </a:r>
            <a:r>
              <a:rPr sz="1000" spc="-20" dirty="0">
                <a:latin typeface="Arial"/>
                <a:cs typeface="Arial"/>
              </a:rPr>
              <a:t>from </a:t>
            </a:r>
            <a:r>
              <a:rPr sz="1000" spc="-30" dirty="0">
                <a:latin typeface="Arial"/>
                <a:cs typeface="Arial"/>
              </a:rPr>
              <a:t>7am </a:t>
            </a:r>
            <a:r>
              <a:rPr sz="1000" dirty="0">
                <a:latin typeface="Arial"/>
                <a:cs typeface="Arial"/>
              </a:rPr>
              <a:t>to </a:t>
            </a:r>
            <a:r>
              <a:rPr sz="1000" spc="-30" dirty="0">
                <a:latin typeface="Arial"/>
                <a:cs typeface="Arial"/>
              </a:rPr>
              <a:t>8pm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42.41%. </a:t>
            </a:r>
            <a:r>
              <a:rPr sz="1000" spc="-15" dirty="0">
                <a:latin typeface="Arial"/>
                <a:cs typeface="Arial"/>
              </a:rPr>
              <a:t>Due </a:t>
            </a:r>
            <a:r>
              <a:rPr sz="1000" spc="-5" dirty="0">
                <a:latin typeface="Arial"/>
                <a:cs typeface="Arial"/>
              </a:rPr>
              <a:t>to </a:t>
            </a:r>
            <a:r>
              <a:rPr sz="1000" spc="-2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results </a:t>
            </a:r>
            <a:r>
              <a:rPr sz="1000" spc="-10" dirty="0">
                <a:latin typeface="Arial"/>
                <a:cs typeface="Arial"/>
              </a:rPr>
              <a:t>of </a:t>
            </a:r>
            <a:r>
              <a:rPr sz="1000" spc="-2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former </a:t>
            </a:r>
            <a:r>
              <a:rPr sz="1000" spc="-10" dirty="0">
                <a:latin typeface="Arial"/>
                <a:cs typeface="Arial"/>
              </a:rPr>
              <a:t>analysis, to  features </a:t>
            </a:r>
            <a:r>
              <a:rPr sz="1000" spc="-25" dirty="0">
                <a:latin typeface="Arial"/>
                <a:cs typeface="Arial"/>
              </a:rPr>
              <a:t>were </a:t>
            </a:r>
            <a:r>
              <a:rPr sz="1000" spc="-5" dirty="0">
                <a:latin typeface="Arial"/>
                <a:cs typeface="Arial"/>
              </a:rPr>
              <a:t>added; month and day as </a:t>
            </a:r>
            <a:r>
              <a:rPr sz="1000" dirty="0">
                <a:latin typeface="Arial"/>
                <a:cs typeface="Arial"/>
              </a:rPr>
              <a:t>the </a:t>
            </a:r>
            <a:r>
              <a:rPr sz="1000" spc="-15" dirty="0">
                <a:latin typeface="Arial"/>
                <a:cs typeface="Arial"/>
              </a:rPr>
              <a:t>day </a:t>
            </a:r>
            <a:r>
              <a:rPr sz="1000" spc="-35" dirty="0">
                <a:latin typeface="Arial"/>
                <a:cs typeface="Arial"/>
              </a:rPr>
              <a:t>of </a:t>
            </a:r>
            <a:r>
              <a:rPr sz="1000" spc="-20" dirty="0">
                <a:latin typeface="Arial"/>
                <a:cs typeface="Arial"/>
              </a:rPr>
              <a:t>the</a:t>
            </a:r>
            <a:r>
              <a:rPr sz="1000" spc="17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month.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Arial"/>
              <a:cs typeface="Arial"/>
            </a:endParaRPr>
          </a:p>
          <a:p>
            <a:pPr marL="12700" marR="5080" algn="just">
              <a:lnSpc>
                <a:spcPct val="100600"/>
              </a:lnSpc>
              <a:spcBef>
                <a:spcPts val="5"/>
              </a:spcBef>
            </a:pPr>
            <a:r>
              <a:rPr sz="950" spc="-20" dirty="0">
                <a:latin typeface="Arial"/>
                <a:cs typeface="Arial"/>
              </a:rPr>
              <a:t>The </a:t>
            </a:r>
            <a:r>
              <a:rPr sz="950" dirty="0">
                <a:latin typeface="Arial"/>
                <a:cs typeface="Arial"/>
              </a:rPr>
              <a:t>next </a:t>
            </a:r>
            <a:r>
              <a:rPr sz="950" spc="-5" dirty="0">
                <a:latin typeface="Arial"/>
                <a:cs typeface="Arial"/>
              </a:rPr>
              <a:t>statistical analysis </a:t>
            </a:r>
            <a:r>
              <a:rPr sz="950" spc="-25" dirty="0">
                <a:latin typeface="Arial"/>
                <a:cs typeface="Arial"/>
              </a:rPr>
              <a:t>was </a:t>
            </a:r>
            <a:r>
              <a:rPr sz="950" dirty="0">
                <a:latin typeface="Arial"/>
                <a:cs typeface="Arial"/>
              </a:rPr>
              <a:t>the </a:t>
            </a:r>
            <a:r>
              <a:rPr sz="950" spc="-10" dirty="0">
                <a:latin typeface="Arial"/>
                <a:cs typeface="Arial"/>
              </a:rPr>
              <a:t>correlation </a:t>
            </a:r>
            <a:r>
              <a:rPr sz="950" spc="-5" dirty="0">
                <a:latin typeface="Arial"/>
                <a:cs typeface="Arial"/>
              </a:rPr>
              <a:t>of </a:t>
            </a:r>
            <a:r>
              <a:rPr sz="950" dirty="0">
                <a:latin typeface="Arial"/>
                <a:cs typeface="Arial"/>
              </a:rPr>
              <a:t>the </a:t>
            </a:r>
            <a:r>
              <a:rPr sz="950" spc="-10" dirty="0">
                <a:latin typeface="Arial"/>
                <a:cs typeface="Arial"/>
              </a:rPr>
              <a:t>features with </a:t>
            </a:r>
            <a:r>
              <a:rPr sz="950" spc="5" dirty="0">
                <a:latin typeface="Arial"/>
                <a:cs typeface="Arial"/>
              </a:rPr>
              <a:t>the </a:t>
            </a:r>
            <a:r>
              <a:rPr sz="950" spc="-5" dirty="0">
                <a:latin typeface="Arial"/>
                <a:cs typeface="Arial"/>
              </a:rPr>
              <a:t>severity of  an </a:t>
            </a:r>
            <a:r>
              <a:rPr sz="950" spc="-10" dirty="0">
                <a:latin typeface="Arial"/>
                <a:cs typeface="Arial"/>
              </a:rPr>
              <a:t>accident. </a:t>
            </a:r>
            <a:r>
              <a:rPr sz="950" spc="-15" dirty="0">
                <a:latin typeface="Arial"/>
                <a:cs typeface="Arial"/>
              </a:rPr>
              <a:t>The Pearson </a:t>
            </a:r>
            <a:r>
              <a:rPr sz="950" spc="-10" dirty="0">
                <a:latin typeface="Arial"/>
                <a:cs typeface="Arial"/>
              </a:rPr>
              <a:t>correlation </a:t>
            </a:r>
            <a:r>
              <a:rPr sz="950" spc="-15" dirty="0">
                <a:latin typeface="Arial"/>
                <a:cs typeface="Arial"/>
              </a:rPr>
              <a:t>showed </a:t>
            </a:r>
            <a:r>
              <a:rPr sz="950" spc="-20" dirty="0">
                <a:latin typeface="Arial"/>
                <a:cs typeface="Arial"/>
              </a:rPr>
              <a:t>weak </a:t>
            </a:r>
            <a:r>
              <a:rPr sz="950" spc="-5" dirty="0">
                <a:latin typeface="Arial"/>
                <a:cs typeface="Arial"/>
              </a:rPr>
              <a:t>or </a:t>
            </a:r>
            <a:r>
              <a:rPr sz="950" spc="-15" dirty="0">
                <a:latin typeface="Arial"/>
                <a:cs typeface="Arial"/>
              </a:rPr>
              <a:t>null </a:t>
            </a:r>
            <a:r>
              <a:rPr sz="950" spc="-10" dirty="0">
                <a:latin typeface="Arial"/>
                <a:cs typeface="Arial"/>
              </a:rPr>
              <a:t>correlation </a:t>
            </a:r>
            <a:r>
              <a:rPr sz="950" spc="-15" dirty="0">
                <a:latin typeface="Arial"/>
                <a:cs typeface="Arial"/>
              </a:rPr>
              <a:t>with all  </a:t>
            </a:r>
            <a:r>
              <a:rPr sz="950" dirty="0">
                <a:latin typeface="Arial"/>
                <a:cs typeface="Arial"/>
              </a:rPr>
              <a:t>features. </a:t>
            </a:r>
            <a:r>
              <a:rPr sz="950" spc="-5" dirty="0">
                <a:latin typeface="Arial"/>
                <a:cs typeface="Arial"/>
              </a:rPr>
              <a:t>Further </a:t>
            </a:r>
            <a:r>
              <a:rPr sz="950" spc="-10" dirty="0">
                <a:latin typeface="Arial"/>
                <a:cs typeface="Arial"/>
              </a:rPr>
              <a:t>visualizations </a:t>
            </a:r>
            <a:r>
              <a:rPr sz="950" spc="-5" dirty="0">
                <a:latin typeface="Arial"/>
                <a:cs typeface="Arial"/>
              </a:rPr>
              <a:t>were </a:t>
            </a:r>
            <a:r>
              <a:rPr sz="950" dirty="0">
                <a:latin typeface="Arial"/>
                <a:cs typeface="Arial"/>
              </a:rPr>
              <a:t>performed for </a:t>
            </a:r>
            <a:r>
              <a:rPr sz="950" spc="-5" dirty="0">
                <a:latin typeface="Arial"/>
                <a:cs typeface="Arial"/>
              </a:rPr>
              <a:t>a </a:t>
            </a:r>
            <a:r>
              <a:rPr sz="950" spc="-10" dirty="0">
                <a:latin typeface="Arial"/>
                <a:cs typeface="Arial"/>
              </a:rPr>
              <a:t>better understanding </a:t>
            </a:r>
            <a:r>
              <a:rPr sz="950" spc="-5" dirty="0">
                <a:latin typeface="Arial"/>
                <a:cs typeface="Arial"/>
              </a:rPr>
              <a:t>of </a:t>
            </a:r>
            <a:r>
              <a:rPr sz="950" dirty="0">
                <a:latin typeface="Arial"/>
                <a:cs typeface="Arial"/>
              </a:rPr>
              <a:t>the  </a:t>
            </a:r>
            <a:r>
              <a:rPr sz="950" spc="-5" dirty="0">
                <a:latin typeface="Arial"/>
                <a:cs typeface="Arial"/>
              </a:rPr>
              <a:t>data. Some </a:t>
            </a:r>
            <a:r>
              <a:rPr sz="950" spc="-15" dirty="0">
                <a:latin typeface="Arial"/>
                <a:cs typeface="Arial"/>
              </a:rPr>
              <a:t>conclusions </a:t>
            </a:r>
            <a:r>
              <a:rPr sz="950" spc="-20" dirty="0">
                <a:latin typeface="Arial"/>
                <a:cs typeface="Arial"/>
              </a:rPr>
              <a:t>of </a:t>
            </a:r>
            <a:r>
              <a:rPr sz="950" spc="-10" dirty="0">
                <a:latin typeface="Arial"/>
                <a:cs typeface="Arial"/>
              </a:rPr>
              <a:t>this </a:t>
            </a:r>
            <a:r>
              <a:rPr sz="950" spc="-15" dirty="0">
                <a:latin typeface="Arial"/>
                <a:cs typeface="Arial"/>
              </a:rPr>
              <a:t>analysis </a:t>
            </a:r>
            <a:r>
              <a:rPr sz="950" spc="-20" dirty="0">
                <a:latin typeface="Arial"/>
                <a:cs typeface="Arial"/>
              </a:rPr>
              <a:t>were </a:t>
            </a:r>
            <a:r>
              <a:rPr sz="950" dirty="0">
                <a:latin typeface="Arial"/>
                <a:cs typeface="Arial"/>
              </a:rPr>
              <a:t>for </a:t>
            </a:r>
            <a:r>
              <a:rPr sz="950" spc="-10" dirty="0">
                <a:latin typeface="Arial"/>
                <a:cs typeface="Arial"/>
              </a:rPr>
              <a:t>instance </a:t>
            </a:r>
            <a:r>
              <a:rPr sz="950" spc="-5" dirty="0">
                <a:latin typeface="Arial"/>
                <a:cs typeface="Arial"/>
              </a:rPr>
              <a:t>that </a:t>
            </a:r>
            <a:r>
              <a:rPr sz="950" spc="-15" dirty="0">
                <a:latin typeface="Arial"/>
                <a:cs typeface="Arial"/>
              </a:rPr>
              <a:t>accidents involving  people </a:t>
            </a:r>
            <a:r>
              <a:rPr sz="950" spc="-20" dirty="0">
                <a:latin typeface="Arial"/>
                <a:cs typeface="Arial"/>
              </a:rPr>
              <a:t>above </a:t>
            </a:r>
            <a:r>
              <a:rPr sz="950" spc="-5" dirty="0">
                <a:latin typeface="Arial"/>
                <a:cs typeface="Arial"/>
              </a:rPr>
              <a:t>84 years </a:t>
            </a:r>
            <a:r>
              <a:rPr sz="950" spc="-20" dirty="0">
                <a:latin typeface="Arial"/>
                <a:cs typeface="Arial"/>
              </a:rPr>
              <a:t>old </a:t>
            </a:r>
            <a:r>
              <a:rPr sz="950" dirty="0">
                <a:latin typeface="Arial"/>
                <a:cs typeface="Arial"/>
              </a:rPr>
              <a:t>tend </a:t>
            </a:r>
            <a:r>
              <a:rPr sz="950" spc="5" dirty="0">
                <a:latin typeface="Arial"/>
                <a:cs typeface="Arial"/>
              </a:rPr>
              <a:t>to </a:t>
            </a:r>
            <a:r>
              <a:rPr sz="950" dirty="0">
                <a:latin typeface="Arial"/>
                <a:cs typeface="Arial"/>
              </a:rPr>
              <a:t>have </a:t>
            </a:r>
            <a:r>
              <a:rPr sz="950" spc="-5" dirty="0">
                <a:latin typeface="Arial"/>
                <a:cs typeface="Arial"/>
              </a:rPr>
              <a:t>a </a:t>
            </a:r>
            <a:r>
              <a:rPr sz="950" spc="-15" dirty="0">
                <a:latin typeface="Arial"/>
                <a:cs typeface="Arial"/>
              </a:rPr>
              <a:t>high</a:t>
            </a:r>
            <a:r>
              <a:rPr sz="950" spc="15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severity.</a:t>
            </a:r>
            <a:endParaRPr sz="9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86814" y="8271456"/>
            <a:ext cx="4228465" cy="69596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5"/>
              </a:spcBef>
              <a:tabLst>
                <a:tab pos="321945" algn="l"/>
              </a:tabLst>
            </a:pPr>
            <a:r>
              <a:rPr sz="1450" dirty="0">
                <a:latin typeface="Arial"/>
                <a:cs typeface="Arial"/>
              </a:rPr>
              <a:t>4	</a:t>
            </a:r>
            <a:r>
              <a:rPr sz="1450" spc="-10" dirty="0">
                <a:latin typeface="Arial"/>
                <a:cs typeface="Arial"/>
              </a:rPr>
              <a:t>Predictive</a:t>
            </a:r>
            <a:r>
              <a:rPr sz="1450" dirty="0">
                <a:latin typeface="Arial"/>
                <a:cs typeface="Arial"/>
              </a:rPr>
              <a:t> Modeling</a:t>
            </a:r>
            <a:endParaRPr sz="1450">
              <a:latin typeface="Arial"/>
              <a:cs typeface="Arial"/>
            </a:endParaRPr>
          </a:p>
          <a:p>
            <a:pPr marL="15240" marR="5080">
              <a:lnSpc>
                <a:spcPts val="1070"/>
              </a:lnSpc>
              <a:spcBef>
                <a:spcPts val="620"/>
              </a:spcBef>
            </a:pPr>
            <a:r>
              <a:rPr sz="950" spc="-15" dirty="0">
                <a:latin typeface="Arial"/>
                <a:cs typeface="Arial"/>
              </a:rPr>
              <a:t>Different </a:t>
            </a:r>
            <a:r>
              <a:rPr sz="950" spc="-5" dirty="0">
                <a:latin typeface="Arial"/>
                <a:cs typeface="Arial"/>
              </a:rPr>
              <a:t>classifcation </a:t>
            </a:r>
            <a:r>
              <a:rPr sz="950" spc="-15" dirty="0">
                <a:latin typeface="Arial"/>
                <a:cs typeface="Arial"/>
              </a:rPr>
              <a:t>algorithms have </a:t>
            </a:r>
            <a:r>
              <a:rPr sz="950" spc="-5" dirty="0">
                <a:latin typeface="Arial"/>
                <a:cs typeface="Arial"/>
              </a:rPr>
              <a:t>been </a:t>
            </a:r>
            <a:r>
              <a:rPr sz="950" dirty="0">
                <a:latin typeface="Arial"/>
                <a:cs typeface="Arial"/>
              </a:rPr>
              <a:t>tuned </a:t>
            </a:r>
            <a:r>
              <a:rPr sz="950" spc="-5" dirty="0">
                <a:latin typeface="Arial"/>
                <a:cs typeface="Arial"/>
              </a:rPr>
              <a:t>and </a:t>
            </a:r>
            <a:r>
              <a:rPr sz="950" spc="-15" dirty="0">
                <a:latin typeface="Arial"/>
                <a:cs typeface="Arial"/>
              </a:rPr>
              <a:t>built </a:t>
            </a:r>
            <a:r>
              <a:rPr sz="950" spc="-20" dirty="0">
                <a:latin typeface="Arial"/>
                <a:cs typeface="Arial"/>
              </a:rPr>
              <a:t>for </a:t>
            </a:r>
            <a:r>
              <a:rPr sz="950" dirty="0">
                <a:latin typeface="Arial"/>
                <a:cs typeface="Arial"/>
              </a:rPr>
              <a:t>the </a:t>
            </a:r>
            <a:r>
              <a:rPr sz="950" spc="-10" dirty="0">
                <a:latin typeface="Arial"/>
                <a:cs typeface="Arial"/>
              </a:rPr>
              <a:t>prediction </a:t>
            </a:r>
            <a:r>
              <a:rPr sz="950" spc="-5" dirty="0">
                <a:latin typeface="Arial"/>
                <a:cs typeface="Arial"/>
              </a:rPr>
              <a:t>of  </a:t>
            </a:r>
            <a:r>
              <a:rPr sz="950" dirty="0">
                <a:latin typeface="Arial"/>
                <a:cs typeface="Arial"/>
              </a:rPr>
              <a:t>the </a:t>
            </a:r>
            <a:r>
              <a:rPr sz="950" spc="-10" dirty="0">
                <a:latin typeface="Arial"/>
                <a:cs typeface="Arial"/>
              </a:rPr>
              <a:t>level </a:t>
            </a:r>
            <a:r>
              <a:rPr sz="950" spc="-25" dirty="0">
                <a:latin typeface="Arial"/>
                <a:cs typeface="Arial"/>
              </a:rPr>
              <a:t>of </a:t>
            </a:r>
            <a:r>
              <a:rPr sz="950" spc="-15" dirty="0">
                <a:latin typeface="Arial"/>
                <a:cs typeface="Arial"/>
              </a:rPr>
              <a:t>accident </a:t>
            </a:r>
            <a:r>
              <a:rPr sz="950" spc="-5" dirty="0">
                <a:latin typeface="Arial"/>
                <a:cs typeface="Arial"/>
              </a:rPr>
              <a:t>severity. </a:t>
            </a:r>
            <a:r>
              <a:rPr sz="950" spc="-20" dirty="0">
                <a:latin typeface="Arial"/>
                <a:cs typeface="Arial"/>
              </a:rPr>
              <a:t>These </a:t>
            </a:r>
            <a:r>
              <a:rPr sz="950" spc="-10" dirty="0">
                <a:latin typeface="Arial"/>
                <a:cs typeface="Arial"/>
              </a:rPr>
              <a:t>algorithms</a:t>
            </a:r>
            <a:r>
              <a:rPr sz="950" spc="65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provided </a:t>
            </a:r>
            <a:r>
              <a:rPr sz="950" spc="-5" dirty="0">
                <a:latin typeface="Arial"/>
                <a:cs typeface="Arial"/>
              </a:rPr>
              <a:t>a </a:t>
            </a:r>
            <a:r>
              <a:rPr sz="950" spc="-15" dirty="0">
                <a:latin typeface="Arial"/>
                <a:cs typeface="Arial"/>
              </a:rPr>
              <a:t>supervised </a:t>
            </a:r>
            <a:r>
              <a:rPr sz="950" dirty="0">
                <a:latin typeface="Arial"/>
                <a:cs typeface="Arial"/>
              </a:rPr>
              <a:t>learning</a:t>
            </a:r>
            <a:endParaRPr sz="9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98625" y="1597660"/>
            <a:ext cx="4673600" cy="2533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965962"/>
            <a:ext cx="4938395" cy="314515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6985" indent="525145" algn="just">
              <a:lnSpc>
                <a:spcPct val="93500"/>
              </a:lnSpc>
              <a:spcBef>
                <a:spcPts val="175"/>
              </a:spcBef>
            </a:pPr>
            <a:r>
              <a:rPr sz="1000" spc="-10" dirty="0">
                <a:latin typeface="Arial"/>
                <a:cs typeface="Arial"/>
              </a:rPr>
              <a:t>approach </a:t>
            </a:r>
            <a:r>
              <a:rPr sz="1000" spc="-5" dirty="0">
                <a:latin typeface="Arial"/>
                <a:cs typeface="Arial"/>
              </a:rPr>
              <a:t>predicting </a:t>
            </a:r>
            <a:r>
              <a:rPr sz="1000" dirty="0">
                <a:latin typeface="Arial"/>
                <a:cs typeface="Arial"/>
              </a:rPr>
              <a:t>with </a:t>
            </a:r>
            <a:r>
              <a:rPr sz="1000" spc="-5" dirty="0">
                <a:latin typeface="Arial"/>
                <a:cs typeface="Arial"/>
              </a:rPr>
              <a:t>certain accuracy and computational </a:t>
            </a:r>
            <a:r>
              <a:rPr sz="1000" spc="-15" dirty="0">
                <a:latin typeface="Arial"/>
                <a:cs typeface="Arial"/>
              </a:rPr>
              <a:t>time. </a:t>
            </a:r>
            <a:r>
              <a:rPr sz="1000" spc="-5" dirty="0">
                <a:latin typeface="Arial"/>
                <a:cs typeface="Arial"/>
              </a:rPr>
              <a:t>These two  </a:t>
            </a:r>
            <a:r>
              <a:rPr sz="1000" spc="-10" dirty="0">
                <a:latin typeface="Arial"/>
                <a:cs typeface="Arial"/>
              </a:rPr>
              <a:t>properties </a:t>
            </a:r>
            <a:r>
              <a:rPr sz="1000" spc="-5" dirty="0">
                <a:latin typeface="Arial"/>
                <a:cs typeface="Arial"/>
              </a:rPr>
              <a:t>have </a:t>
            </a:r>
            <a:r>
              <a:rPr sz="1000" dirty="0">
                <a:latin typeface="Arial"/>
                <a:cs typeface="Arial"/>
              </a:rPr>
              <a:t>been </a:t>
            </a:r>
            <a:r>
              <a:rPr sz="1000" spc="-5" dirty="0">
                <a:latin typeface="Arial"/>
                <a:cs typeface="Arial"/>
              </a:rPr>
              <a:t>compared </a:t>
            </a:r>
            <a:r>
              <a:rPr sz="1000" dirty="0">
                <a:latin typeface="Arial"/>
                <a:cs typeface="Arial"/>
              </a:rPr>
              <a:t>in </a:t>
            </a:r>
            <a:r>
              <a:rPr sz="1000" spc="-5" dirty="0">
                <a:latin typeface="Arial"/>
                <a:cs typeface="Arial"/>
              </a:rPr>
              <a:t>order </a:t>
            </a:r>
            <a:r>
              <a:rPr sz="1000" dirty="0">
                <a:latin typeface="Arial"/>
                <a:cs typeface="Arial"/>
              </a:rPr>
              <a:t>to </a:t>
            </a:r>
            <a:r>
              <a:rPr sz="1000" spc="-5" dirty="0">
                <a:latin typeface="Arial"/>
                <a:cs typeface="Arial"/>
              </a:rPr>
              <a:t>determine </a:t>
            </a:r>
            <a:r>
              <a:rPr sz="1000" spc="-20" dirty="0">
                <a:latin typeface="Arial"/>
                <a:cs typeface="Arial"/>
              </a:rPr>
              <a:t>the </a:t>
            </a:r>
            <a:r>
              <a:rPr sz="1000" spc="-15" dirty="0">
                <a:latin typeface="Arial"/>
                <a:cs typeface="Arial"/>
              </a:rPr>
              <a:t>best </a:t>
            </a:r>
            <a:r>
              <a:rPr sz="1000" spc="-5" dirty="0">
                <a:latin typeface="Arial"/>
                <a:cs typeface="Arial"/>
              </a:rPr>
              <a:t>suited algorithm  </a:t>
            </a:r>
            <a:r>
              <a:rPr sz="1000" spc="-15" dirty="0">
                <a:latin typeface="Arial"/>
                <a:cs typeface="Arial"/>
              </a:rPr>
              <a:t>for </a:t>
            </a:r>
            <a:r>
              <a:rPr sz="1000" spc="-25" dirty="0">
                <a:latin typeface="Arial"/>
                <a:cs typeface="Arial"/>
              </a:rPr>
              <a:t>his </a:t>
            </a:r>
            <a:r>
              <a:rPr sz="1000" spc="-10" dirty="0">
                <a:latin typeface="Arial"/>
                <a:cs typeface="Arial"/>
              </a:rPr>
              <a:t>speci </a:t>
            </a:r>
            <a:r>
              <a:rPr sz="1000" spc="-5" dirty="0">
                <a:latin typeface="Arial"/>
                <a:cs typeface="Arial"/>
              </a:rPr>
              <a:t>c</a:t>
            </a:r>
            <a:r>
              <a:rPr sz="1000" spc="9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problem.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Arial"/>
              <a:cs typeface="Arial"/>
            </a:endParaRPr>
          </a:p>
          <a:p>
            <a:pPr marL="571500" marR="5080" algn="just">
              <a:lnSpc>
                <a:spcPct val="94700"/>
              </a:lnSpc>
            </a:pPr>
            <a:r>
              <a:rPr sz="1000" spc="-10" dirty="0">
                <a:latin typeface="Arial"/>
                <a:cs typeface="Arial"/>
              </a:rPr>
              <a:t>Firstly, </a:t>
            </a:r>
            <a:r>
              <a:rPr sz="1000" spc="-15" dirty="0">
                <a:latin typeface="Arial"/>
                <a:cs typeface="Arial"/>
              </a:rPr>
              <a:t>the 839.985 rows </a:t>
            </a:r>
            <a:r>
              <a:rPr sz="1000" spc="-5" dirty="0">
                <a:latin typeface="Arial"/>
                <a:cs typeface="Arial"/>
              </a:rPr>
              <a:t>where split </a:t>
            </a:r>
            <a:r>
              <a:rPr sz="1000" spc="-10" dirty="0">
                <a:latin typeface="Arial"/>
                <a:cs typeface="Arial"/>
              </a:rPr>
              <a:t>80/20 </a:t>
            </a:r>
            <a:r>
              <a:rPr sz="1000" spc="-5" dirty="0">
                <a:latin typeface="Arial"/>
                <a:cs typeface="Arial"/>
              </a:rPr>
              <a:t>between </a:t>
            </a: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training </a:t>
            </a:r>
            <a:r>
              <a:rPr sz="1000" spc="-25" dirty="0">
                <a:latin typeface="Arial"/>
                <a:cs typeface="Arial"/>
              </a:rPr>
              <a:t>and </a:t>
            </a:r>
            <a:r>
              <a:rPr sz="1000" spc="-10" dirty="0">
                <a:latin typeface="Arial"/>
                <a:cs typeface="Arial"/>
              </a:rPr>
              <a:t>test sets,  </a:t>
            </a:r>
            <a:r>
              <a:rPr sz="1000" spc="-15" dirty="0">
                <a:latin typeface="Arial"/>
                <a:cs typeface="Arial"/>
              </a:rPr>
              <a:t>afterwards </a:t>
            </a:r>
            <a:r>
              <a:rPr sz="1000" dirty="0">
                <a:latin typeface="Arial"/>
                <a:cs typeface="Arial"/>
              </a:rPr>
              <a:t>an </a:t>
            </a:r>
            <a:r>
              <a:rPr sz="1000" spc="-10" dirty="0">
                <a:latin typeface="Arial"/>
                <a:cs typeface="Arial"/>
              </a:rPr>
              <a:t>additional 80/20 </a:t>
            </a:r>
            <a:r>
              <a:rPr sz="1000" spc="-5" dirty="0">
                <a:latin typeface="Arial"/>
                <a:cs typeface="Arial"/>
              </a:rPr>
              <a:t>split was performed </a:t>
            </a:r>
            <a:r>
              <a:rPr sz="1000" spc="-25" dirty="0">
                <a:latin typeface="Arial"/>
                <a:cs typeface="Arial"/>
              </a:rPr>
              <a:t>among </a:t>
            </a: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training  </a:t>
            </a:r>
            <a:r>
              <a:rPr sz="1000" spc="-20" dirty="0">
                <a:latin typeface="Arial"/>
                <a:cs typeface="Arial"/>
              </a:rPr>
              <a:t>samples </a:t>
            </a:r>
            <a:r>
              <a:rPr sz="1000" spc="-5" dirty="0">
                <a:latin typeface="Arial"/>
                <a:cs typeface="Arial"/>
              </a:rPr>
              <a:t>creating </a:t>
            </a:r>
            <a:r>
              <a:rPr sz="1000" spc="-2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validation </a:t>
            </a:r>
            <a:r>
              <a:rPr sz="1000" dirty="0">
                <a:latin typeface="Arial"/>
                <a:cs typeface="Arial"/>
              </a:rPr>
              <a:t>set </a:t>
            </a:r>
            <a:r>
              <a:rPr sz="1000" spc="-10" dirty="0">
                <a:latin typeface="Arial"/>
                <a:cs typeface="Arial"/>
              </a:rPr>
              <a:t>for </a:t>
            </a:r>
            <a:r>
              <a:rPr sz="1000" spc="-20" dirty="0">
                <a:latin typeface="Arial"/>
                <a:cs typeface="Arial"/>
              </a:rPr>
              <a:t>the </a:t>
            </a:r>
            <a:r>
              <a:rPr sz="1000" spc="-15" dirty="0">
                <a:latin typeface="Arial"/>
                <a:cs typeface="Arial"/>
              </a:rPr>
              <a:t>development of the </a:t>
            </a:r>
            <a:r>
              <a:rPr sz="1000" spc="-5" dirty="0">
                <a:latin typeface="Arial"/>
                <a:cs typeface="Arial"/>
              </a:rPr>
              <a:t>models. Then  </a:t>
            </a:r>
            <a:r>
              <a:rPr sz="1000" spc="-15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data was standardized giving zero mean </a:t>
            </a:r>
            <a:r>
              <a:rPr sz="1000" dirty="0">
                <a:latin typeface="Arial"/>
                <a:cs typeface="Arial"/>
              </a:rPr>
              <a:t>and </a:t>
            </a:r>
            <a:r>
              <a:rPr sz="1000" spc="-15" dirty="0">
                <a:latin typeface="Arial"/>
                <a:cs typeface="Arial"/>
              </a:rPr>
              <a:t>unit </a:t>
            </a:r>
            <a:r>
              <a:rPr sz="1000" dirty="0">
                <a:latin typeface="Arial"/>
                <a:cs typeface="Arial"/>
              </a:rPr>
              <a:t>variance </a:t>
            </a:r>
            <a:r>
              <a:rPr sz="1000" spc="-5" dirty="0">
                <a:latin typeface="Arial"/>
                <a:cs typeface="Arial"/>
              </a:rPr>
              <a:t>to all</a:t>
            </a:r>
            <a:r>
              <a:rPr sz="1000" spc="114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features.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>
              <a:latin typeface="Arial"/>
              <a:cs typeface="Arial"/>
            </a:endParaRPr>
          </a:p>
          <a:p>
            <a:pPr marL="571500" algn="just">
              <a:lnSpc>
                <a:spcPct val="100000"/>
              </a:lnSpc>
              <a:spcBef>
                <a:spcPts val="5"/>
              </a:spcBef>
            </a:pPr>
            <a:r>
              <a:rPr sz="1000" spc="-35" dirty="0">
                <a:latin typeface="Arial"/>
                <a:cs typeface="Arial"/>
              </a:rPr>
              <a:t>4 </a:t>
            </a:r>
            <a:r>
              <a:rPr sz="1000" spc="-5" dirty="0">
                <a:latin typeface="Arial"/>
                <a:cs typeface="Arial"/>
              </a:rPr>
              <a:t>different approaches </a:t>
            </a:r>
            <a:r>
              <a:rPr sz="1000" dirty="0">
                <a:latin typeface="Arial"/>
                <a:cs typeface="Arial"/>
              </a:rPr>
              <a:t>were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used: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Arial"/>
              <a:cs typeface="Arial"/>
            </a:endParaRPr>
          </a:p>
          <a:p>
            <a:pPr marL="868680" marR="2871470" indent="20955">
              <a:lnSpc>
                <a:spcPct val="159500"/>
              </a:lnSpc>
              <a:spcBef>
                <a:spcPts val="5"/>
              </a:spcBef>
            </a:pPr>
            <a:r>
              <a:rPr sz="1000" spc="-5" dirty="0">
                <a:latin typeface="Arial"/>
                <a:cs typeface="Arial"/>
              </a:rPr>
              <a:t>Decision </a:t>
            </a:r>
            <a:r>
              <a:rPr sz="1000" spc="-25" dirty="0">
                <a:latin typeface="Arial"/>
                <a:cs typeface="Arial"/>
              </a:rPr>
              <a:t>Tree  </a:t>
            </a:r>
            <a:r>
              <a:rPr sz="1000" spc="-10" dirty="0">
                <a:latin typeface="Arial"/>
                <a:cs typeface="Arial"/>
              </a:rPr>
              <a:t>Logistic </a:t>
            </a:r>
            <a:r>
              <a:rPr sz="1000" spc="-5" dirty="0">
                <a:latin typeface="Arial"/>
                <a:cs typeface="Arial"/>
              </a:rPr>
              <a:t>Regression  K-Nearest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Neighbour</a:t>
            </a:r>
            <a:endParaRPr sz="1000">
              <a:latin typeface="Arial"/>
              <a:cs typeface="Arial"/>
            </a:endParaRPr>
          </a:p>
          <a:p>
            <a:pPr marL="878205">
              <a:lnSpc>
                <a:spcPct val="100000"/>
              </a:lnSpc>
              <a:spcBef>
                <a:spcPts val="800"/>
              </a:spcBef>
            </a:pPr>
            <a:r>
              <a:rPr sz="1000" spc="-15" dirty="0">
                <a:latin typeface="Arial"/>
                <a:cs typeface="Arial"/>
              </a:rPr>
              <a:t>Supervised </a:t>
            </a:r>
            <a:r>
              <a:rPr sz="1000" spc="-5" dirty="0">
                <a:latin typeface="Arial"/>
                <a:cs typeface="Arial"/>
              </a:rPr>
              <a:t>Vector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Machine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4512691"/>
            <a:ext cx="4926330" cy="126301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122555">
              <a:lnSpc>
                <a:spcPct val="94700"/>
              </a:lnSpc>
              <a:spcBef>
                <a:spcPts val="160"/>
              </a:spcBef>
            </a:pPr>
            <a:r>
              <a:rPr sz="1000" spc="-30" dirty="0">
                <a:latin typeface="Arial"/>
                <a:cs typeface="Arial"/>
              </a:rPr>
              <a:t>The </a:t>
            </a:r>
            <a:r>
              <a:rPr sz="1000" spc="5" dirty="0">
                <a:latin typeface="Arial"/>
                <a:cs typeface="Arial"/>
              </a:rPr>
              <a:t>same </a:t>
            </a:r>
            <a:r>
              <a:rPr sz="1000" spc="-5" dirty="0">
                <a:latin typeface="Arial"/>
                <a:cs typeface="Arial"/>
              </a:rPr>
              <a:t>modus operandi was performed with </a:t>
            </a:r>
            <a:r>
              <a:rPr sz="1000" dirty="0">
                <a:latin typeface="Arial"/>
                <a:cs typeface="Arial"/>
              </a:rPr>
              <a:t>each </a:t>
            </a:r>
            <a:r>
              <a:rPr sz="1000" spc="-10" dirty="0">
                <a:latin typeface="Arial"/>
                <a:cs typeface="Arial"/>
              </a:rPr>
              <a:t>algorithm. </a:t>
            </a:r>
            <a:r>
              <a:rPr sz="1000" dirty="0">
                <a:latin typeface="Arial"/>
                <a:cs typeface="Arial"/>
              </a:rPr>
              <a:t>With </a:t>
            </a:r>
            <a:r>
              <a:rPr sz="1000" spc="-20" dirty="0">
                <a:latin typeface="Arial"/>
                <a:cs typeface="Arial"/>
              </a:rPr>
              <a:t>the </a:t>
            </a:r>
            <a:r>
              <a:rPr sz="1000" dirty="0">
                <a:latin typeface="Arial"/>
                <a:cs typeface="Arial"/>
              </a:rPr>
              <a:t>train </a:t>
            </a:r>
            <a:r>
              <a:rPr sz="1000" spc="-10" dirty="0">
                <a:latin typeface="Arial"/>
                <a:cs typeface="Arial"/>
              </a:rPr>
              <a:t>and  </a:t>
            </a:r>
            <a:r>
              <a:rPr sz="1000" spc="-5" dirty="0">
                <a:latin typeface="Arial"/>
                <a:cs typeface="Arial"/>
              </a:rPr>
              <a:t>validation </a:t>
            </a:r>
            <a:r>
              <a:rPr sz="1000" spc="-15" dirty="0">
                <a:latin typeface="Arial"/>
                <a:cs typeface="Arial"/>
              </a:rPr>
              <a:t>sets </a:t>
            </a:r>
            <a:r>
              <a:rPr sz="1000" dirty="0">
                <a:latin typeface="Arial"/>
                <a:cs typeface="Arial"/>
              </a:rPr>
              <a:t>the </a:t>
            </a:r>
            <a:r>
              <a:rPr sz="1000" spc="-15" dirty="0">
                <a:latin typeface="Arial"/>
                <a:cs typeface="Arial"/>
              </a:rPr>
              <a:t>best </a:t>
            </a:r>
            <a:r>
              <a:rPr sz="1000" spc="-5" dirty="0">
                <a:latin typeface="Arial"/>
                <a:cs typeface="Arial"/>
              </a:rPr>
              <a:t>hyperparameters </a:t>
            </a:r>
            <a:r>
              <a:rPr sz="1000" spc="-20" dirty="0">
                <a:latin typeface="Arial"/>
                <a:cs typeface="Arial"/>
              </a:rPr>
              <a:t>were </a:t>
            </a:r>
            <a:r>
              <a:rPr sz="1000" spc="-5" dirty="0">
                <a:latin typeface="Arial"/>
                <a:cs typeface="Arial"/>
              </a:rPr>
              <a:t>selected and </a:t>
            </a:r>
            <a:r>
              <a:rPr sz="1000" spc="-15" dirty="0">
                <a:latin typeface="Arial"/>
                <a:cs typeface="Arial"/>
              </a:rPr>
              <a:t>using </a:t>
            </a:r>
            <a:r>
              <a:rPr sz="1000" dirty="0">
                <a:latin typeface="Arial"/>
                <a:cs typeface="Arial"/>
              </a:rPr>
              <a:t>the </a:t>
            </a:r>
            <a:r>
              <a:rPr sz="1000" spc="-10" dirty="0">
                <a:latin typeface="Arial"/>
                <a:cs typeface="Arial"/>
              </a:rPr>
              <a:t>test </a:t>
            </a:r>
            <a:r>
              <a:rPr sz="1000" spc="-20" dirty="0">
                <a:latin typeface="Arial"/>
                <a:cs typeface="Arial"/>
              </a:rPr>
              <a:t>set the  </a:t>
            </a:r>
            <a:r>
              <a:rPr sz="1000" spc="-10" dirty="0">
                <a:latin typeface="Arial"/>
                <a:cs typeface="Arial"/>
              </a:rPr>
              <a:t>accuracy </a:t>
            </a:r>
            <a:r>
              <a:rPr sz="1000" spc="-25" dirty="0">
                <a:latin typeface="Arial"/>
                <a:cs typeface="Arial"/>
              </a:rPr>
              <a:t>and </a:t>
            </a:r>
            <a:r>
              <a:rPr sz="1000" spc="-5" dirty="0">
                <a:latin typeface="Arial"/>
                <a:cs typeface="Arial"/>
              </a:rPr>
              <a:t>computational </a:t>
            </a:r>
            <a:r>
              <a:rPr sz="1000" dirty="0">
                <a:latin typeface="Arial"/>
                <a:cs typeface="Arial"/>
              </a:rPr>
              <a:t>time </a:t>
            </a:r>
            <a:r>
              <a:rPr sz="1000" spc="-10" dirty="0">
                <a:latin typeface="Arial"/>
                <a:cs typeface="Arial"/>
              </a:rPr>
              <a:t>for </a:t>
            </a:r>
            <a:r>
              <a:rPr sz="1000" spc="-15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development </a:t>
            </a:r>
            <a:r>
              <a:rPr sz="1000" spc="-25" dirty="0">
                <a:latin typeface="Arial"/>
                <a:cs typeface="Arial"/>
              </a:rPr>
              <a:t>of </a:t>
            </a:r>
            <a:r>
              <a:rPr sz="1000" dirty="0">
                <a:latin typeface="Arial"/>
                <a:cs typeface="Arial"/>
              </a:rPr>
              <a:t>the </a:t>
            </a:r>
            <a:r>
              <a:rPr sz="1000" spc="-20" dirty="0">
                <a:latin typeface="Arial"/>
                <a:cs typeface="Arial"/>
              </a:rPr>
              <a:t>models </a:t>
            </a:r>
            <a:r>
              <a:rPr sz="1000" dirty="0">
                <a:latin typeface="Arial"/>
                <a:cs typeface="Arial"/>
              </a:rPr>
              <a:t>were  </a:t>
            </a:r>
            <a:r>
              <a:rPr sz="1000" spc="-10" dirty="0">
                <a:latin typeface="Arial"/>
                <a:cs typeface="Arial"/>
              </a:rPr>
              <a:t>calculated.</a:t>
            </a:r>
            <a:endParaRPr sz="1000">
              <a:latin typeface="Arial"/>
              <a:cs typeface="Arial"/>
            </a:endParaRPr>
          </a:p>
          <a:p>
            <a:pPr marL="571500" marR="5080" algn="just">
              <a:lnSpc>
                <a:spcPct val="99600"/>
              </a:lnSpc>
              <a:spcBef>
                <a:spcPts val="595"/>
              </a:spcBef>
            </a:pPr>
            <a:r>
              <a:rPr sz="950" spc="-20" dirty="0">
                <a:latin typeface="Arial"/>
                <a:cs typeface="Arial"/>
              </a:rPr>
              <a:t>The </a:t>
            </a:r>
            <a:r>
              <a:rPr sz="950" spc="-15" dirty="0">
                <a:latin typeface="Arial"/>
                <a:cs typeface="Arial"/>
              </a:rPr>
              <a:t>following </a:t>
            </a:r>
            <a:r>
              <a:rPr sz="950" spc="-5" dirty="0">
                <a:latin typeface="Arial"/>
                <a:cs typeface="Arial"/>
              </a:rPr>
              <a:t>visualizations </a:t>
            </a:r>
            <a:r>
              <a:rPr sz="950" spc="-15" dirty="0">
                <a:latin typeface="Arial"/>
                <a:cs typeface="Arial"/>
              </a:rPr>
              <a:t>show </a:t>
            </a:r>
            <a:r>
              <a:rPr sz="950" spc="5" dirty="0">
                <a:latin typeface="Arial"/>
                <a:cs typeface="Arial"/>
              </a:rPr>
              <a:t>how </a:t>
            </a:r>
            <a:r>
              <a:rPr sz="950" dirty="0">
                <a:latin typeface="Arial"/>
                <a:cs typeface="Arial"/>
              </a:rPr>
              <a:t>the </a:t>
            </a:r>
            <a:r>
              <a:rPr sz="950" spc="-5" dirty="0">
                <a:latin typeface="Arial"/>
                <a:cs typeface="Arial"/>
              </a:rPr>
              <a:t>parameters </a:t>
            </a:r>
            <a:r>
              <a:rPr sz="950" spc="-20" dirty="0">
                <a:latin typeface="Arial"/>
                <a:cs typeface="Arial"/>
              </a:rPr>
              <a:t>for </a:t>
            </a:r>
            <a:r>
              <a:rPr sz="950" spc="-35" dirty="0">
                <a:latin typeface="Arial"/>
                <a:cs typeface="Arial"/>
              </a:rPr>
              <a:t>KNN </a:t>
            </a:r>
            <a:r>
              <a:rPr sz="950" spc="-5" dirty="0">
                <a:latin typeface="Arial"/>
                <a:cs typeface="Arial"/>
              </a:rPr>
              <a:t>and SVM </a:t>
            </a:r>
            <a:r>
              <a:rPr sz="950" spc="-15" dirty="0">
                <a:latin typeface="Arial"/>
                <a:cs typeface="Arial"/>
              </a:rPr>
              <a:t>models  </a:t>
            </a:r>
            <a:r>
              <a:rPr sz="950" spc="-20" dirty="0">
                <a:latin typeface="Arial"/>
                <a:cs typeface="Arial"/>
              </a:rPr>
              <a:t>were </a:t>
            </a:r>
            <a:r>
              <a:rPr sz="950" spc="-10" dirty="0">
                <a:latin typeface="Arial"/>
                <a:cs typeface="Arial"/>
              </a:rPr>
              <a:t>selected. </a:t>
            </a:r>
            <a:r>
              <a:rPr sz="950" spc="-15" dirty="0">
                <a:latin typeface="Arial"/>
                <a:cs typeface="Arial"/>
              </a:rPr>
              <a:t>The </a:t>
            </a:r>
            <a:r>
              <a:rPr sz="950" spc="-30" dirty="0">
                <a:latin typeface="Arial"/>
                <a:cs typeface="Arial"/>
              </a:rPr>
              <a:t>SVM </a:t>
            </a:r>
            <a:r>
              <a:rPr sz="950" dirty="0">
                <a:latin typeface="Arial"/>
                <a:cs typeface="Arial"/>
              </a:rPr>
              <a:t>model is </a:t>
            </a:r>
            <a:r>
              <a:rPr sz="950" spc="-10" dirty="0">
                <a:latin typeface="Arial"/>
                <a:cs typeface="Arial"/>
              </a:rPr>
              <a:t>computationally </a:t>
            </a:r>
            <a:r>
              <a:rPr sz="950" spc="-20" dirty="0">
                <a:latin typeface="Arial"/>
                <a:cs typeface="Arial"/>
              </a:rPr>
              <a:t>ine </a:t>
            </a:r>
            <a:r>
              <a:rPr sz="950" dirty="0">
                <a:latin typeface="Arial"/>
                <a:cs typeface="Arial"/>
              </a:rPr>
              <a:t>cient </a:t>
            </a:r>
            <a:r>
              <a:rPr sz="950" spc="-25" dirty="0">
                <a:latin typeface="Arial"/>
                <a:cs typeface="Arial"/>
              </a:rPr>
              <a:t>with huge </a:t>
            </a:r>
            <a:r>
              <a:rPr sz="950" spc="-15" dirty="0">
                <a:latin typeface="Arial"/>
                <a:cs typeface="Arial"/>
              </a:rPr>
              <a:t>sample  </a:t>
            </a:r>
            <a:r>
              <a:rPr sz="950" dirty="0">
                <a:latin typeface="Arial"/>
                <a:cs typeface="Arial"/>
              </a:rPr>
              <a:t>sets. </a:t>
            </a:r>
            <a:r>
              <a:rPr sz="950" spc="-10" dirty="0">
                <a:latin typeface="Arial"/>
                <a:cs typeface="Arial"/>
              </a:rPr>
              <a:t>Therefore, </a:t>
            </a:r>
            <a:r>
              <a:rPr sz="950" spc="-35" dirty="0">
                <a:latin typeface="Arial"/>
                <a:cs typeface="Arial"/>
              </a:rPr>
              <a:t>an </a:t>
            </a:r>
            <a:r>
              <a:rPr sz="950" spc="-15" dirty="0">
                <a:latin typeface="Arial"/>
                <a:cs typeface="Arial"/>
              </a:rPr>
              <a:t>equilibrium </a:t>
            </a:r>
            <a:r>
              <a:rPr sz="950" spc="-5" dirty="0">
                <a:latin typeface="Arial"/>
                <a:cs typeface="Arial"/>
              </a:rPr>
              <a:t>between accuracy </a:t>
            </a:r>
            <a:r>
              <a:rPr sz="950" spc="-25" dirty="0">
                <a:latin typeface="Arial"/>
                <a:cs typeface="Arial"/>
              </a:rPr>
              <a:t>and </a:t>
            </a:r>
            <a:r>
              <a:rPr sz="950" spc="-5" dirty="0">
                <a:latin typeface="Arial"/>
                <a:cs typeface="Arial"/>
              </a:rPr>
              <a:t>computational </a:t>
            </a:r>
            <a:r>
              <a:rPr sz="950" dirty="0">
                <a:latin typeface="Arial"/>
                <a:cs typeface="Arial"/>
              </a:rPr>
              <a:t>time </a:t>
            </a:r>
            <a:r>
              <a:rPr sz="950" spc="-25" dirty="0">
                <a:latin typeface="Arial"/>
                <a:cs typeface="Arial"/>
              </a:rPr>
              <a:t>was </a:t>
            </a:r>
            <a:r>
              <a:rPr sz="950" spc="-5" dirty="0">
                <a:latin typeface="Arial"/>
                <a:cs typeface="Arial"/>
              </a:rPr>
              <a:t>a  found </a:t>
            </a:r>
            <a:r>
              <a:rPr sz="950" spc="-15" dirty="0">
                <a:latin typeface="Arial"/>
                <a:cs typeface="Arial"/>
              </a:rPr>
              <a:t>evaluating </a:t>
            </a:r>
            <a:r>
              <a:rPr sz="950" spc="-5" dirty="0">
                <a:latin typeface="Arial"/>
                <a:cs typeface="Arial"/>
              </a:rPr>
              <a:t>di </a:t>
            </a:r>
            <a:r>
              <a:rPr sz="950" spc="-15" dirty="0">
                <a:latin typeface="Arial"/>
                <a:cs typeface="Arial"/>
              </a:rPr>
              <a:t>erent </a:t>
            </a:r>
            <a:r>
              <a:rPr sz="950" spc="-10" dirty="0">
                <a:latin typeface="Arial"/>
                <a:cs typeface="Arial"/>
              </a:rPr>
              <a:t>training</a:t>
            </a:r>
            <a:r>
              <a:rPr sz="950" spc="145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sizes.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89861" y="1840738"/>
            <a:ext cx="4405630" cy="46228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>
              <a:lnSpc>
                <a:spcPct val="93500"/>
              </a:lnSpc>
              <a:spcBef>
                <a:spcPts val="175"/>
              </a:spcBef>
            </a:pPr>
            <a:r>
              <a:rPr sz="1000" spc="10" dirty="0">
                <a:latin typeface="Arial"/>
                <a:cs typeface="Arial"/>
              </a:rPr>
              <a:t>On </a:t>
            </a:r>
            <a:r>
              <a:rPr sz="1000" spc="-5" dirty="0">
                <a:latin typeface="Arial"/>
                <a:cs typeface="Arial"/>
              </a:rPr>
              <a:t>Figure:7, </a:t>
            </a:r>
            <a:r>
              <a:rPr sz="1000" dirty="0">
                <a:latin typeface="Arial"/>
                <a:cs typeface="Arial"/>
              </a:rPr>
              <a:t>the accuracy </a:t>
            </a:r>
            <a:r>
              <a:rPr sz="1000" spc="-10" dirty="0">
                <a:latin typeface="Arial"/>
                <a:cs typeface="Arial"/>
              </a:rPr>
              <a:t>is increasing </a:t>
            </a:r>
            <a:r>
              <a:rPr sz="1000" spc="-40" dirty="0">
                <a:latin typeface="Arial"/>
                <a:cs typeface="Arial"/>
              </a:rPr>
              <a:t>as </a:t>
            </a:r>
            <a:r>
              <a:rPr sz="1000" dirty="0">
                <a:latin typeface="Arial"/>
                <a:cs typeface="Arial"/>
              </a:rPr>
              <a:t>the </a:t>
            </a:r>
            <a:r>
              <a:rPr sz="1000" spc="-10" dirty="0">
                <a:latin typeface="Arial"/>
                <a:cs typeface="Arial"/>
              </a:rPr>
              <a:t>training </a:t>
            </a:r>
            <a:r>
              <a:rPr sz="1000" spc="-5" dirty="0">
                <a:latin typeface="Arial"/>
                <a:cs typeface="Arial"/>
              </a:rPr>
              <a:t>size does, </a:t>
            </a:r>
            <a:r>
              <a:rPr sz="1000" spc="-10" dirty="0">
                <a:latin typeface="Arial"/>
                <a:cs typeface="Arial"/>
              </a:rPr>
              <a:t>however  </a:t>
            </a:r>
            <a:r>
              <a:rPr sz="1000" spc="-5" dirty="0">
                <a:latin typeface="Arial"/>
                <a:cs typeface="Arial"/>
              </a:rPr>
              <a:t>Figure:9 </a:t>
            </a:r>
            <a:r>
              <a:rPr sz="1000" spc="-15" dirty="0">
                <a:latin typeface="Arial"/>
                <a:cs typeface="Arial"/>
              </a:rPr>
              <a:t>shows </a:t>
            </a:r>
            <a:r>
              <a:rPr sz="1000" spc="-20" dirty="0">
                <a:latin typeface="Arial"/>
                <a:cs typeface="Arial"/>
              </a:rPr>
              <a:t>how </a:t>
            </a:r>
            <a:r>
              <a:rPr sz="1000" dirty="0">
                <a:latin typeface="Arial"/>
                <a:cs typeface="Arial"/>
              </a:rPr>
              <a:t>this </a:t>
            </a:r>
            <a:r>
              <a:rPr sz="1000" spc="-5" dirty="0">
                <a:latin typeface="Arial"/>
                <a:cs typeface="Arial"/>
              </a:rPr>
              <a:t>comes with </a:t>
            </a:r>
            <a:r>
              <a:rPr sz="1000" dirty="0">
                <a:latin typeface="Arial"/>
                <a:cs typeface="Arial"/>
              </a:rPr>
              <a:t>an </a:t>
            </a:r>
            <a:r>
              <a:rPr sz="1000" spc="-5" dirty="0">
                <a:latin typeface="Arial"/>
                <a:cs typeface="Arial"/>
              </a:rPr>
              <a:t>important </a:t>
            </a:r>
            <a:r>
              <a:rPr sz="1000" spc="-10" dirty="0">
                <a:latin typeface="Arial"/>
                <a:cs typeface="Arial"/>
              </a:rPr>
              <a:t>increasing </a:t>
            </a:r>
            <a:r>
              <a:rPr sz="1000" spc="-30" dirty="0">
                <a:latin typeface="Arial"/>
                <a:cs typeface="Arial"/>
              </a:rPr>
              <a:t>of </a:t>
            </a:r>
            <a:r>
              <a:rPr sz="1000" spc="-5" dirty="0">
                <a:latin typeface="Arial"/>
                <a:cs typeface="Arial"/>
              </a:rPr>
              <a:t>the  computational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time.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63826" y="4512691"/>
            <a:ext cx="34036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Figure </a:t>
            </a:r>
            <a:r>
              <a:rPr sz="1000" spc="-35" dirty="0">
                <a:latin typeface="Arial"/>
                <a:cs typeface="Arial"/>
              </a:rPr>
              <a:t>6: </a:t>
            </a:r>
            <a:r>
              <a:rPr sz="1000" spc="-15" dirty="0">
                <a:latin typeface="Arial"/>
                <a:cs typeface="Arial"/>
              </a:rPr>
              <a:t>Accuracy </a:t>
            </a:r>
            <a:r>
              <a:rPr sz="1000" spc="-25" dirty="0">
                <a:latin typeface="Arial"/>
                <a:cs typeface="Arial"/>
              </a:rPr>
              <a:t>of </a:t>
            </a:r>
            <a:r>
              <a:rPr sz="1000" spc="-5" dirty="0">
                <a:latin typeface="Arial"/>
                <a:cs typeface="Arial"/>
              </a:rPr>
              <a:t>KNN models </a:t>
            </a:r>
            <a:r>
              <a:rPr sz="1000" spc="-10" dirty="0">
                <a:latin typeface="Arial"/>
                <a:cs typeface="Arial"/>
              </a:rPr>
              <a:t>increasing </a:t>
            </a:r>
            <a:r>
              <a:rPr sz="1000" dirty="0">
                <a:latin typeface="Arial"/>
                <a:cs typeface="Arial"/>
              </a:rPr>
              <a:t>the </a:t>
            </a:r>
            <a:r>
              <a:rPr sz="1000" spc="-15" dirty="0">
                <a:latin typeface="Arial"/>
                <a:cs typeface="Arial"/>
              </a:rPr>
              <a:t>value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229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K.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8670" y="7178420"/>
            <a:ext cx="363092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Figure </a:t>
            </a:r>
            <a:r>
              <a:rPr sz="1000" spc="-35" dirty="0">
                <a:latin typeface="Arial"/>
                <a:cs typeface="Arial"/>
              </a:rPr>
              <a:t>7: </a:t>
            </a:r>
            <a:r>
              <a:rPr sz="1000" spc="-15" dirty="0">
                <a:latin typeface="Arial"/>
                <a:cs typeface="Arial"/>
              </a:rPr>
              <a:t>Accuracy </a:t>
            </a:r>
            <a:r>
              <a:rPr sz="1000" spc="-25" dirty="0">
                <a:latin typeface="Arial"/>
                <a:cs typeface="Arial"/>
              </a:rPr>
              <a:t>of </a:t>
            </a:r>
            <a:r>
              <a:rPr sz="1000" dirty="0">
                <a:latin typeface="Arial"/>
                <a:cs typeface="Arial"/>
              </a:rPr>
              <a:t>SVM </a:t>
            </a:r>
            <a:r>
              <a:rPr sz="1000" spc="-5" dirty="0">
                <a:latin typeface="Arial"/>
                <a:cs typeface="Arial"/>
              </a:rPr>
              <a:t>increasing </a:t>
            </a: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training </a:t>
            </a:r>
            <a:r>
              <a:rPr sz="1000" dirty="0">
                <a:latin typeface="Arial"/>
                <a:cs typeface="Arial"/>
              </a:rPr>
              <a:t>sample’s</a:t>
            </a:r>
            <a:r>
              <a:rPr sz="1000" spc="15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size.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72689" y="2766695"/>
            <a:ext cx="2489200" cy="17463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40939" y="4963159"/>
            <a:ext cx="2609850" cy="17463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2712</Words>
  <Application>Microsoft Office PowerPoint</Application>
  <PresentationFormat>Custom</PresentationFormat>
  <Paragraphs>137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Lawrence Pattanayak</cp:lastModifiedBy>
  <cp:revision>1</cp:revision>
  <dcterms:created xsi:type="dcterms:W3CDTF">2020-10-11T14:42:47Z</dcterms:created>
  <dcterms:modified xsi:type="dcterms:W3CDTF">2020-10-11T14:43:47Z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2020-10-11T00:00:00Z</vt:filetime>
  </property>
  <property fmtid="{D5CDD505-2E9C-101B-9397-08002B2CF9AE}" pid="3" name="Creator">
    <vt:lpwstr>Microsoft® Word for Microsoft 365</vt:lpwstr>
  </property>
  <property fmtid="{D5CDD505-2E9C-101B-9397-08002B2CF9AE}" pid="4" name="LastSaved">
    <vt:filetime>2020-10-11T00:00:00Z</vt:filetime>
  </property>
</Properties>
</file>