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62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3792" autoAdjust="0"/>
  </p:normalViewPr>
  <p:slideViewPr>
    <p:cSldViewPr snapToGrid="0">
      <p:cViewPr varScale="1">
        <p:scale>
          <a:sx n="62" d="100"/>
          <a:sy n="62" d="100"/>
        </p:scale>
        <p:origin x="828" y="5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910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1" d="100"/>
          <a:sy n="51" d="100"/>
        </p:scale>
        <p:origin x="2692" y="2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4129CD-1E7A-4512-B000-BB3DF5271FBE}" type="datetimeFigureOut">
              <a:rPr lang="en-GB" smtClean="0"/>
              <a:t>21/08/2023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A7DD3D-B03D-434B-BFEB-AEB1A7A0B9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24695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4A8D2-99D1-4AC0-8422-569D52F3F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62F0AF-B069-178A-9EE4-5A5CE256C3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076AD5-C8FE-83BB-3416-BFC61A67A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812DA-6310-4217-A065-ACDA79048328}" type="datetimeFigureOut">
              <a:rPr lang="en-GB" smtClean="0"/>
              <a:t>21/08/2023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DC59D3-FD5D-72EB-AD67-EB209EEAF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551C7C-00A0-409B-2B9D-82024EA01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22534-C69D-4636-925A-DDB0843C7C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5886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DB84A-C303-1016-ACE6-1AE4CC783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6C34F3-85CB-77CD-4E98-39D880BEDA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354CB8-A8F2-405E-AC0C-8C80BC8DB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812DA-6310-4217-A065-ACDA79048328}" type="datetimeFigureOut">
              <a:rPr lang="en-GB" smtClean="0"/>
              <a:t>21/08/2023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48A69E-414A-1D6C-16DC-2DD14A949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8A9306-B4A5-3799-0DC6-9E0444F95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22534-C69D-4636-925A-DDB0843C7C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4124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61B92F-7BEE-50B2-8839-4E26DB2C13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744F8D-6770-253B-BD17-F6CCB0A73F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BB97DE-5DB4-CACA-9C70-42B0E155D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812DA-6310-4217-A065-ACDA79048328}" type="datetimeFigureOut">
              <a:rPr lang="en-GB" smtClean="0"/>
              <a:t>21/08/2023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29294B-B325-88C0-CCF5-D76D1349D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C4F31C-64E9-A3FD-5EFC-560BFC85D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22534-C69D-4636-925A-DDB0843C7C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16569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wo Content, Subtitle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389696" y="387449"/>
            <a:ext cx="11421304" cy="427036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/>
              <a:t>Click to add one-line title</a:t>
            </a:r>
          </a:p>
        </p:txBody>
      </p:sp>
      <p:sp>
        <p:nvSpPr>
          <p:cNvPr id="13" name="Content Placeholder 14"/>
          <p:cNvSpPr>
            <a:spLocks noGrp="1"/>
          </p:cNvSpPr>
          <p:nvPr>
            <p:ph sz="quarter" idx="17"/>
          </p:nvPr>
        </p:nvSpPr>
        <p:spPr>
          <a:xfrm>
            <a:off x="385100" y="1757281"/>
            <a:ext cx="5422392" cy="4338720"/>
          </a:xfrm>
        </p:spPr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  <a:lvl2pPr>
              <a:defRPr>
                <a:latin typeface="MetricHPE Light" panose="020B0303030202060203" pitchFamily="34" charset="0"/>
              </a:defRPr>
            </a:lvl2pPr>
            <a:lvl3pPr>
              <a:defRPr>
                <a:latin typeface="MetricHPE Light" panose="020B0303030202060203" pitchFamily="34" charset="0"/>
              </a:defRPr>
            </a:lvl3pPr>
            <a:lvl4pPr>
              <a:defRPr>
                <a:latin typeface="MetricHPE Light" panose="020B0303030202060203" pitchFamily="34" charset="0"/>
              </a:defRPr>
            </a:lvl4pPr>
            <a:lvl5pPr>
              <a:defRPr>
                <a:latin typeface="MetricHPE Light" panose="020B03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389696" y="1376280"/>
            <a:ext cx="5417796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 baseline="0">
                <a:latin typeface="MetricHPE Semibold" panose="020B0703030202060203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t>Click to add one-line </a:t>
            </a:r>
            <a:r>
              <a:rPr lang="en-US"/>
              <a:t>heading</a:t>
            </a:r>
            <a:endParaRPr/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89696" y="776493"/>
            <a:ext cx="11421304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200" baseline="0">
                <a:latin typeface="MetricHPE Light" panose="020B0303030202060203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t>Click to add one-line subtitle</a:t>
            </a:r>
          </a:p>
        </p:txBody>
      </p:sp>
      <p:sp>
        <p:nvSpPr>
          <p:cNvPr id="18" name="Rectangle 17"/>
          <p:cNvSpPr/>
          <p:nvPr userDrawn="1"/>
        </p:nvSpPr>
        <p:spPr>
          <a:xfrm>
            <a:off x="385100" y="118949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>
              <a:solidFill>
                <a:prstClr val="white"/>
              </a:solidFill>
              <a:latin typeface="MetricHPE Light" panose="020B0303030202060203" pitchFamily="34" charset="0"/>
            </a:endParaRPr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6388562" y="1376280"/>
            <a:ext cx="5417796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 baseline="0">
                <a:latin typeface="MetricHPE Semibold" panose="020B0703030202060203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t>Click to add one-line </a:t>
            </a:r>
            <a:r>
              <a:rPr lang="en-US"/>
              <a:t>heading</a:t>
            </a:r>
            <a:endParaRPr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r>
              <a:rPr lang="en-US"/>
              <a:t>Confidential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pPr defTabSz="1088421">
              <a:buFontTx/>
              <a:buBlip>
                <a:blip r:embed="rId2"/>
              </a:buBlip>
            </a:pPr>
            <a:fld id="{104FC826-72BB-4AF1-BA01-A94F7396A7DC}" type="slidenum">
              <a:rPr lang="en-US" smtClean="0"/>
              <a:pPr defTabSz="1088421">
                <a:buFontTx/>
                <a:buBlip>
                  <a:blip r:embed="rId2"/>
                </a:buBlip>
              </a:pPr>
              <a:t>‹#›</a:t>
            </a:fld>
            <a:endParaRPr lang="en-US"/>
          </a:p>
        </p:txBody>
      </p:sp>
      <p:sp>
        <p:nvSpPr>
          <p:cNvPr id="12" name="Content Placeholder 14"/>
          <p:cNvSpPr>
            <a:spLocks noGrp="1"/>
          </p:cNvSpPr>
          <p:nvPr>
            <p:ph sz="quarter" idx="24"/>
          </p:nvPr>
        </p:nvSpPr>
        <p:spPr>
          <a:xfrm>
            <a:off x="6385208" y="1757281"/>
            <a:ext cx="5422392" cy="4338720"/>
          </a:xfrm>
        </p:spPr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  <a:lvl2pPr>
              <a:defRPr>
                <a:latin typeface="MetricHPE Light" panose="020B0303030202060203" pitchFamily="34" charset="0"/>
              </a:defRPr>
            </a:lvl2pPr>
            <a:lvl3pPr>
              <a:defRPr>
                <a:latin typeface="MetricHPE Light" panose="020B0303030202060203" pitchFamily="34" charset="0"/>
              </a:defRPr>
            </a:lvl3pPr>
            <a:lvl4pPr>
              <a:defRPr>
                <a:latin typeface="MetricHPE Light" panose="020B0303030202060203" pitchFamily="34" charset="0"/>
              </a:defRPr>
            </a:lvl4pPr>
            <a:lvl5pPr>
              <a:defRPr>
                <a:latin typeface="MetricHPE Light" panose="020B03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38598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preserve="1">
  <p:cSld name="Title and 2-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6F39D-1939-5319-0E29-92915C2ED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C54DF1-313A-CBC3-BA4D-3B0A1080ECBE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D71A2E-43BC-8973-88C1-9B4A359BF0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EE1F47-3178-46B2-9CF8-17BB0DC30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812DA-6310-4217-A065-ACDA79048328}" type="datetimeFigureOut">
              <a:rPr lang="en-GB" smtClean="0"/>
              <a:t>21/08/2023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F383FC-54BE-87B0-F1D8-D82490AF0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4B14A9-21A3-882E-0E01-0C7C6FD12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22534-C69D-4636-925A-DDB0843C7C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0796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FCA88-19C2-0DD9-FEBB-9F2000F78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37C1D8-8B5A-C21C-F735-8A071AD56A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055BC-4319-0F6D-6018-8AF2BF65A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812DA-6310-4217-A065-ACDA79048328}" type="datetimeFigureOut">
              <a:rPr lang="en-GB" smtClean="0"/>
              <a:t>21/08/2023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A1502-D95B-A85A-BF24-EBB39B466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AD2734-67CE-FAFD-17A3-0DE205E3D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22534-C69D-4636-925A-DDB0843C7C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9527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D6461-09E2-B7BF-0DF3-8AED9793A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7E5609-AF92-D9CD-BCEC-A32FB571D7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260465-B971-55B6-A39E-084207301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812DA-6310-4217-A065-ACDA79048328}" type="datetimeFigureOut">
              <a:rPr lang="en-GB" smtClean="0"/>
              <a:t>21/08/2023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6B3B8B-FD5D-4A45-6CBF-AFDB69DB7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92040C-9D51-33B7-D462-56C1E5667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22534-C69D-4636-925A-DDB0843C7C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2581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34F63-9297-A097-980B-C0EACD7F1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F63132-AC5D-7516-E4F6-18EF67D54A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4DFB96-AB0B-B0F2-0E99-36DB280051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6C2215-E7BA-A785-EFEB-AC5E1A1BF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812DA-6310-4217-A065-ACDA79048328}" type="datetimeFigureOut">
              <a:rPr lang="en-GB" smtClean="0"/>
              <a:t>21/08/2023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65B258-22E1-3B80-A462-8F5DFCF5B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614E78-1BF9-525E-D056-3AFEA7622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22534-C69D-4636-925A-DDB0843C7C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16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E78E7-5D6E-AD75-034B-FCD96797A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1E9A0A-1B7F-D9E7-6E9B-DFBD019C9E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FE721F-CF70-450D-5D1D-31D7FEE8F1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7315E7-ACAA-EEA9-367F-8F25B38460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84E98C-EC1F-B7F5-04FB-72A24D4BDE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829F4A-3469-ED25-F378-D1F800B1D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812DA-6310-4217-A065-ACDA79048328}" type="datetimeFigureOut">
              <a:rPr lang="en-GB" smtClean="0"/>
              <a:t>21/08/2023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D2B75D-0156-B724-B3B3-8AC136DF1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FAC86C-C1CA-7C0D-C472-301B127A6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22534-C69D-4636-925A-DDB0843C7C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5296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34B55-57AD-0095-5037-9015D5798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9B5322-FDD8-38F1-447F-6829CBD11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812DA-6310-4217-A065-ACDA79048328}" type="datetimeFigureOut">
              <a:rPr lang="en-GB" smtClean="0"/>
              <a:t>21/08/2023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1D6032-F0C7-274B-EB20-7E42AC085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07E1F5-84DB-6A5B-EC94-7DCA5D1DE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22534-C69D-4636-925A-DDB0843C7C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6776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39D569-67A8-F930-C6A9-751E27C98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812DA-6310-4217-A065-ACDA79048328}" type="datetimeFigureOut">
              <a:rPr lang="en-GB" smtClean="0"/>
              <a:t>21/08/2023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E5B2FE-8FF6-FDD7-DAA6-2504E4113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7EC466-D9A7-FE4C-730A-B48E4A56D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22534-C69D-4636-925A-DDB0843C7C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6115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DA8D8-86CB-CE5B-B65B-FCA998C33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82DF5-36E0-4B0C-9D00-07DD52D89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B15A6D-02A6-6225-2358-759BEC3C1D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52CD29-202D-83B2-E205-89F78E82E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812DA-6310-4217-A065-ACDA79048328}" type="datetimeFigureOut">
              <a:rPr lang="en-GB" smtClean="0"/>
              <a:t>21/08/2023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4353D1-C7A6-E4ED-F049-249FE4AB8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902627-FDF5-2A64-B1B8-42FBE06C5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22534-C69D-4636-925A-DDB0843C7C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894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A8CFC-0A65-8767-F7A7-C29AE57C4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5C6E08-3E7C-D706-054A-9307BC5FEE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876DAD-8845-C901-259B-28FA9C7B11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C694A0-1D87-63C4-20B2-BA0CD9262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812DA-6310-4217-A065-ACDA79048328}" type="datetimeFigureOut">
              <a:rPr lang="en-GB" smtClean="0"/>
              <a:t>21/08/2023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84041A-703D-F964-E6BB-824227E7E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392937-9FDE-ED4C-A1B9-CCD432DC1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22534-C69D-4636-925A-DDB0843C7C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063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0885A1-D841-C23C-6423-911848A28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4C735A-7237-02CF-51EF-3801963FD6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E52DFB-B713-E2AF-A365-E59DFA313E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8812DA-6310-4217-A065-ACDA79048328}" type="datetimeFigureOut">
              <a:rPr lang="en-GB" smtClean="0"/>
              <a:t>21/08/2023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7B53DD-F923-F071-029E-F74E812D31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EFC916-B057-7268-4BF5-8D7644451E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322534-C69D-4636-925A-DDB0843C7C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3542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EC1FF-282A-CDED-1DCD-4E9738E0A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/>
              <a:t>Infrastructure Services – Network Services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BEC32F-3A61-4147-EE35-B7263278108E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85100" y="1976067"/>
            <a:ext cx="5422392" cy="4119934"/>
          </a:xfrm>
        </p:spPr>
        <p:txBody>
          <a:bodyPr/>
          <a:lstStyle/>
          <a:p>
            <a:r>
              <a:rPr lang="en-AU"/>
              <a:t>ESUN uses F5 GTM to provide external DNS, and internal DNS is set up with Microsoft AD Domain services.</a:t>
            </a:r>
          </a:p>
          <a:p>
            <a:r>
              <a:rPr lang="en-AU"/>
              <a:t>To mitigate DNS-based DDoS attacks, ESUN relies first on the traffic cleaning service from its Telco provider, and then on Arbor DDoS protection system.</a:t>
            </a:r>
            <a:endParaRPr lang="en-US" altLang="zh-TW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03D4A8D-406C-D5B5-D01F-D287688BB68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solidFill>
            <a:schemeClr val="tx2"/>
          </a:solidFill>
        </p:spPr>
        <p:txBody>
          <a:bodyPr/>
          <a:lstStyle/>
          <a:p>
            <a:r>
              <a:rPr lang="en-US"/>
              <a:t>ESB Response</a:t>
            </a:r>
            <a:endParaRPr lang="en-AU" altLang="ja-JP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C4E1C3D-E587-8FA9-EC56-9665B6265D9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AU" b="1"/>
              <a:t>165. DNS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DD160D98-EF7E-9532-2814-A3C0C5AF8EF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solidFill>
            <a:schemeClr val="accent6"/>
          </a:solidFill>
        </p:spPr>
        <p:txBody>
          <a:bodyPr/>
          <a:lstStyle/>
          <a:p>
            <a:r>
              <a:rPr lang="en-AU" altLang="zh-TW"/>
              <a:t>Needs work</a:t>
            </a:r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A97456-D556-3AE7-0AD4-ABE1C83F9293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pPr defTabSz="1088421">
              <a:buFontTx/>
              <a:buBlip>
                <a:blip r:embed="rId2"/>
              </a:buBlip>
            </a:pPr>
            <a:fld id="{104FC826-72BB-4AF1-BA01-A94F7396A7DC}" type="slidenum">
              <a:rPr lang="en-US" smtClean="0"/>
              <a:pPr defTabSz="1088421">
                <a:buFontTx/>
                <a:buBlip>
                  <a:blip r:embed="rId2"/>
                </a:buBlip>
              </a:pPr>
              <a:t>1</a:t>
            </a:fld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B6BD757-9374-527F-8E36-AA4B29D77CA7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6385208" y="1976067"/>
            <a:ext cx="5422392" cy="4119933"/>
          </a:xfrm>
        </p:spPr>
        <p:txBody>
          <a:bodyPr>
            <a:normAutofit fontScale="77500" lnSpcReduction="20000"/>
          </a:bodyPr>
          <a:lstStyle/>
          <a:p>
            <a:r>
              <a:rPr lang="en-AU"/>
              <a:t>While for public domain DNS resolution it is possible to rely on current external DNS based on F5 GTM, it may not provide APIs suitable for </a:t>
            </a:r>
            <a:r>
              <a:rPr lang="en-AU" err="1"/>
              <a:t>IaC</a:t>
            </a:r>
            <a:r>
              <a:rPr lang="en-AU"/>
              <a:t> integration. It is advised to review current DNS solution from the automation capability perspective or choose a SaaS provider who supports API integrations and provides DNS-based DDoS attack protection for the Cloud (e.g. Cloudflare)</a:t>
            </a:r>
          </a:p>
          <a:p>
            <a:r>
              <a:rPr lang="en-AU"/>
              <a:t>No private DNS solution has been identified for the Cloud. To provide a seamless DNS resolution in Azure and on-prem it is advised to develop a hybrid cloud architecture based on Azure DNS Forwarder.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4A04BDF-221E-3444-00F5-20A058C898C0}"/>
              </a:ext>
            </a:extLst>
          </p:cNvPr>
          <p:cNvSpPr/>
          <p:nvPr/>
        </p:nvSpPr>
        <p:spPr>
          <a:xfrm>
            <a:off x="385100" y="118949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>
              <a:solidFill>
                <a:prstClr val="white"/>
              </a:solidFill>
              <a:latin typeface="MetricHPE Light" panose="020B030303020206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8003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165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MetricHPE Light</vt:lpstr>
      <vt:lpstr>MetricHPE Semibold</vt:lpstr>
      <vt:lpstr>Office Theme</vt:lpstr>
      <vt:lpstr>Infrastructure Services – Network Services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Infrastructure Services – Network Services </dc:title>
  <dc:creator>Kao, Lawrence (HPE Services - TW Customer Experience)</dc:creator>
  <cp:lastModifiedBy>Kao, Lawrence (HPE Services - TW Customer Experience)</cp:lastModifiedBy>
  <cp:revision>5</cp:revision>
  <dcterms:created xsi:type="dcterms:W3CDTF">2023-08-17T04:05:48Z</dcterms:created>
  <dcterms:modified xsi:type="dcterms:W3CDTF">2023-08-21T06:44:46Z</dcterms:modified>
</cp:coreProperties>
</file>