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9" r:id="rId4"/>
    <p:sldId id="262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53"/>
    <p:restoredTop sz="95687"/>
  </p:normalViewPr>
  <p:slideViewPr>
    <p:cSldViewPr snapToGrid="0">
      <p:cViewPr varScale="1">
        <p:scale>
          <a:sx n="90" d="100"/>
          <a:sy n="90" d="100"/>
        </p:scale>
        <p:origin x="232" y="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48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4800" dirty="0"/>
              <a:t>Pull day 2-21</a:t>
            </a:r>
          </a:p>
        </c:rich>
      </c:tx>
      <c:layout>
        <c:manualLayout>
          <c:xMode val="edge"/>
          <c:yMode val="edge"/>
          <c:x val="0.33015020487405317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48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8205041746000803"/>
          <c:y val="0.11261111111111111"/>
          <c:w val="0.43485731997303789"/>
          <c:h val="0.77288641003207936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6D2F-487D-A1F0-E997DB1E2503}"/>
              </c:ext>
            </c:extLst>
          </c:dPt>
          <c:dPt>
            <c:idx val="1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6D2F-487D-A1F0-E997DB1E2503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1">
                      <a:shade val="76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hade val="76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shade val="76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E79E-0D40-B4A0-6CCE040BA95E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1">
                      <a:shade val="92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hade val="92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shade val="92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E79E-0D40-B4A0-6CCE040BA95E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1">
                      <a:tint val="93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tint val="93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tint val="93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E79E-0D40-B4A0-6CCE040BA95E}"/>
              </c:ext>
            </c:extLst>
          </c:dPt>
          <c:dPt>
            <c:idx val="5"/>
            <c:bubble3D val="0"/>
            <c:spPr>
              <a:gradFill rotWithShape="1">
                <a:gsLst>
                  <a:gs pos="0">
                    <a:schemeClr val="accent1">
                      <a:tint val="77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tint val="77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tint val="77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E79E-0D40-B4A0-6CCE040BA95E}"/>
              </c:ext>
            </c:extLst>
          </c:dPt>
          <c:dPt>
            <c:idx val="6"/>
            <c:bubble3D val="0"/>
            <c:spPr>
              <a:gradFill rotWithShape="1">
                <a:gsLst>
                  <a:gs pos="0">
                    <a:schemeClr val="accent1">
                      <a:tint val="62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tint val="62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tint val="62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E79E-0D40-B4A0-6CCE040BA95E}"/>
              </c:ext>
            </c:extLst>
          </c:dPt>
          <c:dPt>
            <c:idx val="7"/>
            <c:bubble3D val="0"/>
            <c:spPr>
              <a:gradFill rotWithShape="1">
                <a:gsLst>
                  <a:gs pos="0">
                    <a:schemeClr val="accent1">
                      <a:tint val="46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tint val="46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tint val="46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F-E79E-0D40-B4A0-6CCE040BA95E}"/>
              </c:ext>
            </c:extLst>
          </c:dPt>
          <c:cat>
            <c:strRef>
              <c:f>Sheet1!$A$2:$A$9</c:f>
              <c:strCache>
                <c:ptCount val="2"/>
                <c:pt idx="0">
                  <c:v>Biceps</c:v>
                </c:pt>
                <c:pt idx="1">
                  <c:v>Back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3</c:v>
                </c:pt>
                <c:pt idx="1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DC6-5145-985B-CBB08D52481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egendEntry>
        <c:idx val="2"/>
        <c:delete val="1"/>
      </c:legendEntry>
      <c:legendEntry>
        <c:idx val="3"/>
        <c:delete val="1"/>
      </c:legendEntry>
      <c:legendEntry>
        <c:idx val="4"/>
        <c:delete val="1"/>
      </c:legendEntry>
      <c:legendEntry>
        <c:idx val="5"/>
        <c:delete val="1"/>
      </c:legendEntry>
      <c:legendEntry>
        <c:idx val="6"/>
        <c:delete val="1"/>
      </c:legendEntry>
      <c:legendEntry>
        <c:idx val="7"/>
        <c:delete val="1"/>
      </c:legendEntry>
      <c:layout>
        <c:manualLayout>
          <c:xMode val="edge"/>
          <c:yMode val="edge"/>
          <c:x val="0.28861382012169712"/>
          <c:y val="0.89190784485272689"/>
          <c:w val="0.42068850545969827"/>
          <c:h val="9.327734033245843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44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3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3600" dirty="0"/>
              <a:t>Deadlift (back) Exercise</a:t>
            </a:r>
          </a:p>
        </c:rich>
      </c:tx>
      <c:layout>
        <c:manualLayout>
          <c:xMode val="edge"/>
          <c:yMode val="edge"/>
          <c:x val="0.27034629265091864"/>
          <c:y val="2.037037037037037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9.2354084645669285E-2"/>
          <c:y val="0.1320132691746865"/>
          <c:w val="0.88832226049868768"/>
          <c:h val="0.7043299795858850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Reps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Sheet1!$A$2:$A$9</c:f>
              <c:strCache>
                <c:ptCount val="8"/>
                <c:pt idx="0">
                  <c:v>Set 1 @ 135lb</c:v>
                </c:pt>
                <c:pt idx="1">
                  <c:v>Set 2 @ 225lb</c:v>
                </c:pt>
                <c:pt idx="2">
                  <c:v>Set 3 @ 275lb</c:v>
                </c:pt>
                <c:pt idx="3">
                  <c:v>Set 4 @ 315lb</c:v>
                </c:pt>
                <c:pt idx="4">
                  <c:v>Set 5 @ 315lb</c:v>
                </c:pt>
                <c:pt idx="5">
                  <c:v>Set 6 @ 315lb</c:v>
                </c:pt>
                <c:pt idx="6">
                  <c:v>Set 7 @315lb</c:v>
                </c:pt>
                <c:pt idx="7">
                  <c:v>Set 8 @315lb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5</c:v>
                </c:pt>
                <c:pt idx="1">
                  <c:v>5</c:v>
                </c:pt>
                <c:pt idx="2">
                  <c:v>5</c:v>
                </c:pt>
                <c:pt idx="3">
                  <c:v>3</c:v>
                </c:pt>
                <c:pt idx="4">
                  <c:v>3</c:v>
                </c:pt>
                <c:pt idx="5">
                  <c:v>3</c:v>
                </c:pt>
                <c:pt idx="6">
                  <c:v>2</c:v>
                </c:pt>
                <c:pt idx="7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019-064D-AD2A-9243D595BFD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Sheet1!$A$2:$A$9</c:f>
              <c:strCache>
                <c:ptCount val="8"/>
                <c:pt idx="0">
                  <c:v>Set 1 @ 135lb</c:v>
                </c:pt>
                <c:pt idx="1">
                  <c:v>Set 2 @ 225lb</c:v>
                </c:pt>
                <c:pt idx="2">
                  <c:v>Set 3 @ 275lb</c:v>
                </c:pt>
                <c:pt idx="3">
                  <c:v>Set 4 @ 315lb</c:v>
                </c:pt>
                <c:pt idx="4">
                  <c:v>Set 5 @ 315lb</c:v>
                </c:pt>
                <c:pt idx="5">
                  <c:v>Set 6 @ 315lb</c:v>
                </c:pt>
                <c:pt idx="6">
                  <c:v>Set 7 @315lb</c:v>
                </c:pt>
                <c:pt idx="7">
                  <c:v>Set 8 @315lb</c:v>
                </c:pt>
              </c:strCache>
            </c:strRef>
          </c:cat>
          <c:val>
            <c:numRef>
              <c:f>Sheet1!$C$2:$C$9</c:f>
              <c:numCache>
                <c:formatCode>General</c:formatCode>
                <c:ptCount val="8"/>
              </c:numCache>
            </c:numRef>
          </c:val>
          <c:extLst>
            <c:ext xmlns:c16="http://schemas.microsoft.com/office/drawing/2014/chart" uri="{C3380CC4-5D6E-409C-BE32-E72D297353CC}">
              <c16:uniqueId val="{00000001-3019-064D-AD2A-9243D595BF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1"/>
        <c:axId val="216342399"/>
        <c:axId val="216535775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Weight</c:v>
                </c:pt>
              </c:strCache>
            </c:strRef>
          </c:tx>
          <c:spPr>
            <a:ln w="34925" cap="rnd">
              <a:solidFill>
                <a:srgbClr val="FF0000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strRef>
              <c:f>Sheet1!$A$2:$A$9</c:f>
              <c:strCache>
                <c:ptCount val="8"/>
                <c:pt idx="0">
                  <c:v>Set 1 @ 135lb</c:v>
                </c:pt>
                <c:pt idx="1">
                  <c:v>Set 2 @ 225lb</c:v>
                </c:pt>
                <c:pt idx="2">
                  <c:v>Set 3 @ 275lb</c:v>
                </c:pt>
                <c:pt idx="3">
                  <c:v>Set 4 @ 315lb</c:v>
                </c:pt>
                <c:pt idx="4">
                  <c:v>Set 5 @ 315lb</c:v>
                </c:pt>
                <c:pt idx="5">
                  <c:v>Set 6 @ 315lb</c:v>
                </c:pt>
                <c:pt idx="6">
                  <c:v>Set 7 @315lb</c:v>
                </c:pt>
                <c:pt idx="7">
                  <c:v>Set 8 @315lb</c:v>
                </c:pt>
              </c:strCache>
            </c:strRef>
          </c:cat>
          <c:val>
            <c:numRef>
              <c:f>Sheet1!$D$2:$D$9</c:f>
              <c:numCache>
                <c:formatCode>General</c:formatCode>
                <c:ptCount val="8"/>
                <c:pt idx="0">
                  <c:v>0</c:v>
                </c:pt>
                <c:pt idx="1">
                  <c:v>1.67</c:v>
                </c:pt>
                <c:pt idx="2">
                  <c:v>2.0299999999999998</c:v>
                </c:pt>
                <c:pt idx="3">
                  <c:v>2.3333333333333335</c:v>
                </c:pt>
                <c:pt idx="4">
                  <c:v>2.3333333333333335</c:v>
                </c:pt>
                <c:pt idx="5">
                  <c:v>2.3333333333333335</c:v>
                </c:pt>
                <c:pt idx="6">
                  <c:v>2.3333333333333335</c:v>
                </c:pt>
                <c:pt idx="7">
                  <c:v>2.3333333333333335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019-064D-AD2A-9243D595BF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9073888"/>
        <c:axId val="99343360"/>
      </c:lineChart>
      <c:catAx>
        <c:axId val="2163423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0"/>
          <a:lstStyle/>
          <a:p>
            <a:pPr>
              <a:defRPr sz="1400" b="1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6535775"/>
        <c:crosses val="autoZero"/>
        <c:auto val="1"/>
        <c:lblAlgn val="ctr"/>
        <c:lblOffset val="100"/>
        <c:noMultiLvlLbl val="0"/>
      </c:catAx>
      <c:valAx>
        <c:axId val="2165357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6342399"/>
        <c:crosses val="autoZero"/>
        <c:crossBetween val="between"/>
      </c:valAx>
      <c:valAx>
        <c:axId val="99343360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noFill/>
                <a:latin typeface="+mn-lt"/>
                <a:ea typeface="+mn-ea"/>
                <a:cs typeface="+mn-cs"/>
              </a:defRPr>
            </a:pPr>
            <a:endParaRPr lang="en-US"/>
          </a:p>
        </c:txPr>
        <c:crossAx val="99073888"/>
        <c:crosses val="max"/>
        <c:crossBetween val="between"/>
      </c:valAx>
      <c:catAx>
        <c:axId val="9907388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99343360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egendEntry>
        <c:idx val="1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3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3600" dirty="0"/>
              <a:t>Curl (bicep) Exercise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9.2354084645669285E-2"/>
          <c:y val="0.1320132691746865"/>
          <c:w val="0.88832226049868768"/>
          <c:h val="0.7043299795858850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Reps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Sheet1!$A$2:$A$6</c:f>
              <c:strCache>
                <c:ptCount val="5"/>
                <c:pt idx="0">
                  <c:v>Set 1 @ 25lb</c:v>
                </c:pt>
                <c:pt idx="1">
                  <c:v>Set 2 @ 35lb</c:v>
                </c:pt>
                <c:pt idx="2">
                  <c:v>Set 3 @ 45lb</c:v>
                </c:pt>
                <c:pt idx="3">
                  <c:v>Set 4 @ 55lb</c:v>
                </c:pt>
                <c:pt idx="4">
                  <c:v>Set 5 @ 55lb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15</c:v>
                </c:pt>
                <c:pt idx="1">
                  <c:v>10</c:v>
                </c:pt>
                <c:pt idx="2">
                  <c:v>10</c:v>
                </c:pt>
                <c:pt idx="3">
                  <c:v>8</c:v>
                </c:pt>
                <c:pt idx="4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019-064D-AD2A-9243D595BFD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Sheet1!$A$2:$A$6</c:f>
              <c:strCache>
                <c:ptCount val="5"/>
                <c:pt idx="0">
                  <c:v>Set 1 @ 25lb</c:v>
                </c:pt>
                <c:pt idx="1">
                  <c:v>Set 2 @ 35lb</c:v>
                </c:pt>
                <c:pt idx="2">
                  <c:v>Set 3 @ 45lb</c:v>
                </c:pt>
                <c:pt idx="3">
                  <c:v>Set 4 @ 55lb</c:v>
                </c:pt>
                <c:pt idx="4">
                  <c:v>Set 5 @ 55lb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</c:numCache>
            </c:numRef>
          </c:val>
          <c:extLst>
            <c:ext xmlns:c16="http://schemas.microsoft.com/office/drawing/2014/chart" uri="{C3380CC4-5D6E-409C-BE32-E72D297353CC}">
              <c16:uniqueId val="{00000001-3019-064D-AD2A-9243D595BF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1"/>
        <c:axId val="216342399"/>
        <c:axId val="216535775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Weight</c:v>
                </c:pt>
              </c:strCache>
            </c:strRef>
          </c:tx>
          <c:spPr>
            <a:ln w="34925" cap="rnd">
              <a:solidFill>
                <a:srgbClr val="FF0000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Set 1 @ 25lb</c:v>
                </c:pt>
                <c:pt idx="1">
                  <c:v>Set 2 @ 35lb</c:v>
                </c:pt>
                <c:pt idx="2">
                  <c:v>Set 3 @ 45lb</c:v>
                </c:pt>
                <c:pt idx="3">
                  <c:v>Set 4 @ 55lb</c:v>
                </c:pt>
                <c:pt idx="4">
                  <c:v>Set 5 @ 55lb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0</c:v>
                </c:pt>
                <c:pt idx="1">
                  <c:v>1.67</c:v>
                </c:pt>
                <c:pt idx="2">
                  <c:v>2.0299999999999998</c:v>
                </c:pt>
                <c:pt idx="3">
                  <c:v>2.3333333333333335</c:v>
                </c:pt>
                <c:pt idx="4">
                  <c:v>2.3333333333333335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019-064D-AD2A-9243D595BF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53779568"/>
        <c:axId val="1853537984"/>
      </c:lineChart>
      <c:catAx>
        <c:axId val="2163423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0"/>
          <a:lstStyle/>
          <a:p>
            <a:pPr>
              <a:defRPr sz="1600" b="1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6535775"/>
        <c:crosses val="autoZero"/>
        <c:auto val="1"/>
        <c:lblAlgn val="ctr"/>
        <c:lblOffset val="100"/>
        <c:noMultiLvlLbl val="0"/>
      </c:catAx>
      <c:valAx>
        <c:axId val="2165357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6342399"/>
        <c:crosses val="autoZero"/>
        <c:crossBetween val="between"/>
      </c:valAx>
      <c:valAx>
        <c:axId val="1853537984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noFill/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53779568"/>
        <c:crosses val="max"/>
        <c:crossBetween val="between"/>
      </c:valAx>
      <c:catAx>
        <c:axId val="185377956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853537984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egendEntry>
        <c:idx val="1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28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gradFill>
        <a:gsLst>
          <a:gs pos="100000">
            <a:schemeClr val="dk1">
              <a:lumMod val="95000"/>
              <a:lumOff val="5000"/>
            </a:schemeClr>
          </a:gs>
          <a:gs pos="0">
            <a:schemeClr val="dk1">
              <a:lumMod val="75000"/>
              <a:lumOff val="25000"/>
            </a:schemeClr>
          </a:gs>
        </a:gsLst>
        <a:path path="circle">
          <a:fillToRect l="50000" t="50000" r="50000" b="50000"/>
        </a:path>
      </a:gradFill>
      <a:ln w="9525">
        <a:solidFill>
          <a:schemeClr val="dk1">
            <a:lumMod val="75000"/>
            <a:lumOff val="2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gradFill>
        <a:gsLst>
          <a:gs pos="100000">
            <a:schemeClr val="lt1">
              <a:lumMod val="85000"/>
            </a:schemeClr>
          </a:gs>
          <a:gs pos="0">
            <a:schemeClr val="lt1"/>
          </a:gs>
        </a:gsLst>
        <a:path path="circle">
          <a:fillToRect l="50000" t="50000" r="50000" b="50000"/>
        </a:path>
      </a:gradFill>
      <a:ln w="9525" cap="flat" cmpd="sng" algn="ctr">
        <a:solidFill>
          <a:schemeClr val="lt1"/>
        </a:solidFill>
        <a:round/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28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gradFill>
        <a:gsLst>
          <a:gs pos="100000">
            <a:schemeClr val="dk1">
              <a:lumMod val="95000"/>
              <a:lumOff val="5000"/>
            </a:schemeClr>
          </a:gs>
          <a:gs pos="0">
            <a:schemeClr val="dk1">
              <a:lumMod val="75000"/>
              <a:lumOff val="25000"/>
            </a:schemeClr>
          </a:gs>
        </a:gsLst>
        <a:path path="circle">
          <a:fillToRect l="50000" t="50000" r="50000" b="50000"/>
        </a:path>
      </a:gradFill>
      <a:ln w="9525">
        <a:solidFill>
          <a:schemeClr val="dk1">
            <a:lumMod val="75000"/>
            <a:lumOff val="2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gradFill>
        <a:gsLst>
          <a:gs pos="100000">
            <a:schemeClr val="lt1">
              <a:lumMod val="85000"/>
            </a:schemeClr>
          </a:gs>
          <a:gs pos="0">
            <a:schemeClr val="lt1"/>
          </a:gs>
        </a:gsLst>
        <a:path path="circle">
          <a:fillToRect l="50000" t="50000" r="50000" b="50000"/>
        </a:path>
      </a:gradFill>
      <a:ln w="9525" cap="flat" cmpd="sng" algn="ctr">
        <a:solidFill>
          <a:schemeClr val="lt1"/>
        </a:solidFill>
        <a:round/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0.32235</cdr:x>
      <cdr:y>0.54583</cdr:y>
    </cdr:from>
    <cdr:to>
      <cdr:x>0.42433</cdr:x>
      <cdr:y>0.70833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81F02D55-978C-B8B5-201C-B0662446028D}"/>
            </a:ext>
          </a:extLst>
        </cdr:cNvPr>
        <cdr:cNvSpPr txBox="1"/>
      </cdr:nvSpPr>
      <cdr:spPr>
        <a:xfrm xmlns:a="http://schemas.openxmlformats.org/drawingml/2006/main">
          <a:off x="3929063" y="3743325"/>
          <a:ext cx="1243030" cy="111442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3600" dirty="0">
              <a:solidFill>
                <a:schemeClr val="tx1"/>
              </a:solidFill>
            </a:rPr>
            <a:t>6 Exercises</a:t>
          </a:r>
        </a:p>
      </cdr:txBody>
    </cdr:sp>
  </cdr:relSizeAnchor>
  <cdr:relSizeAnchor xmlns:cdr="http://schemas.openxmlformats.org/drawingml/2006/chartDrawing">
    <cdr:from>
      <cdr:x>0.57788</cdr:x>
      <cdr:y>0.3625</cdr:y>
    </cdr:from>
    <cdr:to>
      <cdr:x>0.6529</cdr:x>
      <cdr:y>0.49583</cdr:y>
    </cdr:to>
    <cdr:sp macro="" textlink="">
      <cdr:nvSpPr>
        <cdr:cNvPr id="3" name="TextBox 2">
          <a:extLst xmlns:a="http://schemas.openxmlformats.org/drawingml/2006/main">
            <a:ext uri="{FF2B5EF4-FFF2-40B4-BE49-F238E27FC236}">
              <a16:creationId xmlns:a16="http://schemas.microsoft.com/office/drawing/2014/main" id="{5766C62B-D910-8C8C-C28E-64A2CC95542C}"/>
            </a:ext>
          </a:extLst>
        </cdr:cNvPr>
        <cdr:cNvSpPr txBox="1"/>
      </cdr:nvSpPr>
      <cdr:spPr>
        <a:xfrm xmlns:a="http://schemas.openxmlformats.org/drawingml/2006/main">
          <a:off x="7043738" y="2486025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en-US" sz="1100" dirty="0"/>
        </a:p>
      </cdr:txBody>
    </cdr:sp>
  </cdr:relSizeAnchor>
  <cdr:relSizeAnchor xmlns:cdr="http://schemas.openxmlformats.org/drawingml/2006/chartDrawing">
    <cdr:from>
      <cdr:x>0.50872</cdr:x>
      <cdr:y>0.33333</cdr:y>
    </cdr:from>
    <cdr:to>
      <cdr:x>0.56616</cdr:x>
      <cdr:y>0.44167</cdr:y>
    </cdr:to>
    <cdr:sp macro="" textlink="">
      <cdr:nvSpPr>
        <cdr:cNvPr id="4" name="TextBox 3">
          <a:extLst xmlns:a="http://schemas.openxmlformats.org/drawingml/2006/main">
            <a:ext uri="{FF2B5EF4-FFF2-40B4-BE49-F238E27FC236}">
              <a16:creationId xmlns:a16="http://schemas.microsoft.com/office/drawing/2014/main" id="{A784BD3C-A428-9136-0CC1-6A71C07F2958}"/>
            </a:ext>
          </a:extLst>
        </cdr:cNvPr>
        <cdr:cNvSpPr txBox="1"/>
      </cdr:nvSpPr>
      <cdr:spPr>
        <a:xfrm xmlns:a="http://schemas.openxmlformats.org/drawingml/2006/main">
          <a:off x="6200814" y="2286000"/>
          <a:ext cx="700049" cy="74295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3600" dirty="0">
              <a:solidFill>
                <a:schemeClr val="tx1"/>
              </a:solidFill>
            </a:rPr>
            <a:t>3</a:t>
          </a:r>
          <a:r>
            <a:rPr lang="en-US" sz="3200" dirty="0">
              <a:solidFill>
                <a:schemeClr val="tx1"/>
              </a:solidFill>
            </a:rPr>
            <a:t> </a:t>
          </a:r>
          <a:r>
            <a:rPr lang="en-US" sz="3600" dirty="0">
              <a:solidFill>
                <a:schemeClr val="tx1"/>
              </a:solidFill>
            </a:rPr>
            <a:t>Exercises</a:t>
          </a:r>
          <a:endParaRPr lang="en-US" sz="3200" dirty="0">
            <a:solidFill>
              <a:schemeClr val="tx1"/>
            </a:solidFill>
          </a:endParaRPr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2/21/24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317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2/21/24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598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2/21/24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727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2/21/24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595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2/21/24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119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2/21/24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36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52600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66999"/>
            <a:ext cx="5157787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183188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2/21/24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849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1CFF-90C9-47B3-9DA1-F2BF8D839F7E}" type="datetime1">
              <a:rPr lang="en-US" smtClean="0"/>
              <a:t>2/21/24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009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2/21/24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842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2/21/24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521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2/21/24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963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1CB7E8AE-A3AC-4BB7-A5C6-F00EC697B265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54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49450"/>
            <a:ext cx="10515600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2/21/24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246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337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4056FD6-9767-4B1A-ACC2-9883F6A5B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79928" cy="6858000"/>
          </a:xfrm>
          <a:prstGeom prst="rect">
            <a:avLst/>
          </a:prstGeom>
          <a:blipFill dpi="0" rotWithShape="1">
            <a:blip r:embed="rId2">
              <a:alphaModFix amt="20000"/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Sun at sea">
            <a:extLst>
              <a:ext uri="{FF2B5EF4-FFF2-40B4-BE49-F238E27FC236}">
                <a16:creationId xmlns:a16="http://schemas.microsoft.com/office/drawing/2014/main" id="{AE8CB3E8-ACBD-8879-22A9-4FD7B37951F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70000"/>
          </a:blip>
          <a:srcRect t="15726" r="-1" b="-1"/>
          <a:stretch/>
        </p:blipFill>
        <p:spPr>
          <a:xfrm>
            <a:off x="20" y="10"/>
            <a:ext cx="12188932" cy="68566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3E78D34-9A3B-F29C-15C3-4A2BBCEB29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6275" y="744909"/>
            <a:ext cx="10190071" cy="3145855"/>
          </a:xfrm>
        </p:spPr>
        <p:txBody>
          <a:bodyPr anchor="b">
            <a:normAutofit/>
          </a:bodyPr>
          <a:lstStyle/>
          <a:p>
            <a:r>
              <a:rPr lang="en-US" sz="5200" dirty="0">
                <a:solidFill>
                  <a:srgbClr val="FFFFFF"/>
                </a:solidFill>
              </a:rPr>
              <a:t>Back Workout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D7F632-7843-16DD-035F-29DD6C6A9A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8708" y="4069780"/>
            <a:ext cx="9781327" cy="2056617"/>
          </a:xfrm>
        </p:spPr>
        <p:txBody>
          <a:bodyPr anchor="t">
            <a:normAutofit/>
          </a:bodyPr>
          <a:lstStyle/>
          <a:p>
            <a:r>
              <a:rPr lang="en-US" sz="2200" dirty="0">
                <a:solidFill>
                  <a:srgbClr val="FFFFFF"/>
                </a:solidFill>
              </a:rPr>
              <a:t>Lawrence Hua</a:t>
            </a:r>
          </a:p>
          <a:p>
            <a:r>
              <a:rPr lang="en-US" sz="2200" dirty="0">
                <a:solidFill>
                  <a:srgbClr val="FFFFFF"/>
                </a:solidFill>
              </a:rPr>
              <a:t>CMU MISM, (gym rat)</a:t>
            </a:r>
          </a:p>
        </p:txBody>
      </p:sp>
    </p:spTree>
    <p:extLst>
      <p:ext uri="{BB962C8B-B14F-4D97-AF65-F5344CB8AC3E}">
        <p14:creationId xmlns:p14="http://schemas.microsoft.com/office/powerpoint/2010/main" val="494535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72D06A1-BA08-4820-BBC8-B24DDB32A3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18" r="40625"/>
          <a:stretch/>
        </p:blipFill>
        <p:spPr>
          <a:xfrm>
            <a:off x="10744200" y="0"/>
            <a:ext cx="1447800" cy="15357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295E665-0408-4072-94B3-49BA5ACBCB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342"/>
          <a:stretch/>
        </p:blipFill>
        <p:spPr>
          <a:xfrm rot="10800000">
            <a:off x="-1" y="2719661"/>
            <a:ext cx="830249" cy="2548349"/>
          </a:xfrm>
          <a:prstGeom prst="rect">
            <a:avLst/>
          </a:prstGeom>
        </p:spPr>
      </p:pic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DEF7DAC-6A59-3074-BD38-E6831B0ABC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0600617"/>
              </p:ext>
            </p:extLst>
          </p:nvPr>
        </p:nvGraphicFramePr>
        <p:xfrm>
          <a:off x="0" y="0"/>
          <a:ext cx="12188952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613359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E620558-CA62-DBF3-F408-849AAFAB3E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4311137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1">
            <a:extLst>
              <a:ext uri="{FF2B5EF4-FFF2-40B4-BE49-F238E27FC236}">
                <a16:creationId xmlns:a16="http://schemas.microsoft.com/office/drawing/2014/main" id="{23133C0A-28E6-AA13-D44B-A04DE8F4B450}"/>
              </a:ext>
            </a:extLst>
          </p:cNvPr>
          <p:cNvSpPr txBox="1"/>
          <p:nvPr/>
        </p:nvSpPr>
        <p:spPr>
          <a:xfrm rot="16200000">
            <a:off x="-2036812" y="3077519"/>
            <a:ext cx="5047063" cy="702961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>
                <a:solidFill>
                  <a:schemeClr val="bg1"/>
                </a:solidFill>
              </a:rPr>
              <a:t>REPITIONS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7827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E620558-CA62-DBF3-F408-849AAFAB3E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4442367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1">
            <a:extLst>
              <a:ext uri="{FF2B5EF4-FFF2-40B4-BE49-F238E27FC236}">
                <a16:creationId xmlns:a16="http://schemas.microsoft.com/office/drawing/2014/main" id="{23133C0A-28E6-AA13-D44B-A04DE8F4B450}"/>
              </a:ext>
            </a:extLst>
          </p:cNvPr>
          <p:cNvSpPr txBox="1"/>
          <p:nvPr/>
        </p:nvSpPr>
        <p:spPr>
          <a:xfrm rot="16200000">
            <a:off x="-2036812" y="3077519"/>
            <a:ext cx="5047063" cy="702961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>
                <a:solidFill>
                  <a:schemeClr val="bg1"/>
                </a:solidFill>
              </a:rPr>
              <a:t>REPITIONS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2204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92E53-9F37-113C-961D-1BAC70628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706542626"/>
      </p:ext>
    </p:extLst>
  </p:cSld>
  <p:clrMapOvr>
    <a:masterClrMapping/>
  </p:clrMapOvr>
</p:sld>
</file>

<file path=ppt/theme/theme1.xml><?xml version="1.0" encoding="utf-8"?>
<a:theme xmlns:a="http://schemas.openxmlformats.org/drawingml/2006/main" name="BlockprintVTI">
  <a:themeElements>
    <a:clrScheme name="AnalogousFromRegularSeedRightStep">
      <a:dk1>
        <a:srgbClr val="000000"/>
      </a:dk1>
      <a:lt1>
        <a:srgbClr val="FFFFFF"/>
      </a:lt1>
      <a:dk2>
        <a:srgbClr val="1B2F2F"/>
      </a:dk2>
      <a:lt2>
        <a:srgbClr val="F3F0F0"/>
      </a:lt2>
      <a:accent1>
        <a:srgbClr val="45AFB0"/>
      </a:accent1>
      <a:accent2>
        <a:srgbClr val="3B7EB1"/>
      </a:accent2>
      <a:accent3>
        <a:srgbClr val="4D5FC3"/>
      </a:accent3>
      <a:accent4>
        <a:srgbClr val="6345B5"/>
      </a:accent4>
      <a:accent5>
        <a:srgbClr val="9D4DC3"/>
      </a:accent5>
      <a:accent6>
        <a:srgbClr val="B13BA6"/>
      </a:accent6>
      <a:hlink>
        <a:srgbClr val="BF413F"/>
      </a:hlink>
      <a:folHlink>
        <a:srgbClr val="7F7F7F"/>
      </a:folHlink>
    </a:clrScheme>
    <a:fontScheme name="Custom 56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printVTI" id="{AA8C8908-6BA4-477C-AEA4-CB6C32A1FE3B}" vid="{36392749-7C1D-4938-93BB-440CD2A1B0A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</TotalTime>
  <Words>33</Words>
  <Application>Microsoft Macintosh PowerPoint</Application>
  <PresentationFormat>Widescreen</PresentationFormat>
  <Paragraphs>11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AvenirNext LT Pro Medium</vt:lpstr>
      <vt:lpstr>Arial</vt:lpstr>
      <vt:lpstr>Avenir Next LT Pro</vt:lpstr>
      <vt:lpstr>BlockprintVTI</vt:lpstr>
      <vt:lpstr>Back Workout</vt:lpstr>
      <vt:lpstr>PowerPoint Presentation</vt:lpstr>
      <vt:lpstr>PowerPoint Presentation</vt:lpstr>
      <vt:lpstr>PowerPoint Presentation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Back Workout</dc:title>
  <dc:creator>Hua,Lawrence W</dc:creator>
  <cp:lastModifiedBy>Hua,Lawrence W</cp:lastModifiedBy>
  <cp:revision>1</cp:revision>
  <dcterms:created xsi:type="dcterms:W3CDTF">2024-02-22T00:13:34Z</dcterms:created>
  <dcterms:modified xsi:type="dcterms:W3CDTF">2024-02-22T01:39:32Z</dcterms:modified>
</cp:coreProperties>
</file>