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5" r:id="rId9"/>
    <p:sldId id="264" r:id="rId10"/>
    <p:sldId id="266" r:id="rId11"/>
    <p:sldId id="275" r:id="rId12"/>
    <p:sldId id="273" r:id="rId13"/>
    <p:sldId id="274" r:id="rId14"/>
    <p:sldId id="278" r:id="rId15"/>
    <p:sldId id="279" r:id="rId16"/>
    <p:sldId id="280" r:id="rId17"/>
    <p:sldId id="283" r:id="rId18"/>
    <p:sldId id="284" r:id="rId19"/>
    <p:sldId id="276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73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B74AB-745F-46D2-BC2F-FEF4AA734267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A15E6D-390B-477F-8ED2-91E45DE2FA5D}">
      <dgm:prSet/>
      <dgm:spPr/>
      <dgm:t>
        <a:bodyPr/>
        <a:lstStyle/>
        <a:p>
          <a:r>
            <a:rPr lang="en-US" b="1" i="0" dirty="0"/>
            <a:t>Erosion of Democratic Institutions</a:t>
          </a:r>
          <a:endParaRPr lang="en-US" dirty="0"/>
        </a:p>
      </dgm:t>
    </dgm:pt>
    <dgm:pt modelId="{0241F885-F750-47E6-BFAD-8504F5E8391F}" type="parTrans" cxnId="{678E4DA7-D177-4AA2-8236-D5C86EDC5B1C}">
      <dgm:prSet/>
      <dgm:spPr/>
      <dgm:t>
        <a:bodyPr/>
        <a:lstStyle/>
        <a:p>
          <a:endParaRPr lang="en-US"/>
        </a:p>
      </dgm:t>
    </dgm:pt>
    <dgm:pt modelId="{82E6537C-C30F-4D3E-A921-EF1DBF47AB05}" type="sibTrans" cxnId="{678E4DA7-D177-4AA2-8236-D5C86EDC5B1C}">
      <dgm:prSet/>
      <dgm:spPr/>
      <dgm:t>
        <a:bodyPr/>
        <a:lstStyle/>
        <a:p>
          <a:endParaRPr lang="en-US"/>
        </a:p>
      </dgm:t>
    </dgm:pt>
    <dgm:pt modelId="{70CE97EC-7C9C-4D9D-BFE8-7C066F5388FF}">
      <dgm:prSet/>
      <dgm:spPr/>
      <dgm:t>
        <a:bodyPr/>
        <a:lstStyle/>
        <a:p>
          <a:r>
            <a:rPr lang="en-US" b="1" i="0" dirty="0"/>
            <a:t>Restrictions on Freedom of Speech and Press</a:t>
          </a:r>
          <a:endParaRPr lang="en-US" dirty="0"/>
        </a:p>
      </dgm:t>
    </dgm:pt>
    <dgm:pt modelId="{785718DC-45B6-4913-80A1-4A366F4E34B1}" type="parTrans" cxnId="{CE679F9F-91C2-4AC5-9B24-04CA40D19494}">
      <dgm:prSet/>
      <dgm:spPr/>
      <dgm:t>
        <a:bodyPr/>
        <a:lstStyle/>
        <a:p>
          <a:endParaRPr lang="en-US"/>
        </a:p>
      </dgm:t>
    </dgm:pt>
    <dgm:pt modelId="{8D4AB85E-413A-4619-AC6B-3EEFD3ACEF66}" type="sibTrans" cxnId="{CE679F9F-91C2-4AC5-9B24-04CA40D19494}">
      <dgm:prSet/>
      <dgm:spPr/>
      <dgm:t>
        <a:bodyPr/>
        <a:lstStyle/>
        <a:p>
          <a:endParaRPr lang="en-US"/>
        </a:p>
      </dgm:t>
    </dgm:pt>
    <dgm:pt modelId="{B33733F9-26D8-4ECC-906E-9FE8CFA4E671}">
      <dgm:prSet/>
      <dgm:spPr/>
      <dgm:t>
        <a:bodyPr/>
        <a:lstStyle/>
        <a:p>
          <a:r>
            <a:rPr lang="en-US" b="1" i="0" dirty="0"/>
            <a:t>Human Rights Violations</a:t>
          </a:r>
          <a:endParaRPr lang="en-US" dirty="0"/>
        </a:p>
      </dgm:t>
    </dgm:pt>
    <dgm:pt modelId="{D5CD11D5-64D3-4F94-AC38-EDC46477A3B9}" type="parTrans" cxnId="{6E954A6C-5AF3-4F7B-ABC3-D418CE53D89A}">
      <dgm:prSet/>
      <dgm:spPr/>
      <dgm:t>
        <a:bodyPr/>
        <a:lstStyle/>
        <a:p>
          <a:endParaRPr lang="en-US"/>
        </a:p>
      </dgm:t>
    </dgm:pt>
    <dgm:pt modelId="{F23733BE-C44A-4ECB-9371-FA39593C206D}" type="sibTrans" cxnId="{6E954A6C-5AF3-4F7B-ABC3-D418CE53D89A}">
      <dgm:prSet/>
      <dgm:spPr/>
      <dgm:t>
        <a:bodyPr/>
        <a:lstStyle/>
        <a:p>
          <a:endParaRPr lang="en-US"/>
        </a:p>
      </dgm:t>
    </dgm:pt>
    <dgm:pt modelId="{943D2CF7-1AA3-42C8-91F8-C612E3E3920E}">
      <dgm:prSet/>
      <dgm:spPr/>
      <dgm:t>
        <a:bodyPr/>
        <a:lstStyle/>
        <a:p>
          <a:r>
            <a:rPr lang="en-US" b="1" i="0" dirty="0"/>
            <a:t>Rise of Populist Movements</a:t>
          </a:r>
          <a:endParaRPr lang="en-US" dirty="0"/>
        </a:p>
      </dgm:t>
    </dgm:pt>
    <dgm:pt modelId="{B12BEAD8-3D93-4E8C-BA7D-D48FB900440F}" type="parTrans" cxnId="{26BFAF45-CFA0-4A3A-B62D-1F1D053F6006}">
      <dgm:prSet/>
      <dgm:spPr/>
      <dgm:t>
        <a:bodyPr/>
        <a:lstStyle/>
        <a:p>
          <a:endParaRPr lang="en-US"/>
        </a:p>
      </dgm:t>
    </dgm:pt>
    <dgm:pt modelId="{279AA404-D22E-4013-BFEB-390BFBD76F42}" type="sibTrans" cxnId="{26BFAF45-CFA0-4A3A-B62D-1F1D053F6006}">
      <dgm:prSet/>
      <dgm:spPr/>
      <dgm:t>
        <a:bodyPr/>
        <a:lstStyle/>
        <a:p>
          <a:endParaRPr lang="en-US"/>
        </a:p>
      </dgm:t>
    </dgm:pt>
    <dgm:pt modelId="{E6FD20F3-B276-488F-B222-CF0809C231AC}">
      <dgm:prSet/>
      <dgm:spPr/>
      <dgm:t>
        <a:bodyPr/>
        <a:lstStyle/>
        <a:p>
          <a:r>
            <a:rPr lang="en-US" b="1" i="0" dirty="0"/>
            <a:t>Democratic Backsliding</a:t>
          </a:r>
          <a:endParaRPr lang="en-US" dirty="0"/>
        </a:p>
      </dgm:t>
    </dgm:pt>
    <dgm:pt modelId="{93975179-3D6A-4EBC-BE4F-C6979B8BF43C}" type="parTrans" cxnId="{83FFA627-514F-42E5-989A-3DA3A9FE13DD}">
      <dgm:prSet/>
      <dgm:spPr/>
      <dgm:t>
        <a:bodyPr/>
        <a:lstStyle/>
        <a:p>
          <a:endParaRPr lang="en-US"/>
        </a:p>
      </dgm:t>
    </dgm:pt>
    <dgm:pt modelId="{5A7C34F2-1DF5-4471-A434-AF8389D2AD60}" type="sibTrans" cxnId="{83FFA627-514F-42E5-989A-3DA3A9FE13DD}">
      <dgm:prSet/>
      <dgm:spPr/>
      <dgm:t>
        <a:bodyPr/>
        <a:lstStyle/>
        <a:p>
          <a:endParaRPr lang="en-US"/>
        </a:p>
      </dgm:t>
    </dgm:pt>
    <dgm:pt modelId="{2A3D0894-ACDA-41BE-9A3A-65DBF5B49581}">
      <dgm:prSet/>
      <dgm:spPr/>
      <dgm:t>
        <a:bodyPr/>
        <a:lstStyle/>
        <a:p>
          <a:r>
            <a:rPr lang="en-US" b="1" i="0" dirty="0"/>
            <a:t>Global Shift in Power Dynamics</a:t>
          </a:r>
          <a:endParaRPr lang="en-US" dirty="0"/>
        </a:p>
      </dgm:t>
    </dgm:pt>
    <dgm:pt modelId="{694F09C6-749A-4B8B-B5AF-0D10CD4C8B3B}" type="parTrans" cxnId="{DCEDB991-BFBF-4BB6-8DF5-22A1AB4C0273}">
      <dgm:prSet/>
      <dgm:spPr/>
      <dgm:t>
        <a:bodyPr/>
        <a:lstStyle/>
        <a:p>
          <a:endParaRPr lang="en-US"/>
        </a:p>
      </dgm:t>
    </dgm:pt>
    <dgm:pt modelId="{7622F704-1BF7-4F41-9557-9491FD8317CB}" type="sibTrans" cxnId="{DCEDB991-BFBF-4BB6-8DF5-22A1AB4C0273}">
      <dgm:prSet/>
      <dgm:spPr/>
      <dgm:t>
        <a:bodyPr/>
        <a:lstStyle/>
        <a:p>
          <a:endParaRPr lang="en-US"/>
        </a:p>
      </dgm:t>
    </dgm:pt>
    <dgm:pt modelId="{47F7AD5E-8009-4DC9-957F-6EB1692AE407}">
      <dgm:prSet/>
      <dgm:spPr/>
      <dgm:t>
        <a:bodyPr/>
        <a:lstStyle/>
        <a:p>
          <a:r>
            <a:rPr lang="en-US" b="1" i="0" dirty="0"/>
            <a:t>Increased Authoritarian Leaderships</a:t>
          </a:r>
          <a:endParaRPr lang="en-US" dirty="0"/>
        </a:p>
      </dgm:t>
    </dgm:pt>
    <dgm:pt modelId="{7A2A2659-2365-4D43-B662-9298395186FB}" type="sibTrans" cxnId="{F0452AA4-3BB6-4C4B-BDC4-D37BB6220DE4}">
      <dgm:prSet/>
      <dgm:spPr/>
      <dgm:t>
        <a:bodyPr/>
        <a:lstStyle/>
        <a:p>
          <a:endParaRPr lang="en-US"/>
        </a:p>
      </dgm:t>
    </dgm:pt>
    <dgm:pt modelId="{91FE78C2-1D50-4EF4-B3AE-E5E7AE50C9E4}" type="parTrans" cxnId="{F0452AA4-3BB6-4C4B-BDC4-D37BB6220DE4}">
      <dgm:prSet/>
      <dgm:spPr/>
      <dgm:t>
        <a:bodyPr/>
        <a:lstStyle/>
        <a:p>
          <a:endParaRPr lang="en-US"/>
        </a:p>
      </dgm:t>
    </dgm:pt>
    <dgm:pt modelId="{95A0DD5F-E1D1-B447-A6C7-24E209AECE7A}" type="pres">
      <dgm:prSet presAssocID="{AF0B74AB-745F-46D2-BC2F-FEF4AA734267}" presName="diagram" presStyleCnt="0">
        <dgm:presLayoutVars>
          <dgm:dir/>
          <dgm:resizeHandles val="exact"/>
        </dgm:presLayoutVars>
      </dgm:prSet>
      <dgm:spPr/>
    </dgm:pt>
    <dgm:pt modelId="{37C34F29-8B2C-0F40-8A34-DDEEF5AA07B8}" type="pres">
      <dgm:prSet presAssocID="{A6A15E6D-390B-477F-8ED2-91E45DE2FA5D}" presName="node" presStyleLbl="node1" presStyleIdx="0" presStyleCnt="7" custScaleX="147429" custScaleY="188062">
        <dgm:presLayoutVars>
          <dgm:bulletEnabled val="1"/>
        </dgm:presLayoutVars>
      </dgm:prSet>
      <dgm:spPr/>
    </dgm:pt>
    <dgm:pt modelId="{D5477461-3984-724A-B35D-E5B55C8FB248}" type="pres">
      <dgm:prSet presAssocID="{82E6537C-C30F-4D3E-A921-EF1DBF47AB05}" presName="sibTrans" presStyleCnt="0"/>
      <dgm:spPr/>
    </dgm:pt>
    <dgm:pt modelId="{3E3B7BAC-FAA5-6242-876D-CFE6C45E002E}" type="pres">
      <dgm:prSet presAssocID="{47F7AD5E-8009-4DC9-957F-6EB1692AE407}" presName="node" presStyleLbl="node1" presStyleIdx="1" presStyleCnt="7" custScaleX="147429" custScaleY="188062">
        <dgm:presLayoutVars>
          <dgm:bulletEnabled val="1"/>
        </dgm:presLayoutVars>
      </dgm:prSet>
      <dgm:spPr/>
    </dgm:pt>
    <dgm:pt modelId="{FC29FB5F-F48C-D448-951E-D5D94C0FA916}" type="pres">
      <dgm:prSet presAssocID="{7A2A2659-2365-4D43-B662-9298395186FB}" presName="sibTrans" presStyleCnt="0"/>
      <dgm:spPr/>
    </dgm:pt>
    <dgm:pt modelId="{B57E5959-B3C1-4547-AAD6-8990E9197752}" type="pres">
      <dgm:prSet presAssocID="{70CE97EC-7C9C-4D9D-BFE8-7C066F5388FF}" presName="node" presStyleLbl="node1" presStyleIdx="2" presStyleCnt="7" custScaleX="147429" custScaleY="188062">
        <dgm:presLayoutVars>
          <dgm:bulletEnabled val="1"/>
        </dgm:presLayoutVars>
      </dgm:prSet>
      <dgm:spPr/>
    </dgm:pt>
    <dgm:pt modelId="{C71AAD79-AB9B-E14C-961C-C4C417B7FE46}" type="pres">
      <dgm:prSet presAssocID="{8D4AB85E-413A-4619-AC6B-3EEFD3ACEF66}" presName="sibTrans" presStyleCnt="0"/>
      <dgm:spPr/>
    </dgm:pt>
    <dgm:pt modelId="{35A8C081-FF84-8943-B607-2EBE7AD1583D}" type="pres">
      <dgm:prSet presAssocID="{B33733F9-26D8-4ECC-906E-9FE8CFA4E671}" presName="node" presStyleLbl="node1" presStyleIdx="3" presStyleCnt="7" custScaleX="147429" custScaleY="188062">
        <dgm:presLayoutVars>
          <dgm:bulletEnabled val="1"/>
        </dgm:presLayoutVars>
      </dgm:prSet>
      <dgm:spPr/>
    </dgm:pt>
    <dgm:pt modelId="{3EDEE146-9157-1449-B7F0-FE560FD4BE53}" type="pres">
      <dgm:prSet presAssocID="{F23733BE-C44A-4ECB-9371-FA39593C206D}" presName="sibTrans" presStyleCnt="0"/>
      <dgm:spPr/>
    </dgm:pt>
    <dgm:pt modelId="{867FC111-4368-6544-86BA-60735360CBAA}" type="pres">
      <dgm:prSet presAssocID="{943D2CF7-1AA3-42C8-91F8-C612E3E3920E}" presName="node" presStyleLbl="node1" presStyleIdx="4" presStyleCnt="7" custScaleX="147429" custScaleY="188062">
        <dgm:presLayoutVars>
          <dgm:bulletEnabled val="1"/>
        </dgm:presLayoutVars>
      </dgm:prSet>
      <dgm:spPr/>
    </dgm:pt>
    <dgm:pt modelId="{CEFAFE8D-4A66-1A41-8771-E65392466BEB}" type="pres">
      <dgm:prSet presAssocID="{279AA404-D22E-4013-BFEB-390BFBD76F42}" presName="sibTrans" presStyleCnt="0"/>
      <dgm:spPr/>
    </dgm:pt>
    <dgm:pt modelId="{7DFECABD-C6D8-C54D-BCAD-D69F62FD33B1}" type="pres">
      <dgm:prSet presAssocID="{E6FD20F3-B276-488F-B222-CF0809C231AC}" presName="node" presStyleLbl="node1" presStyleIdx="5" presStyleCnt="7" custScaleX="147429" custScaleY="188062">
        <dgm:presLayoutVars>
          <dgm:bulletEnabled val="1"/>
        </dgm:presLayoutVars>
      </dgm:prSet>
      <dgm:spPr/>
    </dgm:pt>
    <dgm:pt modelId="{C82A77A7-CA29-FB4F-ADF5-BB7D6040BEC3}" type="pres">
      <dgm:prSet presAssocID="{5A7C34F2-1DF5-4471-A434-AF8389D2AD60}" presName="sibTrans" presStyleCnt="0"/>
      <dgm:spPr/>
    </dgm:pt>
    <dgm:pt modelId="{C8233C73-D1BB-D04F-9202-B418C6ED20DE}" type="pres">
      <dgm:prSet presAssocID="{2A3D0894-ACDA-41BE-9A3A-65DBF5B49581}" presName="node" presStyleLbl="node1" presStyleIdx="6" presStyleCnt="7" custScaleX="147429" custScaleY="188062">
        <dgm:presLayoutVars>
          <dgm:bulletEnabled val="1"/>
        </dgm:presLayoutVars>
      </dgm:prSet>
      <dgm:spPr/>
    </dgm:pt>
  </dgm:ptLst>
  <dgm:cxnLst>
    <dgm:cxn modelId="{EB381719-A28A-274A-876A-484CF3046F98}" type="presOf" srcId="{2A3D0894-ACDA-41BE-9A3A-65DBF5B49581}" destId="{C8233C73-D1BB-D04F-9202-B418C6ED20DE}" srcOrd="0" destOrd="0" presId="urn:microsoft.com/office/officeart/2005/8/layout/default"/>
    <dgm:cxn modelId="{83FFA627-514F-42E5-989A-3DA3A9FE13DD}" srcId="{AF0B74AB-745F-46D2-BC2F-FEF4AA734267}" destId="{E6FD20F3-B276-488F-B222-CF0809C231AC}" srcOrd="5" destOrd="0" parTransId="{93975179-3D6A-4EBC-BE4F-C6979B8BF43C}" sibTransId="{5A7C34F2-1DF5-4471-A434-AF8389D2AD60}"/>
    <dgm:cxn modelId="{BB71F22C-7071-7143-8BB7-FF9A5991126F}" type="presOf" srcId="{943D2CF7-1AA3-42C8-91F8-C612E3E3920E}" destId="{867FC111-4368-6544-86BA-60735360CBAA}" srcOrd="0" destOrd="0" presId="urn:microsoft.com/office/officeart/2005/8/layout/default"/>
    <dgm:cxn modelId="{C52E612F-072C-E74C-AD14-AD21B27048F4}" type="presOf" srcId="{47F7AD5E-8009-4DC9-957F-6EB1692AE407}" destId="{3E3B7BAC-FAA5-6242-876D-CFE6C45E002E}" srcOrd="0" destOrd="0" presId="urn:microsoft.com/office/officeart/2005/8/layout/default"/>
    <dgm:cxn modelId="{26BFAF45-CFA0-4A3A-B62D-1F1D053F6006}" srcId="{AF0B74AB-745F-46D2-BC2F-FEF4AA734267}" destId="{943D2CF7-1AA3-42C8-91F8-C612E3E3920E}" srcOrd="4" destOrd="0" parTransId="{B12BEAD8-3D93-4E8C-BA7D-D48FB900440F}" sibTransId="{279AA404-D22E-4013-BFEB-390BFBD76F42}"/>
    <dgm:cxn modelId="{5C956F59-34E1-CE43-A97E-C0654937F1B9}" type="presOf" srcId="{E6FD20F3-B276-488F-B222-CF0809C231AC}" destId="{7DFECABD-C6D8-C54D-BCAD-D69F62FD33B1}" srcOrd="0" destOrd="0" presId="urn:microsoft.com/office/officeart/2005/8/layout/default"/>
    <dgm:cxn modelId="{6E954A6C-5AF3-4F7B-ABC3-D418CE53D89A}" srcId="{AF0B74AB-745F-46D2-BC2F-FEF4AA734267}" destId="{B33733F9-26D8-4ECC-906E-9FE8CFA4E671}" srcOrd="3" destOrd="0" parTransId="{D5CD11D5-64D3-4F94-AC38-EDC46477A3B9}" sibTransId="{F23733BE-C44A-4ECB-9371-FA39593C206D}"/>
    <dgm:cxn modelId="{821E3D6D-24D7-C542-83BD-7C5221F8EC34}" type="presOf" srcId="{70CE97EC-7C9C-4D9D-BFE8-7C066F5388FF}" destId="{B57E5959-B3C1-4547-AAD6-8990E9197752}" srcOrd="0" destOrd="0" presId="urn:microsoft.com/office/officeart/2005/8/layout/default"/>
    <dgm:cxn modelId="{5C6BC46E-33B9-314F-89C6-6D4AAB2D8C3A}" type="presOf" srcId="{AF0B74AB-745F-46D2-BC2F-FEF4AA734267}" destId="{95A0DD5F-E1D1-B447-A6C7-24E209AECE7A}" srcOrd="0" destOrd="0" presId="urn:microsoft.com/office/officeart/2005/8/layout/default"/>
    <dgm:cxn modelId="{DCEDB991-BFBF-4BB6-8DF5-22A1AB4C0273}" srcId="{AF0B74AB-745F-46D2-BC2F-FEF4AA734267}" destId="{2A3D0894-ACDA-41BE-9A3A-65DBF5B49581}" srcOrd="6" destOrd="0" parTransId="{694F09C6-749A-4B8B-B5AF-0D10CD4C8B3B}" sibTransId="{7622F704-1BF7-4F41-9557-9491FD8317CB}"/>
    <dgm:cxn modelId="{CE679F9F-91C2-4AC5-9B24-04CA40D19494}" srcId="{AF0B74AB-745F-46D2-BC2F-FEF4AA734267}" destId="{70CE97EC-7C9C-4D9D-BFE8-7C066F5388FF}" srcOrd="2" destOrd="0" parTransId="{785718DC-45B6-4913-80A1-4A366F4E34B1}" sibTransId="{8D4AB85E-413A-4619-AC6B-3EEFD3ACEF66}"/>
    <dgm:cxn modelId="{3516BDA0-63D8-4C42-8D22-D94C1D2B54DB}" type="presOf" srcId="{B33733F9-26D8-4ECC-906E-9FE8CFA4E671}" destId="{35A8C081-FF84-8943-B607-2EBE7AD1583D}" srcOrd="0" destOrd="0" presId="urn:microsoft.com/office/officeart/2005/8/layout/default"/>
    <dgm:cxn modelId="{D7CB27A2-9550-4745-8ACF-E98139EAD275}" type="presOf" srcId="{A6A15E6D-390B-477F-8ED2-91E45DE2FA5D}" destId="{37C34F29-8B2C-0F40-8A34-DDEEF5AA07B8}" srcOrd="0" destOrd="0" presId="urn:microsoft.com/office/officeart/2005/8/layout/default"/>
    <dgm:cxn modelId="{F0452AA4-3BB6-4C4B-BDC4-D37BB6220DE4}" srcId="{AF0B74AB-745F-46D2-BC2F-FEF4AA734267}" destId="{47F7AD5E-8009-4DC9-957F-6EB1692AE407}" srcOrd="1" destOrd="0" parTransId="{91FE78C2-1D50-4EF4-B3AE-E5E7AE50C9E4}" sibTransId="{7A2A2659-2365-4D43-B662-9298395186FB}"/>
    <dgm:cxn modelId="{678E4DA7-D177-4AA2-8236-D5C86EDC5B1C}" srcId="{AF0B74AB-745F-46D2-BC2F-FEF4AA734267}" destId="{A6A15E6D-390B-477F-8ED2-91E45DE2FA5D}" srcOrd="0" destOrd="0" parTransId="{0241F885-F750-47E6-BFAD-8504F5E8391F}" sibTransId="{82E6537C-C30F-4D3E-A921-EF1DBF47AB05}"/>
    <dgm:cxn modelId="{B94ACED0-E0B2-0A4D-A2B0-0025B10FB318}" type="presParOf" srcId="{95A0DD5F-E1D1-B447-A6C7-24E209AECE7A}" destId="{37C34F29-8B2C-0F40-8A34-DDEEF5AA07B8}" srcOrd="0" destOrd="0" presId="urn:microsoft.com/office/officeart/2005/8/layout/default"/>
    <dgm:cxn modelId="{FA286D33-5D9B-DE46-8828-3F0991252E26}" type="presParOf" srcId="{95A0DD5F-E1D1-B447-A6C7-24E209AECE7A}" destId="{D5477461-3984-724A-B35D-E5B55C8FB248}" srcOrd="1" destOrd="0" presId="urn:microsoft.com/office/officeart/2005/8/layout/default"/>
    <dgm:cxn modelId="{24B955A9-B949-1C40-8840-840A3E7ADE3E}" type="presParOf" srcId="{95A0DD5F-E1D1-B447-A6C7-24E209AECE7A}" destId="{3E3B7BAC-FAA5-6242-876D-CFE6C45E002E}" srcOrd="2" destOrd="0" presId="urn:microsoft.com/office/officeart/2005/8/layout/default"/>
    <dgm:cxn modelId="{E55B803A-44FE-5B42-A2AA-41CA09712A77}" type="presParOf" srcId="{95A0DD5F-E1D1-B447-A6C7-24E209AECE7A}" destId="{FC29FB5F-F48C-D448-951E-D5D94C0FA916}" srcOrd="3" destOrd="0" presId="urn:microsoft.com/office/officeart/2005/8/layout/default"/>
    <dgm:cxn modelId="{AB9804C4-C2EF-A441-9CA3-00832A1659B3}" type="presParOf" srcId="{95A0DD5F-E1D1-B447-A6C7-24E209AECE7A}" destId="{B57E5959-B3C1-4547-AAD6-8990E9197752}" srcOrd="4" destOrd="0" presId="urn:microsoft.com/office/officeart/2005/8/layout/default"/>
    <dgm:cxn modelId="{6BB2FBA0-B719-9D47-BEA8-8BBDADCFCF55}" type="presParOf" srcId="{95A0DD5F-E1D1-B447-A6C7-24E209AECE7A}" destId="{C71AAD79-AB9B-E14C-961C-C4C417B7FE46}" srcOrd="5" destOrd="0" presId="urn:microsoft.com/office/officeart/2005/8/layout/default"/>
    <dgm:cxn modelId="{66B44A93-84E0-C448-AC20-FFE75034F570}" type="presParOf" srcId="{95A0DD5F-E1D1-B447-A6C7-24E209AECE7A}" destId="{35A8C081-FF84-8943-B607-2EBE7AD1583D}" srcOrd="6" destOrd="0" presId="urn:microsoft.com/office/officeart/2005/8/layout/default"/>
    <dgm:cxn modelId="{A50BD46B-C406-BF4B-977C-CA9BF4F33981}" type="presParOf" srcId="{95A0DD5F-E1D1-B447-A6C7-24E209AECE7A}" destId="{3EDEE146-9157-1449-B7F0-FE560FD4BE53}" srcOrd="7" destOrd="0" presId="urn:microsoft.com/office/officeart/2005/8/layout/default"/>
    <dgm:cxn modelId="{BE0839B6-AB85-5247-B9D5-EF607E951FCF}" type="presParOf" srcId="{95A0DD5F-E1D1-B447-A6C7-24E209AECE7A}" destId="{867FC111-4368-6544-86BA-60735360CBAA}" srcOrd="8" destOrd="0" presId="urn:microsoft.com/office/officeart/2005/8/layout/default"/>
    <dgm:cxn modelId="{E141B6E1-1547-D348-9971-4D6DE2D7AC8A}" type="presParOf" srcId="{95A0DD5F-E1D1-B447-A6C7-24E209AECE7A}" destId="{CEFAFE8D-4A66-1A41-8771-E65392466BEB}" srcOrd="9" destOrd="0" presId="urn:microsoft.com/office/officeart/2005/8/layout/default"/>
    <dgm:cxn modelId="{FAE6FEF3-F43A-714D-9818-59D82B37F868}" type="presParOf" srcId="{95A0DD5F-E1D1-B447-A6C7-24E209AECE7A}" destId="{7DFECABD-C6D8-C54D-BCAD-D69F62FD33B1}" srcOrd="10" destOrd="0" presId="urn:microsoft.com/office/officeart/2005/8/layout/default"/>
    <dgm:cxn modelId="{E2CEE798-089E-2740-9732-84A87BF0D925}" type="presParOf" srcId="{95A0DD5F-E1D1-B447-A6C7-24E209AECE7A}" destId="{C82A77A7-CA29-FB4F-ADF5-BB7D6040BEC3}" srcOrd="11" destOrd="0" presId="urn:microsoft.com/office/officeart/2005/8/layout/default"/>
    <dgm:cxn modelId="{B18C8A25-81E5-BE42-A1C3-0E0F3CC4A673}" type="presParOf" srcId="{95A0DD5F-E1D1-B447-A6C7-24E209AECE7A}" destId="{C8233C73-D1BB-D04F-9202-B418C6ED20D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B74AB-745F-46D2-BC2F-FEF4AA734267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3D2CF7-1AA3-42C8-91F8-C612E3E3920E}">
      <dgm:prSet/>
      <dgm:spPr/>
      <dgm:t>
        <a:bodyPr/>
        <a:lstStyle/>
        <a:p>
          <a:r>
            <a:rPr lang="en-US" dirty="0"/>
            <a:t>Excess globalization, </a:t>
          </a:r>
          <a:r>
            <a:rPr lang="en-US" b="0" i="0" dirty="0"/>
            <a:t>capitalism, exploding inequality</a:t>
          </a:r>
          <a:endParaRPr lang="en-US" dirty="0"/>
        </a:p>
      </dgm:t>
    </dgm:pt>
    <dgm:pt modelId="{B12BEAD8-3D93-4E8C-BA7D-D48FB900440F}" type="parTrans" cxnId="{26BFAF45-CFA0-4A3A-B62D-1F1D053F6006}">
      <dgm:prSet/>
      <dgm:spPr/>
      <dgm:t>
        <a:bodyPr/>
        <a:lstStyle/>
        <a:p>
          <a:endParaRPr lang="en-US"/>
        </a:p>
      </dgm:t>
    </dgm:pt>
    <dgm:pt modelId="{279AA404-D22E-4013-BFEB-390BFBD76F42}" type="sibTrans" cxnId="{26BFAF45-CFA0-4A3A-B62D-1F1D053F6006}">
      <dgm:prSet/>
      <dgm:spPr/>
      <dgm:t>
        <a:bodyPr/>
        <a:lstStyle/>
        <a:p>
          <a:endParaRPr lang="en-US"/>
        </a:p>
      </dgm:t>
    </dgm:pt>
    <dgm:pt modelId="{E6FD20F3-B276-488F-B222-CF0809C231AC}">
      <dgm:prSet/>
      <dgm:spPr/>
      <dgm:t>
        <a:bodyPr/>
        <a:lstStyle/>
        <a:p>
          <a:r>
            <a:rPr lang="en-US" b="0" i="0" dirty="0"/>
            <a:t>National purpose</a:t>
          </a:r>
        </a:p>
        <a:p>
          <a:r>
            <a:rPr lang="en-US" b="0" i="0" dirty="0"/>
            <a:t>(9/11)</a:t>
          </a:r>
          <a:endParaRPr lang="en-US" dirty="0"/>
        </a:p>
      </dgm:t>
    </dgm:pt>
    <dgm:pt modelId="{93975179-3D6A-4EBC-BE4F-C6979B8BF43C}" type="parTrans" cxnId="{83FFA627-514F-42E5-989A-3DA3A9FE13DD}">
      <dgm:prSet/>
      <dgm:spPr/>
      <dgm:t>
        <a:bodyPr/>
        <a:lstStyle/>
        <a:p>
          <a:endParaRPr lang="en-US"/>
        </a:p>
      </dgm:t>
    </dgm:pt>
    <dgm:pt modelId="{5A7C34F2-1DF5-4471-A434-AF8389D2AD60}" type="sibTrans" cxnId="{83FFA627-514F-42E5-989A-3DA3A9FE13DD}">
      <dgm:prSet/>
      <dgm:spPr/>
      <dgm:t>
        <a:bodyPr/>
        <a:lstStyle/>
        <a:p>
          <a:endParaRPr lang="en-US"/>
        </a:p>
      </dgm:t>
    </dgm:pt>
    <dgm:pt modelId="{2A3D0894-ACDA-41BE-9A3A-65DBF5B49581}">
      <dgm:prSet/>
      <dgm:spPr/>
      <dgm:t>
        <a:bodyPr/>
        <a:lstStyle/>
        <a:p>
          <a:r>
            <a:rPr lang="en-US" b="1" i="0" dirty="0"/>
            <a:t>Technology</a:t>
          </a:r>
        </a:p>
        <a:p>
          <a:r>
            <a:rPr lang="en-US" b="1" i="0" dirty="0"/>
            <a:t>(</a:t>
          </a:r>
          <a:r>
            <a:rPr lang="en-US" b="1" i="0" dirty="0" err="1"/>
            <a:t>misinfo</a:t>
          </a:r>
          <a:r>
            <a:rPr lang="en-US" b="1" i="0" dirty="0"/>
            <a:t>)</a:t>
          </a:r>
          <a:endParaRPr lang="en-US" dirty="0"/>
        </a:p>
      </dgm:t>
    </dgm:pt>
    <dgm:pt modelId="{694F09C6-749A-4B8B-B5AF-0D10CD4C8B3B}" type="parTrans" cxnId="{DCEDB991-BFBF-4BB6-8DF5-22A1AB4C0273}">
      <dgm:prSet/>
      <dgm:spPr/>
      <dgm:t>
        <a:bodyPr/>
        <a:lstStyle/>
        <a:p>
          <a:endParaRPr lang="en-US"/>
        </a:p>
      </dgm:t>
    </dgm:pt>
    <dgm:pt modelId="{7622F704-1BF7-4F41-9557-9491FD8317CB}" type="sibTrans" cxnId="{DCEDB991-BFBF-4BB6-8DF5-22A1AB4C0273}">
      <dgm:prSet/>
      <dgm:spPr/>
      <dgm:t>
        <a:bodyPr/>
        <a:lstStyle/>
        <a:p>
          <a:endParaRPr lang="en-US"/>
        </a:p>
      </dgm:t>
    </dgm:pt>
    <dgm:pt modelId="{95A0DD5F-E1D1-B447-A6C7-24E209AECE7A}" type="pres">
      <dgm:prSet presAssocID="{AF0B74AB-745F-46D2-BC2F-FEF4AA734267}" presName="diagram" presStyleCnt="0">
        <dgm:presLayoutVars>
          <dgm:dir/>
          <dgm:resizeHandles val="exact"/>
        </dgm:presLayoutVars>
      </dgm:prSet>
      <dgm:spPr/>
    </dgm:pt>
    <dgm:pt modelId="{867FC111-4368-6544-86BA-60735360CBAA}" type="pres">
      <dgm:prSet presAssocID="{943D2CF7-1AA3-42C8-91F8-C612E3E3920E}" presName="node" presStyleLbl="node1" presStyleIdx="0" presStyleCnt="3" custScaleX="147429" custScaleY="188062">
        <dgm:presLayoutVars>
          <dgm:bulletEnabled val="1"/>
        </dgm:presLayoutVars>
      </dgm:prSet>
      <dgm:spPr/>
    </dgm:pt>
    <dgm:pt modelId="{CEFAFE8D-4A66-1A41-8771-E65392466BEB}" type="pres">
      <dgm:prSet presAssocID="{279AA404-D22E-4013-BFEB-390BFBD76F42}" presName="sibTrans" presStyleCnt="0"/>
      <dgm:spPr/>
    </dgm:pt>
    <dgm:pt modelId="{7DFECABD-C6D8-C54D-BCAD-D69F62FD33B1}" type="pres">
      <dgm:prSet presAssocID="{E6FD20F3-B276-488F-B222-CF0809C231AC}" presName="node" presStyleLbl="node1" presStyleIdx="1" presStyleCnt="3" custScaleX="147429" custScaleY="188062">
        <dgm:presLayoutVars>
          <dgm:bulletEnabled val="1"/>
        </dgm:presLayoutVars>
      </dgm:prSet>
      <dgm:spPr/>
    </dgm:pt>
    <dgm:pt modelId="{C82A77A7-CA29-FB4F-ADF5-BB7D6040BEC3}" type="pres">
      <dgm:prSet presAssocID="{5A7C34F2-1DF5-4471-A434-AF8389D2AD60}" presName="sibTrans" presStyleCnt="0"/>
      <dgm:spPr/>
    </dgm:pt>
    <dgm:pt modelId="{C8233C73-D1BB-D04F-9202-B418C6ED20DE}" type="pres">
      <dgm:prSet presAssocID="{2A3D0894-ACDA-41BE-9A3A-65DBF5B49581}" presName="node" presStyleLbl="node1" presStyleIdx="2" presStyleCnt="3" custScaleX="147429" custScaleY="188062">
        <dgm:presLayoutVars>
          <dgm:bulletEnabled val="1"/>
        </dgm:presLayoutVars>
      </dgm:prSet>
      <dgm:spPr/>
    </dgm:pt>
  </dgm:ptLst>
  <dgm:cxnLst>
    <dgm:cxn modelId="{EB381719-A28A-274A-876A-484CF3046F98}" type="presOf" srcId="{2A3D0894-ACDA-41BE-9A3A-65DBF5B49581}" destId="{C8233C73-D1BB-D04F-9202-B418C6ED20DE}" srcOrd="0" destOrd="0" presId="urn:microsoft.com/office/officeart/2005/8/layout/default"/>
    <dgm:cxn modelId="{83FFA627-514F-42E5-989A-3DA3A9FE13DD}" srcId="{AF0B74AB-745F-46D2-BC2F-FEF4AA734267}" destId="{E6FD20F3-B276-488F-B222-CF0809C231AC}" srcOrd="1" destOrd="0" parTransId="{93975179-3D6A-4EBC-BE4F-C6979B8BF43C}" sibTransId="{5A7C34F2-1DF5-4471-A434-AF8389D2AD60}"/>
    <dgm:cxn modelId="{BB71F22C-7071-7143-8BB7-FF9A5991126F}" type="presOf" srcId="{943D2CF7-1AA3-42C8-91F8-C612E3E3920E}" destId="{867FC111-4368-6544-86BA-60735360CBAA}" srcOrd="0" destOrd="0" presId="urn:microsoft.com/office/officeart/2005/8/layout/default"/>
    <dgm:cxn modelId="{26BFAF45-CFA0-4A3A-B62D-1F1D053F6006}" srcId="{AF0B74AB-745F-46D2-BC2F-FEF4AA734267}" destId="{943D2CF7-1AA3-42C8-91F8-C612E3E3920E}" srcOrd="0" destOrd="0" parTransId="{B12BEAD8-3D93-4E8C-BA7D-D48FB900440F}" sibTransId="{279AA404-D22E-4013-BFEB-390BFBD76F42}"/>
    <dgm:cxn modelId="{5C956F59-34E1-CE43-A97E-C0654937F1B9}" type="presOf" srcId="{E6FD20F3-B276-488F-B222-CF0809C231AC}" destId="{7DFECABD-C6D8-C54D-BCAD-D69F62FD33B1}" srcOrd="0" destOrd="0" presId="urn:microsoft.com/office/officeart/2005/8/layout/default"/>
    <dgm:cxn modelId="{5C6BC46E-33B9-314F-89C6-6D4AAB2D8C3A}" type="presOf" srcId="{AF0B74AB-745F-46D2-BC2F-FEF4AA734267}" destId="{95A0DD5F-E1D1-B447-A6C7-24E209AECE7A}" srcOrd="0" destOrd="0" presId="urn:microsoft.com/office/officeart/2005/8/layout/default"/>
    <dgm:cxn modelId="{DCEDB991-BFBF-4BB6-8DF5-22A1AB4C0273}" srcId="{AF0B74AB-745F-46D2-BC2F-FEF4AA734267}" destId="{2A3D0894-ACDA-41BE-9A3A-65DBF5B49581}" srcOrd="2" destOrd="0" parTransId="{694F09C6-749A-4B8B-B5AF-0D10CD4C8B3B}" sibTransId="{7622F704-1BF7-4F41-9557-9491FD8317CB}"/>
    <dgm:cxn modelId="{BE0839B6-AB85-5247-B9D5-EF607E951FCF}" type="presParOf" srcId="{95A0DD5F-E1D1-B447-A6C7-24E209AECE7A}" destId="{867FC111-4368-6544-86BA-60735360CBAA}" srcOrd="0" destOrd="0" presId="urn:microsoft.com/office/officeart/2005/8/layout/default"/>
    <dgm:cxn modelId="{E141B6E1-1547-D348-9971-4D6DE2D7AC8A}" type="presParOf" srcId="{95A0DD5F-E1D1-B447-A6C7-24E209AECE7A}" destId="{CEFAFE8D-4A66-1A41-8771-E65392466BEB}" srcOrd="1" destOrd="0" presId="urn:microsoft.com/office/officeart/2005/8/layout/default"/>
    <dgm:cxn modelId="{FAE6FEF3-F43A-714D-9818-59D82B37F868}" type="presParOf" srcId="{95A0DD5F-E1D1-B447-A6C7-24E209AECE7A}" destId="{7DFECABD-C6D8-C54D-BCAD-D69F62FD33B1}" srcOrd="2" destOrd="0" presId="urn:microsoft.com/office/officeart/2005/8/layout/default"/>
    <dgm:cxn modelId="{E2CEE798-089E-2740-9732-84A87BF0D925}" type="presParOf" srcId="{95A0DD5F-E1D1-B447-A6C7-24E209AECE7A}" destId="{C82A77A7-CA29-FB4F-ADF5-BB7D6040BEC3}" srcOrd="3" destOrd="0" presId="urn:microsoft.com/office/officeart/2005/8/layout/default"/>
    <dgm:cxn modelId="{B18C8A25-81E5-BE42-A1C3-0E0F3CC4A673}" type="presParOf" srcId="{95A0DD5F-E1D1-B447-A6C7-24E209AECE7A}" destId="{C8233C73-D1BB-D04F-9202-B418C6ED20D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34F29-8B2C-0F40-8A34-DDEEF5AA07B8}">
      <dsp:nvSpPr>
        <dsp:cNvPr id="0" name=""/>
        <dsp:cNvSpPr/>
      </dsp:nvSpPr>
      <dsp:spPr>
        <a:xfrm>
          <a:off x="8655" y="646742"/>
          <a:ext cx="2867325" cy="2194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Erosion of Democratic Institutions</a:t>
          </a:r>
          <a:endParaRPr lang="en-US" sz="3100" kern="1200" dirty="0"/>
        </a:p>
      </dsp:txBody>
      <dsp:txXfrm>
        <a:off x="8655" y="646742"/>
        <a:ext cx="2867325" cy="2194554"/>
      </dsp:txXfrm>
    </dsp:sp>
    <dsp:sp modelId="{3E3B7BAC-FAA5-6242-876D-CFE6C45E002E}">
      <dsp:nvSpPr>
        <dsp:cNvPr id="0" name=""/>
        <dsp:cNvSpPr/>
      </dsp:nvSpPr>
      <dsp:spPr>
        <a:xfrm>
          <a:off x="3070469" y="646742"/>
          <a:ext cx="2867325" cy="2194554"/>
        </a:xfrm>
        <a:prstGeom prst="rect">
          <a:avLst/>
        </a:prstGeom>
        <a:solidFill>
          <a:schemeClr val="accent2">
            <a:hueOff val="421656"/>
            <a:satOff val="-7977"/>
            <a:lumOff val="-5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Increased Authoritarian Leaderships</a:t>
          </a:r>
          <a:endParaRPr lang="en-US" sz="3100" kern="1200" dirty="0"/>
        </a:p>
      </dsp:txBody>
      <dsp:txXfrm>
        <a:off x="3070469" y="646742"/>
        <a:ext cx="2867325" cy="2194554"/>
      </dsp:txXfrm>
    </dsp:sp>
    <dsp:sp modelId="{B57E5959-B3C1-4547-AAD6-8990E9197752}">
      <dsp:nvSpPr>
        <dsp:cNvPr id="0" name=""/>
        <dsp:cNvSpPr/>
      </dsp:nvSpPr>
      <dsp:spPr>
        <a:xfrm>
          <a:off x="6132284" y="646742"/>
          <a:ext cx="2867325" cy="2194554"/>
        </a:xfrm>
        <a:prstGeom prst="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Restrictions on Freedom of Speech and Press</a:t>
          </a:r>
          <a:endParaRPr lang="en-US" sz="3100" kern="1200" dirty="0"/>
        </a:p>
      </dsp:txBody>
      <dsp:txXfrm>
        <a:off x="6132284" y="646742"/>
        <a:ext cx="2867325" cy="2194554"/>
      </dsp:txXfrm>
    </dsp:sp>
    <dsp:sp modelId="{35A8C081-FF84-8943-B607-2EBE7AD1583D}">
      <dsp:nvSpPr>
        <dsp:cNvPr id="0" name=""/>
        <dsp:cNvSpPr/>
      </dsp:nvSpPr>
      <dsp:spPr>
        <a:xfrm>
          <a:off x="9194098" y="646742"/>
          <a:ext cx="2867325" cy="219455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Human Rights Violations</a:t>
          </a:r>
          <a:endParaRPr lang="en-US" sz="3100" kern="1200" dirty="0"/>
        </a:p>
      </dsp:txBody>
      <dsp:txXfrm>
        <a:off x="9194098" y="646742"/>
        <a:ext cx="2867325" cy="2194554"/>
      </dsp:txXfrm>
    </dsp:sp>
    <dsp:sp modelId="{867FC111-4368-6544-86BA-60735360CBAA}">
      <dsp:nvSpPr>
        <dsp:cNvPr id="0" name=""/>
        <dsp:cNvSpPr/>
      </dsp:nvSpPr>
      <dsp:spPr>
        <a:xfrm>
          <a:off x="1539562" y="3035785"/>
          <a:ext cx="2867325" cy="2194554"/>
        </a:xfrm>
        <a:prstGeom prst="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Rise of Populist Movements</a:t>
          </a:r>
          <a:endParaRPr lang="en-US" sz="3100" kern="1200" dirty="0"/>
        </a:p>
      </dsp:txBody>
      <dsp:txXfrm>
        <a:off x="1539562" y="3035785"/>
        <a:ext cx="2867325" cy="2194554"/>
      </dsp:txXfrm>
    </dsp:sp>
    <dsp:sp modelId="{7DFECABD-C6D8-C54D-BCAD-D69F62FD33B1}">
      <dsp:nvSpPr>
        <dsp:cNvPr id="0" name=""/>
        <dsp:cNvSpPr/>
      </dsp:nvSpPr>
      <dsp:spPr>
        <a:xfrm>
          <a:off x="4601377" y="3035785"/>
          <a:ext cx="2867325" cy="2194554"/>
        </a:xfrm>
        <a:prstGeom prst="rect">
          <a:avLst/>
        </a:prstGeom>
        <a:solidFill>
          <a:schemeClr val="accent2">
            <a:hueOff val="2108278"/>
            <a:satOff val="-39885"/>
            <a:lumOff val="-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Democratic Backsliding</a:t>
          </a:r>
          <a:endParaRPr lang="en-US" sz="3100" kern="1200" dirty="0"/>
        </a:p>
      </dsp:txBody>
      <dsp:txXfrm>
        <a:off x="4601377" y="3035785"/>
        <a:ext cx="2867325" cy="2194554"/>
      </dsp:txXfrm>
    </dsp:sp>
    <dsp:sp modelId="{C8233C73-D1BB-D04F-9202-B418C6ED20DE}">
      <dsp:nvSpPr>
        <dsp:cNvPr id="0" name=""/>
        <dsp:cNvSpPr/>
      </dsp:nvSpPr>
      <dsp:spPr>
        <a:xfrm>
          <a:off x="7663191" y="3035785"/>
          <a:ext cx="2867325" cy="219455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dirty="0"/>
            <a:t>Global Shift in Power Dynamics</a:t>
          </a:r>
          <a:endParaRPr lang="en-US" sz="3100" kern="1200" dirty="0"/>
        </a:p>
      </dsp:txBody>
      <dsp:txXfrm>
        <a:off x="7663191" y="3035785"/>
        <a:ext cx="2867325" cy="2194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C111-4368-6544-86BA-60735360CBAA}">
      <dsp:nvSpPr>
        <dsp:cNvPr id="0" name=""/>
        <dsp:cNvSpPr/>
      </dsp:nvSpPr>
      <dsp:spPr>
        <a:xfrm>
          <a:off x="193" y="1341642"/>
          <a:ext cx="3686894" cy="2821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Excess globalization, </a:t>
          </a:r>
          <a:r>
            <a:rPr lang="en-US" sz="3700" b="0" i="0" kern="1200" dirty="0"/>
            <a:t>capitalism, exploding inequality</a:t>
          </a:r>
          <a:endParaRPr lang="en-US" sz="3700" kern="1200" dirty="0"/>
        </a:p>
      </dsp:txBody>
      <dsp:txXfrm>
        <a:off x="193" y="1341642"/>
        <a:ext cx="3686894" cy="2821824"/>
      </dsp:txXfrm>
    </dsp:sp>
    <dsp:sp modelId="{7DFECABD-C6D8-C54D-BCAD-D69F62FD33B1}">
      <dsp:nvSpPr>
        <dsp:cNvPr id="0" name=""/>
        <dsp:cNvSpPr/>
      </dsp:nvSpPr>
      <dsp:spPr>
        <a:xfrm>
          <a:off x="3937166" y="1341642"/>
          <a:ext cx="3686894" cy="282182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National purpose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(9/11)</a:t>
          </a:r>
          <a:endParaRPr lang="en-US" sz="3700" kern="1200" dirty="0"/>
        </a:p>
      </dsp:txBody>
      <dsp:txXfrm>
        <a:off x="3937166" y="1341642"/>
        <a:ext cx="3686894" cy="2821824"/>
      </dsp:txXfrm>
    </dsp:sp>
    <dsp:sp modelId="{C8233C73-D1BB-D04F-9202-B418C6ED20DE}">
      <dsp:nvSpPr>
        <dsp:cNvPr id="0" name=""/>
        <dsp:cNvSpPr/>
      </dsp:nvSpPr>
      <dsp:spPr>
        <a:xfrm>
          <a:off x="7874140" y="1341642"/>
          <a:ext cx="3686894" cy="282182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0" kern="1200" dirty="0"/>
            <a:t>Technology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i="0" kern="1200" dirty="0"/>
            <a:t>(</a:t>
          </a:r>
          <a:r>
            <a:rPr lang="en-US" sz="3700" b="1" i="0" kern="1200" dirty="0" err="1"/>
            <a:t>misinfo</a:t>
          </a:r>
          <a:r>
            <a:rPr lang="en-US" sz="3700" b="1" i="0" kern="1200" dirty="0"/>
            <a:t>)</a:t>
          </a:r>
          <a:endParaRPr lang="en-US" sz="3700" kern="1200" dirty="0"/>
        </a:p>
      </dsp:txBody>
      <dsp:txXfrm>
        <a:off x="7874140" y="1341642"/>
        <a:ext cx="3686894" cy="2821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cales-justice-scale-libra-balance-14721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B64C-8D61-BA7F-50BE-7DC4A9F73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Rise of Global Authoritarianism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8581-61D7-D9DA-C609-F9DE8A744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Lawrence W. Hua</a:t>
            </a:r>
          </a:p>
          <a:p>
            <a:r>
              <a:rPr lang="en-US" dirty="0"/>
              <a:t>Master of Information System Management</a:t>
            </a:r>
          </a:p>
        </p:txBody>
      </p:sp>
    </p:spTree>
    <p:extLst>
      <p:ext uri="{BB962C8B-B14F-4D97-AF65-F5344CB8AC3E}">
        <p14:creationId xmlns:p14="http://schemas.microsoft.com/office/powerpoint/2010/main" val="75991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F2A-D255-A228-71BF-15105BCD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Ultimately…</a:t>
            </a:r>
          </a:p>
        </p:txBody>
      </p:sp>
      <p:pic>
        <p:nvPicPr>
          <p:cNvPr id="9" name="Picture 8" descr="A silver scale with two black scales&#10;&#10;Description automatically generated with medium confidence">
            <a:extLst>
              <a:ext uri="{FF2B5EF4-FFF2-40B4-BE49-F238E27FC236}">
                <a16:creationId xmlns:a16="http://schemas.microsoft.com/office/drawing/2014/main" id="{62BE4BE4-8BD6-1A9C-051B-0A1D05C3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52888" y="1605128"/>
            <a:ext cx="8153926" cy="50835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255A69-27DE-4558-192A-DCB4A09ABE12}"/>
              </a:ext>
            </a:extLst>
          </p:cNvPr>
          <p:cNvSpPr txBox="1"/>
          <p:nvPr/>
        </p:nvSpPr>
        <p:spPr>
          <a:xfrm>
            <a:off x="2557735" y="4077665"/>
            <a:ext cx="2738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Stability &amp; Efficiency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7301D4-2051-D779-5ADD-5BEE3B57F106}"/>
              </a:ext>
            </a:extLst>
          </p:cNvPr>
          <p:cNvSpPr txBox="1"/>
          <p:nvPr/>
        </p:nvSpPr>
        <p:spPr>
          <a:xfrm>
            <a:off x="7329822" y="3637147"/>
            <a:ext cx="30311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öhne"/>
              </a:rPr>
              <a:t>H</a:t>
            </a:r>
            <a:r>
              <a:rPr lang="en-US" sz="3200" b="1" i="0" dirty="0">
                <a:effectLst/>
                <a:latin typeface="Söhne"/>
              </a:rPr>
              <a:t>uman rights, democracy, and overall societal well-being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12057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3E3D-2147-5250-EEC6-ADCC5AEB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From my own research…</a:t>
            </a:r>
          </a:p>
        </p:txBody>
      </p:sp>
    </p:spTree>
    <p:extLst>
      <p:ext uri="{BB962C8B-B14F-4D97-AF65-F5344CB8AC3E}">
        <p14:creationId xmlns:p14="http://schemas.microsoft.com/office/powerpoint/2010/main" val="26209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9435-ABDC-94CC-C41D-FB1E0FD0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1</a:t>
            </a:r>
            <a:br>
              <a:rPr lang="en-US" dirty="0"/>
            </a:br>
            <a:r>
              <a:rPr lang="en-US" dirty="0"/>
              <a:t>Revamp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C95-90F2-5387-2AE4-782F4F3A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826" y="1385077"/>
            <a:ext cx="6281873" cy="5248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Söhne"/>
              </a:rPr>
              <a:t>C</a:t>
            </a:r>
            <a:r>
              <a:rPr lang="en-US" sz="3200" b="1" i="0" dirty="0">
                <a:effectLst/>
                <a:latin typeface="Söhne"/>
              </a:rPr>
              <a:t>an you give me evidence on the global rise of authoritarianism?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EF662-2DDF-4810-8EB8-D9429CD2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1" y="131274"/>
            <a:ext cx="12180353" cy="1079831"/>
          </a:xfrm>
        </p:spPr>
        <p:txBody>
          <a:bodyPr anchor="ctr">
            <a:noAutofit/>
          </a:bodyPr>
          <a:lstStyle/>
          <a:p>
            <a:pPr algn="l"/>
            <a:r>
              <a:rPr lang="en-US" sz="4400" dirty="0">
                <a:solidFill>
                  <a:schemeClr val="accent1"/>
                </a:solidFill>
              </a:rPr>
              <a:t>From </a:t>
            </a:r>
            <a:r>
              <a:rPr lang="en-US" sz="4400" dirty="0" err="1">
                <a:solidFill>
                  <a:schemeClr val="accent1"/>
                </a:solidFill>
              </a:rPr>
              <a:t>Standford</a:t>
            </a:r>
            <a:r>
              <a:rPr lang="en-US" sz="4400" dirty="0">
                <a:solidFill>
                  <a:schemeClr val="accent1"/>
                </a:solidFill>
              </a:rPr>
              <a:t>, we can narrow down to 3 trends…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BF0E64E-69AC-B545-AC3E-639D14AD9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94147"/>
              </p:ext>
            </p:extLst>
          </p:nvPr>
        </p:nvGraphicFramePr>
        <p:xfrm>
          <a:off x="315386" y="1156839"/>
          <a:ext cx="11561228" cy="550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36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9435-ABDC-94CC-C41D-FB1E0FD0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Prompt 2</a:t>
            </a:r>
            <a:br>
              <a:rPr lang="en-US" sz="4800" dirty="0"/>
            </a:br>
            <a:r>
              <a:rPr lang="en-US" sz="4800" dirty="0"/>
              <a:t>Revamp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C95-90F2-5387-2AE4-782F4F3A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826" y="1385077"/>
            <a:ext cx="6281873" cy="5248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0" i="0" dirty="0">
                <a:effectLst/>
                <a:latin typeface="Söhne"/>
              </a:rPr>
              <a:t>Is authoritarianism a good thing or a bad thing for humankind?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88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318C-8CE7-9466-1A44-D80374AF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86" y="211959"/>
            <a:ext cx="10973853" cy="155458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</a:rPr>
              <a:t>What is good/bad for humankind?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115B-CDD7-B9D9-D58C-A1995CF5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" y="1916573"/>
            <a:ext cx="12180353" cy="5139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Meaning of life:</a:t>
            </a:r>
          </a:p>
          <a:p>
            <a:pPr marL="342900" indent="-342900">
              <a:buAutoNum type="arabicParenR"/>
            </a:pPr>
            <a:r>
              <a:rPr lang="en-US" sz="2800" dirty="0"/>
              <a:t> Significance (Life and contributions matter to society), </a:t>
            </a:r>
          </a:p>
          <a:p>
            <a:pPr marL="342900" indent="-342900">
              <a:buAutoNum type="arabicParenR"/>
            </a:pPr>
            <a:r>
              <a:rPr lang="en-US" sz="2800" dirty="0"/>
              <a:t> Purpose (Has valued goals)</a:t>
            </a:r>
          </a:p>
          <a:p>
            <a:pPr marL="342900" indent="-342900">
              <a:buAutoNum type="arabicParenR"/>
            </a:pPr>
            <a:r>
              <a:rPr lang="en-US" sz="2800" dirty="0"/>
              <a:t> Coherence or comprehensibility (Life just make sense)</a:t>
            </a:r>
          </a:p>
          <a:p>
            <a:pPr marL="0" indent="0">
              <a:buNone/>
            </a:pPr>
            <a:r>
              <a:rPr lang="en-US" sz="2800" dirty="0"/>
              <a:t>Mood:</a:t>
            </a:r>
          </a:p>
          <a:p>
            <a:pPr marL="514350" indent="-514350">
              <a:buAutoNum type="arabicParenR"/>
            </a:pPr>
            <a:r>
              <a:rPr lang="en-US" sz="2800" dirty="0"/>
              <a:t>Happy</a:t>
            </a:r>
          </a:p>
          <a:p>
            <a:pPr marL="514350" indent="-514350">
              <a:buAutoNum type="arabicParenR"/>
            </a:pPr>
            <a:r>
              <a:rPr lang="en-US" sz="2800" dirty="0"/>
              <a:t>Sad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6450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CAFE9-CE75-E266-C24E-F4E779C7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4"/>
            <a:ext cx="2921318" cy="263641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National Library of Medicine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CB3F-5B5D-FEB8-1341-17FEE2F0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443" y="753906"/>
            <a:ext cx="6660871" cy="4992845"/>
          </a:xfrm>
        </p:spPr>
        <p:txBody>
          <a:bodyPr>
            <a:normAutofit fontScale="77500" lnSpcReduction="20000"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Study:</a:t>
            </a:r>
            <a:br>
              <a:rPr lang="en-US" sz="3200" dirty="0"/>
            </a:br>
            <a:r>
              <a:rPr lang="en-US" sz="3200" dirty="0"/>
              <a:t>Participants were told to listen to a variety of speeches (Egalitarian/control/authoritarian) 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Outcome:</a:t>
            </a:r>
          </a:p>
          <a:p>
            <a:pPr marL="0" indent="0">
              <a:buNone/>
            </a:pPr>
            <a:r>
              <a:rPr lang="en-US" sz="3200" dirty="0"/>
              <a:t>Exposure to authoritarian speeches led to </a:t>
            </a:r>
            <a:r>
              <a:rPr lang="en-US" sz="3200" dirty="0">
                <a:highlight>
                  <a:srgbClr val="C0C0C0"/>
                </a:highlight>
              </a:rPr>
              <a:t>worse mood and negative evaluations, but higher meaning in life</a:t>
            </a:r>
            <a:r>
              <a:rPr lang="en-US" sz="3200" dirty="0"/>
              <a:t> than a control perspective.</a:t>
            </a:r>
          </a:p>
        </p:txBody>
      </p:sp>
    </p:spTree>
    <p:extLst>
      <p:ext uri="{BB962C8B-B14F-4D97-AF65-F5344CB8AC3E}">
        <p14:creationId xmlns:p14="http://schemas.microsoft.com/office/powerpoint/2010/main" val="135589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8EF7D-4CE2-B61C-961C-05D238ED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987" y="31211"/>
            <a:ext cx="2482370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Study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6B790-61FE-87D1-5FB6-4028891C6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38" y="132511"/>
            <a:ext cx="7373938" cy="669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F0E88E-618A-9688-EE09-CB9D10889303}"/>
              </a:ext>
            </a:extLst>
          </p:cNvPr>
          <p:cNvSpPr/>
          <p:nvPr/>
        </p:nvSpPr>
        <p:spPr>
          <a:xfrm>
            <a:off x="2975520" y="174965"/>
            <a:ext cx="2814107" cy="22907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A1B194-C0C0-D0FF-3AE1-594AE0466520}"/>
              </a:ext>
            </a:extLst>
          </p:cNvPr>
          <p:cNvSpPr/>
          <p:nvPr/>
        </p:nvSpPr>
        <p:spPr>
          <a:xfrm>
            <a:off x="2891894" y="2459260"/>
            <a:ext cx="2814107" cy="22907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AA27E-4739-DC6B-E822-F8D9EA2B6D54}"/>
              </a:ext>
            </a:extLst>
          </p:cNvPr>
          <p:cNvSpPr/>
          <p:nvPr/>
        </p:nvSpPr>
        <p:spPr>
          <a:xfrm>
            <a:off x="2777889" y="4793386"/>
            <a:ext cx="2843976" cy="20334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CC05-3867-A254-B170-005138C247B7}"/>
              </a:ext>
            </a:extLst>
          </p:cNvPr>
          <p:cNvSpPr txBox="1"/>
          <p:nvPr/>
        </p:nvSpPr>
        <p:spPr>
          <a:xfrm>
            <a:off x="-43359" y="1006119"/>
            <a:ext cx="2465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Higher than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0E31E-2639-A8CE-22BA-14AA0939BE9B}"/>
              </a:ext>
            </a:extLst>
          </p:cNvPr>
          <p:cNvSpPr txBox="1"/>
          <p:nvPr/>
        </p:nvSpPr>
        <p:spPr>
          <a:xfrm>
            <a:off x="-3525" y="3049908"/>
            <a:ext cx="222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than </a:t>
            </a:r>
            <a:r>
              <a:rPr lang="en-US" sz="2000" dirty="0"/>
              <a:t>control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75ECE-9455-C424-D38F-C74E226E1316}"/>
              </a:ext>
            </a:extLst>
          </p:cNvPr>
          <p:cNvSpPr txBox="1"/>
          <p:nvPr/>
        </p:nvSpPr>
        <p:spPr>
          <a:xfrm>
            <a:off x="-9205" y="5539682"/>
            <a:ext cx="2319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than </a:t>
            </a:r>
            <a:r>
              <a:rPr lang="en-US" sz="2000" dirty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4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30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3E3D-2147-5250-EEC6-ADCC5AEB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609" y="2024199"/>
            <a:ext cx="6959446" cy="166247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6000" dirty="0"/>
              <a:t>Differences in responses</a:t>
            </a:r>
          </a:p>
        </p:txBody>
      </p:sp>
    </p:spTree>
    <p:extLst>
      <p:ext uri="{BB962C8B-B14F-4D97-AF65-F5344CB8AC3E}">
        <p14:creationId xmlns:p14="http://schemas.microsoft.com/office/powerpoint/2010/main" val="36815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A11F-5A77-976D-906D-A6278877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010" y="1321791"/>
            <a:ext cx="6151666" cy="55250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Lawrence’s research: Biased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008000"/>
                </a:highlight>
              </a:rPr>
              <a:t>Excess globalization, capitalism, exploding inequality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008000"/>
                </a:highlight>
              </a:rPr>
              <a:t>National purpose (9/11)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FF0000"/>
                </a:highlight>
              </a:rPr>
              <a:t>Technology(</a:t>
            </a:r>
            <a:r>
              <a:rPr lang="en-US" sz="2400" dirty="0" err="1">
                <a:highlight>
                  <a:srgbClr val="FF0000"/>
                </a:highlight>
              </a:rPr>
              <a:t>misinfo</a:t>
            </a:r>
            <a:r>
              <a:rPr lang="en-US" sz="2400" dirty="0">
                <a:highlight>
                  <a:srgbClr val="FF0000"/>
                </a:highlight>
              </a:rPr>
              <a:t>)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FF0000"/>
                </a:highlight>
              </a:rPr>
              <a:t>Pandemic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B39A48-CFA2-757B-6266-7B74730DD9B4}"/>
              </a:ext>
            </a:extLst>
          </p:cNvPr>
          <p:cNvSpPr txBox="1">
            <a:spLocks/>
          </p:cNvSpPr>
          <p:nvPr/>
        </p:nvSpPr>
        <p:spPr>
          <a:xfrm>
            <a:off x="-69324" y="1331697"/>
            <a:ext cx="6388893" cy="5647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3200" u="sng" dirty="0"/>
              <a:t>Chat GPT: Definitive/General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Erosion of Democratic Institutions</a:t>
            </a:r>
          </a:p>
          <a:p>
            <a:pPr marL="914400" lvl="2" indent="0">
              <a:buNone/>
            </a:pPr>
            <a:r>
              <a:rPr lang="en-US" sz="2400" dirty="0">
                <a:highlight>
                  <a:srgbClr val="008000"/>
                </a:highlight>
              </a:rPr>
              <a:t>Increased Authoritarian Leaderships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Restrictions on Freedom of Speech </a:t>
            </a: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and Press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Human Rights Violations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Rise of Populist Movements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Democratic Backsliding</a:t>
            </a:r>
          </a:p>
          <a:p>
            <a:pPr marL="0" lvl="0" indent="0">
              <a:buNone/>
            </a:pPr>
            <a:r>
              <a:rPr lang="en-US" sz="2400" dirty="0"/>
              <a:t>	</a:t>
            </a:r>
            <a:r>
              <a:rPr lang="en-US" sz="2400" dirty="0">
                <a:highlight>
                  <a:srgbClr val="008000"/>
                </a:highlight>
              </a:rPr>
              <a:t>Global Shift in Power Dynamics</a:t>
            </a:r>
          </a:p>
          <a:p>
            <a:pPr marL="0" lvl="0" indent="0">
              <a:buNone/>
            </a:pPr>
            <a:r>
              <a:rPr lang="en-US" sz="3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7F3BF-1B1D-C69A-4D7C-79336AC684DD}"/>
              </a:ext>
            </a:extLst>
          </p:cNvPr>
          <p:cNvSpPr txBox="1"/>
          <p:nvPr/>
        </p:nvSpPr>
        <p:spPr>
          <a:xfrm>
            <a:off x="685009" y="-10886"/>
            <a:ext cx="10667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Differences</a:t>
            </a:r>
            <a:r>
              <a:rPr lang="en-US" sz="3600" dirty="0"/>
              <a:t> in response, prompt 1:</a:t>
            </a:r>
            <a:r>
              <a:rPr lang="en-US" sz="3600" b="1" i="0" dirty="0">
                <a:effectLst/>
                <a:latin typeface="Söhne"/>
              </a:rPr>
              <a:t> </a:t>
            </a:r>
          </a:p>
          <a:p>
            <a:r>
              <a:rPr lang="en-US" sz="3600" b="1" i="0" dirty="0">
                <a:effectLst/>
                <a:latin typeface="Söhne"/>
              </a:rPr>
              <a:t>evidence on the global rise of authoritarianism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8751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EE5C0-6BB1-5134-B10E-E2835729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36" y="202670"/>
            <a:ext cx="10713829" cy="1642780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</a:rPr>
              <a:t>What is Authoritarianism?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41B3C-0617-EAB8-15B3-2E3B2F69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10283081" cy="354277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4800" dirty="0">
                <a:latin typeface="Roboto" panose="02000000000000000000" pitchFamily="2" charset="0"/>
              </a:rPr>
              <a:t>Believing that people should obey authority and rules, even when these are unfair, and even if it means that they lose their personal freedom</a:t>
            </a:r>
            <a:br>
              <a:rPr lang="en-US" sz="28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</a:br>
            <a:endParaRPr lang="en-US" sz="2800" b="0" i="0" dirty="0">
              <a:solidFill>
                <a:srgbClr val="BDC1C6"/>
              </a:solidFill>
              <a:effectLst/>
              <a:latin typeface="Roboto" panose="02000000000000000000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66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824" y="6419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5225" y="1331697"/>
            <a:ext cx="193249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A11F-5A77-976D-906D-A6278877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941" y="1528973"/>
            <a:ext cx="6151666" cy="55250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u="sng" dirty="0"/>
              <a:t>Lawrence’s research: grey</a:t>
            </a:r>
          </a:p>
          <a:p>
            <a:pPr marL="0" indent="0">
              <a:buNone/>
            </a:pPr>
            <a:r>
              <a:rPr lang="en-US" sz="3200" dirty="0"/>
              <a:t>	Depends on: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ighlight>
                  <a:srgbClr val="008000"/>
                </a:highlight>
              </a:rPr>
              <a:t>Does mood dictate a </a:t>
            </a:r>
            <a:r>
              <a:rPr lang="en-US" sz="3200" dirty="0"/>
              <a:t>	</a:t>
            </a:r>
            <a:r>
              <a:rPr lang="en-US" sz="3200" dirty="0">
                <a:highlight>
                  <a:srgbClr val="008000"/>
                </a:highlight>
              </a:rPr>
              <a:t>happy life? Or does </a:t>
            </a:r>
            <a:r>
              <a:rPr lang="en-US" sz="3200" dirty="0"/>
              <a:t>	</a:t>
            </a:r>
            <a:r>
              <a:rPr lang="en-US" sz="3200" dirty="0">
                <a:highlight>
                  <a:srgbClr val="008000"/>
                </a:highlight>
              </a:rPr>
              <a:t>purpose?</a:t>
            </a:r>
          </a:p>
          <a:p>
            <a:pPr marL="0" indent="0">
              <a:buNone/>
            </a:pPr>
            <a:r>
              <a:rPr lang="en-US" sz="3200" dirty="0"/>
              <a:t>	Conclusion: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>
                <a:highlight>
                  <a:srgbClr val="FF0000"/>
                </a:highlight>
              </a:rPr>
              <a:t>Needs a balance! Up to a </a:t>
            </a:r>
            <a:r>
              <a:rPr lang="en-US" sz="3200" dirty="0"/>
              <a:t>	</a:t>
            </a:r>
            <a:r>
              <a:rPr lang="en-US" sz="3200" dirty="0">
                <a:highlight>
                  <a:srgbClr val="FF0000"/>
                </a:highlight>
              </a:rPr>
              <a:t>certain degree is ok.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B39A48-CFA2-757B-6266-7B74730DD9B4}"/>
              </a:ext>
            </a:extLst>
          </p:cNvPr>
          <p:cNvSpPr txBox="1">
            <a:spLocks/>
          </p:cNvSpPr>
          <p:nvPr/>
        </p:nvSpPr>
        <p:spPr>
          <a:xfrm>
            <a:off x="-32169" y="1689716"/>
            <a:ext cx="6388893" cy="49755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u="sng" dirty="0"/>
              <a:t>Chat GPT: B/W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3200" dirty="0"/>
              <a:t>Depends, either have:</a:t>
            </a:r>
          </a:p>
          <a:p>
            <a:pPr marL="0" lvl="0" indent="0">
              <a:buNone/>
            </a:pPr>
            <a:r>
              <a:rPr lang="en-US" sz="3200" dirty="0"/>
              <a:t>	   </a:t>
            </a:r>
            <a:r>
              <a:rPr lang="en-US" sz="3200" dirty="0">
                <a:highlight>
                  <a:srgbClr val="008000"/>
                </a:highlight>
              </a:rPr>
              <a:t>Stability and Efficiency</a:t>
            </a:r>
          </a:p>
          <a:p>
            <a:pPr marL="0" lvl="0" indent="0">
              <a:buNone/>
            </a:pPr>
            <a:r>
              <a:rPr lang="en-US" sz="3200" dirty="0"/>
              <a:t>	Or:</a:t>
            </a:r>
          </a:p>
          <a:p>
            <a:pPr marL="0" lvl="0" indent="0">
              <a:buNone/>
            </a:pPr>
            <a:r>
              <a:rPr lang="en-US" sz="3200" dirty="0"/>
              <a:t>	   </a:t>
            </a:r>
            <a:r>
              <a:rPr lang="en-US" sz="3200" dirty="0">
                <a:highlight>
                  <a:srgbClr val="008000"/>
                </a:highlight>
              </a:rPr>
              <a:t>Human rights</a:t>
            </a:r>
          </a:p>
          <a:p>
            <a:pPr marL="0" lvl="0" indent="0">
              <a:buNone/>
            </a:pPr>
            <a:r>
              <a:rPr lang="en-US" sz="3200" dirty="0"/>
              <a:t>	   </a:t>
            </a:r>
            <a:r>
              <a:rPr lang="en-US" sz="3200" dirty="0">
                <a:highlight>
                  <a:srgbClr val="008000"/>
                </a:highlight>
              </a:rPr>
              <a:t>Democracy</a:t>
            </a:r>
          </a:p>
          <a:p>
            <a:pPr marL="0" lvl="0" indent="0">
              <a:buNone/>
            </a:pPr>
            <a:r>
              <a:rPr lang="en-US" sz="3200" dirty="0"/>
              <a:t>	   </a:t>
            </a:r>
            <a:r>
              <a:rPr lang="en-US" sz="3200" dirty="0">
                <a:highlight>
                  <a:srgbClr val="008000"/>
                </a:highlight>
              </a:rPr>
              <a:t>Societal well being</a:t>
            </a:r>
          </a:p>
          <a:p>
            <a:pPr marL="0" lvl="0" indent="0">
              <a:buNone/>
            </a:pPr>
            <a:r>
              <a:rPr lang="en-US" sz="3600" dirty="0"/>
              <a:t>	Conclusion:</a:t>
            </a:r>
          </a:p>
          <a:p>
            <a:pPr marL="0" lvl="0" indent="0">
              <a:buNone/>
            </a:pPr>
            <a:r>
              <a:rPr lang="en-US" sz="3600" dirty="0"/>
              <a:t>	</a:t>
            </a:r>
            <a:r>
              <a:rPr lang="en-US" sz="3600" dirty="0">
                <a:highlight>
                  <a:srgbClr val="FF0000"/>
                </a:highlight>
              </a:rPr>
              <a:t>Up to the human to decide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7F3BF-1B1D-C69A-4D7C-79336AC684DD}"/>
              </a:ext>
            </a:extLst>
          </p:cNvPr>
          <p:cNvSpPr txBox="1"/>
          <p:nvPr/>
        </p:nvSpPr>
        <p:spPr>
          <a:xfrm>
            <a:off x="219076" y="192714"/>
            <a:ext cx="106672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Differences</a:t>
            </a:r>
            <a:r>
              <a:rPr lang="en-US" sz="3600" dirty="0"/>
              <a:t> in response, prompt 2:</a:t>
            </a:r>
          </a:p>
          <a:p>
            <a:r>
              <a:rPr lang="en-US" sz="3600" dirty="0"/>
              <a:t>Is authoritarianism good or bad for humans?</a:t>
            </a:r>
          </a:p>
        </p:txBody>
      </p:sp>
    </p:spTree>
    <p:extLst>
      <p:ext uri="{BB962C8B-B14F-4D97-AF65-F5344CB8AC3E}">
        <p14:creationId xmlns:p14="http://schemas.microsoft.com/office/powerpoint/2010/main" val="315493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3C395-43C3-395B-6F6D-7671C007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762608"/>
            <a:ext cx="1048151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77837-56F0-2FE2-061E-7A502187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721" y="2635976"/>
            <a:ext cx="8227269" cy="3542776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effectLst/>
              </a:rPr>
              <a:t>Authoritarianism noun - definition, pictures, pronunciation and ... (n.d.). https://</a:t>
            </a:r>
            <a:r>
              <a:rPr lang="en-US" sz="1600" dirty="0" err="1">
                <a:effectLst/>
              </a:rPr>
              <a:t>www.oxfordlearnersdictionaries.com</a:t>
            </a:r>
            <a:r>
              <a:rPr lang="en-US" sz="1600" dirty="0">
                <a:effectLst/>
              </a:rPr>
              <a:t>/definition/</a:t>
            </a:r>
            <a:r>
              <a:rPr lang="en-US" sz="1600" dirty="0" err="1">
                <a:effectLst/>
              </a:rPr>
              <a:t>english</a:t>
            </a:r>
            <a:r>
              <a:rPr lang="en-US" sz="1600" dirty="0">
                <a:effectLst/>
              </a:rPr>
              <a:t>/authoritarianism </a:t>
            </a:r>
          </a:p>
          <a:p>
            <a:r>
              <a:rPr lang="en-US" sz="1600" i="1" dirty="0">
                <a:effectLst/>
              </a:rPr>
              <a:t>The global rise of authoritarianism</a:t>
            </a:r>
            <a:r>
              <a:rPr lang="en-US" sz="1600" dirty="0">
                <a:effectLst/>
              </a:rPr>
              <a:t>. Economic and Political Weekly. (2023, February 23). https://</a:t>
            </a:r>
            <a:r>
              <a:rPr lang="en-US" sz="1600" dirty="0" err="1">
                <a:effectLst/>
              </a:rPr>
              <a:t>www.epw.in</a:t>
            </a:r>
            <a:r>
              <a:rPr lang="en-US" sz="1600" dirty="0">
                <a:effectLst/>
              </a:rPr>
              <a:t>/engage/article/global-rise-authoritarianism </a:t>
            </a:r>
          </a:p>
          <a:p>
            <a:r>
              <a:rPr lang="en-US" sz="1600" dirty="0">
                <a:effectLst/>
              </a:rPr>
              <a:t>Morgan, M. (n.d.). </a:t>
            </a:r>
            <a:r>
              <a:rPr lang="en-US" sz="1600" i="1" dirty="0">
                <a:effectLst/>
              </a:rPr>
              <a:t>Understanding the global rise of authoritarianism</a:t>
            </a:r>
            <a:r>
              <a:rPr lang="en-US" sz="1600" dirty="0">
                <a:effectLst/>
              </a:rPr>
              <a:t>. FSI. https://</a:t>
            </a:r>
            <a:r>
              <a:rPr lang="en-US" sz="1600" dirty="0" err="1">
                <a:effectLst/>
              </a:rPr>
              <a:t>fsi.stanford.edu</a:t>
            </a:r>
            <a:r>
              <a:rPr lang="en-US" sz="1600" dirty="0">
                <a:effectLst/>
              </a:rPr>
              <a:t>/news/understanding-global-rise-authoritarianism </a:t>
            </a:r>
          </a:p>
          <a:p>
            <a:r>
              <a:rPr lang="en-US" sz="1600" dirty="0">
                <a:effectLst/>
              </a:rPr>
              <a:t>University of North </a:t>
            </a:r>
            <a:r>
              <a:rPr lang="en-US" sz="1600" dirty="0" err="1">
                <a:effectLst/>
              </a:rPr>
              <a:t>carolina</a:t>
            </a:r>
            <a:r>
              <a:rPr lang="en-US" sz="1600" dirty="0">
                <a:effectLst/>
              </a:rPr>
              <a:t>, University of Missouri, University of Illinois </a:t>
            </a:r>
            <a:r>
              <a:rPr lang="en-US" sz="1600" dirty="0" err="1">
                <a:effectLst/>
              </a:rPr>
              <a:t>urbana</a:t>
            </a:r>
            <a:r>
              <a:rPr lang="en-US" sz="1600" dirty="0">
                <a:effectLst/>
              </a:rPr>
              <a:t> champaign, &amp; Reed College. (2021, September). </a:t>
            </a:r>
            <a:r>
              <a:rPr lang="en-US" sz="1600" i="1" dirty="0">
                <a:effectLst/>
              </a:rPr>
              <a:t>Exposure to authoritarian values leads to lower positive affect, higher negative affect, and higher meaning in life </a:t>
            </a:r>
            <a:r>
              <a:rPr lang="en-US" sz="1600" dirty="0">
                <a:effectLst/>
              </a:rPr>
              <a:t>. Exposure to authoritarian values leads to lower positive affect, higher negative affect, and higher meaning in life. https://</a:t>
            </a:r>
            <a:r>
              <a:rPr lang="en-US" sz="1600" dirty="0" err="1">
                <a:effectLst/>
              </a:rPr>
              <a:t>www.ncbi.nlm.nih.gov</a:t>
            </a:r>
            <a:r>
              <a:rPr lang="en-US" sz="1600" dirty="0">
                <a:effectLst/>
              </a:rPr>
              <a:t>/</a:t>
            </a:r>
            <a:r>
              <a:rPr lang="en-US" sz="1600" dirty="0" err="1">
                <a:effectLst/>
              </a:rPr>
              <a:t>pmc</a:t>
            </a:r>
            <a:r>
              <a:rPr lang="en-US" sz="1600" dirty="0">
                <a:effectLst/>
              </a:rPr>
              <a:t>/articles/PMC8443031/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789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9435-ABDC-94CC-C41D-FB1E0FD0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C95-90F2-5387-2AE4-782F4F3A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826" y="1385077"/>
            <a:ext cx="6281873" cy="5248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Söhne"/>
              </a:rPr>
              <a:t>C</a:t>
            </a:r>
            <a:r>
              <a:rPr lang="en-US" sz="3200" b="1" i="0" dirty="0">
                <a:effectLst/>
                <a:latin typeface="Söhne"/>
              </a:rPr>
              <a:t>an you give me evidence on the global rise of authoritarianism?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2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7E76-BA2C-9C1C-DAE3-3622D9EC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0057-1787-9D91-3A43-49BDE132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Gives evidence and trends that indicate a rise.</a:t>
            </a:r>
          </a:p>
        </p:txBody>
      </p:sp>
    </p:spTree>
    <p:extLst>
      <p:ext uri="{BB962C8B-B14F-4D97-AF65-F5344CB8AC3E}">
        <p14:creationId xmlns:p14="http://schemas.microsoft.com/office/powerpoint/2010/main" val="426875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E7F977-6421-5094-A067-468C3777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513" y="209550"/>
            <a:ext cx="9334500" cy="939958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Response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F559A-B93C-24C8-830B-FBCA530FF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785354"/>
              </p:ext>
            </p:extLst>
          </p:nvPr>
        </p:nvGraphicFramePr>
        <p:xfrm>
          <a:off x="25399" y="960438"/>
          <a:ext cx="12070080" cy="5877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67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9435-ABDC-94CC-C41D-FB1E0FD0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C95-90F2-5387-2AE4-782F4F3A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826" y="1385077"/>
            <a:ext cx="6281873" cy="5248622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Söhne"/>
              </a:rPr>
              <a:t>Is authoritarianism a good thing or a bad thing for humankind?</a:t>
            </a:r>
          </a:p>
          <a:p>
            <a:pPr marL="0" indent="0" algn="l">
              <a:buNone/>
            </a:pPr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1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7E76-BA2C-9C1C-DAE3-3622D9EC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0057-1787-9D91-3A43-49BDE1329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It could have positive and negative effects, up to one’s values to decide.</a:t>
            </a:r>
          </a:p>
        </p:txBody>
      </p:sp>
    </p:spTree>
    <p:extLst>
      <p:ext uri="{BB962C8B-B14F-4D97-AF65-F5344CB8AC3E}">
        <p14:creationId xmlns:p14="http://schemas.microsoft.com/office/powerpoint/2010/main" val="322819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3835-4D74-E15A-7F4D-7E9A5D86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B1F5-B508-CCC9-BA7E-6FC26EC4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1) Efficiency and Stability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2) Economic Development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3) Social Order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793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43835-4D74-E15A-7F4D-7E9A5D86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44" y="2200779"/>
            <a:ext cx="3246920" cy="2456442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B1F5-B508-CCC9-BA7E-6FC26EC4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949" y="980620"/>
            <a:ext cx="7644907" cy="4635503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1) Violation of Human Rights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2) Lack of Accountability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3) Stifled Innovation and Creativity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ECECEC"/>
                </a:solidFill>
                <a:effectLst/>
                <a:latin typeface="Söhne"/>
              </a:rPr>
              <a:t>4) Social Inequality</a:t>
            </a:r>
            <a:endParaRPr lang="en-US" sz="3600" b="0" i="0" dirty="0">
              <a:solidFill>
                <a:srgbClr val="ECECEC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984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9188</TotalTime>
  <Words>702</Words>
  <Application>Microsoft Macintosh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Söhne</vt:lpstr>
      <vt:lpstr>Calibri Light</vt:lpstr>
      <vt:lpstr>Roboto</vt:lpstr>
      <vt:lpstr>Rockwell</vt:lpstr>
      <vt:lpstr>Wingdings</vt:lpstr>
      <vt:lpstr>Atlas</vt:lpstr>
      <vt:lpstr>The Rise of Global Authoritarianism</vt:lpstr>
      <vt:lpstr>What is Authoritarianism?</vt:lpstr>
      <vt:lpstr>Prompt 1</vt:lpstr>
      <vt:lpstr>Response 1</vt:lpstr>
      <vt:lpstr>Response 1</vt:lpstr>
      <vt:lpstr>Prompt 2</vt:lpstr>
      <vt:lpstr>Response 2</vt:lpstr>
      <vt:lpstr>Positives</vt:lpstr>
      <vt:lpstr>Negatives</vt:lpstr>
      <vt:lpstr>Ultimately…</vt:lpstr>
      <vt:lpstr>From my own research…</vt:lpstr>
      <vt:lpstr>Prompt 1 Revamp</vt:lpstr>
      <vt:lpstr>From Standford, we can narrow down to 3 trends…</vt:lpstr>
      <vt:lpstr>Prompt 2 Revamp</vt:lpstr>
      <vt:lpstr>What is good/bad for humankind?</vt:lpstr>
      <vt:lpstr>National Library of Medicine Study</vt:lpstr>
      <vt:lpstr>Study Chart</vt:lpstr>
      <vt:lpstr>Differences in responses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Global Authoritarianism</dc:title>
  <dc:creator>Hua,Lawrence W</dc:creator>
  <cp:lastModifiedBy>Hua,Lawrence W</cp:lastModifiedBy>
  <cp:revision>5</cp:revision>
  <dcterms:created xsi:type="dcterms:W3CDTF">2024-02-27T00:30:22Z</dcterms:created>
  <dcterms:modified xsi:type="dcterms:W3CDTF">2024-03-09T22:37:14Z</dcterms:modified>
</cp:coreProperties>
</file>