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218"/>
  </p:normalViewPr>
  <p:slideViewPr>
    <p:cSldViewPr snapToGrid="0">
      <p:cViewPr>
        <p:scale>
          <a:sx n="92" d="100"/>
          <a:sy n="92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EC280-A56D-BF43-B04A-39C7C08E2B7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5D3C4-AF70-FC4A-9B6A-7FB3BE708A3F}">
      <dgm:prSet custT="1"/>
      <dgm:spPr/>
      <dgm:t>
        <a:bodyPr/>
        <a:lstStyle/>
        <a:p>
          <a:r>
            <a:rPr lang="en-US" sz="3200" b="0" i="0" dirty="0"/>
            <a:t>Trained Flutes model</a:t>
          </a:r>
          <a:endParaRPr lang="en-US" sz="3200" dirty="0"/>
        </a:p>
      </dgm:t>
    </dgm:pt>
    <dgm:pt modelId="{C7A6751F-5176-E642-B821-538BA0367183}" type="parTrans" cxnId="{A8F21952-A073-6647-A0C7-98B04394A38A}">
      <dgm:prSet/>
      <dgm:spPr/>
      <dgm:t>
        <a:bodyPr/>
        <a:lstStyle/>
        <a:p>
          <a:endParaRPr lang="en-US"/>
        </a:p>
      </dgm:t>
    </dgm:pt>
    <dgm:pt modelId="{4345F486-C1D4-534D-B361-A7C37C15CD0E}" type="sibTrans" cxnId="{A8F21952-A073-6647-A0C7-98B04394A38A}">
      <dgm:prSet/>
      <dgm:spPr/>
      <dgm:t>
        <a:bodyPr/>
        <a:lstStyle/>
        <a:p>
          <a:endParaRPr lang="en-US"/>
        </a:p>
      </dgm:t>
    </dgm:pt>
    <dgm:pt modelId="{815AE5BA-E7E2-0D46-B2D6-37D1056C220F}">
      <dgm:prSet/>
      <dgm:spPr/>
      <dgm:t>
        <a:bodyPr/>
        <a:lstStyle/>
        <a:p>
          <a:r>
            <a:rPr lang="en-US" b="0" i="0" dirty="0"/>
            <a:t>Gathered Data</a:t>
          </a:r>
        </a:p>
        <a:p>
          <a:r>
            <a:rPr lang="en-US" b="0" i="0" dirty="0"/>
            <a:t>56 Tracts + Employment from 2020 US Census</a:t>
          </a:r>
          <a:endParaRPr lang="en-US" dirty="0"/>
        </a:p>
      </dgm:t>
    </dgm:pt>
    <dgm:pt modelId="{33C5175D-CB10-E641-8E49-A36301300FDF}" type="parTrans" cxnId="{5C4443AC-3CE0-864F-9B3E-10378AFC808F}">
      <dgm:prSet/>
      <dgm:spPr/>
      <dgm:t>
        <a:bodyPr/>
        <a:lstStyle/>
        <a:p>
          <a:endParaRPr lang="en-US"/>
        </a:p>
      </dgm:t>
    </dgm:pt>
    <dgm:pt modelId="{717B2B17-C05E-DF49-A918-E1B065032C52}" type="sibTrans" cxnId="{5C4443AC-3CE0-864F-9B3E-10378AFC808F}">
      <dgm:prSet/>
      <dgm:spPr/>
      <dgm:t>
        <a:bodyPr/>
        <a:lstStyle/>
        <a:p>
          <a:endParaRPr lang="en-US"/>
        </a:p>
      </dgm:t>
    </dgm:pt>
    <dgm:pt modelId="{D56671B6-E437-4349-B22C-C57BE0E320F1}">
      <dgm:prSet custT="1"/>
      <dgm:spPr/>
      <dgm:t>
        <a:bodyPr/>
        <a:lstStyle/>
        <a:p>
          <a:r>
            <a:rPr lang="en-US" sz="3200" dirty="0"/>
            <a:t>Made</a:t>
          </a:r>
          <a:r>
            <a:rPr lang="en-US" sz="3200" baseline="0" dirty="0"/>
            <a:t> Predictions on Alachua County</a:t>
          </a:r>
          <a:endParaRPr lang="en-US" sz="3200" dirty="0"/>
        </a:p>
      </dgm:t>
    </dgm:pt>
    <dgm:pt modelId="{88F0AE25-A468-8242-ADE6-48E7247A5FAB}" type="parTrans" cxnId="{956EC6E1-A440-0749-8176-5DCCDD15B38B}">
      <dgm:prSet/>
      <dgm:spPr/>
      <dgm:t>
        <a:bodyPr/>
        <a:lstStyle/>
        <a:p>
          <a:endParaRPr lang="en-US"/>
        </a:p>
      </dgm:t>
    </dgm:pt>
    <dgm:pt modelId="{28919072-9FB2-A54A-860B-C19D7F1D842B}" type="sibTrans" cxnId="{956EC6E1-A440-0749-8176-5DCCDD15B38B}">
      <dgm:prSet/>
      <dgm:spPr/>
      <dgm:t>
        <a:bodyPr/>
        <a:lstStyle/>
        <a:p>
          <a:endParaRPr lang="en-US"/>
        </a:p>
      </dgm:t>
    </dgm:pt>
    <dgm:pt modelId="{14355B14-C1DF-834A-B2F6-E69E4799AAD5}" type="pres">
      <dgm:prSet presAssocID="{5CAEC280-A56D-BF43-B04A-39C7C08E2B72}" presName="CompostProcess" presStyleCnt="0">
        <dgm:presLayoutVars>
          <dgm:dir/>
          <dgm:resizeHandles val="exact"/>
        </dgm:presLayoutVars>
      </dgm:prSet>
      <dgm:spPr/>
    </dgm:pt>
    <dgm:pt modelId="{632D7CD1-9E44-3D41-8DB2-A33109BA6195}" type="pres">
      <dgm:prSet presAssocID="{5CAEC280-A56D-BF43-B04A-39C7C08E2B72}" presName="arrow" presStyleLbl="bgShp" presStyleIdx="0" presStyleCnt="1" custScaleX="117647"/>
      <dgm:spPr/>
    </dgm:pt>
    <dgm:pt modelId="{CD96CFBB-5D3E-E247-9CF4-AE54E140B37A}" type="pres">
      <dgm:prSet presAssocID="{5CAEC280-A56D-BF43-B04A-39C7C08E2B72}" presName="linearProcess" presStyleCnt="0"/>
      <dgm:spPr/>
    </dgm:pt>
    <dgm:pt modelId="{F307C757-A172-7C47-94A4-4D25AD4459DB}" type="pres">
      <dgm:prSet presAssocID="{815AE5BA-E7E2-0D46-B2D6-37D1056C220F}" presName="textNode" presStyleLbl="node1" presStyleIdx="0" presStyleCnt="3" custScaleX="97250" custScaleY="81148" custLinFactX="-6013" custLinFactNeighborX="-100000" custLinFactNeighborY="19">
        <dgm:presLayoutVars>
          <dgm:bulletEnabled val="1"/>
        </dgm:presLayoutVars>
      </dgm:prSet>
      <dgm:spPr/>
    </dgm:pt>
    <dgm:pt modelId="{F110C6CE-257E-704E-B6C2-DD20F5796B7F}" type="pres">
      <dgm:prSet presAssocID="{717B2B17-C05E-DF49-A918-E1B065032C52}" presName="sibTrans" presStyleCnt="0"/>
      <dgm:spPr/>
    </dgm:pt>
    <dgm:pt modelId="{4EB61225-1702-204F-98BB-5BC7B61D28E2}" type="pres">
      <dgm:prSet presAssocID="{5875D3C4-AF70-FC4A-9B6A-7FB3BE708A3F}" presName="textNode" presStyleLbl="node1" presStyleIdx="1" presStyleCnt="3" custScaleX="97250" custScaleY="81148" custLinFactX="-3155" custLinFactNeighborX="-100000" custLinFactNeighborY="906">
        <dgm:presLayoutVars>
          <dgm:bulletEnabled val="1"/>
        </dgm:presLayoutVars>
      </dgm:prSet>
      <dgm:spPr/>
    </dgm:pt>
    <dgm:pt modelId="{798662B2-C5AC-904B-9195-697E92F32EBB}" type="pres">
      <dgm:prSet presAssocID="{4345F486-C1D4-534D-B361-A7C37C15CD0E}" presName="sibTrans" presStyleCnt="0"/>
      <dgm:spPr/>
    </dgm:pt>
    <dgm:pt modelId="{036371C0-53EB-8F4A-944A-71B56D742A8A}" type="pres">
      <dgm:prSet presAssocID="{D56671B6-E437-4349-B22C-C57BE0E320F1}" presName="textNode" presStyleLbl="node1" presStyleIdx="2" presStyleCnt="3" custScaleX="97250" custScaleY="81148" custLinFactX="-6381" custLinFactNeighborX="-100000" custLinFactNeighborY="113">
        <dgm:presLayoutVars>
          <dgm:bulletEnabled val="1"/>
        </dgm:presLayoutVars>
      </dgm:prSet>
      <dgm:spPr/>
    </dgm:pt>
  </dgm:ptLst>
  <dgm:cxnLst>
    <dgm:cxn modelId="{513DBD23-4C53-5847-99AA-F5BF866E976C}" type="presOf" srcId="{5CAEC280-A56D-BF43-B04A-39C7C08E2B72}" destId="{14355B14-C1DF-834A-B2F6-E69E4799AAD5}" srcOrd="0" destOrd="0" presId="urn:microsoft.com/office/officeart/2005/8/layout/hProcess9"/>
    <dgm:cxn modelId="{A8F21952-A073-6647-A0C7-98B04394A38A}" srcId="{5CAEC280-A56D-BF43-B04A-39C7C08E2B72}" destId="{5875D3C4-AF70-FC4A-9B6A-7FB3BE708A3F}" srcOrd="1" destOrd="0" parTransId="{C7A6751F-5176-E642-B821-538BA0367183}" sibTransId="{4345F486-C1D4-534D-B361-A7C37C15CD0E}"/>
    <dgm:cxn modelId="{5C4443AC-3CE0-864F-9B3E-10378AFC808F}" srcId="{5CAEC280-A56D-BF43-B04A-39C7C08E2B72}" destId="{815AE5BA-E7E2-0D46-B2D6-37D1056C220F}" srcOrd="0" destOrd="0" parTransId="{33C5175D-CB10-E641-8E49-A36301300FDF}" sibTransId="{717B2B17-C05E-DF49-A918-E1B065032C52}"/>
    <dgm:cxn modelId="{D51D78AC-5BF9-3041-A531-8F82058D8316}" type="presOf" srcId="{5875D3C4-AF70-FC4A-9B6A-7FB3BE708A3F}" destId="{4EB61225-1702-204F-98BB-5BC7B61D28E2}" srcOrd="0" destOrd="0" presId="urn:microsoft.com/office/officeart/2005/8/layout/hProcess9"/>
    <dgm:cxn modelId="{E6C8BFAC-BD56-3046-987D-150683BA29F8}" type="presOf" srcId="{815AE5BA-E7E2-0D46-B2D6-37D1056C220F}" destId="{F307C757-A172-7C47-94A4-4D25AD4459DB}" srcOrd="0" destOrd="0" presId="urn:microsoft.com/office/officeart/2005/8/layout/hProcess9"/>
    <dgm:cxn modelId="{7B59B9E1-D598-C140-B4C1-8F4D68DB119D}" type="presOf" srcId="{D56671B6-E437-4349-B22C-C57BE0E320F1}" destId="{036371C0-53EB-8F4A-944A-71B56D742A8A}" srcOrd="0" destOrd="0" presId="urn:microsoft.com/office/officeart/2005/8/layout/hProcess9"/>
    <dgm:cxn modelId="{956EC6E1-A440-0749-8176-5DCCDD15B38B}" srcId="{5CAEC280-A56D-BF43-B04A-39C7C08E2B72}" destId="{D56671B6-E437-4349-B22C-C57BE0E320F1}" srcOrd="2" destOrd="0" parTransId="{88F0AE25-A468-8242-ADE6-48E7247A5FAB}" sibTransId="{28919072-9FB2-A54A-860B-C19D7F1D842B}"/>
    <dgm:cxn modelId="{468F093E-D08E-6A4B-BB79-6927475E47ED}" type="presParOf" srcId="{14355B14-C1DF-834A-B2F6-E69E4799AAD5}" destId="{632D7CD1-9E44-3D41-8DB2-A33109BA6195}" srcOrd="0" destOrd="0" presId="urn:microsoft.com/office/officeart/2005/8/layout/hProcess9"/>
    <dgm:cxn modelId="{928AC1E6-3919-884D-ABD2-C7518ED91374}" type="presParOf" srcId="{14355B14-C1DF-834A-B2F6-E69E4799AAD5}" destId="{CD96CFBB-5D3E-E247-9CF4-AE54E140B37A}" srcOrd="1" destOrd="0" presId="urn:microsoft.com/office/officeart/2005/8/layout/hProcess9"/>
    <dgm:cxn modelId="{BE921BA8-DF7C-344F-A484-A1AA9488771A}" type="presParOf" srcId="{CD96CFBB-5D3E-E247-9CF4-AE54E140B37A}" destId="{F307C757-A172-7C47-94A4-4D25AD4459DB}" srcOrd="0" destOrd="0" presId="urn:microsoft.com/office/officeart/2005/8/layout/hProcess9"/>
    <dgm:cxn modelId="{737FD611-3F08-584E-8B69-7835C7A1EC14}" type="presParOf" srcId="{CD96CFBB-5D3E-E247-9CF4-AE54E140B37A}" destId="{F110C6CE-257E-704E-B6C2-DD20F5796B7F}" srcOrd="1" destOrd="0" presId="urn:microsoft.com/office/officeart/2005/8/layout/hProcess9"/>
    <dgm:cxn modelId="{5AA571FF-7EA0-4E4B-A2AE-81D460D6390D}" type="presParOf" srcId="{CD96CFBB-5D3E-E247-9CF4-AE54E140B37A}" destId="{4EB61225-1702-204F-98BB-5BC7B61D28E2}" srcOrd="2" destOrd="0" presId="urn:microsoft.com/office/officeart/2005/8/layout/hProcess9"/>
    <dgm:cxn modelId="{4CB91145-CB2B-E744-950A-931E68F6BF2B}" type="presParOf" srcId="{CD96CFBB-5D3E-E247-9CF4-AE54E140B37A}" destId="{798662B2-C5AC-904B-9195-697E92F32EBB}" srcOrd="3" destOrd="0" presId="urn:microsoft.com/office/officeart/2005/8/layout/hProcess9"/>
    <dgm:cxn modelId="{F50E1196-4B93-A540-B565-CCBF956A7F05}" type="presParOf" srcId="{CD96CFBB-5D3E-E247-9CF4-AE54E140B37A}" destId="{036371C0-53EB-8F4A-944A-71B56D742A8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D7CD1-9E44-3D41-8DB2-A33109BA6195}">
      <dsp:nvSpPr>
        <dsp:cNvPr id="0" name=""/>
        <dsp:cNvSpPr/>
      </dsp:nvSpPr>
      <dsp:spPr>
        <a:xfrm>
          <a:off x="3" y="0"/>
          <a:ext cx="12044284" cy="43682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7C757-A172-7C47-94A4-4D25AD4459DB}">
      <dsp:nvSpPr>
        <dsp:cNvPr id="0" name=""/>
        <dsp:cNvSpPr/>
      </dsp:nvSpPr>
      <dsp:spPr>
        <a:xfrm>
          <a:off x="0" y="1475511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Gathered Data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56 Tracts + Employment from 2020 US Census</a:t>
          </a:r>
          <a:endParaRPr lang="en-US" sz="2400" kern="1200" dirty="0"/>
        </a:p>
      </dsp:txBody>
      <dsp:txXfrm>
        <a:off x="69216" y="1544727"/>
        <a:ext cx="3631713" cy="1279471"/>
      </dsp:txXfrm>
    </dsp:sp>
    <dsp:sp modelId="{4EB61225-1702-204F-98BB-5BC7B61D28E2}">
      <dsp:nvSpPr>
        <dsp:cNvPr id="0" name=""/>
        <dsp:cNvSpPr/>
      </dsp:nvSpPr>
      <dsp:spPr>
        <a:xfrm>
          <a:off x="3815395" y="1491010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Trained Flutes model</a:t>
          </a:r>
          <a:endParaRPr lang="en-US" sz="3200" kern="1200" dirty="0"/>
        </a:p>
      </dsp:txBody>
      <dsp:txXfrm>
        <a:off x="3884611" y="1560226"/>
        <a:ext cx="3631713" cy="1279471"/>
      </dsp:txXfrm>
    </dsp:sp>
    <dsp:sp modelId="{036371C0-53EB-8F4A-944A-71B56D742A8A}">
      <dsp:nvSpPr>
        <dsp:cNvPr id="0" name=""/>
        <dsp:cNvSpPr/>
      </dsp:nvSpPr>
      <dsp:spPr>
        <a:xfrm>
          <a:off x="7659842" y="1477154"/>
          <a:ext cx="3770145" cy="14179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Made</a:t>
          </a:r>
          <a:r>
            <a:rPr lang="en-US" sz="3200" kern="1200" baseline="0" dirty="0"/>
            <a:t> Predictions on Alachua County</a:t>
          </a:r>
          <a:endParaRPr lang="en-US" sz="3200" kern="1200" dirty="0"/>
        </a:p>
      </dsp:txBody>
      <dsp:txXfrm>
        <a:off x="7729058" y="1546370"/>
        <a:ext cx="3631713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847F6-64A1-0245-921F-08460400EEF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D240D-C600-A246-8BE1-C3C2CEC32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5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CDC covid rates in Alachua county from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Hyperparameters are parameters that are used to set bounds on how the model learns.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D240D-C600-A246-8BE1-C3C2CEC32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9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ABE3C1-DBE1-495D-B57B-2849774B866A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664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695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940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017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578ACC-22D6-47C1-A373-4FD133E34F3C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453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217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977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0533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3EFA5E-FA76-400D-B3DC-F0BA90E6D107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4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58E90-B653-D807-9FAA-7A5D65616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901" y="3741641"/>
            <a:ext cx="10134198" cy="1857901"/>
          </a:xfrm>
        </p:spPr>
        <p:txBody>
          <a:bodyPr anchor="t">
            <a:normAutofit/>
          </a:bodyPr>
          <a:lstStyle/>
          <a:p>
            <a:r>
              <a:rPr lang="en-US" sz="6100" dirty="0"/>
              <a:t>COVID-19 Vaccine Allocations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8AFA1-6C1F-B693-4A1E-896AAF65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715000"/>
            <a:ext cx="8045373" cy="66067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Yuang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Geng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Lawrence Hua, Carl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Kogstrom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Mike </a:t>
            </a:r>
            <a:r>
              <a:rPr lang="en-US" sz="800" b="0" i="0" u="none" strike="noStrike" dirty="0" err="1">
                <a:effectLst/>
                <a:latin typeface="Arial" panose="020B0604020202020204" pitchFamily="34" charset="0"/>
              </a:rPr>
              <a:t>Provosty</a:t>
            </a:r>
            <a:r>
              <a:rPr lang="en-US" sz="800" b="0" i="0" u="none" strike="noStrike" dirty="0">
                <a:effectLst/>
                <a:latin typeface="Arial" panose="020B0604020202020204" pitchFamily="34" charset="0"/>
              </a:rPr>
              <a:t>, Jack Tian</a:t>
            </a:r>
            <a:endParaRPr lang="en-US" sz="800" b="0" dirty="0">
              <a:effectLst/>
            </a:endParaRPr>
          </a:p>
          <a:p>
            <a:pPr>
              <a:lnSpc>
                <a:spcPct val="90000"/>
              </a:lnSpc>
            </a:pPr>
            <a:br>
              <a:rPr lang="en-US" sz="800" dirty="0"/>
            </a:br>
            <a:endParaRPr lang="en-US" sz="8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" name="Graphic 16" descr="Needle">
            <a:extLst>
              <a:ext uri="{FF2B5EF4-FFF2-40B4-BE49-F238E27FC236}">
                <a16:creationId xmlns:a16="http://schemas.microsoft.com/office/drawing/2014/main" id="{9899B953-CE3B-23A7-F5D1-91A833370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2271" y="941544"/>
            <a:ext cx="2487458" cy="24874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B596-27EF-1AB6-5416-455E69A7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2385"/>
            <a:ext cx="12192000" cy="2291542"/>
          </a:xfrm>
        </p:spPr>
        <p:txBody>
          <a:bodyPr/>
          <a:lstStyle/>
          <a:p>
            <a:pPr algn="ctr"/>
            <a:r>
              <a:rPr lang="en-US" sz="7200" dirty="0"/>
              <a:t>Process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4CC160-BE69-1CE4-16AF-72EED2C07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43091"/>
              </p:ext>
            </p:extLst>
          </p:nvPr>
        </p:nvGraphicFramePr>
        <p:xfrm>
          <a:off x="0" y="1341912"/>
          <a:ext cx="12044291" cy="4368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205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7B33012-7F05-C879-C949-AC74FFEB28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440" y="401782"/>
            <a:ext cx="11012629" cy="63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7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F008-5E06-1CD7-0A45-F7E067FF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Default </a:t>
            </a:r>
            <a:r>
              <a:rPr lang="en-US" dirty="0" err="1"/>
              <a:t>FluTEs</a:t>
            </a:r>
            <a:r>
              <a:rPr lang="en-US" dirty="0"/>
              <a:t> simulation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AE4AB7-B7B1-E624-A698-3669F4F9E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1678" y="1128451"/>
            <a:ext cx="10178322" cy="564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27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613C-501F-2FC2-EEDA-9897DCDC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7FB3-81A3-6B9A-9AAB-5ED5D24F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738" y="1629341"/>
            <a:ext cx="9613861" cy="4846273"/>
          </a:xfrm>
        </p:spPr>
        <p:txBody>
          <a:bodyPr>
            <a:normAutofit fontScale="92500" lnSpcReduction="10000"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Original Idea</a:t>
            </a:r>
            <a:endParaRPr lang="en-US" sz="32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Use Reinforcement Learning to tune hyperparameters to make predictions</a:t>
            </a:r>
            <a:endParaRPr lang="en-US" sz="2800" dirty="0"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0" i="0" u="none" strike="noStrike" dirty="0">
                <a:effectLst/>
                <a:latin typeface="Arial" panose="020B0604020202020204" pitchFamily="34" charset="0"/>
              </a:rPr>
              <a:t>What we learned</a:t>
            </a:r>
            <a:endParaRPr lang="en-US" sz="2800" b="0" dirty="0">
              <a:effectLst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Reinforcement Learning techniques are overkill for the problem we are trying to solve.</a:t>
            </a: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Overfit hyperparameters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2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F0D-DBBF-81E4-0D5B-B5EDD99B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4"/>
            <a:ext cx="10178322" cy="1654233"/>
          </a:xfrm>
        </p:spPr>
        <p:txBody>
          <a:bodyPr>
            <a:normAutofit/>
          </a:bodyPr>
          <a:lstStyle/>
          <a:p>
            <a:r>
              <a:rPr lang="en-US" sz="5400" dirty="0"/>
              <a:t>Next steps, how can we do better?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37DBF-D02C-3510-53AA-0D542DF0F061}"/>
              </a:ext>
            </a:extLst>
          </p:cNvPr>
          <p:cNvSpPr txBox="1">
            <a:spLocks/>
          </p:cNvSpPr>
          <p:nvPr/>
        </p:nvSpPr>
        <p:spPr>
          <a:xfrm>
            <a:off x="1251678" y="2036617"/>
            <a:ext cx="9613861" cy="443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Arial" panose="020B0604020202020204" pitchFamily="34" charset="0"/>
              </a:rPr>
              <a:t>Tune hyperparameters using Deep Learning (DL)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3200" dirty="0">
                <a:latin typeface="Arial" panose="020B0604020202020204" pitchFamily="34" charset="0"/>
              </a:rPr>
              <a:t>Deep learning is based on data/patterns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3200" dirty="0">
              <a:latin typeface="Arial" panose="020B0604020202020204" pitchFamily="34" charset="0"/>
            </a:endParaRP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Arial" panose="020B0604020202020204" pitchFamily="34" charset="0"/>
              </a:rPr>
              <a:t>Why?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latin typeface="Arial" panose="020B0604020202020204" pitchFamily="34" charset="0"/>
              </a:rPr>
              <a:t>Predictions are skewed due to the nature of Reinforcement Learning</a:t>
            </a:r>
          </a:p>
          <a:p>
            <a:pPr marL="0" indent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sz="28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3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F0D-DBBF-81E4-0D5B-B5EDD99B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699950"/>
          </a:xfrm>
        </p:spPr>
        <p:txBody>
          <a:bodyPr>
            <a:normAutofit/>
          </a:bodyPr>
          <a:lstStyle/>
          <a:p>
            <a:r>
              <a:rPr lang="en-US" sz="5400" dirty="0"/>
              <a:t>Next steps, 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09A9-7F92-50E4-4F0F-6D7D42A0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82335"/>
            <a:ext cx="10178322" cy="4983483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Experimental Solution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1. Using a neural network to learn parameter values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2. Neural network outputs a list of parameter values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3. The simulation is run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4. Find the correlation value between the simulated cases and actual cases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b="0" i="0" u="none" strike="noStrike" dirty="0">
                <a:effectLst/>
                <a:latin typeface="Arial" panose="020B0604020202020204" pitchFamily="34" charset="0"/>
              </a:rPr>
              <a:t>5. Problem: backpropagation (tuning)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7460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1949</TotalTime>
  <Words>193</Words>
  <Application>Microsoft Macintosh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Gill Sans MT</vt:lpstr>
      <vt:lpstr>Impact</vt:lpstr>
      <vt:lpstr>Badge</vt:lpstr>
      <vt:lpstr>COVID-19 Vaccine Allocations</vt:lpstr>
      <vt:lpstr>Process</vt:lpstr>
      <vt:lpstr>PowerPoint Presentation</vt:lpstr>
      <vt:lpstr>Default FluTEs simulation </vt:lpstr>
      <vt:lpstr>Summary</vt:lpstr>
      <vt:lpstr>Next steps, how can we do better?</vt:lpstr>
      <vt:lpstr>Next steps, how can we do better?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Vaccine Allocations</dc:title>
  <dc:creator>Hua,Lawrence W</dc:creator>
  <cp:lastModifiedBy>Hua,Lawrence W</cp:lastModifiedBy>
  <cp:revision>5</cp:revision>
  <dcterms:created xsi:type="dcterms:W3CDTF">2024-02-20T03:07:21Z</dcterms:created>
  <dcterms:modified xsi:type="dcterms:W3CDTF">2024-02-22T00:05:06Z</dcterms:modified>
</cp:coreProperties>
</file>