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69" r:id="rId3"/>
    <p:sldId id="271" r:id="rId4"/>
    <p:sldId id="257" r:id="rId5"/>
    <p:sldId id="259" r:id="rId6"/>
    <p:sldId id="258" r:id="rId7"/>
    <p:sldId id="261" r:id="rId8"/>
    <p:sldId id="263" r:id="rId9"/>
    <p:sldId id="268" r:id="rId10"/>
  </p:sldIdLst>
  <p:sldSz cx="12192000" cy="6858000"/>
  <p:notesSz cx="6858000" cy="12192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Montserrat" pitchFamily="2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8"/>
  </p:normalViewPr>
  <p:slideViewPr>
    <p:cSldViewPr snapToGrid="0" snapToObjects="1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79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Britanna</a:t>
            </a:r>
            <a:r>
              <a:rPr lang="en-US" dirty="0"/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293430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www.battlefields.org</a:t>
            </a:r>
            <a:r>
              <a:rPr lang="en-US" dirty="0"/>
              <a:t>/learn/articles/naval-tactics-</a:t>
            </a:r>
            <a:r>
              <a:rPr lang="en-US" dirty="0" err="1"/>
              <a:t>american</a:t>
            </a:r>
            <a:r>
              <a:rPr lang="en-US" dirty="0"/>
              <a:t>-revolution#:~:text=Eighteenth%2Dcentury%20naval%20tactics%20emphasized,hand%2Dto%2Dhand%20combat.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American battle field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can achieve success when problems 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97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04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85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285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593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333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898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23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18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347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8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402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22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439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315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247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255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23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hyperlink" Target="http://www.flickr.com/photos/gnatallica/5120063269/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9.jp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1"/>
          <p:cNvSpPr/>
          <p:nvPr/>
        </p:nvSpPr>
        <p:spPr>
          <a:xfrm>
            <a:off x="1127344" y="2520376"/>
            <a:ext cx="9955553" cy="14563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defTabSz="516636">
              <a:lnSpc>
                <a:spcPts val="5718"/>
              </a:lnSpc>
              <a:spcAft>
                <a:spcPts val="600"/>
              </a:spcAft>
            </a:pPr>
            <a:r>
              <a:rPr lang="en-US" sz="4538" kern="1200">
                <a:solidFill>
                  <a:srgbClr val="2A2921"/>
                </a:solidFill>
                <a:latin typeface="Montserrat" pitchFamily="34" charset="0"/>
                <a:ea typeface="+mn-ea"/>
                <a:cs typeface="+mn-cs"/>
              </a:rPr>
              <a:t>How to Win an Evenly Matched 18th Century Naval Battle</a:t>
            </a:r>
            <a:endParaRPr lang="en-US"/>
          </a:p>
        </p:txBody>
      </p:sp>
      <p:sp>
        <p:nvSpPr>
          <p:cNvPr id="3" name="Object 2"/>
          <p:cNvSpPr/>
          <p:nvPr/>
        </p:nvSpPr>
        <p:spPr>
          <a:xfrm>
            <a:off x="1127344" y="4087903"/>
            <a:ext cx="9960933" cy="22834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defTabSz="516636">
              <a:lnSpc>
                <a:spcPts val="1794"/>
              </a:lnSpc>
              <a:spcBef>
                <a:spcPts val="855"/>
              </a:spcBef>
            </a:pPr>
            <a:r>
              <a:rPr lang="en-US" sz="1424" kern="1200" dirty="0">
                <a:solidFill>
                  <a:srgbClr val="2A2921"/>
                </a:solidFill>
                <a:latin typeface="Montserrat" pitchFamily="34" charset="0"/>
                <a:ea typeface="+mn-ea"/>
                <a:cs typeface="+mn-cs"/>
              </a:rPr>
              <a:t>By Lawrence Hua, Carnegie Mellon University MISM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BBD4F-0AB3-2066-9925-6CB9CDF2A592}"/>
              </a:ext>
            </a:extLst>
          </p:cNvPr>
          <p:cNvSpPr txBox="1"/>
          <p:nvPr/>
        </p:nvSpPr>
        <p:spPr>
          <a:xfrm>
            <a:off x="1751012" y="4363271"/>
            <a:ext cx="8676222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What is a Naval Battle?</a:t>
            </a:r>
          </a:p>
        </p:txBody>
      </p:sp>
      <p:pic>
        <p:nvPicPr>
          <p:cNvPr id="1026" name="Picture 2" descr="Fleet] The history of naval battles - Part 1 - News - War Thunder">
            <a:extLst>
              <a:ext uri="{FF2B5EF4-FFF2-40B4-BE49-F238E27FC236}">
                <a16:creationId xmlns:a16="http://schemas.microsoft.com/office/drawing/2014/main" id="{DA6AD4D8-6E92-DA1F-AC0E-21BB4B775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7748"/>
          <a:stretch/>
        </p:blipFill>
        <p:spPr bwMode="auto">
          <a:xfrm>
            <a:off x="20" y="10"/>
            <a:ext cx="12191980" cy="427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C80CF-4B3C-6956-C1D8-372C0BAD5EE8}"/>
              </a:ext>
            </a:extLst>
          </p:cNvPr>
          <p:cNvSpPr txBox="1"/>
          <p:nvPr/>
        </p:nvSpPr>
        <p:spPr>
          <a:xfrm>
            <a:off x="2784035" y="5410637"/>
            <a:ext cx="662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Naval Battle is the tactics of military operations</a:t>
            </a:r>
          </a:p>
          <a:p>
            <a:pPr algn="ctr"/>
            <a:r>
              <a:rPr lang="en-US" dirty="0"/>
              <a:t> and armed forces conducted on, under, or over the sea.</a:t>
            </a:r>
          </a:p>
        </p:txBody>
      </p:sp>
    </p:spTree>
    <p:extLst>
      <p:ext uri="{BB962C8B-B14F-4D97-AF65-F5344CB8AC3E}">
        <p14:creationId xmlns:p14="http://schemas.microsoft.com/office/powerpoint/2010/main" val="423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/>
            <a:r>
              <a:rPr lang="en-US" sz="3200" dirty="0"/>
              <a:t>Transitioning from 17</a:t>
            </a:r>
            <a:r>
              <a:rPr lang="en-US" sz="3200" baseline="30000" dirty="0"/>
              <a:t>th</a:t>
            </a:r>
            <a:r>
              <a:rPr lang="en-US" sz="3200" dirty="0"/>
              <a:t> to 18</a:t>
            </a:r>
            <a:r>
              <a:rPr lang="en-US" sz="3200" baseline="30000" dirty="0"/>
              <a:t>th</a:t>
            </a:r>
            <a:r>
              <a:rPr lang="en-US" sz="3200" dirty="0"/>
              <a:t> century…</a:t>
            </a:r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8568" y="3108429"/>
            <a:ext cx="12217520" cy="3809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8773" y="1951812"/>
            <a:ext cx="28568" cy="118080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1160" y="3051675"/>
            <a:ext cx="123794" cy="123794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745897" y="1832398"/>
            <a:ext cx="133317" cy="133316"/>
          </a:xfrm>
          <a:prstGeom prst="ellipse">
            <a:avLst/>
          </a:prstGeom>
          <a:solidFill>
            <a:srgbClr val="62A8BB"/>
          </a:solidFill>
        </p:spPr>
        <p:txBody>
          <a:bodyPr/>
          <a:lstStyle/>
          <a:p>
            <a:endParaRPr lang="en-US" sz="2800"/>
          </a:p>
        </p:txBody>
      </p:sp>
      <p:sp>
        <p:nvSpPr>
          <p:cNvPr id="11" name="Object 10"/>
          <p:cNvSpPr/>
          <p:nvPr/>
        </p:nvSpPr>
        <p:spPr>
          <a:xfrm>
            <a:off x="3037944" y="1492126"/>
            <a:ext cx="1969278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14"/>
              </a:lnSpc>
              <a:buNone/>
            </a:pPr>
            <a:r>
              <a:rPr lang="en-US" sz="2000" dirty="0">
                <a:latin typeface="Montserrat" pitchFamily="34" charset="0"/>
              </a:rPr>
              <a:t>17</a:t>
            </a:r>
            <a:r>
              <a:rPr lang="en-US" sz="2000" baseline="30000" dirty="0">
                <a:latin typeface="Montserrat" pitchFamily="34" charset="0"/>
              </a:rPr>
              <a:t>th</a:t>
            </a:r>
            <a:r>
              <a:rPr lang="en-US" sz="2000" dirty="0">
                <a:latin typeface="Montserrat" pitchFamily="34" charset="0"/>
              </a:rPr>
              <a:t> Century and prior</a:t>
            </a:r>
            <a:endParaRPr lang="en-US" sz="2800" dirty="0"/>
          </a:p>
        </p:txBody>
      </p:sp>
      <p:sp>
        <p:nvSpPr>
          <p:cNvPr id="12" name="Object 11"/>
          <p:cNvSpPr/>
          <p:nvPr/>
        </p:nvSpPr>
        <p:spPr>
          <a:xfrm>
            <a:off x="3037944" y="2100061"/>
            <a:ext cx="1969278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r>
              <a:rPr lang="en-US" b="0" i="0" dirty="0">
                <a:effectLst/>
                <a:latin typeface="Georgia" panose="02040502050405020303" pitchFamily="18" charset="0"/>
              </a:rPr>
              <a:t>Galley Warfare</a:t>
            </a:r>
            <a:endParaRPr lang="en-US" sz="2800" dirty="0"/>
          </a:p>
        </p:txBody>
      </p:sp>
      <p:sp>
        <p:nvSpPr>
          <p:cNvPr id="18" name="Object 17"/>
          <p:cNvSpPr/>
          <p:nvPr/>
        </p:nvSpPr>
        <p:spPr>
          <a:xfrm>
            <a:off x="8888503" y="2100061"/>
            <a:ext cx="1948328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  <a:spcBef>
                <a:spcPts val="663"/>
              </a:spcBef>
              <a:buNone/>
            </a:pPr>
            <a:endParaRPr lang="en-US" sz="2800" dirty="0"/>
          </a:p>
        </p:txBody>
      </p:sp>
      <p:pic>
        <p:nvPicPr>
          <p:cNvPr id="25" name="Picture 24" descr="A couple of pirates on a ship&#10;&#10;Description automatically generated">
            <a:extLst>
              <a:ext uri="{FF2B5EF4-FFF2-40B4-BE49-F238E27FC236}">
                <a16:creationId xmlns:a16="http://schemas.microsoft.com/office/drawing/2014/main" id="{C6F688A3-AFC0-C08F-4F27-FD2CAD12D2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01565" y="3510224"/>
            <a:ext cx="5346777" cy="29246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77CA79-D0FF-9587-1E1D-102789969466}"/>
              </a:ext>
            </a:extLst>
          </p:cNvPr>
          <p:cNvSpPr txBox="1"/>
          <p:nvPr/>
        </p:nvSpPr>
        <p:spPr>
          <a:xfrm>
            <a:off x="208142" y="8351413"/>
            <a:ext cx="45124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www.flickr.com/photos/gnatallica/512006326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nc-nd/3.0/"/>
              </a:rPr>
              <a:t>CC BY-NC-ND</a:t>
            </a:r>
            <a:endParaRPr lang="en-US" sz="9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F4797D-A041-12CD-70DF-7C1506906BAF}"/>
              </a:ext>
            </a:extLst>
          </p:cNvPr>
          <p:cNvGrpSpPr/>
          <p:nvPr/>
        </p:nvGrpSpPr>
        <p:grpSpPr>
          <a:xfrm>
            <a:off x="6767453" y="1527269"/>
            <a:ext cx="5033475" cy="4960266"/>
            <a:chOff x="6767453" y="1527269"/>
            <a:chExt cx="5033475" cy="4960266"/>
          </a:xfrm>
        </p:grpSpPr>
        <p:pic>
          <p:nvPicPr>
            <p:cNvPr id="8" name="Object 7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09528" y="1965714"/>
              <a:ext cx="28568" cy="1180805"/>
            </a:xfrm>
            <a:prstGeom prst="rect">
              <a:avLst/>
            </a:prstGeom>
          </p:spPr>
        </p:pic>
        <p:pic>
          <p:nvPicPr>
            <p:cNvPr id="9" name="Object 8" descr="preencoded.png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61914" y="3065577"/>
              <a:ext cx="123794" cy="123794"/>
            </a:xfrm>
            <a:prstGeom prst="rect">
              <a:avLst/>
            </a:prstGeom>
          </p:spPr>
        </p:pic>
        <p:sp>
          <p:nvSpPr>
            <p:cNvPr id="16" name="Object 15"/>
            <p:cNvSpPr/>
            <p:nvPr/>
          </p:nvSpPr>
          <p:spPr>
            <a:xfrm>
              <a:off x="7856711" y="1846300"/>
              <a:ext cx="133318" cy="133316"/>
            </a:xfrm>
            <a:prstGeom prst="ellipse">
              <a:avLst/>
            </a:prstGeom>
            <a:solidFill>
              <a:srgbClr val="E66922"/>
            </a:solidFill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7" name="Object 16"/>
            <p:cNvSpPr/>
            <p:nvPr/>
          </p:nvSpPr>
          <p:spPr>
            <a:xfrm>
              <a:off x="8141081" y="1527269"/>
              <a:ext cx="1948328" cy="23032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1814"/>
                </a:lnSpc>
                <a:buNone/>
              </a:pPr>
              <a:r>
                <a:rPr lang="en-US" sz="2000" dirty="0">
                  <a:latin typeface="Montserrat" pitchFamily="34" charset="0"/>
                </a:rPr>
                <a:t>18</a:t>
              </a:r>
              <a:r>
                <a:rPr lang="en-US" sz="2000" baseline="30000" dirty="0">
                  <a:latin typeface="Montserrat" pitchFamily="34" charset="0"/>
                </a:rPr>
                <a:t>th</a:t>
              </a:r>
              <a:r>
                <a:rPr lang="en-US" sz="2000" dirty="0">
                  <a:latin typeface="Montserrat" pitchFamily="34" charset="0"/>
                </a:rPr>
                <a:t> Century</a:t>
              </a:r>
              <a:endParaRPr lang="en-US" sz="2400" dirty="0"/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3E20F2B2-8060-DB57-3088-96D5E4F876C0}"/>
                </a:ext>
              </a:extLst>
            </p:cNvPr>
            <p:cNvSpPr/>
            <p:nvPr/>
          </p:nvSpPr>
          <p:spPr>
            <a:xfrm>
              <a:off x="8152593" y="1891063"/>
              <a:ext cx="1969278" cy="42643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1680"/>
                </a:lnSpc>
                <a:spcBef>
                  <a:spcPts val="663"/>
                </a:spcBef>
                <a:buNone/>
              </a:pPr>
              <a:r>
                <a:rPr lang="en-US" dirty="0">
                  <a:latin typeface="Georgia" panose="02040502050405020303" pitchFamily="18" charset="0"/>
                </a:rPr>
                <a:t>S</a:t>
              </a:r>
              <a:r>
                <a:rPr lang="en-US" b="0" i="0" dirty="0">
                  <a:effectLst/>
                  <a:latin typeface="Georgia" panose="02040502050405020303" pitchFamily="18" charset="0"/>
                </a:rPr>
                <a:t>hip of the line warfare</a:t>
              </a:r>
              <a:endParaRPr lang="en-US" sz="2800" dirty="0"/>
            </a:p>
          </p:txBody>
        </p:sp>
        <p:pic>
          <p:nvPicPr>
            <p:cNvPr id="2050" name="Picture 2" descr="Ships of the Line Formation · Battle of the Saints">
              <a:extLst>
                <a:ext uri="{FF2B5EF4-FFF2-40B4-BE49-F238E27FC236}">
                  <a16:creationId xmlns:a16="http://schemas.microsoft.com/office/drawing/2014/main" id="{D4E29724-A943-D49A-4512-D240F49D0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7453" y="3429000"/>
              <a:ext cx="5033475" cy="3058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Know your Battlefield:</a:t>
            </a:r>
          </a:p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 Relative Fleet Strengths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6149" y="2586433"/>
            <a:ext cx="847513" cy="86655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83285" y="3827617"/>
            <a:ext cx="3613834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Count ships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83285" y="4143797"/>
            <a:ext cx="3613834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Tally the total number of ships on your side and the opponent's side.</a:t>
            </a:r>
            <a:endParaRPr lang="en-US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468" y="2597596"/>
            <a:ext cx="999875" cy="84751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408020" y="3827617"/>
            <a:ext cx="3372912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 firepower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408020" y="4143797"/>
            <a:ext cx="3372912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up the number and size of cannons across all ships on both sides.</a:t>
            </a:r>
            <a:endParaRPr lang="en-US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6289" y="2619905"/>
            <a:ext cx="638015" cy="828468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238970" y="3827617"/>
            <a:ext cx="3519560" cy="2303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Maximize advantage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238970" y="4143797"/>
            <a:ext cx="3519560" cy="426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Seek to have more ships and more/bigger guns than the opponent.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62A8BB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Knowing you have the numerical and firepower advantage boosts morale and tactical options.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63406" y="150499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Employ Superior Tactics:</a:t>
            </a:r>
          </a:p>
          <a:p>
            <a:pPr algn="ctr">
              <a:lnSpc>
                <a:spcPts val="4016"/>
              </a:lnSpc>
              <a:buNone/>
            </a:pPr>
            <a:r>
              <a:rPr lang="en-US" sz="3200" b="0" i="0" dirty="0">
                <a:solidFill>
                  <a:srgbClr val="3C3936"/>
                </a:solidFill>
                <a:effectLst/>
                <a:latin typeface="Georgia" panose="02040502050405020303" pitchFamily="18" charset="0"/>
              </a:rPr>
              <a:t>Firepower and </a:t>
            </a:r>
            <a:r>
              <a:rPr lang="en-US" sz="3200" dirty="0">
                <a:solidFill>
                  <a:srgbClr val="3C3936"/>
                </a:solidFill>
                <a:latin typeface="Georgia" panose="02040502050405020303" pitchFamily="18" charset="0"/>
              </a:rPr>
              <a:t>Mobility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03D755-EADF-DF35-CDCE-4469A58DA717}"/>
              </a:ext>
            </a:extLst>
          </p:cNvPr>
          <p:cNvGrpSpPr/>
          <p:nvPr/>
        </p:nvGrpSpPr>
        <p:grpSpPr>
          <a:xfrm>
            <a:off x="1943962" y="4399231"/>
            <a:ext cx="3742390" cy="2333042"/>
            <a:chOff x="476131" y="1523619"/>
            <a:chExt cx="3742390" cy="2333042"/>
          </a:xfrm>
        </p:grpSpPr>
        <p:sp>
          <p:nvSpPr>
            <p:cNvPr id="3" name="Object 2"/>
            <p:cNvSpPr/>
            <p:nvPr/>
          </p:nvSpPr>
          <p:spPr>
            <a:xfrm>
              <a:off x="476131" y="1523619"/>
              <a:ext cx="3618595" cy="2333042"/>
            </a:xfrm>
            <a:prstGeom prst="rect">
              <a:avLst/>
            </a:prstGeom>
            <a:noFill/>
            <a:ln w="25400">
              <a:solidFill>
                <a:srgbClr val="62A8BB"/>
              </a:solidFill>
              <a:prstDash val="solid"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Object 3"/>
            <p:cNvSpPr/>
            <p:nvPr/>
          </p:nvSpPr>
          <p:spPr>
            <a:xfrm>
              <a:off x="761810" y="1736836"/>
              <a:ext cx="3456711" cy="65259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2570"/>
                </a:lnSpc>
                <a:buNone/>
              </a:pPr>
              <a:r>
                <a:rPr lang="en-US" sz="2040" dirty="0">
                  <a:solidFill>
                    <a:srgbClr val="2A2921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Concentrated Firepower</a:t>
              </a:r>
              <a:endParaRPr lang="en-US" dirty="0"/>
            </a:p>
          </p:txBody>
        </p:sp>
        <p:sp>
          <p:nvSpPr>
            <p:cNvPr id="5" name="Object 4"/>
            <p:cNvSpPr/>
            <p:nvPr/>
          </p:nvSpPr>
          <p:spPr>
            <a:xfrm>
              <a:off x="761810" y="2535844"/>
              <a:ext cx="3456711" cy="7999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2100"/>
                </a:lnSpc>
                <a:spcBef>
                  <a:spcPts val="1131"/>
                </a:spcBef>
                <a:buNone/>
              </a:pPr>
              <a:r>
                <a:rPr lang="en-US" sz="1500" dirty="0">
                  <a:solidFill>
                    <a:srgbClr val="5A5A4C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Focus your ships' broadsides for maximum firepower on a single target ship.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1890D2-754C-0AAE-03DD-84BE4B9559EF}"/>
              </a:ext>
            </a:extLst>
          </p:cNvPr>
          <p:cNvGrpSpPr/>
          <p:nvPr/>
        </p:nvGrpSpPr>
        <p:grpSpPr>
          <a:xfrm>
            <a:off x="6096000" y="1869182"/>
            <a:ext cx="3742390" cy="2333042"/>
            <a:chOff x="4285178" y="1523619"/>
            <a:chExt cx="3742390" cy="2333042"/>
          </a:xfrm>
        </p:grpSpPr>
        <p:sp>
          <p:nvSpPr>
            <p:cNvPr id="6" name="Object 5"/>
            <p:cNvSpPr/>
            <p:nvPr/>
          </p:nvSpPr>
          <p:spPr>
            <a:xfrm>
              <a:off x="4285178" y="1523619"/>
              <a:ext cx="3618595" cy="2333042"/>
            </a:xfrm>
            <a:prstGeom prst="rect">
              <a:avLst/>
            </a:prstGeom>
            <a:noFill/>
            <a:ln w="25400">
              <a:solidFill>
                <a:srgbClr val="62A8BB"/>
              </a:solidFill>
              <a:prstDash val="solid"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bject 6"/>
            <p:cNvSpPr/>
            <p:nvPr/>
          </p:nvSpPr>
          <p:spPr>
            <a:xfrm>
              <a:off x="4570857" y="1736836"/>
              <a:ext cx="3456711" cy="32629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2570"/>
                </a:lnSpc>
                <a:buNone/>
              </a:pPr>
              <a:r>
                <a:rPr lang="en-US" sz="2040" dirty="0">
                  <a:solidFill>
                    <a:srgbClr val="2A2921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Line Formation</a:t>
              </a:r>
              <a:endParaRPr lang="en-US" dirty="0"/>
            </a:p>
          </p:txBody>
        </p:sp>
        <p:sp>
          <p:nvSpPr>
            <p:cNvPr id="8" name="Object 7"/>
            <p:cNvSpPr/>
            <p:nvPr/>
          </p:nvSpPr>
          <p:spPr>
            <a:xfrm>
              <a:off x="4570857" y="2209545"/>
              <a:ext cx="3456711" cy="7999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2100"/>
                </a:lnSpc>
                <a:spcBef>
                  <a:spcPts val="1131"/>
                </a:spcBef>
                <a:buNone/>
              </a:pPr>
              <a:r>
                <a:rPr lang="en-US" sz="1500" dirty="0">
                  <a:solidFill>
                    <a:srgbClr val="5A5A4C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Arrange your fleet in a single line one behind the other to bring all guns to bear on the enemy.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FA1386-A012-2981-818F-1F824355E227}"/>
              </a:ext>
            </a:extLst>
          </p:cNvPr>
          <p:cNvGrpSpPr/>
          <p:nvPr/>
        </p:nvGrpSpPr>
        <p:grpSpPr>
          <a:xfrm>
            <a:off x="1943962" y="1869182"/>
            <a:ext cx="3742390" cy="2333042"/>
            <a:chOff x="476131" y="4047113"/>
            <a:chExt cx="3742390" cy="2333042"/>
          </a:xfrm>
        </p:grpSpPr>
        <p:sp>
          <p:nvSpPr>
            <p:cNvPr id="12" name="Object 11"/>
            <p:cNvSpPr/>
            <p:nvPr/>
          </p:nvSpPr>
          <p:spPr>
            <a:xfrm>
              <a:off x="476131" y="4047113"/>
              <a:ext cx="3618595" cy="2333042"/>
            </a:xfrm>
            <a:prstGeom prst="rect">
              <a:avLst/>
            </a:prstGeom>
            <a:noFill/>
            <a:ln w="25400">
              <a:solidFill>
                <a:srgbClr val="62A8BB"/>
              </a:solidFill>
              <a:prstDash val="solid"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bject 12"/>
            <p:cNvSpPr/>
            <p:nvPr/>
          </p:nvSpPr>
          <p:spPr>
            <a:xfrm>
              <a:off x="761810" y="4260330"/>
              <a:ext cx="3456711" cy="652597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2570"/>
                </a:lnSpc>
                <a:buNone/>
              </a:pPr>
              <a:r>
                <a:rPr lang="en-US" sz="2040" dirty="0">
                  <a:solidFill>
                    <a:srgbClr val="2A2921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Target the Enemy Flagship</a:t>
              </a:r>
              <a:endParaRPr lang="en-US" dirty="0"/>
            </a:p>
          </p:txBody>
        </p:sp>
        <p:sp>
          <p:nvSpPr>
            <p:cNvPr id="14" name="Object 13"/>
            <p:cNvSpPr/>
            <p:nvPr/>
          </p:nvSpPr>
          <p:spPr>
            <a:xfrm>
              <a:off x="761810" y="5059338"/>
              <a:ext cx="3456711" cy="7999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2100"/>
                </a:lnSpc>
                <a:spcBef>
                  <a:spcPts val="1131"/>
                </a:spcBef>
                <a:buNone/>
              </a:pPr>
              <a:r>
                <a:rPr lang="en-US" sz="1500" dirty="0">
                  <a:solidFill>
                    <a:srgbClr val="5A5A4C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Concentrate fire on the enemy flagship to disrupt their command and control.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BD5842-DB10-072B-609F-A086F2BA7DC7}"/>
              </a:ext>
            </a:extLst>
          </p:cNvPr>
          <p:cNvGrpSpPr/>
          <p:nvPr/>
        </p:nvGrpSpPr>
        <p:grpSpPr>
          <a:xfrm>
            <a:off x="6096000" y="4411421"/>
            <a:ext cx="3742390" cy="2333042"/>
            <a:chOff x="4285178" y="4047113"/>
            <a:chExt cx="3742390" cy="2333042"/>
          </a:xfrm>
        </p:grpSpPr>
        <p:sp>
          <p:nvSpPr>
            <p:cNvPr id="15" name="Object 14"/>
            <p:cNvSpPr/>
            <p:nvPr/>
          </p:nvSpPr>
          <p:spPr>
            <a:xfrm>
              <a:off x="4285178" y="4047113"/>
              <a:ext cx="3618595" cy="2333042"/>
            </a:xfrm>
            <a:prstGeom prst="rect">
              <a:avLst/>
            </a:prstGeom>
            <a:noFill/>
            <a:ln w="25400">
              <a:solidFill>
                <a:srgbClr val="62A8BB"/>
              </a:solidFill>
              <a:prstDash val="solid"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bject 15"/>
            <p:cNvSpPr/>
            <p:nvPr/>
          </p:nvSpPr>
          <p:spPr>
            <a:xfrm>
              <a:off x="4570857" y="4260330"/>
              <a:ext cx="3456711" cy="326298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2570"/>
                </a:lnSpc>
                <a:buNone/>
              </a:pPr>
              <a:r>
                <a:rPr lang="en-US" sz="2040" dirty="0">
                  <a:solidFill>
                    <a:srgbClr val="2A2921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Coordinate Maneuvers</a:t>
              </a:r>
              <a:endParaRPr lang="en-US" dirty="0"/>
            </a:p>
          </p:txBody>
        </p:sp>
        <p:sp>
          <p:nvSpPr>
            <p:cNvPr id="17" name="Object 16"/>
            <p:cNvSpPr/>
            <p:nvPr/>
          </p:nvSpPr>
          <p:spPr>
            <a:xfrm>
              <a:off x="4570857" y="4733039"/>
              <a:ext cx="3456711" cy="79990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ts val="2100"/>
                </a:lnSpc>
                <a:spcBef>
                  <a:spcPts val="1131"/>
                </a:spcBef>
                <a:buNone/>
              </a:pPr>
              <a:r>
                <a:rPr lang="en-US" sz="1500" dirty="0">
                  <a:solidFill>
                    <a:srgbClr val="5A5A4C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Signal fleet movements to maximize firepower and evade return fire.</a:t>
              </a:r>
              <a:endParaRPr lang="en-US" dirty="0"/>
            </a:p>
          </p:txBody>
        </p:sp>
      </p:grpSp>
      <p:sp>
        <p:nvSpPr>
          <p:cNvPr id="27" name="Left Arrow 26">
            <a:extLst>
              <a:ext uri="{FF2B5EF4-FFF2-40B4-BE49-F238E27FC236}">
                <a16:creationId xmlns:a16="http://schemas.microsoft.com/office/drawing/2014/main" id="{757BFB1F-3141-B9B9-80B9-B7EB34E4861F}"/>
              </a:ext>
            </a:extLst>
          </p:cNvPr>
          <p:cNvSpPr/>
          <p:nvPr/>
        </p:nvSpPr>
        <p:spPr>
          <a:xfrm rot="15324021">
            <a:off x="7423211" y="1225805"/>
            <a:ext cx="509907" cy="4542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F2B2DEA9-9907-F08D-F75D-0BECF8C22D52}"/>
              </a:ext>
            </a:extLst>
          </p:cNvPr>
          <p:cNvSpPr/>
          <p:nvPr/>
        </p:nvSpPr>
        <p:spPr>
          <a:xfrm rot="17236752">
            <a:off x="4009759" y="1212160"/>
            <a:ext cx="509907" cy="4542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2701597"/>
            <a:ext cx="3142464" cy="14529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815"/>
              </a:lnSpc>
              <a:buNone/>
            </a:pPr>
            <a:r>
              <a:rPr lang="en-US" sz="3028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Secure Advantageous Positioning</a:t>
            </a:r>
            <a:endParaRPr 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7375" y="1733881"/>
            <a:ext cx="2885353" cy="110462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475631" y="1974455"/>
            <a:ext cx="2266175" cy="61391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42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Gain weather gauge position</a:t>
            </a:r>
            <a:endParaRPr lang="en-US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7375" y="2876596"/>
            <a:ext cx="5189827" cy="1104624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475631" y="3274293"/>
            <a:ext cx="4537424" cy="306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42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Flank enemy ships</a:t>
            </a:r>
            <a:endParaRPr lang="en-US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7375" y="4019309"/>
            <a:ext cx="7484778" cy="1104624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4475631" y="4417007"/>
            <a:ext cx="6808672" cy="306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42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Maintain positional advantage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643192" y="609600"/>
            <a:ext cx="3643674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Maintain High Morale</a:t>
            </a:r>
          </a:p>
        </p:txBody>
      </p:sp>
      <p:sp>
        <p:nvSpPr>
          <p:cNvPr id="5" name="Object 4"/>
          <p:cNvSpPr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Remind crews that success depends on working together and following orders.</a:t>
            </a:r>
          </a:p>
        </p:txBody>
      </p:sp>
      <p:pic>
        <p:nvPicPr>
          <p:cNvPr id="3076" name="Picture 4" descr="Pirates of Penzance - Review - Theater - The New York Times">
            <a:extLst>
              <a:ext uri="{FF2B5EF4-FFF2-40B4-BE49-F238E27FC236}">
                <a16:creationId xmlns:a16="http://schemas.microsoft.com/office/drawing/2014/main" id="{664A0C6B-25E6-18C5-1193-59979F58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994" y="1427426"/>
            <a:ext cx="6916633" cy="368310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 of:</a:t>
            </a:r>
          </a:p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Strategy to Win an evenly matched battle</a:t>
            </a:r>
          </a:p>
        </p:txBody>
      </p:sp>
      <p:sp>
        <p:nvSpPr>
          <p:cNvPr id="5" name="Object 4"/>
          <p:cNvSpPr/>
          <p:nvPr/>
        </p:nvSpPr>
        <p:spPr>
          <a:xfrm>
            <a:off x="381088" y="1672261"/>
            <a:ext cx="6932080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7449399" y="1867786"/>
            <a:ext cx="4420400" cy="191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12"/>
              </a:lnSpc>
              <a:buNone/>
            </a:pP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6906540" y="2176527"/>
            <a:ext cx="4904372" cy="191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512"/>
              </a:lnSpc>
            </a:pPr>
            <a:r>
              <a:rPr lang="en-US" sz="120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Focus fire to cripple lead enemy ships</a:t>
            </a:r>
            <a:endParaRPr lang="en-US" sz="1200" dirty="0"/>
          </a:p>
        </p:txBody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46" y="1828640"/>
            <a:ext cx="5037465" cy="866558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6627902" y="1867786"/>
            <a:ext cx="518443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908137" y="2005085"/>
            <a:ext cx="4995536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525863" y="3013464"/>
            <a:ext cx="5388508" cy="191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12"/>
              </a:lnSpc>
              <a:buNone/>
            </a:pPr>
            <a:r>
              <a:rPr lang="en-US" sz="120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Concentrate fire on damaged ships</a:t>
            </a:r>
            <a:endParaRPr lang="en-US" sz="1200" dirty="0"/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7460" y="2638062"/>
            <a:ext cx="4161384" cy="866558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6187798" y="2677209"/>
            <a:ext cx="562453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7" name="Object 16"/>
          <p:cNvSpPr/>
          <p:nvPr/>
        </p:nvSpPr>
        <p:spPr>
          <a:xfrm>
            <a:off x="1392253" y="2814508"/>
            <a:ext cx="4027264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6196116" y="3786889"/>
            <a:ext cx="5872644" cy="191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12"/>
              </a:lnSpc>
              <a:buNone/>
            </a:pPr>
            <a:r>
              <a:rPr lang="en-US" sz="120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Seize opportunity to divide enemy formation</a:t>
            </a:r>
            <a:endParaRPr lang="en-US" dirty="0"/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67561" y="3447485"/>
            <a:ext cx="3285303" cy="866558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747695" y="3486631"/>
            <a:ext cx="606463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1" name="Object 20"/>
          <p:cNvSpPr/>
          <p:nvPr/>
        </p:nvSpPr>
        <p:spPr>
          <a:xfrm>
            <a:off x="1876362" y="3623931"/>
            <a:ext cx="3059156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dirty="0"/>
          </a:p>
        </p:txBody>
      </p:sp>
      <p:pic>
        <p:nvPicPr>
          <p:cNvPr id="23" name="Object 22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7662" y="4256908"/>
            <a:ext cx="2399700" cy="866558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5409629" y="4256908"/>
            <a:ext cx="6504742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5" name="Object 24"/>
          <p:cNvSpPr/>
          <p:nvPr/>
        </p:nvSpPr>
        <p:spPr>
          <a:xfrm>
            <a:off x="2360478" y="4433353"/>
            <a:ext cx="2090884" cy="509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5570434" y="4584263"/>
            <a:ext cx="6840915" cy="191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12"/>
              </a:lnSpc>
              <a:buNone/>
            </a:pPr>
            <a:r>
              <a:rPr lang="en-US" sz="1200" dirty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Maintain pressure and momentum against disorganized foe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A9A60-ECF7-C8C7-F2AA-37EBEC8B47EC}"/>
              </a:ext>
            </a:extLst>
          </p:cNvPr>
          <p:cNvSpPr txBox="1"/>
          <p:nvPr/>
        </p:nvSpPr>
        <p:spPr>
          <a:xfrm>
            <a:off x="733167" y="569404"/>
            <a:ext cx="2829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References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2B212-FDFB-0AC1-3E8C-B31CE34A1BF1}"/>
              </a:ext>
            </a:extLst>
          </p:cNvPr>
          <p:cNvSpPr txBox="1"/>
          <p:nvPr/>
        </p:nvSpPr>
        <p:spPr>
          <a:xfrm>
            <a:off x="733167" y="1482810"/>
            <a:ext cx="10725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ffectLst/>
              </a:rPr>
              <a:t>Encyclopædia</a:t>
            </a:r>
            <a:r>
              <a:rPr lang="en-US" dirty="0">
                <a:effectLst/>
              </a:rPr>
              <a:t> Britannica, inc. (n.d.). </a:t>
            </a:r>
            <a:r>
              <a:rPr lang="en-US" i="1" dirty="0">
                <a:effectLst/>
              </a:rPr>
              <a:t>Naval warfare summary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Encyclopædia</a:t>
            </a:r>
            <a:r>
              <a:rPr lang="en-US" dirty="0">
                <a:effectLst/>
              </a:rPr>
              <a:t> 	Britannica. https://</a:t>
            </a:r>
            <a:r>
              <a:rPr lang="en-US" dirty="0" err="1">
                <a:effectLst/>
              </a:rPr>
              <a:t>www.britannica.com</a:t>
            </a:r>
            <a:r>
              <a:rPr lang="en-US" dirty="0">
                <a:effectLst/>
              </a:rPr>
              <a:t>/summary/naval-warfare </a:t>
            </a:r>
          </a:p>
          <a:p>
            <a:endParaRPr lang="en-US" i="1" dirty="0">
              <a:effectLst/>
            </a:endParaRPr>
          </a:p>
          <a:p>
            <a:r>
              <a:rPr lang="en-US" i="1" dirty="0">
                <a:effectLst/>
              </a:rPr>
              <a:t>Naval battles</a:t>
            </a:r>
            <a:r>
              <a:rPr lang="en-US" dirty="0">
                <a:effectLst/>
              </a:rPr>
              <a:t>. naval encyclopedia. (2022, October 24). https://naval-	</a:t>
            </a:r>
            <a:r>
              <a:rPr lang="en-US" dirty="0" err="1">
                <a:effectLst/>
              </a:rPr>
              <a:t>encyclopedia.com</a:t>
            </a:r>
            <a:r>
              <a:rPr lang="en-US" dirty="0">
                <a:effectLst/>
              </a:rPr>
              <a:t>/naval-</a:t>
            </a:r>
            <a:r>
              <a:rPr lang="en-US" dirty="0" err="1">
                <a:effectLst/>
              </a:rPr>
              <a:t>battles.php</a:t>
            </a:r>
            <a:r>
              <a:rPr lang="en-US" dirty="0">
                <a:effectLst/>
              </a:rPr>
              <a:t> </a:t>
            </a:r>
          </a:p>
          <a:p>
            <a:endParaRPr lang="en-US" i="1" dirty="0">
              <a:effectLst/>
            </a:endParaRPr>
          </a:p>
          <a:p>
            <a:r>
              <a:rPr lang="en-US" i="1" dirty="0">
                <a:effectLst/>
              </a:rPr>
              <a:t>Naval tactics in the American Revolution</a:t>
            </a:r>
            <a:r>
              <a:rPr lang="en-US" dirty="0">
                <a:effectLst/>
              </a:rPr>
              <a:t>. American Battlefield Trust. (2023, 	December 14). https://www.battlefields.org/learn/articles/naval-tactics-	</a:t>
            </a:r>
            <a:r>
              <a:rPr lang="en-US" dirty="0" err="1">
                <a:effectLst/>
              </a:rPr>
              <a:t>american</a:t>
            </a:r>
            <a:r>
              <a:rPr lang="en-US" dirty="0">
                <a:effectLst/>
              </a:rPr>
              <a:t> revolution#:~:text=Eighteenth%2Dcentury%20naval%20tactics%20emphasized,	hand%2Dto%2Dhand%20combat. </a:t>
            </a:r>
          </a:p>
        </p:txBody>
      </p:sp>
    </p:spTree>
    <p:extLst>
      <p:ext uri="{BB962C8B-B14F-4D97-AF65-F5344CB8AC3E}">
        <p14:creationId xmlns:p14="http://schemas.microsoft.com/office/powerpoint/2010/main" val="2018570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{8D703AB8-8391-7246-8F52-5FFE3B4FD6B0}tf10001063</Template>
  <TotalTime>97</TotalTime>
  <Words>456</Words>
  <Application>Microsoft Macintosh PowerPoint</Application>
  <PresentationFormat>Widescreen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Montserrat</vt:lpstr>
      <vt:lpstr>Century Gothic</vt:lpstr>
      <vt:lpstr>Georgia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Beautiful.ai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Win an Evenly Matched 18th Century Naval Battle</dc:title>
  <dc:subject>How to Win an Evenly Matched 18th Century Naval Battle</dc:subject>
  <dc:creator>Lawrence Hua</dc:creator>
  <cp:lastModifiedBy>Hua,Lawrence W</cp:lastModifiedBy>
  <cp:revision>2</cp:revision>
  <dcterms:created xsi:type="dcterms:W3CDTF">2024-02-08T02:14:38Z</dcterms:created>
  <dcterms:modified xsi:type="dcterms:W3CDTF">2024-02-08T03:52:06Z</dcterms:modified>
</cp:coreProperties>
</file>