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79" r:id="rId1"/>
  </p:sldMasterIdLst>
  <p:notesMasterIdLst>
    <p:notesMasterId r:id="rId8"/>
  </p:notesMasterIdLst>
  <p:sldIdLst>
    <p:sldId id="295" r:id="rId2"/>
    <p:sldId id="296" r:id="rId3"/>
    <p:sldId id="297" r:id="rId4"/>
    <p:sldId id="298" r:id="rId5"/>
    <p:sldId id="303" r:id="rId6"/>
    <p:sldId id="30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20D3-E57A-4DC2-8BDB-613D56BBECA7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FCADD-75F8-45D8-9CD0-EB1F0666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2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FCADD-75F8-45D8-9CD0-EB1F0666E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38DA-BEF1-493A-9F02-6F7E7DA88CD4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988-D36B-419E-B76D-9705B48DF50C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5FC2-44A6-4877-B6C4-95E3540A263F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0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5" y="100319"/>
            <a:ext cx="11794435" cy="429768"/>
          </a:xfrm>
        </p:spPr>
        <p:txBody>
          <a:bodyPr>
            <a:no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033670"/>
            <a:ext cx="11794435" cy="513853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CFA23-25B9-4FC7-A329-28A80E2C5612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4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39FA328-BC75-4935-B868-E9D3DBC0157D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7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6" y="153327"/>
            <a:ext cx="11672912" cy="469525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296" y="861391"/>
            <a:ext cx="5546432" cy="5310809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2054" y="792413"/>
            <a:ext cx="5546432" cy="5310809"/>
          </a:xfrm>
        </p:spPr>
        <p:txBody>
          <a:bodyPr/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46F0-79CA-4850-9F2C-FF12EA175DC0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0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373C-6706-4DF3-A81C-69B3081C5D07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0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F579-BD1A-4B76-B1A0-86D2BBEEE23E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009B9-4BEA-40F8-B405-AD23E1CC94CB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2D68-4D09-44CC-949F-8A115F05C9B9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50E-4B0C-48E6-B5E7-4759822FA69D}" type="datetime1">
              <a:rPr lang="en-US" smtClean="0"/>
              <a:t>1/24/2018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4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FB774F-8ADF-4E86-A15F-5226BD7DDAB0}" type="datetime1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 smtClean="0"/>
              <a:t>Oriented Programming in Java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Lesson: Inheritance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Structure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Topics</a:t>
            </a:r>
          </a:p>
          <a:p>
            <a:pPr lvl="1"/>
            <a:r>
              <a:rPr lang="en-US" dirty="0" smtClean="0"/>
              <a:t>Types of reuse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800" dirty="0" smtClean="0"/>
              <a:t>After completing this lesson, you will be able to </a:t>
            </a:r>
          </a:p>
          <a:p>
            <a:pPr lvl="1"/>
            <a:r>
              <a:rPr lang="en-US" dirty="0" smtClean="0"/>
              <a:t>Explain the difference between types of reuse in Java</a:t>
            </a:r>
          </a:p>
          <a:p>
            <a:pPr lvl="1"/>
            <a:r>
              <a:rPr lang="en-US" dirty="0" smtClean="0"/>
              <a:t>Use inheritance to promote reuse in your program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947945"/>
            <a:ext cx="5488886" cy="5138530"/>
          </a:xfrm>
        </p:spPr>
        <p:txBody>
          <a:bodyPr/>
          <a:lstStyle/>
          <a:p>
            <a:r>
              <a:rPr lang="en-US" dirty="0" smtClean="0"/>
              <a:t>Composition or aggregation: “has-a”</a:t>
            </a:r>
          </a:p>
          <a:p>
            <a:pPr lvl="1"/>
            <a:r>
              <a:rPr lang="en-US" dirty="0" smtClean="0"/>
              <a:t>Bank </a:t>
            </a:r>
            <a:r>
              <a:rPr lang="en-US" u="sng" dirty="0" smtClean="0"/>
              <a:t>has a</a:t>
            </a:r>
            <a:r>
              <a:rPr lang="en-US" dirty="0" smtClean="0"/>
              <a:t> Bank Account</a:t>
            </a:r>
          </a:p>
          <a:p>
            <a:pPr lvl="1"/>
            <a:r>
              <a:rPr lang="en-US" dirty="0"/>
              <a:t>Library </a:t>
            </a:r>
            <a:r>
              <a:rPr lang="en-US" u="sng" dirty="0"/>
              <a:t>has a</a:t>
            </a:r>
            <a:r>
              <a:rPr lang="en-US" dirty="0"/>
              <a:t> Book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Inheritance: “is-a”</a:t>
            </a:r>
          </a:p>
          <a:p>
            <a:pPr lvl="1"/>
            <a:r>
              <a:rPr lang="en-US" dirty="0" smtClean="0"/>
              <a:t>Student </a:t>
            </a:r>
            <a:r>
              <a:rPr lang="en-US" u="sng" dirty="0" smtClean="0"/>
              <a:t>is a</a:t>
            </a:r>
            <a:r>
              <a:rPr lang="en-US" dirty="0" smtClean="0"/>
              <a:t> Person</a:t>
            </a:r>
          </a:p>
          <a:p>
            <a:pPr lvl="1"/>
            <a:r>
              <a:rPr lang="en-US" dirty="0" smtClean="0"/>
              <a:t>Professor </a:t>
            </a:r>
            <a:r>
              <a:rPr lang="en-US" u="sng" dirty="0" smtClean="0"/>
              <a:t>is a</a:t>
            </a:r>
            <a:r>
              <a:rPr lang="en-US" dirty="0" smtClean="0"/>
              <a:t>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044" y="2930862"/>
            <a:ext cx="6440311" cy="3366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55" y="1170865"/>
            <a:ext cx="6630853" cy="153707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800350" y="13250"/>
            <a:ext cx="9391650" cy="1044025"/>
          </a:xfrm>
          <a:prstGeom prst="wedgeRoundRectCallout">
            <a:avLst>
              <a:gd name="adj1" fmla="val 6918"/>
              <a:gd name="adj2" fmla="val 116565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Composition as a 'reuse' strategy is different from the UML terms: aggregation / composition. In UML, they represent 'part-of' relationship with subtle differences. As per UML.org: 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Composite aggregation is a strong form of aggregation that requires a part instance be </a:t>
            </a:r>
            <a:r>
              <a:rPr lang="en-US" sz="1400" u="sng" dirty="0">
                <a:solidFill>
                  <a:srgbClr val="0070C0"/>
                </a:solidFill>
                <a:latin typeface="Calibri" panose="020F0502020204030204" pitchFamily="34" charset="0"/>
              </a:rPr>
              <a:t>included in at most one composite instance at a time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. If a composite instance is </a:t>
            </a:r>
            <a:r>
              <a:rPr lang="en-US" sz="1400" u="sng" dirty="0">
                <a:solidFill>
                  <a:srgbClr val="0070C0"/>
                </a:solidFill>
                <a:latin typeface="Calibri" panose="020F0502020204030204" pitchFamily="34" charset="0"/>
              </a:rPr>
              <a:t>deleted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, all of its parts are normally deleted with it.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 Aggregation is denoted by a hollow or white diamond and Composition </a:t>
            </a:r>
            <a:r>
              <a:rPr lang="en-US" sz="1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by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a filled-in or black diamond. 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033670"/>
            <a:ext cx="11303898" cy="5435369"/>
          </a:xfrm>
        </p:spPr>
        <p:txBody>
          <a:bodyPr>
            <a:normAutofit/>
          </a:bodyPr>
          <a:lstStyle/>
          <a:p>
            <a:r>
              <a:rPr lang="en-US" dirty="0" smtClean="0"/>
              <a:t>Also called as Generalization-Specialization relationship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defines only its ‘unique’ characteristics, and inherits the rest from its parent</a:t>
            </a:r>
          </a:p>
          <a:p>
            <a:endParaRPr lang="en-US" dirty="0" smtClean="0"/>
          </a:p>
          <a:p>
            <a:r>
              <a:rPr lang="en-US" dirty="0" smtClean="0"/>
              <a:t>Terminology</a:t>
            </a:r>
            <a:endParaRPr lang="en-US" dirty="0"/>
          </a:p>
          <a:p>
            <a:pPr lvl="1"/>
            <a:r>
              <a:rPr lang="en-US" sz="2000" i="1" dirty="0" err="1" smtClean="0"/>
              <a:t>Supertype</a:t>
            </a:r>
            <a:r>
              <a:rPr lang="en-US" sz="2000" dirty="0" smtClean="0"/>
              <a:t> aka the </a:t>
            </a:r>
            <a:r>
              <a:rPr lang="en-US" sz="2000" i="1" dirty="0"/>
              <a:t>"parent"</a:t>
            </a:r>
            <a:r>
              <a:rPr lang="en-US" sz="2000" dirty="0"/>
              <a:t>, </a:t>
            </a:r>
            <a:r>
              <a:rPr lang="en-US" sz="2000" i="1" dirty="0"/>
              <a:t>superclass</a:t>
            </a:r>
            <a:r>
              <a:rPr lang="en-US" sz="2000" dirty="0"/>
              <a:t>, </a:t>
            </a:r>
            <a:r>
              <a:rPr lang="en-US" sz="2000" i="1" dirty="0"/>
              <a:t>base class</a:t>
            </a:r>
            <a:r>
              <a:rPr lang="en-US" sz="2000" dirty="0"/>
              <a:t>, or </a:t>
            </a:r>
            <a:r>
              <a:rPr lang="en-US" sz="2000" i="1" dirty="0"/>
              <a:t>base type</a:t>
            </a:r>
            <a:r>
              <a:rPr lang="en-US" sz="2000" dirty="0"/>
              <a:t>. </a:t>
            </a:r>
          </a:p>
          <a:p>
            <a:pPr lvl="1"/>
            <a:r>
              <a:rPr lang="en-US" sz="2000" i="1" dirty="0" smtClean="0"/>
              <a:t>Subtype</a:t>
            </a:r>
            <a:r>
              <a:rPr lang="en-US" sz="2000" dirty="0" smtClean="0"/>
              <a:t> aka the </a:t>
            </a:r>
            <a:r>
              <a:rPr lang="en-US" sz="2000" i="1" dirty="0"/>
              <a:t>"child"</a:t>
            </a:r>
            <a:r>
              <a:rPr lang="en-US" sz="2000" dirty="0"/>
              <a:t>, </a:t>
            </a:r>
            <a:r>
              <a:rPr lang="en-US" sz="2000" i="1" dirty="0"/>
              <a:t>subclass</a:t>
            </a:r>
            <a:r>
              <a:rPr lang="en-US" sz="2000" dirty="0"/>
              <a:t>, </a:t>
            </a:r>
            <a:r>
              <a:rPr lang="en-US" sz="2000" i="1" dirty="0"/>
              <a:t>derived class</a:t>
            </a:r>
            <a:r>
              <a:rPr lang="en-US" sz="2000" dirty="0"/>
              <a:t>, </a:t>
            </a:r>
            <a:r>
              <a:rPr lang="en-US" sz="2000" i="1" dirty="0"/>
              <a:t>derived type</a:t>
            </a:r>
            <a:r>
              <a:rPr lang="en-US" sz="2000" dirty="0"/>
              <a:t>, </a:t>
            </a:r>
            <a:r>
              <a:rPr lang="en-US" sz="2000" i="1" dirty="0"/>
              <a:t>inheriting class</a:t>
            </a:r>
            <a:r>
              <a:rPr lang="en-US" sz="2000" dirty="0"/>
              <a:t>, or </a:t>
            </a:r>
            <a:r>
              <a:rPr lang="en-US" sz="2000" i="1" dirty="0"/>
              <a:t>inheriting type</a:t>
            </a:r>
            <a:r>
              <a:rPr lang="en-US" sz="2000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Java doesn’t support multiple inheritance - Only </a:t>
            </a:r>
            <a:r>
              <a:rPr lang="en-US" dirty="0"/>
              <a:t>one superclass per subclass </a:t>
            </a:r>
            <a:endParaRPr lang="en-US" dirty="0" smtClean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074" y="615431"/>
            <a:ext cx="6494086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"Hello!"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0075" y="2319649"/>
            <a:ext cx="6494085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studentID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courses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registerInCourse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"Registered in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courseID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20074" y="4486868"/>
            <a:ext cx="6494086" cy="20621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Professor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employeeID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courses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teachCourse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"Teaching 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courseID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816469" y="615431"/>
            <a:ext cx="5134739" cy="42780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University {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Professor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prof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prof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Professor();</a:t>
            </a:r>
          </a:p>
          <a:p>
            <a:pPr lvl="2"/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Student();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prof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.sayHello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.sayHello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prof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.teachCourse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"95712"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.registerInCourse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"95712"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88451" y="5328397"/>
            <a:ext cx="2590774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Hello!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Teaching 95712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Registered in 95712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57676" y="940390"/>
            <a:ext cx="2857500" cy="2345735"/>
          </a:xfrm>
          <a:prstGeom prst="wedgeRoundRectCallout">
            <a:avLst>
              <a:gd name="adj1" fmla="val 58167"/>
              <a:gd name="adj2" fmla="val -2981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Instead of declaring the member variables as  static, a better practice is to instantiate University as an object, and then access its members using that object, as shown below: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University </a:t>
            </a:r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univ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 = new University();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univ.prof.sayHello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univ.s.sayHello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univ.prof.teachCourse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("95712");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univ.s.registerInCourse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</a:rPr>
              <a:t>("95712");</a:t>
            </a:r>
            <a:endParaRPr lang="en-US" sz="1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02" y="1488646"/>
            <a:ext cx="9184699" cy="4369229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3386138" y="315203"/>
            <a:ext cx="4129087" cy="985837"/>
          </a:xfrm>
          <a:prstGeom prst="wedgeRoundRectCallout">
            <a:avLst>
              <a:gd name="adj1" fmla="val -17999"/>
              <a:gd name="adj2" fmla="val 12626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</a:rPr>
              <a:t>Here, 'University has Persons' is an Aggregation because Person is not 'deleted' if University is 'deleted', and a Person can belong to more than one University. 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12638</TotalTime>
  <Words>459</Words>
  <Application>Microsoft Office PowerPoint</Application>
  <PresentationFormat>Widescreen</PresentationFormat>
  <Paragraphs>94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Consolas</vt:lpstr>
      <vt:lpstr>Rockwell</vt:lpstr>
      <vt:lpstr>Rockwell Condensed</vt:lpstr>
      <vt:lpstr>Wingdings</vt:lpstr>
      <vt:lpstr>Wood Type</vt:lpstr>
      <vt:lpstr>Object Oriented Programming in Java   Lesson: Inheritance</vt:lpstr>
      <vt:lpstr>Lesson Structure and Goals</vt:lpstr>
      <vt:lpstr>Software Reuse</vt:lpstr>
      <vt:lpstr>Inheritance</vt:lpstr>
      <vt:lpstr>An Example</vt:lpstr>
      <vt:lpstr>An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Neelam Dwivedi</dc:creator>
  <cp:lastModifiedBy>Neelam Dwivedi</cp:lastModifiedBy>
  <cp:revision>187</cp:revision>
  <dcterms:created xsi:type="dcterms:W3CDTF">2015-08-06T20:39:40Z</dcterms:created>
  <dcterms:modified xsi:type="dcterms:W3CDTF">2018-01-24T19:49:46Z</dcterms:modified>
</cp:coreProperties>
</file>