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27" r:id="rId1"/>
    <p:sldMasterId id="2147483739" r:id="rId2"/>
  </p:sldMasterIdLst>
  <p:notesMasterIdLst>
    <p:notesMasterId r:id="rId30"/>
  </p:notesMasterIdLst>
  <p:sldIdLst>
    <p:sldId id="256" r:id="rId3"/>
    <p:sldId id="278" r:id="rId4"/>
    <p:sldId id="305" r:id="rId5"/>
    <p:sldId id="296" r:id="rId6"/>
    <p:sldId id="258" r:id="rId7"/>
    <p:sldId id="276" r:id="rId8"/>
    <p:sldId id="291" r:id="rId9"/>
    <p:sldId id="292" r:id="rId10"/>
    <p:sldId id="293" r:id="rId11"/>
    <p:sldId id="304" r:id="rId12"/>
    <p:sldId id="294" r:id="rId13"/>
    <p:sldId id="295" r:id="rId14"/>
    <p:sldId id="286" r:id="rId15"/>
    <p:sldId id="299" r:id="rId16"/>
    <p:sldId id="300" r:id="rId17"/>
    <p:sldId id="281" r:id="rId18"/>
    <p:sldId id="289" r:id="rId19"/>
    <p:sldId id="288" r:id="rId20"/>
    <p:sldId id="311" r:id="rId21"/>
    <p:sldId id="272" r:id="rId22"/>
    <p:sldId id="279" r:id="rId23"/>
    <p:sldId id="306" r:id="rId24"/>
    <p:sldId id="307" r:id="rId25"/>
    <p:sldId id="309" r:id="rId26"/>
    <p:sldId id="310" r:id="rId27"/>
    <p:sldId id="312" r:id="rId28"/>
    <p:sldId id="277" r:id="rId29"/>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2" autoAdjust="0"/>
    <p:restoredTop sz="80136"/>
  </p:normalViewPr>
  <p:slideViewPr>
    <p:cSldViewPr snapToGrid="0">
      <p:cViewPr>
        <p:scale>
          <a:sx n="95" d="100"/>
          <a:sy n="95" d="100"/>
        </p:scale>
        <p:origin x="1240" y="312"/>
      </p:cViewPr>
      <p:guideLst/>
    </p:cSldViewPr>
  </p:slideViewPr>
  <p:notesTextViewPr>
    <p:cViewPr>
      <p:scale>
        <a:sx n="3" d="2"/>
        <a:sy n="3" d="2"/>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620D3-E57A-4DC2-8BDB-613D56BBECA7}"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7FCADD-75F8-45D8-9CD0-EB1F0666E435}" type="slidenum">
              <a:rPr lang="en-US" smtClean="0"/>
              <a:t>‹#›</a:t>
            </a:fld>
            <a:endParaRPr lang="en-US"/>
          </a:p>
        </p:txBody>
      </p:sp>
    </p:spTree>
    <p:extLst>
      <p:ext uri="{BB962C8B-B14F-4D97-AF65-F5344CB8AC3E}">
        <p14:creationId xmlns:p14="http://schemas.microsoft.com/office/powerpoint/2010/main" val="17990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has</a:t>
            </a:r>
          </a:p>
          <a:p>
            <a:pPr>
              <a:buFont typeface="Arial" panose="020B0604020202020204" pitchFamily="34" charset="0"/>
              <a:buChar char="•"/>
            </a:pPr>
            <a:r>
              <a:rPr lang="en-US" dirty="0"/>
              <a:t>Data statics</a:t>
            </a:r>
          </a:p>
          <a:p>
            <a:pPr>
              <a:buFont typeface="Arial" panose="020B0604020202020204" pitchFamily="34" charset="0"/>
              <a:buChar char="•"/>
            </a:pPr>
            <a:r>
              <a:rPr lang="en-US" dirty="0"/>
              <a:t>Heap</a:t>
            </a:r>
          </a:p>
          <a:p>
            <a:pPr>
              <a:buFont typeface="Arial" panose="020B0604020202020204" pitchFamily="34" charset="0"/>
              <a:buChar char="•"/>
            </a:pPr>
            <a:r>
              <a:rPr lang="en-US" dirty="0"/>
              <a:t>Text – code</a:t>
            </a:r>
          </a:p>
          <a:p>
            <a:pPr>
              <a:buFont typeface="Arial" panose="020B0604020202020204" pitchFamily="34" charset="0"/>
              <a:buChar char="•"/>
            </a:pPr>
            <a:r>
              <a:rPr lang="en-US" dirty="0"/>
              <a:t>Stack</a:t>
            </a:r>
          </a:p>
          <a:p>
            <a:pPr>
              <a:buFont typeface="Arial" panose="020B0604020202020204" pitchFamily="34" charset="0"/>
              <a:buChar char="•"/>
            </a:pPr>
            <a:r>
              <a:rPr lang="en-US" dirty="0"/>
              <a:t>Registers</a:t>
            </a:r>
          </a:p>
          <a:p>
            <a:pPr>
              <a:buFont typeface="Arial" panose="020B0604020202020204" pitchFamily="34" charset="0"/>
              <a:buChar char="•"/>
            </a:pPr>
            <a:r>
              <a:rPr lang="en-US" dirty="0"/>
              <a:t>Resources </a:t>
            </a:r>
          </a:p>
          <a:p>
            <a:pPr marL="742950" lvl="1" indent="-285750">
              <a:buFont typeface="Arial" panose="020B0604020202020204" pitchFamily="34" charset="0"/>
              <a:buChar char="•"/>
            </a:pPr>
            <a:r>
              <a:rPr lang="en-US" dirty="0"/>
              <a:t>Files, locks</a:t>
            </a:r>
          </a:p>
          <a:p>
            <a:endParaRPr lang="en-US" dirty="0"/>
          </a:p>
          <a:p>
            <a:r>
              <a:rPr lang="en-US" dirty="0"/>
              <a:t>Thread is within a process.</a:t>
            </a:r>
          </a:p>
          <a:p>
            <a:r>
              <a:rPr lang="en-US" dirty="0"/>
              <a:t>Thread has</a:t>
            </a:r>
          </a:p>
          <a:p>
            <a:pPr>
              <a:buFont typeface="Arial" panose="020B0604020202020204" pitchFamily="34" charset="0"/>
              <a:buChar char="•"/>
            </a:pPr>
            <a:r>
              <a:rPr lang="en-US" dirty="0"/>
              <a:t>Text – code, PC</a:t>
            </a:r>
          </a:p>
          <a:p>
            <a:pPr>
              <a:buFont typeface="Arial" panose="020B0604020202020204" pitchFamily="34" charset="0"/>
              <a:buChar char="•"/>
            </a:pPr>
            <a:r>
              <a:rPr lang="en-US" dirty="0"/>
              <a:t>Stack</a:t>
            </a:r>
          </a:p>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4</a:t>
            </a:fld>
            <a:endParaRPr lang="en-US"/>
          </a:p>
        </p:txBody>
      </p:sp>
    </p:spTree>
    <p:extLst>
      <p:ext uri="{BB962C8B-B14F-4D97-AF65-F5344CB8AC3E}">
        <p14:creationId xmlns:p14="http://schemas.microsoft.com/office/powerpoint/2010/main" val="156701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Thread or Runnable to implement multi-threading. Which one is preferable when all you need to do is override run method? </a:t>
            </a:r>
          </a:p>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5</a:t>
            </a:fld>
            <a:endParaRPr lang="en-US"/>
          </a:p>
        </p:txBody>
      </p:sp>
    </p:spTree>
    <p:extLst>
      <p:ext uri="{BB962C8B-B14F-4D97-AF65-F5344CB8AC3E}">
        <p14:creationId xmlns:p14="http://schemas.microsoft.com/office/powerpoint/2010/main" val="45670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examples: A multithreading program simulates a checkout counter in a shop. The checkout counter has a sales-person to conduct sales transactions for each customer. Customers come to the counter and stand in a queue. The sales-person takes one customer at a time from the head of the queue and completes the sales transaction for that customer. The customer then leaves the queue.</a:t>
            </a:r>
          </a:p>
          <a:p>
            <a:endParaRPr lang="en-US" dirty="0"/>
          </a:p>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11</a:t>
            </a:fld>
            <a:endParaRPr lang="en-US"/>
          </a:p>
        </p:txBody>
      </p:sp>
    </p:spTree>
    <p:extLst>
      <p:ext uri="{BB962C8B-B14F-4D97-AF65-F5344CB8AC3E}">
        <p14:creationId xmlns:p14="http://schemas.microsoft.com/office/powerpoint/2010/main" val="215804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7FCADD-75F8-45D8-9CD0-EB1F0666E435}" type="slidenum">
              <a:rPr lang="en-US" smtClean="0"/>
              <a:t>17</a:t>
            </a:fld>
            <a:endParaRPr lang="en-US"/>
          </a:p>
        </p:txBody>
      </p:sp>
    </p:spTree>
    <p:extLst>
      <p:ext uri="{BB962C8B-B14F-4D97-AF65-F5344CB8AC3E}">
        <p14:creationId xmlns:p14="http://schemas.microsoft.com/office/powerpoint/2010/main" val="257014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18</a:t>
            </a:fld>
            <a:endParaRPr lang="en-US"/>
          </a:p>
        </p:txBody>
      </p:sp>
    </p:spTree>
    <p:extLst>
      <p:ext uri="{BB962C8B-B14F-4D97-AF65-F5344CB8AC3E}">
        <p14:creationId xmlns:p14="http://schemas.microsoft.com/office/powerpoint/2010/main" val="14146136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738DA-BEF1-493A-9F02-6F7E7DA88CD4}"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7844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D7988-D36B-419E-B76D-9705B48DF50C}"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2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C5FC2-44A6-4877-B6C4-95E3540A263F}"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9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C18A-51CD-4DCC-A5DB-CAA76E416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038DA-8F0C-44E9-8FD7-73046F9BF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DA0C4D-F735-4E75-88BC-255C20CFF16F}"/>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E23D9D2B-6114-4408-B4F6-7A795336F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C9A8E-8306-4ACB-9E37-7A2356CB7ECC}"/>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302032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9C15-9D81-474E-A01C-DA4411155179}"/>
              </a:ext>
            </a:extLst>
          </p:cNvPr>
          <p:cNvSpPr>
            <a:spLocks noGrp="1"/>
          </p:cNvSpPr>
          <p:nvPr>
            <p:ph type="title"/>
          </p:nvPr>
        </p:nvSpPr>
        <p:spPr>
          <a:xfrm>
            <a:off x="838200" y="136525"/>
            <a:ext cx="10515600" cy="63719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1762F7-72F2-4C13-AB37-DB3512B38615}"/>
              </a:ext>
            </a:extLst>
          </p:cNvPr>
          <p:cNvSpPr>
            <a:spLocks noGrp="1"/>
          </p:cNvSpPr>
          <p:nvPr>
            <p:ph idx="1"/>
          </p:nvPr>
        </p:nvSpPr>
        <p:spPr>
          <a:xfrm>
            <a:off x="838200" y="967154"/>
            <a:ext cx="10515600" cy="5209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4CB26-917A-49D1-A1ED-9A256B8712E1}"/>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EAAAC24B-6E88-4596-97F8-F8F8DC3AD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FBD8-9C4A-4C46-B9DD-F9558F80E48C}"/>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4127099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46A2-B2D1-4047-A8CC-9F7323867D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A702D8-7D70-441E-883A-556C1C941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F0D60-CA93-419D-89F4-2C25A4DDBE30}"/>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8B0DB726-2AEF-4274-B2B8-564278461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D114D-F110-461F-AF3B-5F92042EB932}"/>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81042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1E6C-C6BF-42BF-8E92-27AA9B815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2CFBA-9FA4-411A-9269-4C56085B5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26A53-34B4-4DB4-A01C-0B8F7C2FA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B788F8-8E6E-44C2-9320-FA8D8B1A15F0}"/>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6" name="Footer Placeholder 5">
            <a:extLst>
              <a:ext uri="{FF2B5EF4-FFF2-40B4-BE49-F238E27FC236}">
                <a16:creationId xmlns:a16="http://schemas.microsoft.com/office/drawing/2014/main" id="{5089C46E-C828-4DB0-8BE2-02F18B2FB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7631C-3B8B-41A5-95A4-FAB3900C8315}"/>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42806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DCE0-B512-4CE6-9EAE-12985F0DD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E471E1-9730-4913-9CBB-D1F948F3E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C08D3-FD86-4A77-9277-2FF8F98ED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D1714E-2A36-4887-B6FB-15861E0AF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3F968-24A0-4D33-9C27-A2FF6F807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80C31-6E6B-410E-9A80-E32A22B98873}"/>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8" name="Footer Placeholder 7">
            <a:extLst>
              <a:ext uri="{FF2B5EF4-FFF2-40B4-BE49-F238E27FC236}">
                <a16:creationId xmlns:a16="http://schemas.microsoft.com/office/drawing/2014/main" id="{8F1343E0-59EE-4D39-9859-F79D61544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E85373-E08F-4552-ABD8-3C42BAEC547A}"/>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62089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21EA-EA16-4225-B5F8-AD944E14E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DBF7E-161C-4C36-9C32-D7AFCD611532}"/>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4" name="Footer Placeholder 3">
            <a:extLst>
              <a:ext uri="{FF2B5EF4-FFF2-40B4-BE49-F238E27FC236}">
                <a16:creationId xmlns:a16="http://schemas.microsoft.com/office/drawing/2014/main" id="{50308BB5-EB4A-4A24-A4E8-93854B1EE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7E30E-C47E-4E56-8E3F-FCCC3C36EB42}"/>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414687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DA9EF-D5F7-4C81-A88F-A1D84DF6A505}"/>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3" name="Footer Placeholder 2">
            <a:extLst>
              <a:ext uri="{FF2B5EF4-FFF2-40B4-BE49-F238E27FC236}">
                <a16:creationId xmlns:a16="http://schemas.microsoft.com/office/drawing/2014/main" id="{FEE81355-AC2E-4FA3-9125-18B7DAC93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A6E339-935E-4A5B-BD4C-CE7D16BCE8FF}"/>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53181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E0F4-FCA3-42D8-99E2-B16E68785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6C06E-4E74-4E25-BE99-6C4CC7CBC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C2654-9399-47E3-B519-C570848D3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88ACB-3B43-4195-A720-8F0523F47A9A}"/>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6" name="Footer Placeholder 5">
            <a:extLst>
              <a:ext uri="{FF2B5EF4-FFF2-40B4-BE49-F238E27FC236}">
                <a16:creationId xmlns:a16="http://schemas.microsoft.com/office/drawing/2014/main" id="{EC0CC0E1-52C2-4BA4-82C2-63C9D74EF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DE45C-B444-4510-89D5-A227017AC5F7}"/>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5405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 y="167132"/>
            <a:ext cx="11582400" cy="467868"/>
          </a:xfrm>
        </p:spPr>
        <p:txBody>
          <a:bodyPr>
            <a:noAutofit/>
          </a:bodyPr>
          <a:lstStyle>
            <a:lvl1pPr>
              <a:defRPr sz="240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15900" y="800100"/>
            <a:ext cx="11582400" cy="5372100"/>
          </a:xfrm>
        </p:spPr>
        <p:txBody>
          <a:bodyPr>
            <a:normAutofit/>
          </a:bodyPr>
          <a:lstStyle>
            <a:lvl1pPr>
              <a:defRPr sz="1800">
                <a:latin typeface="Calibri" panose="020F0502020204030204" pitchFamily="34" charset="0"/>
              </a:defRPr>
            </a:lvl1pPr>
            <a:lvl2pPr>
              <a:defRPr sz="1800">
                <a:latin typeface="Calibri" panose="020F0502020204030204" pitchFamily="34" charset="0"/>
              </a:defRPr>
            </a:lvl2pPr>
            <a:lvl3pPr>
              <a:defRPr sz="18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FA23-25B9-4FC7-A329-28A80E2C5612}"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225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F97B-6C53-4191-BFE9-F12715502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D8A871-6C0B-42B7-8E3B-0B90DB0A3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A1A004-5F40-4B77-83BE-0DD7F5D5F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39456-4292-4916-B15A-C6506DD1F5BB}"/>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6" name="Footer Placeholder 5">
            <a:extLst>
              <a:ext uri="{FF2B5EF4-FFF2-40B4-BE49-F238E27FC236}">
                <a16:creationId xmlns:a16="http://schemas.microsoft.com/office/drawing/2014/main" id="{BCE68DED-E579-4D42-AD6B-BE223B51B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01CAE-25E6-409A-8408-C58AAF7F3C16}"/>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620347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5B46-9C31-41DF-A36C-1F12310D5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49164-69DC-4CA5-879C-9CBE73BF1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3C856-6BD3-41F9-9071-F0F47986F2F0}"/>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8BC35966-7419-400C-A63C-2D0F08AEA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31108-7F6C-4FC0-A7F9-69C5B70016C0}"/>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174589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DEEB0-D9C3-456D-B42C-1FB497364E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FB3F5-F81A-42A1-B559-FD6EBDF13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B2F37-4D50-43C3-9F75-6103CA45539B}"/>
              </a:ext>
            </a:extLst>
          </p:cNvPr>
          <p:cNvSpPr>
            <a:spLocks noGrp="1"/>
          </p:cNvSpPr>
          <p:nvPr>
            <p:ph type="dt" sz="half" idx="10"/>
          </p:nvPr>
        </p:nvSpPr>
        <p:spPr/>
        <p:txBody>
          <a:body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C5A39C75-C4BC-4E50-A1D0-28BAA27E2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74C97-0873-4705-AE9E-C0C953CDC7D8}"/>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50684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39FA328-BC75-4935-B868-E9D3DBC0157D}" type="datetime1">
              <a:rPr lang="en-US" smtClean="0"/>
              <a:t>11/27/23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69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783" y="153328"/>
            <a:ext cx="11582400" cy="403264"/>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596348"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0724"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D46F0-79CA-4850-9F2C-FF12EA175DC0}" type="datetime1">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71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B373C-6706-4DF3-A81C-69B3081C5D07}" type="datetime1">
              <a:rPr lang="en-US" smtClean="0"/>
              <a:t>11/27/23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967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7F579-BD1A-4B76-B1A0-86D2BBEEE23E}" type="datetime1">
              <a:rPr lang="en-US" smtClean="0"/>
              <a:t>11/27/23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308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009B9-4BEA-40F8-B405-AD23E1CC94CB}" type="datetime1">
              <a:rPr lang="en-US" smtClean="0"/>
              <a:t>11/27/23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830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12D68-4D09-44CC-949F-8A115F05C9B9}" type="datetime1">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868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D250E-4B0C-48E6-B5E7-4759822FA69D}" type="datetime1">
              <a:rPr lang="en-US" smtClean="0"/>
              <a:t>11/27/23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1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FB774F-8ADF-4E86-A15F-5226BD7DDAB0}" type="datetime1">
              <a:rPr lang="en-US" smtClean="0"/>
              <a:t>11/27/23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61263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E1A9-435E-4A6B-884D-D6B1E6C0B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B3BD9-CCB5-4D70-A349-1A1D4EC44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5482B-40B9-441B-A15A-CA34C7386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ABC22-E948-4DF2-9B63-D4268500614A}" type="datetimeFigureOut">
              <a:rPr lang="en-US" smtClean="0"/>
              <a:t>11/27/23</a:t>
            </a:fld>
            <a:endParaRPr lang="en-US"/>
          </a:p>
        </p:txBody>
      </p:sp>
      <p:sp>
        <p:nvSpPr>
          <p:cNvPr id="5" name="Footer Placeholder 4">
            <a:extLst>
              <a:ext uri="{FF2B5EF4-FFF2-40B4-BE49-F238E27FC236}">
                <a16:creationId xmlns:a16="http://schemas.microsoft.com/office/drawing/2014/main" id="{AD274CE3-2D6C-4E69-AF61-99D267719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5F62B-9690-4D9C-A90D-5623B6483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983AC-EBE1-4FE3-AD52-1BA1AE327D9A}" type="slidenum">
              <a:rPr lang="en-US" smtClean="0"/>
              <a:t>‹#›</a:t>
            </a:fld>
            <a:endParaRPr lang="en-US"/>
          </a:p>
        </p:txBody>
      </p:sp>
    </p:spTree>
    <p:extLst>
      <p:ext uri="{BB962C8B-B14F-4D97-AF65-F5344CB8AC3E}">
        <p14:creationId xmlns:p14="http://schemas.microsoft.com/office/powerpoint/2010/main" val="16563058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bm.com/developerworks/java/library/j-jtp06197/" TargetMode="External"/><Relationship Id="rId2" Type="http://schemas.openxmlformats.org/officeDocument/2006/relationships/hyperlink" Target="https://docs.oracle.com/javase/tutorial/essential/concurrency/atomi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Object Oriented Programming in Java</a:t>
            </a:r>
            <a:br>
              <a:rPr lang="en-US" sz="2400" dirty="0"/>
            </a:br>
            <a:br>
              <a:rPr lang="en-US" sz="2400" dirty="0"/>
            </a:br>
            <a:br>
              <a:rPr lang="en-US" sz="2400" dirty="0"/>
            </a:br>
            <a:r>
              <a:rPr lang="en-US" sz="2400" dirty="0">
                <a:solidFill>
                  <a:schemeClr val="accent1"/>
                </a:solidFill>
              </a:rPr>
              <a:t>Week 12/13</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7408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enerated by PlantUML">
            <a:extLst>
              <a:ext uri="{FF2B5EF4-FFF2-40B4-BE49-F238E27FC236}">
                <a16:creationId xmlns:a16="http://schemas.microsoft.com/office/drawing/2014/main" id="{0340FE9E-43D2-4B3E-B1FC-5EACFB6DF436}"/>
              </a:ext>
            </a:extLst>
          </p:cNvPr>
          <p:cNvPicPr/>
          <p:nvPr/>
        </p:nvPicPr>
        <p:blipFill>
          <a:blip r:embed="rId2">
            <a:extLst>
              <a:ext uri="{28A0092B-C50C-407E-A947-70E740481C1C}">
                <a14:useLocalDpi xmlns:a14="http://schemas.microsoft.com/office/drawing/2010/main" val="0"/>
              </a:ext>
            </a:extLst>
          </a:blip>
          <a:stretch>
            <a:fillRect/>
          </a:stretch>
        </p:blipFill>
        <p:spPr>
          <a:xfrm>
            <a:off x="2551814" y="276447"/>
            <a:ext cx="6698512" cy="6496493"/>
          </a:xfrm>
          <a:prstGeom prst="rect">
            <a:avLst/>
          </a:prstGeom>
        </p:spPr>
      </p:pic>
    </p:spTree>
    <p:extLst>
      <p:ext uri="{BB962C8B-B14F-4D97-AF65-F5344CB8AC3E}">
        <p14:creationId xmlns:p14="http://schemas.microsoft.com/office/powerpoint/2010/main" val="341564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C8A-ED0A-44EB-A27E-520DAB596DDC}"/>
              </a:ext>
            </a:extLst>
          </p:cNvPr>
          <p:cNvSpPr>
            <a:spLocks noGrp="1"/>
          </p:cNvSpPr>
          <p:nvPr>
            <p:ph type="title"/>
          </p:nvPr>
        </p:nvSpPr>
        <p:spPr/>
        <p:txBody>
          <a:bodyPr/>
          <a:lstStyle/>
          <a:p>
            <a:r>
              <a:rPr lang="en-US" dirty="0"/>
              <a:t>Producer-Consumer 1</a:t>
            </a:r>
          </a:p>
        </p:txBody>
      </p:sp>
      <p:sp>
        <p:nvSpPr>
          <p:cNvPr id="3" name="Content Placeholder 2">
            <a:extLst>
              <a:ext uri="{FF2B5EF4-FFF2-40B4-BE49-F238E27FC236}">
                <a16:creationId xmlns:a16="http://schemas.microsoft.com/office/drawing/2014/main" id="{6378A401-8BCD-428B-9D55-29652E87AC55}"/>
              </a:ext>
            </a:extLst>
          </p:cNvPr>
          <p:cNvSpPr>
            <a:spLocks noGrp="1"/>
          </p:cNvSpPr>
          <p:nvPr>
            <p:ph idx="1"/>
          </p:nvPr>
        </p:nvSpPr>
        <p:spPr>
          <a:xfrm>
            <a:off x="838201" y="967155"/>
            <a:ext cx="2930610" cy="5192179"/>
          </a:xfrm>
        </p:spPr>
        <p:txBody>
          <a:bodyPr>
            <a:normAutofit fontScale="62500" lnSpcReduction="20000"/>
          </a:bodyPr>
          <a:lstStyle/>
          <a:p>
            <a:r>
              <a:rPr lang="en-US" dirty="0" err="1"/>
              <a:t>BoardingGate</a:t>
            </a:r>
            <a:r>
              <a:rPr lang="en-US" dirty="0"/>
              <a:t> is associated with a Terminal </a:t>
            </a:r>
          </a:p>
          <a:p>
            <a:r>
              <a:rPr lang="en-US" dirty="0"/>
              <a:t>Terminal creates passengers and adds them to queue at the </a:t>
            </a:r>
            <a:r>
              <a:rPr lang="en-US" dirty="0" err="1"/>
              <a:t>BoardingGate</a:t>
            </a:r>
            <a:r>
              <a:rPr lang="en-US" dirty="0"/>
              <a:t> after a random </a:t>
            </a:r>
            <a:r>
              <a:rPr lang="en-US" dirty="0" err="1"/>
              <a:t>passengerDelay</a:t>
            </a:r>
            <a:endParaRPr lang="en-US" dirty="0"/>
          </a:p>
          <a:p>
            <a:r>
              <a:rPr lang="en-US" dirty="0" err="1"/>
              <a:t>AirCraft</a:t>
            </a:r>
            <a:r>
              <a:rPr lang="en-US" dirty="0"/>
              <a:t> takes a certain </a:t>
            </a:r>
            <a:r>
              <a:rPr lang="en-US" dirty="0" err="1"/>
              <a:t>timeToBoard</a:t>
            </a:r>
            <a:r>
              <a:rPr lang="en-US" dirty="0"/>
              <a:t> for each passenger</a:t>
            </a:r>
          </a:p>
          <a:p>
            <a:r>
              <a:rPr lang="en-US" dirty="0"/>
              <a:t>The Aircraft has a certain capacity </a:t>
            </a:r>
          </a:p>
          <a:p>
            <a:r>
              <a:rPr lang="en-US" dirty="0"/>
              <a:t>Aircraft polls </a:t>
            </a:r>
            <a:r>
              <a:rPr lang="en-US" dirty="0" err="1"/>
              <a:t>BoardingGate.queue</a:t>
            </a:r>
            <a:r>
              <a:rPr lang="en-US" dirty="0"/>
              <a:t> as long as it has capacity</a:t>
            </a:r>
          </a:p>
          <a:p>
            <a:r>
              <a:rPr lang="en-US" dirty="0"/>
              <a:t>Aircraft thread stops when it reaches its capacity</a:t>
            </a:r>
          </a:p>
          <a:p>
            <a:r>
              <a:rPr lang="en-US" dirty="0"/>
              <a:t>Terminal stops adding passengers when </a:t>
            </a:r>
            <a:r>
              <a:rPr lang="en-US" dirty="0" err="1"/>
              <a:t>totalPassengers</a:t>
            </a:r>
            <a:r>
              <a:rPr lang="en-US" dirty="0"/>
              <a:t> equals Aircraft capacity</a:t>
            </a:r>
          </a:p>
          <a:p>
            <a:endParaRPr lang="en-US" dirty="0"/>
          </a:p>
        </p:txBody>
      </p:sp>
      <p:sp>
        <p:nvSpPr>
          <p:cNvPr id="10" name="TextBox 9">
            <a:extLst>
              <a:ext uri="{FF2B5EF4-FFF2-40B4-BE49-F238E27FC236}">
                <a16:creationId xmlns:a16="http://schemas.microsoft.com/office/drawing/2014/main" id="{0146B3E4-B811-4D6F-8E62-C44108A86C12}"/>
              </a:ext>
            </a:extLst>
          </p:cNvPr>
          <p:cNvSpPr txBox="1"/>
          <p:nvPr/>
        </p:nvSpPr>
        <p:spPr>
          <a:xfrm>
            <a:off x="5247049" y="509746"/>
            <a:ext cx="4731808"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Identify producer and consumer</a:t>
            </a:r>
          </a:p>
        </p:txBody>
      </p:sp>
      <p:pic>
        <p:nvPicPr>
          <p:cNvPr id="7" name="Picture 6" descr="Generated by PlantUML">
            <a:extLst>
              <a:ext uri="{FF2B5EF4-FFF2-40B4-BE49-F238E27FC236}">
                <a16:creationId xmlns:a16="http://schemas.microsoft.com/office/drawing/2014/main" id="{135581ED-F4E2-4976-A6BD-7A7FDCB7801A}"/>
              </a:ext>
            </a:extLst>
          </p:cNvPr>
          <p:cNvPicPr/>
          <p:nvPr/>
        </p:nvPicPr>
        <p:blipFill>
          <a:blip r:embed="rId3">
            <a:extLst>
              <a:ext uri="{28A0092B-C50C-407E-A947-70E740481C1C}">
                <a14:useLocalDpi xmlns:a14="http://schemas.microsoft.com/office/drawing/2010/main" val="0"/>
              </a:ext>
            </a:extLst>
          </a:blip>
          <a:stretch>
            <a:fillRect/>
          </a:stretch>
        </p:blipFill>
        <p:spPr>
          <a:xfrm>
            <a:off x="3843566" y="1283077"/>
            <a:ext cx="4178311" cy="4150207"/>
          </a:xfrm>
          <a:prstGeom prst="rect">
            <a:avLst/>
          </a:prstGeom>
        </p:spPr>
      </p:pic>
      <p:sp>
        <p:nvSpPr>
          <p:cNvPr id="9" name="Oval 8">
            <a:extLst>
              <a:ext uri="{FF2B5EF4-FFF2-40B4-BE49-F238E27FC236}">
                <a16:creationId xmlns:a16="http://schemas.microsoft.com/office/drawing/2014/main" id="{34EF7449-545B-43D1-B571-3A88F061939C}"/>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pic>
        <p:nvPicPr>
          <p:cNvPr id="11" name="Picture 10">
            <a:extLst>
              <a:ext uri="{FF2B5EF4-FFF2-40B4-BE49-F238E27FC236}">
                <a16:creationId xmlns:a16="http://schemas.microsoft.com/office/drawing/2014/main" id="{AD34395A-9DFC-4E00-BAD9-EFA703635810}"/>
              </a:ext>
            </a:extLst>
          </p:cNvPr>
          <p:cNvPicPr>
            <a:picLocks noChangeAspect="1"/>
          </p:cNvPicPr>
          <p:nvPr/>
        </p:nvPicPr>
        <p:blipFill>
          <a:blip r:embed="rId4"/>
          <a:stretch>
            <a:fillRect/>
          </a:stretch>
        </p:blipFill>
        <p:spPr>
          <a:xfrm>
            <a:off x="8096633" y="1174367"/>
            <a:ext cx="3870536" cy="5005805"/>
          </a:xfrm>
          <a:prstGeom prst="rect">
            <a:avLst/>
          </a:prstGeom>
          <a:ln>
            <a:solidFill>
              <a:srgbClr val="00B0F0"/>
            </a:solidFill>
          </a:ln>
        </p:spPr>
      </p:pic>
    </p:spTree>
    <p:extLst>
      <p:ext uri="{BB962C8B-B14F-4D97-AF65-F5344CB8AC3E}">
        <p14:creationId xmlns:p14="http://schemas.microsoft.com/office/powerpoint/2010/main" val="30132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C8A-ED0A-44EB-A27E-520DAB596DDC}"/>
              </a:ext>
            </a:extLst>
          </p:cNvPr>
          <p:cNvSpPr>
            <a:spLocks noGrp="1"/>
          </p:cNvSpPr>
          <p:nvPr>
            <p:ph type="title"/>
          </p:nvPr>
        </p:nvSpPr>
        <p:spPr/>
        <p:txBody>
          <a:bodyPr/>
          <a:lstStyle/>
          <a:p>
            <a:r>
              <a:rPr lang="en-US" dirty="0"/>
              <a:t>Producer-Consumer 2</a:t>
            </a:r>
          </a:p>
        </p:txBody>
      </p:sp>
      <p:sp>
        <p:nvSpPr>
          <p:cNvPr id="3" name="Content Placeholder 2">
            <a:extLst>
              <a:ext uri="{FF2B5EF4-FFF2-40B4-BE49-F238E27FC236}">
                <a16:creationId xmlns:a16="http://schemas.microsoft.com/office/drawing/2014/main" id="{6378A401-8BCD-428B-9D55-29652E87AC55}"/>
              </a:ext>
            </a:extLst>
          </p:cNvPr>
          <p:cNvSpPr>
            <a:spLocks noGrp="1"/>
          </p:cNvSpPr>
          <p:nvPr>
            <p:ph idx="1"/>
          </p:nvPr>
        </p:nvSpPr>
        <p:spPr>
          <a:xfrm>
            <a:off x="838201" y="967155"/>
            <a:ext cx="2930610" cy="5192179"/>
          </a:xfrm>
        </p:spPr>
        <p:txBody>
          <a:bodyPr>
            <a:normAutofit fontScale="62500" lnSpcReduction="20000"/>
          </a:bodyPr>
          <a:lstStyle/>
          <a:p>
            <a:r>
              <a:rPr lang="en-US" dirty="0" err="1"/>
              <a:t>BoardingGate</a:t>
            </a:r>
            <a:r>
              <a:rPr lang="en-US" dirty="0"/>
              <a:t> is associated with a Terminal</a:t>
            </a:r>
          </a:p>
          <a:p>
            <a:r>
              <a:rPr lang="en-US" dirty="0"/>
              <a:t>The Terminal creates passengers and adds them to queue at the </a:t>
            </a:r>
            <a:r>
              <a:rPr lang="en-US" dirty="0" err="1"/>
              <a:t>BoardingGate</a:t>
            </a:r>
            <a:r>
              <a:rPr lang="en-US" dirty="0"/>
              <a:t> after some random </a:t>
            </a:r>
            <a:r>
              <a:rPr lang="en-US" dirty="0" err="1"/>
              <a:t>passengerDelay</a:t>
            </a:r>
            <a:endParaRPr lang="en-US" dirty="0"/>
          </a:p>
          <a:p>
            <a:r>
              <a:rPr lang="en-US" dirty="0"/>
              <a:t>The </a:t>
            </a:r>
            <a:r>
              <a:rPr lang="en-US" dirty="0" err="1"/>
              <a:t>AirCraft</a:t>
            </a:r>
            <a:r>
              <a:rPr lang="en-US" dirty="0"/>
              <a:t> takes a certain </a:t>
            </a:r>
            <a:r>
              <a:rPr lang="en-US" dirty="0" err="1"/>
              <a:t>timeToBoard</a:t>
            </a:r>
            <a:r>
              <a:rPr lang="en-US" dirty="0"/>
              <a:t> for each passenger</a:t>
            </a:r>
          </a:p>
          <a:p>
            <a:r>
              <a:rPr lang="en-US" dirty="0"/>
              <a:t>The Aircraft has a certain capacity </a:t>
            </a:r>
          </a:p>
          <a:p>
            <a:r>
              <a:rPr lang="en-US" dirty="0"/>
              <a:t>Aircraft polls </a:t>
            </a:r>
            <a:r>
              <a:rPr lang="en-US" dirty="0" err="1"/>
              <a:t>BoardingGate.queue</a:t>
            </a:r>
            <a:r>
              <a:rPr lang="en-US" dirty="0"/>
              <a:t> as long as it has capacity</a:t>
            </a:r>
          </a:p>
          <a:p>
            <a:r>
              <a:rPr lang="en-US" dirty="0"/>
              <a:t>Aircraft thread stops when it reaches its capacity</a:t>
            </a:r>
          </a:p>
          <a:p>
            <a:r>
              <a:rPr lang="en-US" dirty="0"/>
              <a:t>Terminal stops adding passengers when </a:t>
            </a:r>
            <a:r>
              <a:rPr lang="en-US" dirty="0" err="1"/>
              <a:t>totalPassengers</a:t>
            </a:r>
            <a:r>
              <a:rPr lang="en-US" dirty="0"/>
              <a:t> equals Aircraft capacity</a:t>
            </a:r>
          </a:p>
          <a:p>
            <a:endParaRPr lang="en-US" dirty="0"/>
          </a:p>
        </p:txBody>
      </p:sp>
      <p:sp>
        <p:nvSpPr>
          <p:cNvPr id="5" name="TextBox 4">
            <a:extLst>
              <a:ext uri="{FF2B5EF4-FFF2-40B4-BE49-F238E27FC236}">
                <a16:creationId xmlns:a16="http://schemas.microsoft.com/office/drawing/2014/main" id="{B5024C5B-C2F3-4EC9-90D5-D771B3BD99BC}"/>
              </a:ext>
            </a:extLst>
          </p:cNvPr>
          <p:cNvSpPr txBox="1"/>
          <p:nvPr/>
        </p:nvSpPr>
        <p:spPr>
          <a:xfrm>
            <a:off x="5369181" y="677828"/>
            <a:ext cx="4446538"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should be synchronized?</a:t>
            </a:r>
          </a:p>
        </p:txBody>
      </p:sp>
      <p:pic>
        <p:nvPicPr>
          <p:cNvPr id="7" name="Picture 6" descr="Generated by PlantUML">
            <a:extLst>
              <a:ext uri="{FF2B5EF4-FFF2-40B4-BE49-F238E27FC236}">
                <a16:creationId xmlns:a16="http://schemas.microsoft.com/office/drawing/2014/main" id="{4A55AFB3-4F80-43A5-9479-2C61B3D200E8}"/>
              </a:ext>
            </a:extLst>
          </p:cNvPr>
          <p:cNvPicPr/>
          <p:nvPr/>
        </p:nvPicPr>
        <p:blipFill>
          <a:blip r:embed="rId2">
            <a:extLst>
              <a:ext uri="{28A0092B-C50C-407E-A947-70E740481C1C}">
                <a14:useLocalDpi xmlns:a14="http://schemas.microsoft.com/office/drawing/2010/main" val="0"/>
              </a:ext>
            </a:extLst>
          </a:blip>
          <a:stretch>
            <a:fillRect/>
          </a:stretch>
        </p:blipFill>
        <p:spPr>
          <a:xfrm>
            <a:off x="3768811" y="1298291"/>
            <a:ext cx="4212227" cy="4261418"/>
          </a:xfrm>
          <a:prstGeom prst="rect">
            <a:avLst/>
          </a:prstGeom>
        </p:spPr>
      </p:pic>
      <p:sp>
        <p:nvSpPr>
          <p:cNvPr id="9" name="Oval 8">
            <a:extLst>
              <a:ext uri="{FF2B5EF4-FFF2-40B4-BE49-F238E27FC236}">
                <a16:creationId xmlns:a16="http://schemas.microsoft.com/office/drawing/2014/main" id="{4962C9BE-172B-4A99-A0BB-CF5CC2EA3758}"/>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pic>
        <p:nvPicPr>
          <p:cNvPr id="10" name="Picture 9">
            <a:extLst>
              <a:ext uri="{FF2B5EF4-FFF2-40B4-BE49-F238E27FC236}">
                <a16:creationId xmlns:a16="http://schemas.microsoft.com/office/drawing/2014/main" id="{6D7B7224-71E5-44EE-A642-0605F81A2670}"/>
              </a:ext>
            </a:extLst>
          </p:cNvPr>
          <p:cNvPicPr>
            <a:picLocks noChangeAspect="1"/>
          </p:cNvPicPr>
          <p:nvPr/>
        </p:nvPicPr>
        <p:blipFill>
          <a:blip r:embed="rId3"/>
          <a:stretch>
            <a:fillRect/>
          </a:stretch>
        </p:blipFill>
        <p:spPr>
          <a:xfrm>
            <a:off x="8096633" y="1174367"/>
            <a:ext cx="3870536" cy="5005805"/>
          </a:xfrm>
          <a:prstGeom prst="rect">
            <a:avLst/>
          </a:prstGeom>
          <a:ln>
            <a:solidFill>
              <a:srgbClr val="00B0F0"/>
            </a:solidFill>
          </a:ln>
        </p:spPr>
      </p:pic>
    </p:spTree>
    <p:extLst>
      <p:ext uri="{BB962C8B-B14F-4D97-AF65-F5344CB8AC3E}">
        <p14:creationId xmlns:p14="http://schemas.microsoft.com/office/powerpoint/2010/main" val="248274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9F6C7-4C86-4E1A-A835-E8206A334F1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3" name="TextBox 2">
            <a:extLst>
              <a:ext uri="{FF2B5EF4-FFF2-40B4-BE49-F238E27FC236}">
                <a16:creationId xmlns:a16="http://schemas.microsoft.com/office/drawing/2014/main" id="{AAA5C1BF-443B-4DEB-9B41-C1E52CD4A36A}"/>
              </a:ext>
            </a:extLst>
          </p:cNvPr>
          <p:cNvSpPr txBox="1"/>
          <p:nvPr/>
        </p:nvSpPr>
        <p:spPr>
          <a:xfrm>
            <a:off x="843280" y="483886"/>
            <a:ext cx="9123010" cy="6124754"/>
          </a:xfrm>
          <a:prstGeom prst="rect">
            <a:avLst/>
          </a:prstGeom>
          <a:noFill/>
        </p:spPr>
        <p:txBody>
          <a:bodyPr wrap="none" rtlCol="0">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BoardingGate</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Terminal </a:t>
            </a:r>
            <a:r>
              <a:rPr lang="en-US" sz="1400" dirty="0" err="1">
                <a:solidFill>
                  <a:srgbClr val="0000C0"/>
                </a:solidFill>
                <a:latin typeface="Consolas" panose="020B0609020204030204" pitchFamily="49" charset="0"/>
              </a:rPr>
              <a:t>terminal</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Aircraft </a:t>
            </a:r>
            <a:r>
              <a:rPr lang="en-US" sz="1400" dirty="0" err="1">
                <a:solidFill>
                  <a:srgbClr val="0000C0"/>
                </a:solidFill>
                <a:latin typeface="Consolas" panose="020B0609020204030204" pitchFamily="49" charset="0"/>
              </a:rPr>
              <a:t>aircraft</a:t>
            </a:r>
            <a:r>
              <a:rPr lang="en-US" sz="1400"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Queue&lt;Passenger&gt; </a:t>
            </a:r>
            <a:r>
              <a:rPr lang="en-US" sz="1400" b="1" i="1" dirty="0">
                <a:solidFill>
                  <a:srgbClr val="0000C0"/>
                </a:solidFill>
                <a:latin typeface="Consolas" panose="020B0609020204030204" pitchFamily="49" charset="0"/>
              </a:rPr>
              <a:t>queue</a:t>
            </a:r>
            <a:r>
              <a:rPr lang="en-US" sz="1400" b="1" i="1" dirty="0">
                <a:solidFill>
                  <a:srgbClr val="000000"/>
                </a:solidFill>
                <a:latin typeface="Consolas" panose="020B0609020204030204" pitchFamily="49" charset="0"/>
              </a:rPr>
              <a:t> = </a:t>
            </a:r>
            <a:r>
              <a:rPr lang="en-US" sz="1400" b="1" i="1" dirty="0">
                <a:solidFill>
                  <a:srgbClr val="7F0055"/>
                </a:solidFill>
                <a:latin typeface="Consolas" panose="020B0609020204030204" pitchFamily="49" charset="0"/>
              </a:rPr>
              <a:t>new</a:t>
            </a:r>
            <a:r>
              <a:rPr lang="en-US" sz="1400" b="1" i="1" dirty="0">
                <a:solidFill>
                  <a:srgbClr val="000000"/>
                </a:solidFill>
                <a:latin typeface="Consolas" panose="020B0609020204030204" pitchFamily="49" charset="0"/>
              </a:rPr>
              <a:t> LinkedList&lt;&gt;();</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lvl="2"/>
            <a:r>
              <a:rPr lang="en-US" sz="1400" dirty="0" err="1">
                <a:solidFill>
                  <a:srgbClr val="000000"/>
                </a:solidFill>
                <a:latin typeface="Consolas" panose="020B0609020204030204" pitchFamily="49" charset="0"/>
              </a:rPr>
              <a:t>BoardingGate</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boardingGate</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BoardingGate</a:t>
            </a:r>
            <a:r>
              <a:rPr lang="en-US" sz="1400" b="1" dirty="0">
                <a:solidFill>
                  <a:srgbClr val="000000"/>
                </a:solidFill>
                <a:latin typeface="Consolas" panose="020B0609020204030204" pitchFamily="49" charset="0"/>
              </a:rPr>
              <a:t>();</a:t>
            </a:r>
          </a:p>
          <a:p>
            <a:pPr lvl="2"/>
            <a:r>
              <a:rPr lang="en-US" sz="1400" dirty="0">
                <a:solidFill>
                  <a:srgbClr val="000000"/>
                </a:solidFill>
                <a:latin typeface="Consolas" panose="020B0609020204030204" pitchFamily="49" charset="0"/>
              </a:rPr>
              <a:t>Scanner </a:t>
            </a:r>
            <a:r>
              <a:rPr lang="en-US" sz="1400" dirty="0">
                <a:solidFill>
                  <a:srgbClr val="6A3E3E"/>
                </a:solidFill>
                <a:latin typeface="Consolas" panose="020B0609020204030204" pitchFamily="49" charset="0"/>
              </a:rPr>
              <a:t>input</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Scanner(System.</a:t>
            </a:r>
            <a:r>
              <a:rPr lang="en-US" sz="1400" b="1" i="1" dirty="0">
                <a:solidFill>
                  <a:srgbClr val="0000C0"/>
                </a:solidFill>
                <a:latin typeface="Consolas" panose="020B0609020204030204" pitchFamily="49" charset="0"/>
              </a:rPr>
              <a:t>in</a:t>
            </a:r>
            <a:r>
              <a:rPr lang="en-US" sz="1400" b="1" i="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"Passenger time to board?"</a:t>
            </a:r>
            <a:r>
              <a:rPr lang="en-US" sz="1400" b="1" i="1"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boardingGate</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aircraft</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Aircraft(</a:t>
            </a:r>
            <a:r>
              <a:rPr lang="en-US" sz="1400" b="1" dirty="0" err="1">
                <a:solidFill>
                  <a:srgbClr val="6A3E3E"/>
                </a:solidFill>
                <a:latin typeface="Consolas" panose="020B0609020204030204" pitchFamily="49" charset="0"/>
              </a:rPr>
              <a:t>input</a:t>
            </a:r>
            <a:r>
              <a:rPr lang="en-US" sz="1400" b="1" dirty="0" err="1">
                <a:solidFill>
                  <a:srgbClr val="000000"/>
                </a:solidFill>
                <a:latin typeface="Consolas" panose="020B0609020204030204" pitchFamily="49" charset="0"/>
              </a:rPr>
              <a:t>.nextInt</a:t>
            </a:r>
            <a:r>
              <a:rPr lang="en-US" sz="1400" b="1"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"Passenger delay? "</a:t>
            </a:r>
            <a:r>
              <a:rPr lang="en-US" sz="1400" b="1" i="1"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boardingGate</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terminal</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Terminal(</a:t>
            </a:r>
            <a:r>
              <a:rPr lang="en-US" sz="1400" b="1" dirty="0" err="1">
                <a:solidFill>
                  <a:srgbClr val="6A3E3E"/>
                </a:solidFill>
                <a:latin typeface="Consolas" panose="020B0609020204030204" pitchFamily="49" charset="0"/>
              </a:rPr>
              <a:t>input</a:t>
            </a:r>
            <a:r>
              <a:rPr lang="en-US" sz="1400" b="1" dirty="0" err="1">
                <a:solidFill>
                  <a:srgbClr val="000000"/>
                </a:solidFill>
                <a:latin typeface="Consolas" panose="020B0609020204030204" pitchFamily="49" charset="0"/>
              </a:rPr>
              <a:t>.nextInt</a:t>
            </a:r>
            <a:r>
              <a:rPr lang="en-US" sz="1400" b="1"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boardingGate</a:t>
            </a:r>
            <a:r>
              <a:rPr lang="en-US" sz="1400" dirty="0" err="1">
                <a:solidFill>
                  <a:srgbClr val="000000"/>
                </a:solidFill>
                <a:latin typeface="Consolas" panose="020B0609020204030204" pitchFamily="49" charset="0"/>
              </a:rPr>
              <a:t>.board</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input</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lvl="2"/>
            <a:r>
              <a:rPr lang="en-US" sz="1400" dirty="0">
                <a:solidFill>
                  <a:srgbClr val="000000"/>
                </a:solidFill>
                <a:latin typeface="Consolas" panose="020B0609020204030204" pitchFamily="49" charset="0"/>
              </a:rPr>
              <a:t>}</a:t>
            </a:r>
          </a:p>
          <a:p>
            <a:pPr lvl="2"/>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board() {</a:t>
            </a:r>
          </a:p>
          <a:p>
            <a:pPr lvl="3"/>
            <a:r>
              <a:rPr lang="en-US" sz="1400" dirty="0">
                <a:solidFill>
                  <a:srgbClr val="000000"/>
                </a:solidFill>
                <a:latin typeface="Consolas" panose="020B0609020204030204" pitchFamily="49" charset="0"/>
              </a:rPr>
              <a:t>Thread </a:t>
            </a:r>
            <a:r>
              <a:rPr lang="en-US" sz="1400" dirty="0">
                <a:solidFill>
                  <a:srgbClr val="6A3E3E"/>
                </a:solidFill>
                <a:latin typeface="Consolas" panose="020B0609020204030204" pitchFamily="49" charset="0"/>
              </a:rPr>
              <a:t>thread1</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Thread(</a:t>
            </a:r>
            <a:r>
              <a:rPr lang="en-US" sz="1400" b="1" dirty="0">
                <a:solidFill>
                  <a:srgbClr val="0000C0"/>
                </a:solidFill>
                <a:latin typeface="Consolas" panose="020B0609020204030204" pitchFamily="49" charset="0"/>
              </a:rPr>
              <a:t>aircraft</a:t>
            </a:r>
            <a:r>
              <a:rPr lang="en-US" sz="1400" b="1" dirty="0">
                <a:solidFill>
                  <a:srgbClr val="000000"/>
                </a:solidFill>
                <a:latin typeface="Consolas" panose="020B0609020204030204" pitchFamily="49" charset="0"/>
              </a:rPr>
              <a:t>);</a:t>
            </a:r>
          </a:p>
          <a:p>
            <a:pPr lvl="3"/>
            <a:r>
              <a:rPr lang="en-US" sz="1400" dirty="0">
                <a:solidFill>
                  <a:srgbClr val="000000"/>
                </a:solidFill>
                <a:latin typeface="Consolas" panose="020B0609020204030204" pitchFamily="49" charset="0"/>
              </a:rPr>
              <a:t>Thread </a:t>
            </a:r>
            <a:r>
              <a:rPr lang="en-US" sz="1400" dirty="0">
                <a:solidFill>
                  <a:srgbClr val="6A3E3E"/>
                </a:solidFill>
                <a:latin typeface="Consolas" panose="020B0609020204030204" pitchFamily="49" charset="0"/>
              </a:rPr>
              <a:t>thread2</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Thread(</a:t>
            </a:r>
            <a:r>
              <a:rPr lang="en-US" sz="1400" b="1" dirty="0">
                <a:solidFill>
                  <a:srgbClr val="0000C0"/>
                </a:solidFill>
                <a:latin typeface="Consolas" panose="020B0609020204030204" pitchFamily="49" charset="0"/>
              </a:rPr>
              <a:t>terminal</a:t>
            </a:r>
            <a:r>
              <a:rPr lang="en-US" sz="1400" b="1" dirty="0">
                <a:solidFill>
                  <a:srgbClr val="000000"/>
                </a:solidFill>
                <a:latin typeface="Consolas" panose="020B0609020204030204" pitchFamily="49" charset="0"/>
              </a:rPr>
              <a:t>);</a:t>
            </a:r>
          </a:p>
          <a:p>
            <a:pPr lvl="3"/>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startTime</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System.</a:t>
            </a:r>
            <a:r>
              <a:rPr lang="en-US" sz="1400" b="1" i="1" dirty="0" err="1">
                <a:solidFill>
                  <a:srgbClr val="000000"/>
                </a:solidFill>
                <a:latin typeface="Consolas" panose="020B0609020204030204" pitchFamily="49" charset="0"/>
              </a:rPr>
              <a:t>currentTimeMillis</a:t>
            </a:r>
            <a:r>
              <a:rPr lang="en-US" sz="1400" b="1" i="1" dirty="0">
                <a:solidFill>
                  <a:srgbClr val="000000"/>
                </a:solidFill>
                <a:latin typeface="Consolas" panose="020B0609020204030204" pitchFamily="49" charset="0"/>
              </a:rPr>
              <a:t>();</a:t>
            </a:r>
          </a:p>
          <a:p>
            <a:pPr lvl="3"/>
            <a:r>
              <a:rPr lang="en-US" sz="1400" dirty="0">
                <a:solidFill>
                  <a:srgbClr val="6A3E3E"/>
                </a:solidFill>
                <a:latin typeface="Consolas" panose="020B0609020204030204" pitchFamily="49" charset="0"/>
              </a:rPr>
              <a:t>thread1</a:t>
            </a:r>
            <a:r>
              <a:rPr lang="en-US" sz="1400" dirty="0">
                <a:solidFill>
                  <a:srgbClr val="000000"/>
                </a:solidFill>
                <a:latin typeface="Consolas" panose="020B0609020204030204" pitchFamily="49" charset="0"/>
              </a:rPr>
              <a:t>.start();</a:t>
            </a:r>
          </a:p>
          <a:p>
            <a:pPr lvl="3"/>
            <a:r>
              <a:rPr lang="en-US" sz="1400" dirty="0">
                <a:solidFill>
                  <a:srgbClr val="6A3E3E"/>
                </a:solidFill>
                <a:latin typeface="Consolas" panose="020B0609020204030204" pitchFamily="49" charset="0"/>
              </a:rPr>
              <a:t>thread2</a:t>
            </a:r>
            <a:r>
              <a:rPr lang="en-US" sz="1400" dirty="0">
                <a:solidFill>
                  <a:srgbClr val="000000"/>
                </a:solidFill>
                <a:latin typeface="Consolas" panose="020B0609020204030204" pitchFamily="49" charset="0"/>
              </a:rPr>
              <a:t>.start();</a:t>
            </a:r>
          </a:p>
          <a:p>
            <a:pPr lvl="3"/>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pPr lvl="4"/>
            <a:r>
              <a:rPr lang="en-US" sz="1400" dirty="0">
                <a:solidFill>
                  <a:srgbClr val="6A3E3E"/>
                </a:solidFill>
                <a:latin typeface="Consolas" panose="020B0609020204030204" pitchFamily="49" charset="0"/>
              </a:rPr>
              <a:t>thread1</a:t>
            </a:r>
            <a:r>
              <a:rPr lang="en-US" sz="1400" dirty="0">
                <a:solidFill>
                  <a:srgbClr val="000000"/>
                </a:solidFill>
                <a:latin typeface="Consolas" panose="020B0609020204030204" pitchFamily="49" charset="0"/>
              </a:rPr>
              <a:t>.join();</a:t>
            </a:r>
          </a:p>
          <a:p>
            <a:pPr lvl="4"/>
            <a:r>
              <a:rPr lang="en-US" sz="1400" dirty="0">
                <a:solidFill>
                  <a:srgbClr val="6A3E3E"/>
                </a:solidFill>
                <a:latin typeface="Consolas" panose="020B0609020204030204" pitchFamily="49" charset="0"/>
              </a:rPr>
              <a:t>thread2</a:t>
            </a:r>
            <a:r>
              <a:rPr lang="en-US" sz="1400" dirty="0">
                <a:solidFill>
                  <a:srgbClr val="000000"/>
                </a:solidFill>
                <a:latin typeface="Consolas" panose="020B0609020204030204" pitchFamily="49" charset="0"/>
              </a:rPr>
              <a:t>.join();</a:t>
            </a:r>
          </a:p>
          <a:p>
            <a:pPr lvl="3"/>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InterruptedException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e</a:t>
            </a:r>
            <a:r>
              <a:rPr lang="en-US" sz="1400" b="1" dirty="0" err="1">
                <a:solidFill>
                  <a:srgbClr val="000000"/>
                </a:solidFill>
                <a:latin typeface="Consolas" panose="020B0609020204030204" pitchFamily="49" charset="0"/>
              </a:rPr>
              <a:t>.printStackTrace</a:t>
            </a:r>
            <a:r>
              <a:rPr lang="en-US" sz="1400" b="1" dirty="0">
                <a:solidFill>
                  <a:srgbClr val="000000"/>
                </a:solidFill>
                <a:latin typeface="Consolas" panose="020B0609020204030204" pitchFamily="49" charset="0"/>
              </a:rPr>
              <a:t>(); }</a:t>
            </a:r>
          </a:p>
          <a:p>
            <a:pPr lvl="3"/>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endTime</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System.</a:t>
            </a:r>
            <a:r>
              <a:rPr lang="en-US" sz="1400" b="1" i="1" dirty="0" err="1">
                <a:solidFill>
                  <a:srgbClr val="000000"/>
                </a:solidFill>
                <a:latin typeface="Consolas" panose="020B0609020204030204" pitchFamily="49" charset="0"/>
              </a:rPr>
              <a:t>currentTimeMillis</a:t>
            </a:r>
            <a:r>
              <a:rPr lang="en-US" sz="1400" b="1" i="1" dirty="0">
                <a:solidFill>
                  <a:srgbClr val="000000"/>
                </a:solidFill>
                <a:latin typeface="Consolas" panose="020B0609020204030204" pitchFamily="49" charset="0"/>
              </a:rPr>
              <a:t>();</a:t>
            </a:r>
          </a:p>
          <a:p>
            <a:pPr lvl="3"/>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"Total boarding time: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endTime</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startTime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t>
            </a:r>
            <a:r>
              <a:rPr lang="en-US" sz="1400" b="1" i="1" dirty="0" err="1">
                <a:solidFill>
                  <a:srgbClr val="2A00FF"/>
                </a:solidFill>
                <a:latin typeface="Consolas" panose="020B0609020204030204" pitchFamily="49" charset="0"/>
              </a:rPr>
              <a:t>ms</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p>
          <a:p>
            <a:pPr lvl="2"/>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5" name="TextBox 4">
            <a:extLst>
              <a:ext uri="{FF2B5EF4-FFF2-40B4-BE49-F238E27FC236}">
                <a16:creationId xmlns:a16="http://schemas.microsoft.com/office/drawing/2014/main" id="{1E023AE2-280E-4E6C-8B9D-336036FA6813}"/>
              </a:ext>
            </a:extLst>
          </p:cNvPr>
          <p:cNvSpPr txBox="1"/>
          <p:nvPr/>
        </p:nvSpPr>
        <p:spPr>
          <a:xfrm>
            <a:off x="4480560" y="71120"/>
            <a:ext cx="1142172" cy="369332"/>
          </a:xfrm>
          <a:prstGeom prst="rect">
            <a:avLst/>
          </a:prstGeom>
          <a:solidFill>
            <a:srgbClr val="FFC00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1</a:t>
            </a:r>
          </a:p>
        </p:txBody>
      </p:sp>
    </p:spTree>
    <p:extLst>
      <p:ext uri="{BB962C8B-B14F-4D97-AF65-F5344CB8AC3E}">
        <p14:creationId xmlns:p14="http://schemas.microsoft.com/office/powerpoint/2010/main" val="206116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1DCFB1-9155-404B-A7D1-EA04DE6D13B0}"/>
              </a:ext>
            </a:extLst>
          </p:cNvPr>
          <p:cNvPicPr>
            <a:picLocks noChangeAspect="1"/>
          </p:cNvPicPr>
          <p:nvPr/>
        </p:nvPicPr>
        <p:blipFill>
          <a:blip r:embed="rId2"/>
          <a:stretch>
            <a:fillRect/>
          </a:stretch>
        </p:blipFill>
        <p:spPr>
          <a:xfrm>
            <a:off x="682039" y="1013415"/>
            <a:ext cx="9087803" cy="5449166"/>
          </a:xfrm>
          <a:prstGeom prst="rect">
            <a:avLst/>
          </a:prstGeom>
        </p:spPr>
      </p:pic>
      <p:sp>
        <p:nvSpPr>
          <p:cNvPr id="2" name="Slide Number Placeholder 1">
            <a:extLst>
              <a:ext uri="{FF2B5EF4-FFF2-40B4-BE49-F238E27FC236}">
                <a16:creationId xmlns:a16="http://schemas.microsoft.com/office/drawing/2014/main" id="{6659F6C7-4C86-4E1A-A835-E8206A334F1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5" name="TextBox 4">
            <a:extLst>
              <a:ext uri="{FF2B5EF4-FFF2-40B4-BE49-F238E27FC236}">
                <a16:creationId xmlns:a16="http://schemas.microsoft.com/office/drawing/2014/main" id="{1E023AE2-280E-4E6C-8B9D-336036FA6813}"/>
              </a:ext>
            </a:extLst>
          </p:cNvPr>
          <p:cNvSpPr txBox="1"/>
          <p:nvPr/>
        </p:nvSpPr>
        <p:spPr>
          <a:xfrm>
            <a:off x="4582988" y="766871"/>
            <a:ext cx="1142172" cy="369332"/>
          </a:xfrm>
          <a:prstGeom prst="rect">
            <a:avLst/>
          </a:prstGeom>
          <a:solidFill>
            <a:srgbClr val="FFC00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1</a:t>
            </a:r>
          </a:p>
        </p:txBody>
      </p:sp>
      <p:sp>
        <p:nvSpPr>
          <p:cNvPr id="6" name="TextBox 5">
            <a:extLst>
              <a:ext uri="{FF2B5EF4-FFF2-40B4-BE49-F238E27FC236}">
                <a16:creationId xmlns:a16="http://schemas.microsoft.com/office/drawing/2014/main" id="{145E40CD-98B2-4F63-8911-E212C62D2DE2}"/>
              </a:ext>
            </a:extLst>
          </p:cNvPr>
          <p:cNvSpPr txBox="1"/>
          <p:nvPr/>
        </p:nvSpPr>
        <p:spPr>
          <a:xfrm>
            <a:off x="6096000" y="865596"/>
            <a:ext cx="4387740" cy="1600438"/>
          </a:xfrm>
          <a:prstGeom prst="rect">
            <a:avLst/>
          </a:prstGeom>
          <a:noFill/>
          <a:ln>
            <a:solidFill>
              <a:schemeClr val="bg1">
                <a:lumMod val="65000"/>
              </a:schemeClr>
            </a:solidFill>
          </a:ln>
        </p:spPr>
        <p:txBody>
          <a:bodyPr wrap="none" rtlCol="0">
            <a:spAutoFit/>
          </a:bodyPr>
          <a:lstStyle/>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Passenger {</a:t>
            </a: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ticketNumber</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totalPassengers</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Passenger() {</a:t>
            </a:r>
          </a:p>
          <a:p>
            <a:pPr lvl="2"/>
            <a:r>
              <a:rPr lang="en-US" sz="1400" dirty="0" err="1">
                <a:solidFill>
                  <a:srgbClr val="0000C0"/>
                </a:solidFill>
                <a:latin typeface="Consolas" panose="020B0609020204030204" pitchFamily="49" charset="0"/>
              </a:rPr>
              <a:t>ticketNumber</a:t>
            </a:r>
            <a:r>
              <a:rPr lang="en-US" sz="1400" dirty="0">
                <a:solidFill>
                  <a:srgbClr val="000000"/>
                </a:solidFill>
                <a:latin typeface="Consolas" panose="020B0609020204030204" pitchFamily="49" charset="0"/>
              </a:rPr>
              <a:t> = </a:t>
            </a:r>
            <a:r>
              <a:rPr lang="en-US" sz="1400" i="1" dirty="0" err="1">
                <a:solidFill>
                  <a:srgbClr val="0000C0"/>
                </a:solidFill>
                <a:latin typeface="Consolas" panose="020B0609020204030204" pitchFamily="49" charset="0"/>
              </a:rPr>
              <a:t>totalPassengers</a:t>
            </a:r>
            <a:r>
              <a:rPr lang="en-US" sz="1400"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7" name="TextBox 6">
            <a:extLst>
              <a:ext uri="{FF2B5EF4-FFF2-40B4-BE49-F238E27FC236}">
                <a16:creationId xmlns:a16="http://schemas.microsoft.com/office/drawing/2014/main" id="{D4A7F633-0E1B-4A4F-9390-AA5CBCBDDAAE}"/>
              </a:ext>
            </a:extLst>
          </p:cNvPr>
          <p:cNvSpPr txBox="1"/>
          <p:nvPr/>
        </p:nvSpPr>
        <p:spPr>
          <a:xfrm>
            <a:off x="6966060" y="2783891"/>
            <a:ext cx="4387740" cy="1908215"/>
          </a:xfrm>
          <a:prstGeom prst="rect">
            <a:avLst/>
          </a:prstGeom>
          <a:solidFill>
            <a:srgbClr val="ED7D31"/>
          </a:solidFill>
        </p:spPr>
        <p:txBody>
          <a:bodyPr wrap="square" rtlCol="0">
            <a:spAutoFit/>
          </a:bodyPr>
          <a:lstStyle>
            <a:defPPr>
              <a:defRPr lang="en-US"/>
            </a:defPPr>
            <a:lvl1pPr marR="0" lvl="0" indent="0" defTabSz="914400" fontAlgn="auto">
              <a:lnSpc>
                <a:spcPct val="100000"/>
              </a:lnSpc>
              <a:spcBef>
                <a:spcPts val="0"/>
              </a:spcBef>
              <a:spcAft>
                <a:spcPts val="0"/>
              </a:spcAft>
              <a:buClrTx/>
              <a:buSzTx/>
              <a:buFontTx/>
              <a:buNone/>
              <a:tabLst/>
              <a:defRPr kumimoji="0" sz="2000" b="0" i="0" u="none" strike="noStrike" kern="0" cap="none" spc="0" normalizeH="0" baseline="0">
                <a:ln>
                  <a:noFill/>
                </a:ln>
                <a:solidFill>
                  <a:prstClr val="white"/>
                </a:solidFill>
                <a:effectLst/>
                <a:uLnTx/>
                <a:uFillTx/>
                <a:latin typeface="Calibri" panose="020F0502020204030204"/>
              </a:defRPr>
            </a:lvl1pPr>
          </a:lstStyle>
          <a:p>
            <a:r>
              <a:rPr lang="en-US" dirty="0"/>
              <a:t>Question: Where should synchronized block begin and end?</a:t>
            </a:r>
          </a:p>
          <a:p>
            <a:endParaRPr lang="en-US" dirty="0"/>
          </a:p>
          <a:p>
            <a:r>
              <a:rPr lang="en-US" dirty="0"/>
              <a:t>synchronized(</a:t>
            </a:r>
            <a:r>
              <a:rPr lang="en-US" dirty="0" err="1"/>
              <a:t>BoardingGate.queue</a:t>
            </a:r>
            <a:r>
              <a:rPr lang="en-US" dirty="0"/>
              <a:t>) {</a:t>
            </a:r>
          </a:p>
          <a:p>
            <a:pPr lvl="1"/>
            <a:r>
              <a:rPr lang="en-US" dirty="0"/>
              <a:t>…</a:t>
            </a:r>
          </a:p>
          <a:p>
            <a:r>
              <a:rPr lang="en-US" dirty="0"/>
              <a:t>}</a:t>
            </a:r>
          </a:p>
        </p:txBody>
      </p:sp>
      <p:sp>
        <p:nvSpPr>
          <p:cNvPr id="11" name="Oval 10">
            <a:extLst>
              <a:ext uri="{FF2B5EF4-FFF2-40B4-BE49-F238E27FC236}">
                <a16:creationId xmlns:a16="http://schemas.microsoft.com/office/drawing/2014/main" id="{5AE58B2B-346D-44C2-9594-8EF082C6BE89}"/>
              </a:ext>
            </a:extLst>
          </p:cNvPr>
          <p:cNvSpPr/>
          <p:nvPr/>
        </p:nvSpPr>
        <p:spPr>
          <a:xfrm>
            <a:off x="10612120" y="420752"/>
            <a:ext cx="680720" cy="674619"/>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panose="020F0502020204030204"/>
                <a:ea typeface="+mn-ea"/>
                <a:cs typeface="+mn-cs"/>
              </a:rPr>
              <a:t>P</a:t>
            </a:r>
          </a:p>
        </p:txBody>
      </p:sp>
      <p:sp>
        <p:nvSpPr>
          <p:cNvPr id="13" name="Title 1">
            <a:extLst>
              <a:ext uri="{FF2B5EF4-FFF2-40B4-BE49-F238E27FC236}">
                <a16:creationId xmlns:a16="http://schemas.microsoft.com/office/drawing/2014/main" id="{CABA01C1-9C48-4FF4-8383-AD6B2CA352F9}"/>
              </a:ext>
            </a:extLst>
          </p:cNvPr>
          <p:cNvSpPr txBox="1">
            <a:spLocks/>
          </p:cNvSpPr>
          <p:nvPr/>
        </p:nvSpPr>
        <p:spPr>
          <a:xfrm>
            <a:off x="838200" y="136525"/>
            <a:ext cx="10515600" cy="637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ysClr val="windowText" lastClr="000000"/>
                </a:solidFill>
                <a:latin typeface="Calibri Light" panose="020F0302020204030204"/>
              </a:rPr>
              <a:t>7</a:t>
            </a:r>
            <a:r>
              <a:rPr kumimoji="0" lang="en-US" sz="3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 Producer-Consumer 3</a:t>
            </a:r>
          </a:p>
        </p:txBody>
      </p:sp>
    </p:spTree>
    <p:extLst>
      <p:ext uri="{BB962C8B-B14F-4D97-AF65-F5344CB8AC3E}">
        <p14:creationId xmlns:p14="http://schemas.microsoft.com/office/powerpoint/2010/main" val="216853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9F6C7-4C86-4E1A-A835-E8206A334F18}"/>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3" name="TextBox 2">
            <a:extLst>
              <a:ext uri="{FF2B5EF4-FFF2-40B4-BE49-F238E27FC236}">
                <a16:creationId xmlns:a16="http://schemas.microsoft.com/office/drawing/2014/main" id="{AAA5C1BF-443B-4DEB-9B41-C1E52CD4A36A}"/>
              </a:ext>
            </a:extLst>
          </p:cNvPr>
          <p:cNvSpPr txBox="1"/>
          <p:nvPr/>
        </p:nvSpPr>
        <p:spPr>
          <a:xfrm>
            <a:off x="875937" y="546036"/>
            <a:ext cx="10746568" cy="5478423"/>
          </a:xfrm>
          <a:prstGeom prst="rect">
            <a:avLst/>
          </a:prstGeom>
          <a:noFill/>
        </p:spPr>
        <p:txBody>
          <a:bodyPr wrap="square" rtlCol="0">
            <a:spAutoFit/>
          </a:bodyPr>
          <a:lstStyle/>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Terminal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Runnable{</a:t>
            </a: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passengerDelay</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Terminal(</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passengerDelay</a:t>
            </a:r>
            <a:r>
              <a:rPr lang="en-US" sz="1400" b="1" dirty="0">
                <a:solidFill>
                  <a:srgbClr val="000000"/>
                </a:solidFill>
                <a:latin typeface="Consolas" panose="020B0609020204030204" pitchFamily="49" charset="0"/>
              </a:rPr>
              <a:t>) {</a:t>
            </a:r>
          </a:p>
          <a:p>
            <a:pPr lvl="2"/>
            <a:r>
              <a:rPr lang="en-US" sz="1400" b="1" dirty="0" err="1">
                <a:solidFill>
                  <a:srgbClr val="7F0055"/>
                </a:solidFill>
                <a:latin typeface="Consolas" panose="020B0609020204030204" pitchFamily="49" charset="0"/>
              </a:rPr>
              <a:t>this</a:t>
            </a:r>
            <a:r>
              <a:rPr lang="en-US" sz="1400" b="1" dirty="0" err="1">
                <a:solidFill>
                  <a:srgbClr val="000000"/>
                </a:solidFill>
                <a:latin typeface="Consolas" panose="020B0609020204030204" pitchFamily="49" charset="0"/>
              </a:rPr>
              <a:t>.</a:t>
            </a:r>
            <a:r>
              <a:rPr lang="en-US" sz="1400" b="1" dirty="0" err="1">
                <a:solidFill>
                  <a:srgbClr val="0000C0"/>
                </a:solidFill>
                <a:latin typeface="Consolas" panose="020B0609020204030204" pitchFamily="49" charset="0"/>
              </a:rPr>
              <a:t>passengerDelay</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passengerDelay</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@Override</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run() {</a:t>
            </a:r>
          </a:p>
          <a:p>
            <a:pPr lvl="2"/>
            <a:r>
              <a:rPr lang="en-US" sz="1400" dirty="0">
                <a:solidFill>
                  <a:srgbClr val="000000"/>
                </a:solidFill>
                <a:latin typeface="Consolas" panose="020B0609020204030204" pitchFamily="49" charset="0"/>
              </a:rPr>
              <a:t>Random </a:t>
            </a:r>
            <a:r>
              <a:rPr lang="en-US" sz="1400" dirty="0" err="1">
                <a:solidFill>
                  <a:srgbClr val="6A3E3E"/>
                </a:solidFill>
                <a:latin typeface="Consolas" panose="020B0609020204030204" pitchFamily="49" charset="0"/>
              </a:rPr>
              <a:t>random</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Random();</a:t>
            </a:r>
          </a:p>
          <a:p>
            <a:pPr lvl="2"/>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Passenger.</a:t>
            </a:r>
            <a:r>
              <a:rPr lang="en-US" sz="1400" b="1" i="1" dirty="0" err="1">
                <a:solidFill>
                  <a:srgbClr val="0000C0"/>
                </a:solidFill>
                <a:latin typeface="Consolas" panose="020B0609020204030204" pitchFamily="49" charset="0"/>
              </a:rPr>
              <a:t>totalPassengers</a:t>
            </a:r>
            <a:r>
              <a:rPr lang="en-US" sz="1400" b="1" i="1" dirty="0">
                <a:solidFill>
                  <a:srgbClr val="000000"/>
                </a:solidFill>
                <a:latin typeface="Consolas" panose="020B0609020204030204" pitchFamily="49" charset="0"/>
              </a:rPr>
              <a:t> &lt; </a:t>
            </a:r>
            <a:r>
              <a:rPr lang="en-US" sz="1400" b="1" i="1" dirty="0" err="1">
                <a:solidFill>
                  <a:srgbClr val="000000"/>
                </a:solidFill>
                <a:latin typeface="Consolas" panose="020B0609020204030204" pitchFamily="49" charset="0"/>
              </a:rPr>
              <a:t>Aircraft.</a:t>
            </a:r>
            <a:r>
              <a:rPr lang="en-US" sz="1400" b="1" i="1" dirty="0" err="1">
                <a:solidFill>
                  <a:srgbClr val="0000C0"/>
                </a:solidFill>
                <a:latin typeface="Consolas" panose="020B0609020204030204" pitchFamily="49" charset="0"/>
              </a:rPr>
              <a:t>capacity</a:t>
            </a:r>
            <a:r>
              <a:rPr lang="en-US" sz="1400" b="1" i="1" dirty="0">
                <a:solidFill>
                  <a:srgbClr val="000000"/>
                </a:solidFill>
                <a:latin typeface="Consolas" panose="020B0609020204030204" pitchFamily="49" charset="0"/>
              </a:rPr>
              <a:t>) { // &lt; or &lt;=</a:t>
            </a:r>
          </a:p>
          <a:p>
            <a:pPr lvl="3"/>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pPr lvl="4"/>
            <a:r>
              <a:rPr lang="en-US" sz="1400" dirty="0" err="1">
                <a:solidFill>
                  <a:srgbClr val="000000"/>
                </a:solidFill>
                <a:latin typeface="Consolas" panose="020B0609020204030204" pitchFamily="49" charset="0"/>
              </a:rPr>
              <a:t>Thread.</a:t>
            </a:r>
            <a:r>
              <a:rPr lang="en-US" sz="1400" i="1" dirty="0" err="1">
                <a:solidFill>
                  <a:srgbClr val="000000"/>
                </a:solidFill>
                <a:latin typeface="Consolas" panose="020B0609020204030204" pitchFamily="49" charset="0"/>
              </a:rPr>
              <a:t>sleep</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random</a:t>
            </a:r>
            <a:r>
              <a:rPr lang="en-US" sz="1400" i="1" dirty="0" err="1">
                <a:solidFill>
                  <a:srgbClr val="000000"/>
                </a:solidFill>
                <a:latin typeface="Consolas" panose="020B0609020204030204" pitchFamily="49" charset="0"/>
              </a:rPr>
              <a:t>.nextInt</a:t>
            </a:r>
            <a:r>
              <a:rPr lang="en-US" sz="1400" i="1" dirty="0">
                <a:solidFill>
                  <a:srgbClr val="000000"/>
                </a:solidFill>
                <a:latin typeface="Consolas" panose="020B0609020204030204" pitchFamily="49" charset="0"/>
              </a:rPr>
              <a:t>(</a:t>
            </a:r>
            <a:r>
              <a:rPr lang="en-US" sz="1400" i="1" dirty="0" err="1">
                <a:solidFill>
                  <a:srgbClr val="0000C0"/>
                </a:solidFill>
                <a:latin typeface="Consolas" panose="020B0609020204030204" pitchFamily="49" charset="0"/>
              </a:rPr>
              <a:t>passengerDelay</a:t>
            </a:r>
            <a:r>
              <a:rPr lang="en-US" sz="1400" i="1" dirty="0">
                <a:solidFill>
                  <a:srgbClr val="000000"/>
                </a:solidFill>
                <a:latin typeface="Consolas" panose="020B0609020204030204" pitchFamily="49" charset="0"/>
              </a:rPr>
              <a:t>));</a:t>
            </a:r>
          </a:p>
          <a:p>
            <a:pPr lvl="4"/>
            <a:r>
              <a:rPr lang="en-US" sz="1400" dirty="0">
                <a:solidFill>
                  <a:srgbClr val="000000"/>
                </a:solidFill>
                <a:latin typeface="Consolas" panose="020B0609020204030204" pitchFamily="49" charset="0"/>
              </a:rPr>
              <a:t>Passenger </a:t>
            </a:r>
            <a:r>
              <a:rPr lang="en-US" sz="1400" dirty="0" err="1">
                <a:solidFill>
                  <a:srgbClr val="6A3E3E"/>
                </a:solidFill>
                <a:latin typeface="Consolas" panose="020B0609020204030204" pitchFamily="49" charset="0"/>
              </a:rPr>
              <a:t>passenger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Passenger();</a:t>
            </a:r>
          </a:p>
          <a:p>
            <a:pPr lvl="4"/>
            <a:r>
              <a:rPr lang="en-US" sz="1400" b="1" dirty="0">
                <a:solidFill>
                  <a:srgbClr val="7F0055"/>
                </a:solidFill>
                <a:latin typeface="Consolas" panose="020B0609020204030204" pitchFamily="49" charset="0"/>
              </a:rPr>
              <a:t>synchronized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BoardingGate.</a:t>
            </a:r>
            <a:r>
              <a:rPr lang="en-US" sz="1400" b="1" i="1" dirty="0" err="1">
                <a:solidFill>
                  <a:srgbClr val="0000C0"/>
                </a:solidFill>
                <a:latin typeface="Consolas" panose="020B0609020204030204" pitchFamily="49" charset="0"/>
              </a:rPr>
              <a:t>queue</a:t>
            </a:r>
            <a:r>
              <a:rPr lang="en-US" sz="1400" b="1" i="1" dirty="0">
                <a:solidFill>
                  <a:srgbClr val="000000"/>
                </a:solidFill>
                <a:latin typeface="Consolas" panose="020B0609020204030204" pitchFamily="49" charset="0"/>
              </a:rPr>
              <a:t>) {</a:t>
            </a:r>
          </a:p>
          <a:p>
            <a:pPr lvl="5"/>
            <a:r>
              <a:rPr lang="en-US" sz="1400" dirty="0" err="1">
                <a:solidFill>
                  <a:srgbClr val="000000"/>
                </a:solidFill>
                <a:latin typeface="Consolas" panose="020B0609020204030204" pitchFamily="49" charset="0"/>
              </a:rPr>
              <a:t>BoardingGate.</a:t>
            </a:r>
            <a:r>
              <a:rPr lang="en-US" sz="1400" i="1" dirty="0" err="1">
                <a:solidFill>
                  <a:srgbClr val="0000C0"/>
                </a:solidFill>
                <a:latin typeface="Consolas" panose="020B0609020204030204" pitchFamily="49" charset="0"/>
              </a:rPr>
              <a:t>queue</a:t>
            </a:r>
            <a:r>
              <a:rPr lang="en-US" sz="1400" i="1" dirty="0" err="1">
                <a:solidFill>
                  <a:srgbClr val="000000"/>
                </a:solidFill>
                <a:latin typeface="Consolas" panose="020B0609020204030204" pitchFamily="49" charset="0"/>
              </a:rPr>
              <a:t>.offer</a:t>
            </a:r>
            <a:r>
              <a:rPr lang="en-US" sz="1400" i="1" dirty="0">
                <a:solidFill>
                  <a:srgbClr val="000000"/>
                </a:solidFill>
                <a:latin typeface="Consolas" panose="020B0609020204030204" pitchFamily="49" charset="0"/>
              </a:rPr>
              <a:t>(</a:t>
            </a:r>
            <a:r>
              <a:rPr lang="en-US" sz="1400" i="1" dirty="0">
                <a:solidFill>
                  <a:srgbClr val="6A3E3E"/>
                </a:solidFill>
                <a:latin typeface="Consolas" panose="020B0609020204030204" pitchFamily="49" charset="0"/>
              </a:rPr>
              <a:t>passenger</a:t>
            </a:r>
            <a:r>
              <a:rPr lang="en-US" sz="1400" i="1" dirty="0">
                <a:solidFill>
                  <a:srgbClr val="000000"/>
                </a:solidFill>
                <a:latin typeface="Consolas" panose="020B0609020204030204" pitchFamily="49" charset="0"/>
              </a:rPr>
              <a:t>);</a:t>
            </a:r>
          </a:p>
          <a:p>
            <a:pPr lvl="5"/>
            <a:r>
              <a:rPr lang="en-US" sz="1400" dirty="0" err="1">
                <a:solidFill>
                  <a:srgbClr val="000000"/>
                </a:solidFill>
                <a:highlight>
                  <a:srgbClr val="FFFF00"/>
                </a:highlight>
                <a:latin typeface="Consolas" panose="020B0609020204030204" pitchFamily="49" charset="0"/>
              </a:rPr>
              <a:t>System.</a:t>
            </a:r>
            <a:r>
              <a:rPr lang="en-US" sz="1400" b="1" i="1" dirty="0" err="1">
                <a:solidFill>
                  <a:srgbClr val="0000C0"/>
                </a:solidFill>
                <a:highlight>
                  <a:srgbClr val="FFFF00"/>
                </a:highlight>
                <a:latin typeface="Consolas" panose="020B0609020204030204" pitchFamily="49" charset="0"/>
              </a:rPr>
              <a:t>out</a:t>
            </a:r>
            <a:r>
              <a:rPr lang="en-US" sz="1400" b="1" i="1" dirty="0" err="1">
                <a:solidFill>
                  <a:srgbClr val="000000"/>
                </a:solidFill>
                <a:highlight>
                  <a:srgbClr val="FFFF00"/>
                </a:highlight>
                <a:latin typeface="Consolas" panose="020B0609020204030204" pitchFamily="49" charset="0"/>
              </a:rPr>
              <a:t>.printf</a:t>
            </a:r>
            <a:r>
              <a:rPr lang="en-US" sz="1400" b="1" i="1" dirty="0">
                <a:solidFill>
                  <a:srgbClr val="000000"/>
                </a:solidFill>
                <a:highlight>
                  <a:srgbClr val="FFFF00"/>
                </a:highlight>
                <a:latin typeface="Consolas" panose="020B0609020204030204" pitchFamily="49" charset="0"/>
              </a:rPr>
              <a:t>(</a:t>
            </a:r>
            <a:r>
              <a:rPr lang="en-US" sz="1400" b="1" i="1" dirty="0">
                <a:solidFill>
                  <a:srgbClr val="2A00FF"/>
                </a:solidFill>
                <a:highlight>
                  <a:srgbClr val="FFFF00"/>
                </a:highlight>
                <a:latin typeface="Consolas" panose="020B0609020204030204" pitchFamily="49" charset="0"/>
              </a:rPr>
              <a:t>"Passenger %d joined </a:t>
            </a:r>
            <a:r>
              <a:rPr lang="en-US" sz="1400" b="1" i="1" dirty="0" err="1">
                <a:solidFill>
                  <a:srgbClr val="2A00FF"/>
                </a:solidFill>
                <a:highlight>
                  <a:srgbClr val="FFFF00"/>
                </a:highlight>
                <a:latin typeface="Consolas" panose="020B0609020204030204" pitchFamily="49" charset="0"/>
              </a:rPr>
              <a:t>Q%n</a:t>
            </a:r>
            <a:r>
              <a:rPr lang="en-US" sz="1400" b="1" i="1" dirty="0">
                <a:solidFill>
                  <a:srgbClr val="2A00FF"/>
                </a:solidFill>
                <a:highlight>
                  <a:srgbClr val="FFFF00"/>
                </a:highlight>
                <a:latin typeface="Consolas" panose="020B0609020204030204" pitchFamily="49" charset="0"/>
              </a:rPr>
              <a:t>"</a:t>
            </a:r>
            <a:r>
              <a:rPr lang="en-US" sz="1400" b="1" i="1" dirty="0">
                <a:solidFill>
                  <a:srgbClr val="000000"/>
                </a:solidFill>
                <a:highlight>
                  <a:srgbClr val="FFFF00"/>
                </a:highlight>
                <a:latin typeface="Consolas" panose="020B0609020204030204" pitchFamily="49" charset="0"/>
              </a:rPr>
              <a:t>, </a:t>
            </a:r>
            <a:r>
              <a:rPr lang="en-US" sz="1400" b="1" i="1" dirty="0" err="1">
                <a:solidFill>
                  <a:srgbClr val="6A3E3E"/>
                </a:solidFill>
                <a:highlight>
                  <a:srgbClr val="FFFF00"/>
                </a:highlight>
                <a:latin typeface="Consolas" panose="020B0609020204030204" pitchFamily="49" charset="0"/>
              </a:rPr>
              <a:t>passenger</a:t>
            </a:r>
            <a:r>
              <a:rPr lang="en-US" sz="1400" b="1" i="1" dirty="0" err="1">
                <a:solidFill>
                  <a:srgbClr val="000000"/>
                </a:solidFill>
                <a:highlight>
                  <a:srgbClr val="FFFF00"/>
                </a:highlight>
                <a:latin typeface="Consolas" panose="020B0609020204030204" pitchFamily="49" charset="0"/>
              </a:rPr>
              <a:t>.</a:t>
            </a:r>
            <a:r>
              <a:rPr lang="en-US" sz="1400" b="1" i="1" dirty="0" err="1">
                <a:solidFill>
                  <a:srgbClr val="0000C0"/>
                </a:solidFill>
                <a:highlight>
                  <a:srgbClr val="FFFF00"/>
                </a:highlight>
                <a:latin typeface="Consolas" panose="020B0609020204030204" pitchFamily="49" charset="0"/>
              </a:rPr>
              <a:t>ticketNumber</a:t>
            </a:r>
            <a:r>
              <a:rPr lang="en-US" sz="1400" b="1" i="1" dirty="0">
                <a:solidFill>
                  <a:srgbClr val="000000"/>
                </a:solidFill>
                <a:highlight>
                  <a:srgbClr val="FFFF00"/>
                </a:highlight>
                <a:latin typeface="Consolas" panose="020B0609020204030204" pitchFamily="49" charset="0"/>
              </a:rPr>
              <a:t>);</a:t>
            </a:r>
          </a:p>
          <a:p>
            <a:pPr lvl="4"/>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//end synchronized</a:t>
            </a:r>
          </a:p>
          <a:p>
            <a:pPr lvl="3"/>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InterruptedException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e</a:t>
            </a:r>
            <a:r>
              <a:rPr lang="en-US" sz="1400" b="1" dirty="0">
                <a:solidFill>
                  <a:srgbClr val="000000"/>
                </a:solidFill>
                <a:latin typeface="Consolas" panose="020B0609020204030204" pitchFamily="49" charset="0"/>
              </a:rPr>
              <a:t>) {</a:t>
            </a:r>
          </a:p>
          <a:p>
            <a:pPr lvl="4"/>
            <a:r>
              <a:rPr lang="en-US" sz="1400" dirty="0" err="1">
                <a:solidFill>
                  <a:srgbClr val="6A3E3E"/>
                </a:solidFill>
                <a:latin typeface="Consolas" panose="020B0609020204030204" pitchFamily="49" charset="0"/>
              </a:rPr>
              <a:t>e</a:t>
            </a:r>
            <a:r>
              <a:rPr lang="en-US" sz="1400" dirty="0" err="1">
                <a:solidFill>
                  <a:srgbClr val="000000"/>
                </a:solidFill>
                <a:latin typeface="Consolas" panose="020B0609020204030204" pitchFamily="49" charset="0"/>
              </a:rPr>
              <a:t>.printStackTrace</a:t>
            </a:r>
            <a:r>
              <a:rPr lang="en-US" sz="1400" dirty="0">
                <a:solidFill>
                  <a:srgbClr val="000000"/>
                </a:solidFill>
                <a:latin typeface="Consolas" panose="020B0609020204030204" pitchFamily="49" charset="0"/>
              </a:rPr>
              <a:t>();</a:t>
            </a:r>
          </a:p>
          <a:p>
            <a:pPr lvl="3"/>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//end catch</a:t>
            </a:r>
          </a:p>
          <a:p>
            <a:pPr lvl="2"/>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//end while</a:t>
            </a:r>
          </a:p>
          <a:p>
            <a:pPr lvl="1"/>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//end run</a:t>
            </a:r>
          </a:p>
          <a:p>
            <a:r>
              <a:rPr lang="en-US" sz="1400" dirty="0">
                <a:solidFill>
                  <a:srgbClr val="000000"/>
                </a:solidFill>
                <a:latin typeface="Consolas" panose="020B0609020204030204" pitchFamily="49" charset="0"/>
              </a:rPr>
              <a:t>}</a:t>
            </a:r>
            <a:endPar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5" name="TextBox 4">
            <a:extLst>
              <a:ext uri="{FF2B5EF4-FFF2-40B4-BE49-F238E27FC236}">
                <a16:creationId xmlns:a16="http://schemas.microsoft.com/office/drawing/2014/main" id="{1E023AE2-280E-4E6C-8B9D-336036FA6813}"/>
              </a:ext>
            </a:extLst>
          </p:cNvPr>
          <p:cNvSpPr txBox="1"/>
          <p:nvPr/>
        </p:nvSpPr>
        <p:spPr>
          <a:xfrm>
            <a:off x="4480560" y="71120"/>
            <a:ext cx="1142172" cy="369332"/>
          </a:xfrm>
          <a:prstGeom prst="rect">
            <a:avLst/>
          </a:prstGeom>
          <a:solidFill>
            <a:srgbClr val="FFC00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1</a:t>
            </a:r>
          </a:p>
        </p:txBody>
      </p:sp>
    </p:spTree>
    <p:extLst>
      <p:ext uri="{BB962C8B-B14F-4D97-AF65-F5344CB8AC3E}">
        <p14:creationId xmlns:p14="http://schemas.microsoft.com/office/powerpoint/2010/main" val="187665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enerated by PlantUML">
            <a:extLst>
              <a:ext uri="{FF2B5EF4-FFF2-40B4-BE49-F238E27FC236}">
                <a16:creationId xmlns:a16="http://schemas.microsoft.com/office/drawing/2014/main" id="{7E1F9759-324E-472F-8B75-02ADA1C2B24A}"/>
              </a:ext>
            </a:extLst>
          </p:cNvPr>
          <p:cNvPicPr/>
          <p:nvPr/>
        </p:nvPicPr>
        <p:blipFill>
          <a:blip r:embed="rId2">
            <a:extLst>
              <a:ext uri="{28A0092B-C50C-407E-A947-70E740481C1C}">
                <a14:useLocalDpi xmlns:a14="http://schemas.microsoft.com/office/drawing/2010/main" val="0"/>
              </a:ext>
            </a:extLst>
          </a:blip>
          <a:stretch>
            <a:fillRect/>
          </a:stretch>
        </p:blipFill>
        <p:spPr>
          <a:xfrm>
            <a:off x="3804711" y="1322236"/>
            <a:ext cx="3853121" cy="4213527"/>
          </a:xfrm>
          <a:prstGeom prst="rect">
            <a:avLst/>
          </a:prstGeom>
        </p:spPr>
      </p:pic>
      <p:sp>
        <p:nvSpPr>
          <p:cNvPr id="2" name="Title 1">
            <a:extLst>
              <a:ext uri="{FF2B5EF4-FFF2-40B4-BE49-F238E27FC236}">
                <a16:creationId xmlns:a16="http://schemas.microsoft.com/office/drawing/2014/main" id="{B6AD8C8A-ED0A-44EB-A27E-520DAB596DDC}"/>
              </a:ext>
            </a:extLst>
          </p:cNvPr>
          <p:cNvSpPr>
            <a:spLocks noGrp="1"/>
          </p:cNvSpPr>
          <p:nvPr>
            <p:ph type="title"/>
          </p:nvPr>
        </p:nvSpPr>
        <p:spPr/>
        <p:txBody>
          <a:bodyPr/>
          <a:lstStyle/>
          <a:p>
            <a:r>
              <a:rPr lang="en-US" dirty="0"/>
              <a:t>Producer-Consumer </a:t>
            </a:r>
          </a:p>
        </p:txBody>
      </p:sp>
      <p:sp>
        <p:nvSpPr>
          <p:cNvPr id="3" name="Content Placeholder 2">
            <a:extLst>
              <a:ext uri="{FF2B5EF4-FFF2-40B4-BE49-F238E27FC236}">
                <a16:creationId xmlns:a16="http://schemas.microsoft.com/office/drawing/2014/main" id="{6378A401-8BCD-428B-9D55-29652E87AC55}"/>
              </a:ext>
            </a:extLst>
          </p:cNvPr>
          <p:cNvSpPr>
            <a:spLocks noGrp="1"/>
          </p:cNvSpPr>
          <p:nvPr>
            <p:ph idx="1"/>
          </p:nvPr>
        </p:nvSpPr>
        <p:spPr>
          <a:xfrm>
            <a:off x="838201" y="967155"/>
            <a:ext cx="2930610" cy="5446002"/>
          </a:xfrm>
        </p:spPr>
        <p:txBody>
          <a:bodyPr>
            <a:normAutofit fontScale="92500" lnSpcReduction="20000"/>
          </a:bodyPr>
          <a:lstStyle/>
          <a:p>
            <a:r>
              <a:rPr lang="en-US" dirty="0"/>
              <a:t>There is a </a:t>
            </a:r>
            <a:r>
              <a:rPr lang="en-US" dirty="0" err="1"/>
              <a:t>BoardingGate</a:t>
            </a:r>
            <a:r>
              <a:rPr lang="en-US" dirty="0"/>
              <a:t> which is associated with a Terminal. </a:t>
            </a:r>
          </a:p>
          <a:p>
            <a:r>
              <a:rPr lang="en-US" dirty="0"/>
              <a:t>The Terminal creates passengers and adds them to the </a:t>
            </a:r>
            <a:r>
              <a:rPr lang="en-US" dirty="0" err="1"/>
              <a:t>BoardingGate</a:t>
            </a:r>
            <a:r>
              <a:rPr lang="en-US" dirty="0"/>
              <a:t> queue after some random </a:t>
            </a:r>
            <a:r>
              <a:rPr lang="en-US" dirty="0" err="1"/>
              <a:t>passengerDelay</a:t>
            </a:r>
            <a:endParaRPr lang="en-US" dirty="0"/>
          </a:p>
          <a:p>
            <a:r>
              <a:rPr lang="en-US" dirty="0"/>
              <a:t>The </a:t>
            </a:r>
            <a:r>
              <a:rPr lang="en-US" dirty="0" err="1"/>
              <a:t>AirCraft</a:t>
            </a:r>
            <a:r>
              <a:rPr lang="en-US" dirty="0"/>
              <a:t> takes a certain </a:t>
            </a:r>
            <a:r>
              <a:rPr lang="en-US" dirty="0" err="1"/>
              <a:t>timeToBoard</a:t>
            </a:r>
            <a:r>
              <a:rPr lang="en-US" dirty="0"/>
              <a:t> for each passenger</a:t>
            </a:r>
          </a:p>
          <a:p>
            <a:r>
              <a:rPr lang="en-US" dirty="0"/>
              <a:t>The Aircraft has a certain capacity </a:t>
            </a:r>
          </a:p>
          <a:p>
            <a:r>
              <a:rPr lang="en-US" dirty="0"/>
              <a:t>The Aircraft polls </a:t>
            </a:r>
            <a:r>
              <a:rPr lang="en-US" dirty="0" err="1"/>
              <a:t>BoardingGate.queue</a:t>
            </a:r>
            <a:r>
              <a:rPr lang="en-US" dirty="0"/>
              <a:t> as long as it has capacity</a:t>
            </a:r>
          </a:p>
          <a:p>
            <a:r>
              <a:rPr lang="en-US" dirty="0">
                <a:highlight>
                  <a:srgbClr val="FFFF00"/>
                </a:highlight>
              </a:rPr>
              <a:t>Aircraft thread stops when it reaches its capacity and sets </a:t>
            </a:r>
            <a:r>
              <a:rPr lang="en-US" dirty="0" err="1">
                <a:highlight>
                  <a:srgbClr val="FFFF00"/>
                </a:highlight>
              </a:rPr>
              <a:t>isFull</a:t>
            </a:r>
            <a:r>
              <a:rPr lang="en-US" dirty="0">
                <a:highlight>
                  <a:srgbClr val="FFFF00"/>
                </a:highlight>
              </a:rPr>
              <a:t> flag to true</a:t>
            </a:r>
          </a:p>
          <a:p>
            <a:r>
              <a:rPr lang="en-US" dirty="0">
                <a:highlight>
                  <a:srgbClr val="FFFF00"/>
                </a:highlight>
              </a:rPr>
              <a:t>Terminal stops adding passengers when it sees that Aircraft’s </a:t>
            </a:r>
            <a:r>
              <a:rPr lang="en-US" dirty="0" err="1">
                <a:highlight>
                  <a:srgbClr val="FFFF00"/>
                </a:highlight>
              </a:rPr>
              <a:t>isFull</a:t>
            </a:r>
            <a:r>
              <a:rPr lang="en-US" dirty="0">
                <a:highlight>
                  <a:srgbClr val="FFFF00"/>
                </a:highlight>
              </a:rPr>
              <a:t> flag is set to true</a:t>
            </a:r>
          </a:p>
          <a:p>
            <a:endParaRPr lang="en-US" dirty="0"/>
          </a:p>
        </p:txBody>
      </p:sp>
      <p:sp>
        <p:nvSpPr>
          <p:cNvPr id="5" name="Oval 4">
            <a:extLst>
              <a:ext uri="{FF2B5EF4-FFF2-40B4-BE49-F238E27FC236}">
                <a16:creationId xmlns:a16="http://schemas.microsoft.com/office/drawing/2014/main" id="{5ED0ECAC-E2A3-490E-BA00-AE082451752A}"/>
              </a:ext>
            </a:extLst>
          </p:cNvPr>
          <p:cNvSpPr/>
          <p:nvPr/>
        </p:nvSpPr>
        <p:spPr>
          <a:xfrm>
            <a:off x="6083643" y="3367215"/>
            <a:ext cx="1219201" cy="352168"/>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63612B0-595B-4071-B8E3-21E0C6D1199A}"/>
              </a:ext>
            </a:extLst>
          </p:cNvPr>
          <p:cNvSpPr txBox="1"/>
          <p:nvPr/>
        </p:nvSpPr>
        <p:spPr>
          <a:xfrm>
            <a:off x="4480560" y="71120"/>
            <a:ext cx="1142172" cy="369332"/>
          </a:xfrm>
          <a:prstGeom prst="rect">
            <a:avLst/>
          </a:prstGeom>
          <a:solidFill>
            <a:srgbClr val="92D05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2</a:t>
            </a:r>
          </a:p>
        </p:txBody>
      </p:sp>
    </p:spTree>
    <p:extLst>
      <p:ext uri="{BB962C8B-B14F-4D97-AF65-F5344CB8AC3E}">
        <p14:creationId xmlns:p14="http://schemas.microsoft.com/office/powerpoint/2010/main" val="113085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B521CA-CA19-4494-BF9A-714F64489389}"/>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3" name="TextBox 2">
            <a:extLst>
              <a:ext uri="{FF2B5EF4-FFF2-40B4-BE49-F238E27FC236}">
                <a16:creationId xmlns:a16="http://schemas.microsoft.com/office/drawing/2014/main" id="{C243D2D2-3D19-4B12-96EA-CCB3969A748C}"/>
              </a:ext>
            </a:extLst>
          </p:cNvPr>
          <p:cNvSpPr txBox="1"/>
          <p:nvPr/>
        </p:nvSpPr>
        <p:spPr>
          <a:xfrm>
            <a:off x="4480560" y="71120"/>
            <a:ext cx="1142172" cy="369332"/>
          </a:xfrm>
          <a:prstGeom prst="rect">
            <a:avLst/>
          </a:prstGeom>
          <a:solidFill>
            <a:srgbClr val="92D05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2</a:t>
            </a:r>
          </a:p>
        </p:txBody>
      </p:sp>
      <p:sp>
        <p:nvSpPr>
          <p:cNvPr id="4" name="TextBox 3">
            <a:extLst>
              <a:ext uri="{FF2B5EF4-FFF2-40B4-BE49-F238E27FC236}">
                <a16:creationId xmlns:a16="http://schemas.microsoft.com/office/drawing/2014/main" id="{3C71FD77-20F5-4006-B698-75381BBA093D}"/>
              </a:ext>
            </a:extLst>
          </p:cNvPr>
          <p:cNvSpPr txBox="1"/>
          <p:nvPr/>
        </p:nvSpPr>
        <p:spPr>
          <a:xfrm>
            <a:off x="518160" y="662126"/>
            <a:ext cx="9385903" cy="634019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Aircraft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implements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Runnable{</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static</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7F0055"/>
                </a:solidFill>
                <a:effectLst/>
                <a:highlight>
                  <a:srgbClr val="FFFF00"/>
                </a:highlight>
                <a:uLnTx/>
                <a:uFillTx/>
                <a:latin typeface="Consolas" panose="020B0609020204030204" pitchFamily="49" charset="0"/>
                <a:ea typeface="+mn-ea"/>
                <a:cs typeface="+mn-cs"/>
              </a:rPr>
              <a:t>boolean</a:t>
            </a: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C0"/>
                </a:solidFill>
                <a:effectLst/>
                <a:highlight>
                  <a:srgbClr val="FFFF00"/>
                </a:highlight>
                <a:uLnTx/>
                <a:uFillTx/>
                <a:latin typeface="Consolas" panose="020B0609020204030204" pitchFamily="49" charset="0"/>
                <a:ea typeface="+mn-ea"/>
                <a:cs typeface="+mn-cs"/>
              </a:rPr>
              <a:t>isFull</a:t>
            </a: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a:t>
            </a:r>
            <a:endParaRPr kumimoji="0" lang="en-US" sz="1400" b="0" i="1"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private int </a:t>
            </a:r>
            <a:r>
              <a:rPr kumimoji="0" lang="en-US" sz="1400" b="0" i="0" u="none" strike="noStrike" kern="1200" cap="none" spc="0" normalizeH="0" baseline="0" noProof="0" dirty="0">
                <a:ln>
                  <a:noFill/>
                </a:ln>
                <a:solidFill>
                  <a:srgbClr val="0000C0"/>
                </a:solidFill>
                <a:effectLst/>
                <a:highlight>
                  <a:srgbClr val="FFFF00"/>
                </a:highlight>
                <a:uLnTx/>
                <a:uFillTx/>
                <a:latin typeface="Consolas" panose="020B0609020204030204" pitchFamily="49" charset="0"/>
                <a:ea typeface="+mn-ea"/>
                <a:cs typeface="+mn-cs"/>
              </a:rPr>
              <a:t>capacity</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 10;</a:t>
            </a:r>
          </a:p>
          <a:p>
            <a:pPr lvl="1">
              <a:defRPr/>
            </a:pPr>
            <a:r>
              <a:rPr lang="en-US" sz="1400" dirty="0">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timeToBoard</a:t>
            </a:r>
            <a:r>
              <a:rPr lang="en-US" sz="1400" dirty="0">
                <a:solidFill>
                  <a:srgbClr val="000000"/>
                </a:solidFill>
                <a:latin typeface="Consolas" panose="020B0609020204030204" pitchFamily="49" charset="0"/>
              </a:rPr>
              <a:t>;</a:t>
            </a: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Aircraft(</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timeToBoard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7F0055"/>
                </a:solidFill>
                <a:effectLst/>
                <a:uLnTx/>
                <a:uFillTx/>
                <a:latin typeface="Consolas" panose="020B0609020204030204" pitchFamily="49" charset="0"/>
                <a:ea typeface="+mn-ea"/>
                <a:cs typeface="+mn-cs"/>
              </a:rPr>
              <a:t>this</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timeToBoard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timeToBoard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 {</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passengerCount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while</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400" b="0" i="1" u="none" strike="noStrike" kern="1200" cap="none" spc="0" normalizeH="0" baseline="0" noProof="0" dirty="0" err="1">
                <a:ln>
                  <a:noFill/>
                </a:ln>
                <a:solidFill>
                  <a:srgbClr val="0000C0"/>
                </a:solidFill>
                <a:effectLst/>
                <a:highlight>
                  <a:srgbClr val="FFFF00"/>
                </a:highlight>
                <a:uLnTx/>
                <a:uFillTx/>
                <a:latin typeface="Consolas" panose="020B0609020204030204" pitchFamily="49" charset="0"/>
                <a:ea typeface="+mn-ea"/>
                <a:cs typeface="+mn-cs"/>
              </a:rPr>
              <a:t>isFull</a:t>
            </a:r>
            <a:r>
              <a:rPr kumimoji="0" lang="en-US" sz="1400" b="0" i="1"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p>
          <a:p>
            <a:pPr marL="1371600" marR="0" lvl="3"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Passenger </a:t>
            </a: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passenger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null</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371600" marR="0" lvl="3"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synchronized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BoardingGate.</a:t>
            </a:r>
            <a:r>
              <a:rPr kumimoji="0" lang="en-US" sz="14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queue</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passenger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BoardingGate.</a:t>
            </a:r>
            <a:r>
              <a:rPr kumimoji="0" lang="en-US" sz="14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queue</a:t>
            </a:r>
            <a:r>
              <a:rPr kumimoji="0" lang="en-US" sz="14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.poll</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371600" marR="0" lvl="3"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371600" marR="0" lvl="3"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passenger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null</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try</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2286000" marR="0" lvl="5"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a:t>
            </a:r>
            <a:r>
              <a:rPr kumimoji="0" lang="en-US" sz="14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sleep</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timeToBoard</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catch</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InterruptedException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2286000" marR="0" lvl="5"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e</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.printStackTrace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System.</a:t>
            </a:r>
            <a:r>
              <a:rPr kumimoji="0" lang="en-US" sz="14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out</a:t>
            </a:r>
            <a:r>
              <a:rPr kumimoji="0" lang="en-US" sz="14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"\t\t\</a:t>
            </a:r>
            <a:r>
              <a:rPr kumimoji="0" lang="en-US" sz="1400" b="0" i="1" u="none" strike="noStrike" kern="1200" cap="none" spc="0" normalizeH="0" baseline="0" noProof="0" dirty="0" err="1">
                <a:ln>
                  <a:noFill/>
                </a:ln>
                <a:solidFill>
                  <a:srgbClr val="2A00FF"/>
                </a:solidFill>
                <a:effectLst/>
                <a:uLnTx/>
                <a:uFillTx/>
                <a:latin typeface="Consolas" panose="020B0609020204030204" pitchFamily="49" charset="0"/>
                <a:ea typeface="+mn-ea"/>
                <a:cs typeface="+mn-cs"/>
              </a:rPr>
              <a:t>tPassenger</a:t>
            </a:r>
            <a:r>
              <a:rPr kumimoji="0" lang="en-US" sz="1400"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%d </a:t>
            </a:r>
            <a:r>
              <a:rPr kumimoji="0" lang="en-US" sz="1400" b="0" i="1" u="none" strike="noStrike" kern="1200" cap="none" spc="0" normalizeH="0" baseline="0" noProof="0" dirty="0" err="1">
                <a:ln>
                  <a:noFill/>
                </a:ln>
                <a:solidFill>
                  <a:srgbClr val="2A00FF"/>
                </a:solidFill>
                <a:effectLst/>
                <a:uLnTx/>
                <a:uFillTx/>
                <a:latin typeface="Consolas" panose="020B0609020204030204" pitchFamily="49" charset="0"/>
                <a:ea typeface="+mn-ea"/>
                <a:cs typeface="+mn-cs"/>
              </a:rPr>
              <a:t>boarded%n</a:t>
            </a:r>
            <a:r>
              <a:rPr kumimoji="0" lang="en-US" sz="1400"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1"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passenger</a:t>
            </a:r>
            <a:r>
              <a:rPr kumimoji="0" lang="en-US" sz="14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t>
            </a:r>
            <a:r>
              <a:rPr kumimoji="0" lang="en-US" sz="14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ticketNumber</a:t>
            </a:r>
            <a:r>
              <a:rPr kumimoji="0" lang="en-US" sz="14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passengerCount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1828800" marR="0" lvl="4"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if</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6A3E3E"/>
                </a:solidFill>
                <a:effectLst/>
                <a:highlight>
                  <a:srgbClr val="FFFF00"/>
                </a:highlight>
                <a:uLnTx/>
                <a:uFillTx/>
                <a:latin typeface="Consolas" panose="020B0609020204030204" pitchFamily="49" charset="0"/>
                <a:ea typeface="+mn-ea"/>
                <a:cs typeface="+mn-cs"/>
              </a:rPr>
              <a:t>passengerCount</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&gt;= </a:t>
            </a:r>
            <a:r>
              <a:rPr kumimoji="0" lang="en-US" sz="1400" b="0" i="0" u="none" strike="noStrike" kern="1200" cap="none" spc="0" normalizeH="0" baseline="0" noProof="0" dirty="0">
                <a:ln>
                  <a:noFill/>
                </a:ln>
                <a:solidFill>
                  <a:srgbClr val="0000C0"/>
                </a:solidFill>
                <a:effectLst/>
                <a:highlight>
                  <a:srgbClr val="FFFF00"/>
                </a:highlight>
                <a:uLnTx/>
                <a:uFillTx/>
                <a:latin typeface="Consolas" panose="020B0609020204030204" pitchFamily="49" charset="0"/>
                <a:ea typeface="+mn-ea"/>
                <a:cs typeface="+mn-cs"/>
              </a:rPr>
              <a:t>capacity</a:t>
            </a:r>
            <a:r>
              <a:rPr kumimoji="0" lang="en-US" sz="14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400" b="0" i="1" u="none" strike="noStrike" kern="1200" cap="none" spc="0" normalizeH="0" baseline="0" noProof="0" dirty="0" err="1">
                <a:ln>
                  <a:noFill/>
                </a:ln>
                <a:solidFill>
                  <a:srgbClr val="0000C0"/>
                </a:solidFill>
                <a:effectLst/>
                <a:highlight>
                  <a:srgbClr val="FFFF00"/>
                </a:highlight>
                <a:uLnTx/>
                <a:uFillTx/>
                <a:latin typeface="Consolas" panose="020B0609020204030204" pitchFamily="49" charset="0"/>
                <a:ea typeface="+mn-ea"/>
                <a:cs typeface="+mn-cs"/>
              </a:rPr>
              <a:t>isFull</a:t>
            </a:r>
            <a:r>
              <a:rPr kumimoji="0" lang="en-US" sz="1400" b="0" i="1"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 </a:t>
            </a:r>
            <a:r>
              <a:rPr kumimoji="0" lang="en-US" sz="1400" b="0" i="1" u="none" strike="noStrike" kern="1200" cap="none" spc="0" normalizeH="0" baseline="0" noProof="0" dirty="0">
                <a:ln>
                  <a:noFill/>
                </a:ln>
                <a:solidFill>
                  <a:srgbClr val="7F0055"/>
                </a:solidFill>
                <a:effectLst/>
                <a:highlight>
                  <a:srgbClr val="FFFF00"/>
                </a:highlight>
                <a:uLnTx/>
                <a:uFillTx/>
                <a:latin typeface="Consolas" panose="020B0609020204030204" pitchFamily="49" charset="0"/>
                <a:ea typeface="+mn-ea"/>
                <a:cs typeface="+mn-cs"/>
              </a:rPr>
              <a:t>true</a:t>
            </a:r>
            <a:r>
              <a:rPr kumimoji="0" lang="en-US" sz="1400" b="0" i="1"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1371600" marR="0" lvl="3"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92D050"/>
                </a:solidFill>
                <a:effectLst/>
                <a:uLnTx/>
                <a:uFillTx/>
                <a:latin typeface="Consolas" panose="020B0609020204030204" pitchFamily="49" charset="0"/>
                <a:ea typeface="+mn-ea"/>
                <a:cs typeface="+mn-cs"/>
              </a:rPr>
              <a:t>//end if</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92D050"/>
                </a:solidFill>
                <a:effectLst/>
                <a:uLnTx/>
                <a:uFillTx/>
                <a:latin typeface="Consolas" panose="020B0609020204030204" pitchFamily="49" charset="0"/>
                <a:ea typeface="+mn-ea"/>
                <a:cs typeface="+mn-cs"/>
              </a:rPr>
              <a:t>//end while</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92D050"/>
                </a:solidFill>
                <a:effectLst/>
                <a:uLnTx/>
                <a:uFillTx/>
                <a:latin typeface="Consolas" panose="020B0609020204030204" pitchFamily="49" charset="0"/>
                <a:ea typeface="+mn-ea"/>
                <a:cs typeface="+mn-cs"/>
              </a:rPr>
              <a:t>//end run</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92182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3" end="2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7" end="2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59D92D-D974-446B-BE9A-6BD39CF19437}"/>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4" name="TextBox 3">
            <a:extLst>
              <a:ext uri="{FF2B5EF4-FFF2-40B4-BE49-F238E27FC236}">
                <a16:creationId xmlns:a16="http://schemas.microsoft.com/office/drawing/2014/main" id="{B39D084F-4087-4307-BDC4-C0E3E4BB2057}"/>
              </a:ext>
            </a:extLst>
          </p:cNvPr>
          <p:cNvSpPr txBox="1"/>
          <p:nvPr/>
        </p:nvSpPr>
        <p:spPr>
          <a:xfrm>
            <a:off x="6923388" y="826820"/>
            <a:ext cx="4810932" cy="1815882"/>
          </a:xfrm>
          <a:prstGeom prst="rect">
            <a:avLst/>
          </a:prstGeom>
          <a:noFill/>
          <a:ln>
            <a:solidFill>
              <a:schemeClr val="bg1">
                <a:lumMod val="85000"/>
              </a:schemeClr>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Passenger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ticketNumber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totalPassengers</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Passenger() {</a:t>
            </a: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ticketNumber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totalPassengers</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5" name="TextBox 4">
            <a:extLst>
              <a:ext uri="{FF2B5EF4-FFF2-40B4-BE49-F238E27FC236}">
                <a16:creationId xmlns:a16="http://schemas.microsoft.com/office/drawing/2014/main" id="{78BD84B1-1EB5-43FD-99C2-B4348EEB69EA}"/>
              </a:ext>
            </a:extLst>
          </p:cNvPr>
          <p:cNvSpPr txBox="1"/>
          <p:nvPr/>
        </p:nvSpPr>
        <p:spPr>
          <a:xfrm>
            <a:off x="646414" y="689788"/>
            <a:ext cx="10664713" cy="6001643"/>
          </a:xfrm>
          <a:prstGeom prst="rect">
            <a:avLst/>
          </a:prstGeom>
          <a:noFill/>
        </p:spPr>
        <p:txBody>
          <a:bodyPr wrap="square" rtlCol="0">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Terminal </a:t>
            </a:r>
            <a:r>
              <a:rPr lang="en-US" sz="1600" b="1" dirty="0">
                <a:solidFill>
                  <a:srgbClr val="7F0055"/>
                </a:solidFill>
                <a:latin typeface="Consolas" panose="020B0609020204030204" pitchFamily="49" charset="0"/>
              </a:rPr>
              <a:t>implements</a:t>
            </a:r>
            <a:r>
              <a:rPr lang="en-US" sz="1600" b="1" dirty="0">
                <a:solidFill>
                  <a:srgbClr val="000000"/>
                </a:solidFill>
                <a:latin typeface="Consolas" panose="020B0609020204030204" pitchFamily="49" charset="0"/>
              </a:rPr>
              <a:t> Runnable{</a:t>
            </a: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0000C0"/>
                </a:solidFill>
                <a:latin typeface="Consolas" panose="020B0609020204030204" pitchFamily="49" charset="0"/>
              </a:rPr>
              <a:t>passengerDelay</a:t>
            </a:r>
            <a:r>
              <a:rPr lang="en-US" sz="1600" b="1"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000000"/>
                </a:solidFill>
                <a:latin typeface="Consolas" panose="020B0609020204030204" pitchFamily="49" charset="0"/>
              </a:rPr>
              <a:t>Terminal(</a:t>
            </a:r>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passengerDelay</a:t>
            </a:r>
            <a:r>
              <a:rPr lang="en-US" sz="1600" b="1" dirty="0">
                <a:solidFill>
                  <a:srgbClr val="000000"/>
                </a:solidFill>
                <a:latin typeface="Consolas" panose="020B0609020204030204" pitchFamily="49" charset="0"/>
              </a:rPr>
              <a:t>) {</a:t>
            </a:r>
          </a:p>
          <a:p>
            <a:pPr lvl="2"/>
            <a:r>
              <a:rPr lang="en-US" sz="1600" b="1" dirty="0" err="1">
                <a:solidFill>
                  <a:srgbClr val="7F0055"/>
                </a:solidFill>
                <a:latin typeface="Consolas" panose="020B0609020204030204" pitchFamily="49" charset="0"/>
              </a:rPr>
              <a:t>this</a:t>
            </a:r>
            <a:r>
              <a:rPr lang="en-US" sz="1600" b="1" dirty="0" err="1">
                <a:solidFill>
                  <a:srgbClr val="000000"/>
                </a:solidFill>
                <a:latin typeface="Consolas" panose="020B0609020204030204" pitchFamily="49" charset="0"/>
              </a:rPr>
              <a:t>.</a:t>
            </a:r>
            <a:r>
              <a:rPr lang="en-US" sz="1600" b="1" dirty="0" err="1">
                <a:solidFill>
                  <a:srgbClr val="0000C0"/>
                </a:solidFill>
                <a:latin typeface="Consolas" panose="020B0609020204030204" pitchFamily="49" charset="0"/>
              </a:rPr>
              <a:t>passengerDelay</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passengerDelay</a:t>
            </a:r>
            <a:r>
              <a:rPr lang="en-US" sz="1600" b="1"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646464"/>
                </a:solidFill>
                <a:latin typeface="Consolas" panose="020B0609020204030204" pitchFamily="49" charset="0"/>
              </a:rPr>
              <a:t>@Override</a:t>
            </a: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run() {</a:t>
            </a:r>
          </a:p>
          <a:p>
            <a:pPr lvl="2"/>
            <a:r>
              <a:rPr lang="en-US" sz="1600" dirty="0">
                <a:solidFill>
                  <a:srgbClr val="000000"/>
                </a:solidFill>
                <a:latin typeface="Consolas" panose="020B0609020204030204" pitchFamily="49" charset="0"/>
              </a:rPr>
              <a:t>Random </a:t>
            </a:r>
            <a:r>
              <a:rPr lang="en-US" sz="1600" dirty="0" err="1">
                <a:solidFill>
                  <a:srgbClr val="6A3E3E"/>
                </a:solidFill>
                <a:latin typeface="Consolas" panose="020B0609020204030204" pitchFamily="49" charset="0"/>
              </a:rPr>
              <a:t>random</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Random();</a:t>
            </a:r>
          </a:p>
          <a:p>
            <a:pPr lvl="2"/>
            <a:r>
              <a:rPr lang="en-US" sz="1600" b="1" dirty="0">
                <a:solidFill>
                  <a:srgbClr val="7F0055"/>
                </a:solidFill>
                <a:highlight>
                  <a:srgbClr val="FFFF00"/>
                </a:highlight>
                <a:latin typeface="Consolas" panose="020B0609020204030204" pitchFamily="49" charset="0"/>
              </a:rPr>
              <a:t>while</a:t>
            </a:r>
            <a:r>
              <a:rPr lang="en-US" sz="1600" b="1" dirty="0">
                <a:solidFill>
                  <a:srgbClr val="000000"/>
                </a:solidFill>
                <a:highlight>
                  <a:srgbClr val="FFFF00"/>
                </a:highlight>
                <a:latin typeface="Consolas" panose="020B0609020204030204" pitchFamily="49" charset="0"/>
              </a:rPr>
              <a:t> (!</a:t>
            </a:r>
            <a:r>
              <a:rPr lang="en-US" sz="1600" b="1" dirty="0" err="1">
                <a:solidFill>
                  <a:srgbClr val="000000"/>
                </a:solidFill>
                <a:highlight>
                  <a:srgbClr val="FFFF00"/>
                </a:highlight>
                <a:latin typeface="Consolas" panose="020B0609020204030204" pitchFamily="49" charset="0"/>
              </a:rPr>
              <a:t>Aircraft.</a:t>
            </a:r>
            <a:r>
              <a:rPr lang="en-US" sz="1600" b="1" i="1" dirty="0" err="1">
                <a:solidFill>
                  <a:srgbClr val="0000C0"/>
                </a:solidFill>
                <a:highlight>
                  <a:srgbClr val="FFFF00"/>
                </a:highlight>
                <a:latin typeface="Consolas" panose="020B0609020204030204" pitchFamily="49" charset="0"/>
              </a:rPr>
              <a:t>isFull</a:t>
            </a:r>
            <a:r>
              <a:rPr lang="en-US" sz="1600" b="1" i="1" dirty="0">
                <a:solidFill>
                  <a:srgbClr val="000000"/>
                </a:solidFill>
                <a:highlight>
                  <a:srgbClr val="FFFF00"/>
                </a:highlight>
                <a:latin typeface="Consolas" panose="020B0609020204030204" pitchFamily="49" charset="0"/>
              </a:rPr>
              <a:t>) {</a:t>
            </a:r>
          </a:p>
          <a:p>
            <a:pPr lvl="3"/>
            <a:r>
              <a:rPr lang="en-US" sz="1600" b="1" dirty="0">
                <a:solidFill>
                  <a:srgbClr val="7F0055"/>
                </a:solidFill>
                <a:latin typeface="Consolas" panose="020B0609020204030204" pitchFamily="49" charset="0"/>
              </a:rPr>
              <a:t>try</a:t>
            </a:r>
            <a:r>
              <a:rPr lang="en-US" sz="1600" b="1" dirty="0">
                <a:solidFill>
                  <a:srgbClr val="000000"/>
                </a:solidFill>
                <a:latin typeface="Consolas" panose="020B0609020204030204" pitchFamily="49" charset="0"/>
              </a:rPr>
              <a:t> {</a:t>
            </a:r>
          </a:p>
          <a:p>
            <a:pPr lvl="4"/>
            <a:r>
              <a:rPr lang="en-US" sz="1600" dirty="0" err="1">
                <a:solidFill>
                  <a:srgbClr val="000000"/>
                </a:solidFill>
                <a:latin typeface="Consolas" panose="020B0609020204030204" pitchFamily="49" charset="0"/>
              </a:rPr>
              <a:t>Thread.</a:t>
            </a:r>
            <a:r>
              <a:rPr lang="en-US" sz="1600" i="1" dirty="0" err="1">
                <a:solidFill>
                  <a:srgbClr val="000000"/>
                </a:solidFill>
                <a:latin typeface="Consolas" panose="020B0609020204030204" pitchFamily="49" charset="0"/>
              </a:rPr>
              <a:t>sleep</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random</a:t>
            </a:r>
            <a:r>
              <a:rPr lang="en-US" sz="1600" i="1" dirty="0" err="1">
                <a:solidFill>
                  <a:srgbClr val="000000"/>
                </a:solidFill>
                <a:latin typeface="Consolas" panose="020B0609020204030204" pitchFamily="49" charset="0"/>
              </a:rPr>
              <a:t>.nextInt</a:t>
            </a:r>
            <a:r>
              <a:rPr lang="en-US" sz="1600" i="1" dirty="0">
                <a:solidFill>
                  <a:srgbClr val="000000"/>
                </a:solidFill>
                <a:latin typeface="Consolas" panose="020B0609020204030204" pitchFamily="49" charset="0"/>
              </a:rPr>
              <a:t>(</a:t>
            </a:r>
            <a:r>
              <a:rPr lang="en-US" sz="1600" i="1" dirty="0" err="1">
                <a:solidFill>
                  <a:srgbClr val="0000C0"/>
                </a:solidFill>
                <a:latin typeface="Consolas" panose="020B0609020204030204" pitchFamily="49" charset="0"/>
              </a:rPr>
              <a:t>passengerDelay</a:t>
            </a:r>
            <a:r>
              <a:rPr lang="en-US" sz="1600" i="1" dirty="0">
                <a:solidFill>
                  <a:srgbClr val="000000"/>
                </a:solidFill>
                <a:latin typeface="Consolas" panose="020B0609020204030204" pitchFamily="49" charset="0"/>
              </a:rPr>
              <a:t>));</a:t>
            </a:r>
          </a:p>
          <a:p>
            <a:pPr lvl="4"/>
            <a:r>
              <a:rPr lang="en-US" sz="1600" dirty="0">
                <a:solidFill>
                  <a:srgbClr val="000000"/>
                </a:solidFill>
                <a:latin typeface="Consolas" panose="020B0609020204030204" pitchFamily="49" charset="0"/>
              </a:rPr>
              <a:t>Passenger </a:t>
            </a:r>
            <a:r>
              <a:rPr lang="en-US" sz="1600" dirty="0" err="1">
                <a:solidFill>
                  <a:srgbClr val="6A3E3E"/>
                </a:solidFill>
                <a:latin typeface="Consolas" panose="020B0609020204030204" pitchFamily="49" charset="0"/>
              </a:rPr>
              <a:t>passenger</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Passenger();</a:t>
            </a:r>
          </a:p>
          <a:p>
            <a:pPr lvl="4"/>
            <a:r>
              <a:rPr lang="en-US" sz="1600" b="1" dirty="0">
                <a:solidFill>
                  <a:srgbClr val="7F0055"/>
                </a:solidFill>
                <a:latin typeface="Consolas" panose="020B0609020204030204" pitchFamily="49" charset="0"/>
              </a:rPr>
              <a:t>synchronized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BoardingGate.</a:t>
            </a:r>
            <a:r>
              <a:rPr lang="en-US" sz="1600" b="1" i="1" dirty="0" err="1">
                <a:solidFill>
                  <a:srgbClr val="0000C0"/>
                </a:solidFill>
                <a:latin typeface="Consolas" panose="020B0609020204030204" pitchFamily="49" charset="0"/>
              </a:rPr>
              <a:t>queue</a:t>
            </a:r>
            <a:r>
              <a:rPr lang="en-US" sz="1600" b="1" i="1" dirty="0">
                <a:solidFill>
                  <a:srgbClr val="000000"/>
                </a:solidFill>
                <a:latin typeface="Consolas" panose="020B0609020204030204" pitchFamily="49" charset="0"/>
              </a:rPr>
              <a:t>) {</a:t>
            </a:r>
          </a:p>
          <a:p>
            <a:pPr lvl="5"/>
            <a:r>
              <a:rPr lang="en-US" sz="1600" dirty="0" err="1">
                <a:solidFill>
                  <a:srgbClr val="000000"/>
                </a:solidFill>
                <a:latin typeface="Consolas" panose="020B0609020204030204" pitchFamily="49" charset="0"/>
              </a:rPr>
              <a:t>BoardingGate.</a:t>
            </a:r>
            <a:r>
              <a:rPr lang="en-US" sz="1600" i="1" dirty="0" err="1">
                <a:solidFill>
                  <a:srgbClr val="0000C0"/>
                </a:solidFill>
                <a:latin typeface="Consolas" panose="020B0609020204030204" pitchFamily="49" charset="0"/>
              </a:rPr>
              <a:t>queue</a:t>
            </a:r>
            <a:r>
              <a:rPr lang="en-US" sz="1600" i="1" dirty="0" err="1">
                <a:solidFill>
                  <a:srgbClr val="000000"/>
                </a:solidFill>
                <a:latin typeface="Consolas" panose="020B0609020204030204" pitchFamily="49" charset="0"/>
              </a:rPr>
              <a:t>.offer</a:t>
            </a:r>
            <a:r>
              <a:rPr lang="en-US" sz="1600" i="1" dirty="0">
                <a:solidFill>
                  <a:srgbClr val="000000"/>
                </a:solidFill>
                <a:latin typeface="Consolas" panose="020B0609020204030204" pitchFamily="49" charset="0"/>
              </a:rPr>
              <a:t>(</a:t>
            </a:r>
            <a:r>
              <a:rPr lang="en-US" sz="1600" i="1" dirty="0">
                <a:solidFill>
                  <a:srgbClr val="6A3E3E"/>
                </a:solidFill>
                <a:latin typeface="Consolas" panose="020B0609020204030204" pitchFamily="49" charset="0"/>
              </a:rPr>
              <a:t>passenger</a:t>
            </a:r>
            <a:r>
              <a:rPr lang="en-US" sz="1600" i="1" dirty="0">
                <a:solidFill>
                  <a:srgbClr val="000000"/>
                </a:solidFill>
                <a:latin typeface="Consolas" panose="020B0609020204030204" pitchFamily="49" charset="0"/>
              </a:rPr>
              <a:t>);</a:t>
            </a:r>
          </a:p>
          <a:p>
            <a:pPr lvl="5"/>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out</a:t>
            </a:r>
            <a:r>
              <a:rPr lang="en-US" sz="1600" b="1" i="1" dirty="0" err="1">
                <a:solidFill>
                  <a:srgbClr val="000000"/>
                </a:solidFill>
                <a:latin typeface="Consolas" panose="020B0609020204030204" pitchFamily="49" charset="0"/>
              </a:rPr>
              <a:t>.printf</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"Passenger %d joined </a:t>
            </a:r>
            <a:r>
              <a:rPr lang="en-US" sz="1600" b="1" i="1" dirty="0" err="1">
                <a:solidFill>
                  <a:srgbClr val="2A00FF"/>
                </a:solidFill>
                <a:latin typeface="Consolas" panose="020B0609020204030204" pitchFamily="49" charset="0"/>
              </a:rPr>
              <a:t>Q%n</a:t>
            </a:r>
            <a:r>
              <a:rPr lang="en-US" sz="1600" b="1" i="1" dirty="0">
                <a:solidFill>
                  <a:srgbClr val="2A00FF"/>
                </a:solidFill>
                <a:latin typeface="Consolas" panose="020B0609020204030204" pitchFamily="49" charset="0"/>
              </a:rPr>
              <a:t>"</a:t>
            </a:r>
            <a:r>
              <a:rPr lang="en-US" sz="1600" b="1" i="1" dirty="0">
                <a:solidFill>
                  <a:srgbClr val="000000"/>
                </a:solidFill>
                <a:latin typeface="Consolas" panose="020B0609020204030204" pitchFamily="49" charset="0"/>
              </a:rPr>
              <a:t>, </a:t>
            </a:r>
            <a:r>
              <a:rPr lang="en-US" sz="1600" b="1" i="1" dirty="0" err="1">
                <a:solidFill>
                  <a:srgbClr val="6A3E3E"/>
                </a:solidFill>
                <a:latin typeface="Consolas" panose="020B0609020204030204" pitchFamily="49" charset="0"/>
              </a:rPr>
              <a:t>passenger</a:t>
            </a:r>
            <a:r>
              <a:rPr lang="en-US" sz="1600" b="1" i="1" dirty="0" err="1">
                <a:solidFill>
                  <a:srgbClr val="000000"/>
                </a:solidFill>
                <a:latin typeface="Consolas" panose="020B0609020204030204" pitchFamily="49" charset="0"/>
              </a:rPr>
              <a:t>.</a:t>
            </a:r>
            <a:r>
              <a:rPr lang="en-US" sz="1600" b="1" i="1" dirty="0" err="1">
                <a:solidFill>
                  <a:srgbClr val="0000C0"/>
                </a:solidFill>
                <a:latin typeface="Consolas" panose="020B0609020204030204" pitchFamily="49" charset="0"/>
              </a:rPr>
              <a:t>ticketNumber</a:t>
            </a:r>
            <a:r>
              <a:rPr lang="en-US" sz="1600" b="1" i="1" dirty="0">
                <a:solidFill>
                  <a:srgbClr val="000000"/>
                </a:solidFill>
                <a:latin typeface="Consolas" panose="020B0609020204030204" pitchFamily="49" charset="0"/>
              </a:rPr>
              <a:t>);</a:t>
            </a:r>
          </a:p>
          <a:p>
            <a:pPr lvl="4"/>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//end synchronized</a:t>
            </a:r>
          </a:p>
          <a:p>
            <a:pPr lvl="3"/>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catch</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InterruptedException</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e</a:t>
            </a:r>
            <a:r>
              <a:rPr lang="en-US" sz="1600" b="1" dirty="0">
                <a:solidFill>
                  <a:srgbClr val="000000"/>
                </a:solidFill>
                <a:latin typeface="Consolas" panose="020B0609020204030204" pitchFamily="49" charset="0"/>
              </a:rPr>
              <a:t>) {</a:t>
            </a:r>
          </a:p>
          <a:p>
            <a:pPr lvl="4"/>
            <a:r>
              <a:rPr lang="en-US" sz="1600" dirty="0" err="1">
                <a:solidFill>
                  <a:srgbClr val="6A3E3E"/>
                </a:solidFill>
                <a:latin typeface="Consolas" panose="020B0609020204030204" pitchFamily="49" charset="0"/>
              </a:rPr>
              <a:t>e</a:t>
            </a:r>
            <a:r>
              <a:rPr lang="en-US" sz="1600" dirty="0" err="1">
                <a:solidFill>
                  <a:srgbClr val="000000"/>
                </a:solidFill>
                <a:latin typeface="Consolas" panose="020B0609020204030204" pitchFamily="49" charset="0"/>
              </a:rPr>
              <a:t>.printStackTrace</a:t>
            </a:r>
            <a:r>
              <a:rPr lang="en-US" sz="1600" dirty="0">
                <a:solidFill>
                  <a:srgbClr val="000000"/>
                </a:solidFill>
                <a:latin typeface="Consolas" panose="020B0609020204030204" pitchFamily="49" charset="0"/>
              </a:rPr>
              <a:t>();</a:t>
            </a:r>
          </a:p>
          <a:p>
            <a:pPr lvl="3"/>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//end catch</a:t>
            </a:r>
          </a:p>
          <a:p>
            <a:pPr lvl="2"/>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//end while</a:t>
            </a:r>
          </a:p>
          <a:p>
            <a:pPr lvl="1"/>
            <a:r>
              <a:rPr lang="en-US" sz="1600" dirty="0">
                <a:solidFill>
                  <a:srgbClr val="000000"/>
                </a:solidFill>
                <a:latin typeface="Consolas" panose="020B0609020204030204" pitchFamily="49" charset="0"/>
              </a:rPr>
              <a:t>} </a:t>
            </a:r>
            <a:r>
              <a:rPr lang="en-US" sz="1600" dirty="0">
                <a:solidFill>
                  <a:srgbClr val="3F7F5F"/>
                </a:solidFill>
                <a:latin typeface="Consolas" panose="020B0609020204030204" pitchFamily="49" charset="0"/>
              </a:rPr>
              <a:t>//end run</a:t>
            </a:r>
          </a:p>
          <a:p>
            <a:r>
              <a:rPr lang="en-US" sz="1600" dirty="0">
                <a:solidFill>
                  <a:srgbClr val="000000"/>
                </a:solidFill>
                <a:latin typeface="Consolas" panose="020B0609020204030204" pitchFamily="49" charset="0"/>
              </a:rPr>
              <a:t>}</a:t>
            </a:r>
            <a:endParaRPr kumimoji="0" lang="en-US" sz="1600" b="0" i="0" u="none" strike="noStrike" kern="1200" cap="none" spc="0" normalizeH="0" baseline="0" noProof="0" dirty="0">
              <a:ln>
                <a:noFill/>
              </a:ln>
              <a:solidFill>
                <a:prstClr val="black"/>
              </a:solidFill>
              <a:effectLst/>
              <a:uLnTx/>
              <a:uFillTx/>
              <a:latin typeface="Rockwell" panose="02060603020205020403"/>
            </a:endParaRPr>
          </a:p>
        </p:txBody>
      </p:sp>
      <p:sp>
        <p:nvSpPr>
          <p:cNvPr id="6" name="TextBox 5">
            <a:extLst>
              <a:ext uri="{FF2B5EF4-FFF2-40B4-BE49-F238E27FC236}">
                <a16:creationId xmlns:a16="http://schemas.microsoft.com/office/drawing/2014/main" id="{C4CA10C1-7F59-4E29-81A9-22C656FB3D59}"/>
              </a:ext>
            </a:extLst>
          </p:cNvPr>
          <p:cNvSpPr txBox="1"/>
          <p:nvPr/>
        </p:nvSpPr>
        <p:spPr>
          <a:xfrm>
            <a:off x="4480560" y="71120"/>
            <a:ext cx="1142172" cy="369332"/>
          </a:xfrm>
          <a:prstGeom prst="rect">
            <a:avLst/>
          </a:prstGeom>
          <a:solidFill>
            <a:srgbClr val="92D050"/>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Airport 2</a:t>
            </a:r>
          </a:p>
        </p:txBody>
      </p:sp>
    </p:spTree>
    <p:extLst>
      <p:ext uri="{BB962C8B-B14F-4D97-AF65-F5344CB8AC3E}">
        <p14:creationId xmlns:p14="http://schemas.microsoft.com/office/powerpoint/2010/main" val="230689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A0F1A8-DD41-4D5D-966E-6B96C99F8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E31D-E2AB-40D1-8B51-AFA5AFEF39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0D48D39-AC0A-45A6-87F7-B509EA8F33F2}"/>
              </a:ext>
            </a:extLst>
          </p:cNvPr>
          <p:cNvSpPr txBox="1"/>
          <p:nvPr/>
        </p:nvSpPr>
        <p:spPr>
          <a:xfrm>
            <a:off x="690880" y="1583452"/>
            <a:ext cx="1518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Method area</a:t>
            </a:r>
          </a:p>
        </p:txBody>
      </p:sp>
      <p:sp>
        <p:nvSpPr>
          <p:cNvPr id="6" name="TextBox 5">
            <a:extLst>
              <a:ext uri="{FF2B5EF4-FFF2-40B4-BE49-F238E27FC236}">
                <a16:creationId xmlns:a16="http://schemas.microsoft.com/office/drawing/2014/main" id="{065C8F4B-3025-4E01-8639-A62127CE8C1F}"/>
              </a:ext>
            </a:extLst>
          </p:cNvPr>
          <p:cNvSpPr txBox="1"/>
          <p:nvPr/>
        </p:nvSpPr>
        <p:spPr>
          <a:xfrm>
            <a:off x="690880" y="2116852"/>
            <a:ext cx="3179268" cy="369332"/>
          </a:xfrm>
          <a:prstGeom prst="rect">
            <a:avLst/>
          </a:prstGeom>
          <a:noFill/>
          <a:ln>
            <a:solidFill>
              <a:srgbClr val="FFC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Aircraft: static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boolean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isFull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B3E4F914-C845-43A6-92D9-1A0E116C7F04}"/>
              </a:ext>
            </a:extLst>
          </p:cNvPr>
          <p:cNvSpPr/>
          <p:nvPr/>
        </p:nvSpPr>
        <p:spPr>
          <a:xfrm>
            <a:off x="619761" y="1514118"/>
            <a:ext cx="3667760" cy="122908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AAAD525-69DC-4608-AC17-48235C0F96F0}"/>
              </a:ext>
            </a:extLst>
          </p:cNvPr>
          <p:cNvSpPr txBox="1"/>
          <p:nvPr/>
        </p:nvSpPr>
        <p:spPr>
          <a:xfrm>
            <a:off x="304800" y="5313679"/>
            <a:ext cx="2320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Aircraft thread stack</a:t>
            </a:r>
          </a:p>
        </p:txBody>
      </p:sp>
      <p:sp>
        <p:nvSpPr>
          <p:cNvPr id="9" name="TextBox 8">
            <a:extLst>
              <a:ext uri="{FF2B5EF4-FFF2-40B4-BE49-F238E27FC236}">
                <a16:creationId xmlns:a16="http://schemas.microsoft.com/office/drawing/2014/main" id="{6E14DD22-230A-421A-8F23-274D79EDCD06}"/>
              </a:ext>
            </a:extLst>
          </p:cNvPr>
          <p:cNvSpPr txBox="1"/>
          <p:nvPr/>
        </p:nvSpPr>
        <p:spPr>
          <a:xfrm>
            <a:off x="3535680" y="5313679"/>
            <a:ext cx="2476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Terminal thread stack</a:t>
            </a:r>
          </a:p>
        </p:txBody>
      </p:sp>
      <p:cxnSp>
        <p:nvCxnSpPr>
          <p:cNvPr id="11" name="Straight Connector 10">
            <a:extLst>
              <a:ext uri="{FF2B5EF4-FFF2-40B4-BE49-F238E27FC236}">
                <a16:creationId xmlns:a16="http://schemas.microsoft.com/office/drawing/2014/main" id="{C5542303-CB2F-4502-8E0B-1E2070A628A2}"/>
              </a:ext>
            </a:extLst>
          </p:cNvPr>
          <p:cNvCxnSpPr/>
          <p:nvPr/>
        </p:nvCxnSpPr>
        <p:spPr>
          <a:xfrm>
            <a:off x="762000" y="412496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EDC7C2B-33EA-4AEE-8052-CC64F65D1D8D}"/>
              </a:ext>
            </a:extLst>
          </p:cNvPr>
          <p:cNvCxnSpPr>
            <a:cxnSpLocks/>
          </p:cNvCxnSpPr>
          <p:nvPr/>
        </p:nvCxnSpPr>
        <p:spPr>
          <a:xfrm>
            <a:off x="762000" y="5191760"/>
            <a:ext cx="14469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241E78-EF07-4838-86EC-6C9741254666}"/>
              </a:ext>
            </a:extLst>
          </p:cNvPr>
          <p:cNvCxnSpPr/>
          <p:nvPr/>
        </p:nvCxnSpPr>
        <p:spPr>
          <a:xfrm>
            <a:off x="2198828" y="412496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EF47E7-0459-4DEB-9BCC-9416C6D7D705}"/>
              </a:ext>
            </a:extLst>
          </p:cNvPr>
          <p:cNvCxnSpPr/>
          <p:nvPr/>
        </p:nvCxnSpPr>
        <p:spPr>
          <a:xfrm>
            <a:off x="3920463" y="405384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56AEE5-1396-4CC7-8C61-2F83A2E6F5F3}"/>
              </a:ext>
            </a:extLst>
          </p:cNvPr>
          <p:cNvCxnSpPr>
            <a:cxnSpLocks/>
          </p:cNvCxnSpPr>
          <p:nvPr/>
        </p:nvCxnSpPr>
        <p:spPr>
          <a:xfrm>
            <a:off x="3920463" y="5120640"/>
            <a:ext cx="14469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4300A3-7503-40A1-A807-674A74A3487B}"/>
              </a:ext>
            </a:extLst>
          </p:cNvPr>
          <p:cNvCxnSpPr/>
          <p:nvPr/>
        </p:nvCxnSpPr>
        <p:spPr>
          <a:xfrm>
            <a:off x="5367451" y="405384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955CF04-FD1D-481E-AD9F-0BAADAE83F0A}"/>
              </a:ext>
            </a:extLst>
          </p:cNvPr>
          <p:cNvSpPr/>
          <p:nvPr/>
        </p:nvSpPr>
        <p:spPr>
          <a:xfrm>
            <a:off x="833120" y="4826001"/>
            <a:ext cx="12598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run()</a:t>
            </a:r>
          </a:p>
        </p:txBody>
      </p:sp>
      <p:sp>
        <p:nvSpPr>
          <p:cNvPr id="20" name="Rectangle 19">
            <a:extLst>
              <a:ext uri="{FF2B5EF4-FFF2-40B4-BE49-F238E27FC236}">
                <a16:creationId xmlns:a16="http://schemas.microsoft.com/office/drawing/2014/main" id="{302C6842-EEAB-4411-9DE0-C6E77E8DB740}"/>
              </a:ext>
            </a:extLst>
          </p:cNvPr>
          <p:cNvSpPr/>
          <p:nvPr/>
        </p:nvSpPr>
        <p:spPr>
          <a:xfrm>
            <a:off x="4014037" y="4826001"/>
            <a:ext cx="12598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run()</a:t>
            </a:r>
          </a:p>
        </p:txBody>
      </p:sp>
      <p:cxnSp>
        <p:nvCxnSpPr>
          <p:cNvPr id="22" name="Connector: Curved 21">
            <a:extLst>
              <a:ext uri="{FF2B5EF4-FFF2-40B4-BE49-F238E27FC236}">
                <a16:creationId xmlns:a16="http://schemas.microsoft.com/office/drawing/2014/main" id="{71311B8B-A713-4B70-BE0D-B06A9352F310}"/>
              </a:ext>
            </a:extLst>
          </p:cNvPr>
          <p:cNvCxnSpPr>
            <a:cxnSpLocks/>
            <a:stCxn id="19" idx="0"/>
            <a:endCxn id="6" idx="2"/>
          </p:cNvCxnSpPr>
          <p:nvPr/>
        </p:nvCxnSpPr>
        <p:spPr>
          <a:xfrm rot="5400000" flipH="1" flipV="1">
            <a:off x="701869" y="3247356"/>
            <a:ext cx="2339817" cy="817474"/>
          </a:xfrm>
          <a:prstGeom prst="curved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225506AD-8EBE-49FC-B61B-6C6AD07BECFE}"/>
              </a:ext>
            </a:extLst>
          </p:cNvPr>
          <p:cNvGrpSpPr/>
          <p:nvPr/>
        </p:nvGrpSpPr>
        <p:grpSpPr>
          <a:xfrm>
            <a:off x="2252332" y="2301518"/>
            <a:ext cx="2391625" cy="2524482"/>
            <a:chOff x="2252332" y="2301518"/>
            <a:chExt cx="2391625" cy="2524482"/>
          </a:xfrm>
        </p:grpSpPr>
        <p:sp>
          <p:nvSpPr>
            <p:cNvPr id="24" name="Oval 23">
              <a:extLst>
                <a:ext uri="{FF2B5EF4-FFF2-40B4-BE49-F238E27FC236}">
                  <a16:creationId xmlns:a16="http://schemas.microsoft.com/office/drawing/2014/main" id="{29B76F7D-7F7B-4CD8-ADB0-027AEC69396E}"/>
                </a:ext>
              </a:extLst>
            </p:cNvPr>
            <p:cNvSpPr/>
            <p:nvPr/>
          </p:nvSpPr>
          <p:spPr>
            <a:xfrm>
              <a:off x="2252332" y="3535676"/>
              <a:ext cx="1595120" cy="782320"/>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local copy of </a:t>
              </a:r>
              <a:r>
                <a:rPr kumimoji="0" lang="en-US" sz="1800" b="0" i="0" u="none" strike="noStrike" kern="1200" cap="none" spc="0" normalizeH="0" baseline="0" noProof="0" dirty="0" err="1">
                  <a:ln>
                    <a:noFill/>
                  </a:ln>
                  <a:solidFill>
                    <a:prstClr val="white">
                      <a:lumMod val="50000"/>
                    </a:prstClr>
                  </a:solidFill>
                  <a:effectLst/>
                  <a:uLnTx/>
                  <a:uFillTx/>
                  <a:latin typeface="Calibri" panose="020F0502020204030204"/>
                  <a:ea typeface="+mn-ea"/>
                  <a:cs typeface="+mn-cs"/>
                </a:rPr>
                <a:t>isFull</a:t>
              </a:r>
              <a:endParaRPr kumimoji="0" lang="en-US" sz="18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26" name="Connector: Curved 25">
              <a:extLst>
                <a:ext uri="{FF2B5EF4-FFF2-40B4-BE49-F238E27FC236}">
                  <a16:creationId xmlns:a16="http://schemas.microsoft.com/office/drawing/2014/main" id="{D27CD48A-C6B0-4721-9E03-C64EDD79D4E4}"/>
                </a:ext>
              </a:extLst>
            </p:cNvPr>
            <p:cNvCxnSpPr>
              <a:stCxn id="6" idx="3"/>
              <a:endCxn id="24" idx="0"/>
            </p:cNvCxnSpPr>
            <p:nvPr/>
          </p:nvCxnSpPr>
          <p:spPr>
            <a:xfrm flipH="1">
              <a:off x="3049892" y="2301518"/>
              <a:ext cx="820256" cy="1234158"/>
            </a:xfrm>
            <a:prstGeom prst="curvedConnector4">
              <a:avLst>
                <a:gd name="adj1" fmla="val -27869"/>
                <a:gd name="adj2" fmla="val 5748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D1D1B2AC-886B-4F36-A6F1-D8118BDC759F}"/>
                </a:ext>
              </a:extLst>
            </p:cNvPr>
            <p:cNvCxnSpPr>
              <a:cxnSpLocks/>
              <a:stCxn id="24" idx="4"/>
              <a:endCxn id="20" idx="0"/>
            </p:cNvCxnSpPr>
            <p:nvPr/>
          </p:nvCxnSpPr>
          <p:spPr>
            <a:xfrm rot="16200000" flipH="1">
              <a:off x="3592922" y="3774965"/>
              <a:ext cx="508005" cy="1594065"/>
            </a:xfrm>
            <a:prstGeom prst="curved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BA9B58A-ED55-4796-B325-C7925C3CD3B2}"/>
              </a:ext>
            </a:extLst>
          </p:cNvPr>
          <p:cNvGrpSpPr/>
          <p:nvPr/>
        </p:nvGrpSpPr>
        <p:grpSpPr>
          <a:xfrm>
            <a:off x="6287742" y="1514118"/>
            <a:ext cx="5707327" cy="4168893"/>
            <a:chOff x="6287742" y="1514118"/>
            <a:chExt cx="5707327" cy="4168893"/>
          </a:xfrm>
        </p:grpSpPr>
        <p:sp>
          <p:nvSpPr>
            <p:cNvPr id="55" name="TextBox 54">
              <a:extLst>
                <a:ext uri="{FF2B5EF4-FFF2-40B4-BE49-F238E27FC236}">
                  <a16:creationId xmlns:a16="http://schemas.microsoft.com/office/drawing/2014/main" id="{7C638B9A-E2CA-48DB-A1C8-1D7A4D4F3BB0}"/>
                </a:ext>
              </a:extLst>
            </p:cNvPr>
            <p:cNvSpPr txBox="1"/>
            <p:nvPr/>
          </p:nvSpPr>
          <p:spPr>
            <a:xfrm>
              <a:off x="6673822" y="1583452"/>
              <a:ext cx="15181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Method area</a:t>
              </a:r>
            </a:p>
          </p:txBody>
        </p:sp>
        <p:sp>
          <p:nvSpPr>
            <p:cNvPr id="56" name="TextBox 55">
              <a:extLst>
                <a:ext uri="{FF2B5EF4-FFF2-40B4-BE49-F238E27FC236}">
                  <a16:creationId xmlns:a16="http://schemas.microsoft.com/office/drawing/2014/main" id="{23804844-6AF2-436B-88CF-3EAF40FA9D7A}"/>
                </a:ext>
              </a:extLst>
            </p:cNvPr>
            <p:cNvSpPr txBox="1"/>
            <p:nvPr/>
          </p:nvSpPr>
          <p:spPr>
            <a:xfrm>
              <a:off x="6673822" y="2116852"/>
              <a:ext cx="4012702" cy="369332"/>
            </a:xfrm>
            <a:prstGeom prst="rect">
              <a:avLst/>
            </a:prstGeom>
            <a:noFill/>
            <a:ln>
              <a:solidFill>
                <a:srgbClr val="FFC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Aircraft: static </a:t>
              </a:r>
              <a:r>
                <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volatile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boolean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isFull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94964DE4-B7EB-4CE2-B3EF-6CD49FF2497E}"/>
                </a:ext>
              </a:extLst>
            </p:cNvPr>
            <p:cNvSpPr/>
            <p:nvPr/>
          </p:nvSpPr>
          <p:spPr>
            <a:xfrm>
              <a:off x="6602702" y="1514118"/>
              <a:ext cx="4339617" cy="122908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8FD3E285-E0D7-4707-8E83-7303CB4C6879}"/>
                </a:ext>
              </a:extLst>
            </p:cNvPr>
            <p:cNvSpPr txBox="1"/>
            <p:nvPr/>
          </p:nvSpPr>
          <p:spPr>
            <a:xfrm>
              <a:off x="6287742" y="5313679"/>
              <a:ext cx="23206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Aircraft thread stack</a:t>
              </a:r>
            </a:p>
          </p:txBody>
        </p:sp>
        <p:sp>
          <p:nvSpPr>
            <p:cNvPr id="59" name="TextBox 58">
              <a:extLst>
                <a:ext uri="{FF2B5EF4-FFF2-40B4-BE49-F238E27FC236}">
                  <a16:creationId xmlns:a16="http://schemas.microsoft.com/office/drawing/2014/main" id="{E3F66C3B-9B0C-48E9-98AD-F2806AA71362}"/>
                </a:ext>
              </a:extLst>
            </p:cNvPr>
            <p:cNvSpPr txBox="1"/>
            <p:nvPr/>
          </p:nvSpPr>
          <p:spPr>
            <a:xfrm>
              <a:off x="9518622" y="5313679"/>
              <a:ext cx="24764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Terminal thread stack</a:t>
              </a:r>
            </a:p>
          </p:txBody>
        </p:sp>
        <p:cxnSp>
          <p:nvCxnSpPr>
            <p:cNvPr id="60" name="Straight Connector 59">
              <a:extLst>
                <a:ext uri="{FF2B5EF4-FFF2-40B4-BE49-F238E27FC236}">
                  <a16:creationId xmlns:a16="http://schemas.microsoft.com/office/drawing/2014/main" id="{77A0147F-C265-442B-936A-263EAD15A332}"/>
                </a:ext>
              </a:extLst>
            </p:cNvPr>
            <p:cNvCxnSpPr/>
            <p:nvPr/>
          </p:nvCxnSpPr>
          <p:spPr>
            <a:xfrm>
              <a:off x="6744942" y="412496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12E97A-D89B-4A6B-8E76-596718757F3C}"/>
                </a:ext>
              </a:extLst>
            </p:cNvPr>
            <p:cNvCxnSpPr>
              <a:cxnSpLocks/>
            </p:cNvCxnSpPr>
            <p:nvPr/>
          </p:nvCxnSpPr>
          <p:spPr>
            <a:xfrm>
              <a:off x="6744942" y="5191760"/>
              <a:ext cx="14469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D29E23-E479-46C2-AC3F-4F6D112BFC18}"/>
                </a:ext>
              </a:extLst>
            </p:cNvPr>
            <p:cNvCxnSpPr/>
            <p:nvPr/>
          </p:nvCxnSpPr>
          <p:spPr>
            <a:xfrm>
              <a:off x="8202090" y="412496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68CD50A-E35C-4F38-B41E-8F47E2B21184}"/>
                </a:ext>
              </a:extLst>
            </p:cNvPr>
            <p:cNvCxnSpPr/>
            <p:nvPr/>
          </p:nvCxnSpPr>
          <p:spPr>
            <a:xfrm>
              <a:off x="9903405" y="405384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CE07382-1617-4652-860D-7016B7BAF148}"/>
                </a:ext>
              </a:extLst>
            </p:cNvPr>
            <p:cNvCxnSpPr>
              <a:cxnSpLocks/>
            </p:cNvCxnSpPr>
            <p:nvPr/>
          </p:nvCxnSpPr>
          <p:spPr>
            <a:xfrm>
              <a:off x="9903405" y="5120640"/>
              <a:ext cx="144698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E8737F-75A5-4C7B-B508-C5A2AF224B6B}"/>
                </a:ext>
              </a:extLst>
            </p:cNvPr>
            <p:cNvCxnSpPr/>
            <p:nvPr/>
          </p:nvCxnSpPr>
          <p:spPr>
            <a:xfrm>
              <a:off x="11350393" y="4053840"/>
              <a:ext cx="0" cy="1066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2E044C97-6F2D-4A32-994C-9E6DDAF52C95}"/>
                </a:ext>
              </a:extLst>
            </p:cNvPr>
            <p:cNvSpPr/>
            <p:nvPr/>
          </p:nvSpPr>
          <p:spPr>
            <a:xfrm>
              <a:off x="6816062" y="4826001"/>
              <a:ext cx="12598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run()</a:t>
              </a:r>
            </a:p>
          </p:txBody>
        </p:sp>
        <p:sp>
          <p:nvSpPr>
            <p:cNvPr id="67" name="Rectangle 66">
              <a:extLst>
                <a:ext uri="{FF2B5EF4-FFF2-40B4-BE49-F238E27FC236}">
                  <a16:creationId xmlns:a16="http://schemas.microsoft.com/office/drawing/2014/main" id="{DAFEDE12-68A5-4587-A3E8-E4824DAB9BB4}"/>
                </a:ext>
              </a:extLst>
            </p:cNvPr>
            <p:cNvSpPr/>
            <p:nvPr/>
          </p:nvSpPr>
          <p:spPr>
            <a:xfrm>
              <a:off x="9996979" y="4826001"/>
              <a:ext cx="1259840"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run()</a:t>
              </a:r>
            </a:p>
          </p:txBody>
        </p:sp>
        <p:cxnSp>
          <p:nvCxnSpPr>
            <p:cNvPr id="68" name="Connector: Curved 67">
              <a:extLst>
                <a:ext uri="{FF2B5EF4-FFF2-40B4-BE49-F238E27FC236}">
                  <a16:creationId xmlns:a16="http://schemas.microsoft.com/office/drawing/2014/main" id="{34855A1F-92A3-4EBB-9598-1AB735B38F5A}"/>
                </a:ext>
              </a:extLst>
            </p:cNvPr>
            <p:cNvCxnSpPr>
              <a:cxnSpLocks/>
              <a:stCxn id="66" idx="0"/>
              <a:endCxn id="56" idx="2"/>
            </p:cNvCxnSpPr>
            <p:nvPr/>
          </p:nvCxnSpPr>
          <p:spPr>
            <a:xfrm rot="5400000" flipH="1" flipV="1">
              <a:off x="6893169" y="3038998"/>
              <a:ext cx="2339817" cy="1234191"/>
            </a:xfrm>
            <a:prstGeom prst="curved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EAB88A53-1A66-42FA-87E4-43D6D1084C47}"/>
                </a:ext>
              </a:extLst>
            </p:cNvPr>
            <p:cNvCxnSpPr>
              <a:cxnSpLocks/>
              <a:stCxn id="56" idx="2"/>
              <a:endCxn id="67" idx="0"/>
            </p:cNvCxnSpPr>
            <p:nvPr/>
          </p:nvCxnSpPr>
          <p:spPr>
            <a:xfrm rot="16200000" flipH="1">
              <a:off x="8483628" y="2682729"/>
              <a:ext cx="2339817" cy="1946726"/>
            </a:xfrm>
            <a:prstGeom prst="curved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819E856-338B-4531-821D-ACE37E2FC04F}"/>
              </a:ext>
            </a:extLst>
          </p:cNvPr>
          <p:cNvCxnSpPr/>
          <p:nvPr/>
        </p:nvCxnSpPr>
        <p:spPr>
          <a:xfrm>
            <a:off x="6062927" y="609600"/>
            <a:ext cx="0" cy="6028309"/>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C0843F1-C59F-B150-26C7-B53F9C461984}"/>
              </a:ext>
            </a:extLst>
          </p:cNvPr>
          <p:cNvSpPr txBox="1">
            <a:spLocks/>
          </p:cNvSpPr>
          <p:nvPr/>
        </p:nvSpPr>
        <p:spPr>
          <a:xfrm>
            <a:off x="215900" y="167132"/>
            <a:ext cx="2701471" cy="4678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VOLATILE</a:t>
            </a:r>
          </a:p>
        </p:txBody>
      </p:sp>
    </p:spTree>
    <p:extLst>
      <p:ext uri="{BB962C8B-B14F-4D97-AF65-F5344CB8AC3E}">
        <p14:creationId xmlns:p14="http://schemas.microsoft.com/office/powerpoint/2010/main" val="17595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3343691" y="1879600"/>
            <a:ext cx="5851109" cy="3098800"/>
          </a:xfrm>
        </p:spPr>
        <p:txBody>
          <a:bodyPr>
            <a:normAutofit/>
          </a:bodyPr>
          <a:lstStyle/>
          <a:p>
            <a:r>
              <a:rPr lang="en-US" sz="2800" dirty="0"/>
              <a:t>Thread creation</a:t>
            </a:r>
          </a:p>
          <a:p>
            <a:r>
              <a:rPr lang="en-US" sz="2800" dirty="0"/>
              <a:t>Producer-Consumer</a:t>
            </a:r>
          </a:p>
          <a:p>
            <a:r>
              <a:rPr lang="en-US" sz="2800" dirty="0"/>
              <a:t>Volatile</a:t>
            </a:r>
          </a:p>
          <a:p>
            <a:r>
              <a:rPr lang="en-US" sz="2800" dirty="0"/>
              <a:t>Priority queue</a:t>
            </a:r>
          </a:p>
          <a:p>
            <a:r>
              <a:rPr lang="en-US" sz="2800" dirty="0"/>
              <a:t>Deadlocks</a:t>
            </a:r>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708465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67132"/>
            <a:ext cx="2701471" cy="467868"/>
          </a:xfrm>
        </p:spPr>
        <p:txBody>
          <a:bodyPr/>
          <a:lstStyle/>
          <a:p>
            <a:r>
              <a:rPr lang="en-US" dirty="0"/>
              <a:t>Queue</a:t>
            </a:r>
          </a:p>
        </p:txBody>
      </p:sp>
      <p:sp>
        <p:nvSpPr>
          <p:cNvPr id="4" name="Slide Number Placeholder 3"/>
          <p:cNvSpPr>
            <a:spLocks noGrp="1"/>
          </p:cNvSpPr>
          <p:nvPr>
            <p:ph type="sldNum" sz="quarter" idx="12"/>
          </p:nvPr>
        </p:nvSpPr>
        <p:spPr/>
        <p:txBody>
          <a:bodyPr/>
          <a:lstStyle/>
          <a:p>
            <a:fld id="{6113E31D-E2AB-40D1-8B51-AFA5AFEF393A}" type="slidenum">
              <a:rPr lang="en-US" smtClean="0"/>
              <a:t>20</a:t>
            </a:fld>
            <a:endParaRPr lang="en-US" dirty="0"/>
          </a:p>
        </p:txBody>
      </p:sp>
      <p:sp>
        <p:nvSpPr>
          <p:cNvPr id="6" name="Rectangle 5"/>
          <p:cNvSpPr/>
          <p:nvPr/>
        </p:nvSpPr>
        <p:spPr>
          <a:xfrm>
            <a:off x="707607" y="1018649"/>
            <a:ext cx="4626591" cy="334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53052" y="5181600"/>
            <a:ext cx="3044896" cy="2612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5899" y="748784"/>
            <a:ext cx="10071101" cy="5755422"/>
          </a:xfrm>
          <a:prstGeom prst="rect">
            <a:avLst/>
          </a:prstGeom>
          <a:noFill/>
        </p:spPr>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Queue&lt;Passenger&gt; </a:t>
            </a:r>
            <a:r>
              <a:rPr lang="en-US" sz="1600" dirty="0">
                <a:solidFill>
                  <a:srgbClr val="0000C0"/>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LinkedList</a:t>
            </a:r>
            <a:r>
              <a:rPr lang="en-US" sz="1600" dirty="0">
                <a:solidFill>
                  <a:srgbClr val="000000"/>
                </a:solidFill>
                <a:latin typeface="Consolas" panose="020B0609020204030204" pitchFamily="49" charset="0"/>
              </a:rPr>
              <a:t>&lt;&gt;();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main(String[] </a:t>
            </a:r>
            <a:r>
              <a:rPr lang="en-US" sz="1600" dirty="0" err="1">
                <a:solidFill>
                  <a:srgbClr val="6A3E3E"/>
                </a:solidFill>
                <a:latin typeface="Consolas" panose="020B0609020204030204" pitchFamily="49" charset="0"/>
              </a:rPr>
              <a:t>args</a:t>
            </a:r>
            <a:r>
              <a:rPr lang="en-US" sz="1600" dirty="0">
                <a:solidFill>
                  <a:srgbClr val="000000"/>
                </a:solidFill>
                <a:latin typeface="Consolas" panose="020B0609020204030204" pitchFamily="49" charset="0"/>
              </a:rPr>
              <a:t>) {</a:t>
            </a:r>
          </a:p>
          <a:p>
            <a:pPr lvl="2"/>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bg</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a:t>
            </a:r>
          </a:p>
          <a:p>
            <a:pPr lvl="2"/>
            <a:r>
              <a:rPr lang="en-US" sz="1600" dirty="0" err="1">
                <a:solidFill>
                  <a:srgbClr val="6A3E3E"/>
                </a:solidFill>
                <a:latin typeface="Consolas" panose="020B0609020204030204" pitchFamily="49" charset="0"/>
              </a:rPr>
              <a:t>bg</a:t>
            </a:r>
            <a:r>
              <a:rPr lang="en-US" sz="1600" dirty="0" err="1">
                <a:solidFill>
                  <a:srgbClr val="000000"/>
                </a:solidFill>
                <a:latin typeface="Consolas" panose="020B0609020204030204" pitchFamily="49" charset="0"/>
              </a:rPr>
              <a:t>.buildQueue</a:t>
            </a:r>
            <a:r>
              <a:rPr lang="en-US" sz="1600" dirty="0">
                <a:solidFill>
                  <a:srgbClr val="000000"/>
                </a:solidFill>
                <a:latin typeface="Consolas" panose="020B0609020204030204" pitchFamily="49" charset="0"/>
              </a:rPr>
              <a:t>();</a:t>
            </a:r>
          </a:p>
          <a:p>
            <a:pPr lvl="2"/>
            <a:r>
              <a:rPr lang="en-US" sz="1600" dirty="0" err="1">
                <a:solidFill>
                  <a:srgbClr val="6A3E3E"/>
                </a:solidFill>
                <a:latin typeface="Consolas" panose="020B0609020204030204" pitchFamily="49" charset="0"/>
              </a:rPr>
              <a:t>bg</a:t>
            </a:r>
            <a:r>
              <a:rPr lang="en-US" sz="1600" dirty="0" err="1">
                <a:solidFill>
                  <a:srgbClr val="000000"/>
                </a:solidFill>
                <a:latin typeface="Consolas" panose="020B0609020204030204" pitchFamily="49" charset="0"/>
              </a:rPr>
              <a:t>.boardPassengers</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buildQueue</a:t>
            </a:r>
            <a:r>
              <a:rPr lang="en-US" sz="1600" dirty="0">
                <a:solidFill>
                  <a:srgbClr val="000000"/>
                </a:solidFill>
                <a:latin typeface="Consolas" panose="020B0609020204030204" pitchFamily="49" charset="0"/>
              </a:rPr>
              <a:t>() {</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Passenger(2, </a:t>
            </a:r>
            <a:r>
              <a:rPr lang="en-US" sz="1600" dirty="0">
                <a:solidFill>
                  <a:srgbClr val="2A00FF"/>
                </a:solidFill>
                <a:latin typeface="Consolas" panose="020B0609020204030204" pitchFamily="49" charset="0"/>
              </a:rPr>
              <a:t>"John"</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"Sam"</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Passenger(3, </a:t>
            </a:r>
            <a:r>
              <a:rPr lang="en-US" sz="1600" dirty="0">
                <a:solidFill>
                  <a:srgbClr val="2A00FF"/>
                </a:solidFill>
                <a:latin typeface="Consolas" panose="020B0609020204030204" pitchFamily="49" charset="0"/>
              </a:rPr>
              <a:t>"Sara"</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"Phil"</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"Kevin"</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Passenger(3, </a:t>
            </a:r>
            <a:r>
              <a:rPr lang="en-US" sz="1600" dirty="0">
                <a:solidFill>
                  <a:srgbClr val="2A00FF"/>
                </a:solidFill>
                <a:latin typeface="Consolas" panose="020B0609020204030204" pitchFamily="49" charset="0"/>
              </a:rPr>
              <a:t>"Bill"</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boardPassengers</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.isEmpty</a:t>
            </a:r>
            <a:r>
              <a:rPr lang="en-US" sz="1600" dirty="0">
                <a:solidFill>
                  <a:srgbClr val="000000"/>
                </a:solidFill>
                <a:latin typeface="Consolas" panose="020B0609020204030204" pitchFamily="49" charset="0"/>
              </a:rPr>
              <a:t>()) {</a:t>
            </a:r>
          </a:p>
          <a:p>
            <a:pPr lvl="3"/>
            <a:r>
              <a:rPr lang="en-US" sz="1600" dirty="0">
                <a:solidFill>
                  <a:srgbClr val="000000"/>
                </a:solidFill>
                <a:latin typeface="Consolas" panose="020B0609020204030204" pitchFamily="49" charset="0"/>
              </a:rPr>
              <a:t>Passenger </a:t>
            </a:r>
            <a:r>
              <a:rPr lang="en-US" sz="1600" dirty="0">
                <a:solidFill>
                  <a:srgbClr val="6A3E3E"/>
                </a:solidFill>
                <a:latin typeface="Consolas" panose="020B0609020204030204" pitchFamily="49" charset="0"/>
              </a:rPr>
              <a:t>next</a:t>
            </a:r>
            <a:r>
              <a:rPr lang="en-US" sz="1600" dirty="0">
                <a:solidFill>
                  <a:srgbClr val="000000"/>
                </a:solidFill>
                <a:latin typeface="Consolas" panose="020B0609020204030204" pitchFamily="49" charset="0"/>
              </a:rPr>
              <a:t> = </a:t>
            </a:r>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.poll</a:t>
            </a:r>
            <a:r>
              <a:rPr lang="en-US" sz="1600" dirty="0">
                <a:solidFill>
                  <a:srgbClr val="000000"/>
                </a:solidFill>
                <a:latin typeface="Consolas" panose="020B0609020204030204" pitchFamily="49" charset="0"/>
              </a:rPr>
              <a:t>();</a:t>
            </a:r>
          </a:p>
          <a:p>
            <a:pPr lvl="3"/>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.printf</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 %s boarded %n"</a:t>
            </a:r>
            <a:r>
              <a:rPr lang="en-US" sz="1600" i="1" dirty="0">
                <a:solidFill>
                  <a:srgbClr val="000000"/>
                </a:solidFill>
                <a:latin typeface="Consolas" panose="020B0609020204030204" pitchFamily="49" charset="0"/>
              </a:rPr>
              <a:t>, </a:t>
            </a:r>
            <a:r>
              <a:rPr lang="en-US" sz="1600" i="1" dirty="0" err="1">
                <a:solidFill>
                  <a:srgbClr val="6A3E3E"/>
                </a:solidFill>
                <a:latin typeface="Consolas" panose="020B0609020204030204" pitchFamily="49" charset="0"/>
              </a:rPr>
              <a:t>next</a:t>
            </a:r>
            <a:r>
              <a:rPr lang="en-US" sz="1600" i="1" dirty="0" err="1">
                <a:solidFill>
                  <a:srgbClr val="000000"/>
                </a:solidFill>
                <a:latin typeface="Consolas" panose="020B0609020204030204" pitchFamily="49" charset="0"/>
              </a:rPr>
              <a:t>.</a:t>
            </a:r>
            <a:r>
              <a:rPr lang="en-US" sz="1600" i="1" dirty="0" err="1">
                <a:solidFill>
                  <a:srgbClr val="0000C0"/>
                </a:solidFill>
                <a:latin typeface="Consolas" panose="020B0609020204030204" pitchFamily="49" charset="0"/>
              </a:rPr>
              <a:t>loyaltyRating</a:t>
            </a:r>
            <a:r>
              <a:rPr lang="en-US" sz="1600" i="1" dirty="0">
                <a:solidFill>
                  <a:srgbClr val="000000"/>
                </a:solidFill>
                <a:latin typeface="Consolas" panose="020B0609020204030204" pitchFamily="49" charset="0"/>
              </a:rPr>
              <a:t>, </a:t>
            </a:r>
            <a:r>
              <a:rPr lang="en-US" sz="1600" i="1" dirty="0">
                <a:solidFill>
                  <a:srgbClr val="6A3E3E"/>
                </a:solidFill>
                <a:latin typeface="Consolas" panose="020B0609020204030204" pitchFamily="49" charset="0"/>
              </a:rPr>
              <a:t>next</a:t>
            </a:r>
            <a:r>
              <a:rPr lang="en-US" sz="1600" i="1" dirty="0">
                <a:solidFill>
                  <a:srgbClr val="000000"/>
                </a:solidFill>
                <a:latin typeface="Consolas" panose="020B0609020204030204" pitchFamily="49" charset="0"/>
              </a:rPr>
              <a:t>.</a:t>
            </a:r>
            <a:r>
              <a:rPr lang="en-US" sz="1600" i="1" dirty="0">
                <a:solidFill>
                  <a:srgbClr val="0000C0"/>
                </a:solidFill>
                <a:latin typeface="Consolas" panose="020B0609020204030204" pitchFamily="49" charset="0"/>
              </a:rPr>
              <a:t>name</a:t>
            </a:r>
            <a:r>
              <a:rPr lang="en-US" sz="1600" i="1" dirty="0">
                <a:solidFill>
                  <a:srgbClr val="000000"/>
                </a:solidFill>
                <a:latin typeface="Consolas" panose="020B0609020204030204" pitchFamily="49" charset="0"/>
              </a:rPr>
              <a:t>);</a:t>
            </a:r>
          </a:p>
          <a:p>
            <a:pPr lvl="2"/>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10" name="TextBox 9"/>
          <p:cNvSpPr txBox="1"/>
          <p:nvPr/>
        </p:nvSpPr>
        <p:spPr>
          <a:xfrm>
            <a:off x="7186338" y="102487"/>
            <a:ext cx="4919937" cy="1815882"/>
          </a:xfrm>
          <a:prstGeom prst="rect">
            <a:avLst/>
          </a:prstGeom>
          <a:noFill/>
          <a:ln>
            <a:solidFill>
              <a:schemeClr val="bg1">
                <a:lumMod val="75000"/>
              </a:schemeClr>
            </a:solidFill>
          </a:ln>
        </p:spPr>
        <p:txBody>
          <a:bodyPr wrap="non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Passenger {</a:t>
            </a:r>
          </a:p>
          <a:p>
            <a:pPr lvl="1"/>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Passenger(</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loyaltyRating</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loyaltyRating</a:t>
            </a:r>
            <a:r>
              <a:rPr lang="en-US" sz="1400" dirty="0">
                <a:solidFill>
                  <a:srgbClr val="000000"/>
                </a:solidFill>
                <a:latin typeface="Consolas" panose="020B0609020204030204" pitchFamily="49" charset="0"/>
              </a:rPr>
              <a:t>;</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pic>
        <p:nvPicPr>
          <p:cNvPr id="3" name="Picture 2"/>
          <p:cNvPicPr>
            <a:picLocks noChangeAspect="1"/>
          </p:cNvPicPr>
          <p:nvPr/>
        </p:nvPicPr>
        <p:blipFill>
          <a:blip r:embed="rId2"/>
          <a:stretch>
            <a:fillRect/>
          </a:stretch>
        </p:blipFill>
        <p:spPr>
          <a:xfrm>
            <a:off x="6341371" y="3087954"/>
            <a:ext cx="2182448" cy="1687271"/>
          </a:xfrm>
          <a:prstGeom prst="rect">
            <a:avLst/>
          </a:prstGeom>
          <a:ln>
            <a:solidFill>
              <a:schemeClr val="bg1">
                <a:lumMod val="65000"/>
              </a:schemeClr>
            </a:solidFill>
          </a:ln>
        </p:spPr>
      </p:pic>
    </p:spTree>
    <p:extLst>
      <p:ext uri="{BB962C8B-B14F-4D97-AF65-F5344CB8AC3E}">
        <p14:creationId xmlns:p14="http://schemas.microsoft.com/office/powerpoint/2010/main" val="5542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66318" y="73566"/>
            <a:ext cx="5482782" cy="2598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5900" y="167132"/>
            <a:ext cx="2701471" cy="467868"/>
          </a:xfrm>
        </p:spPr>
        <p:txBody>
          <a:bodyPr/>
          <a:lstStyle/>
          <a:p>
            <a:r>
              <a:rPr lang="en-US" dirty="0"/>
              <a:t>Priority Queue</a:t>
            </a:r>
          </a:p>
        </p:txBody>
      </p:sp>
      <p:sp>
        <p:nvSpPr>
          <p:cNvPr id="4" name="Slide Number Placeholder 3"/>
          <p:cNvSpPr>
            <a:spLocks noGrp="1"/>
          </p:cNvSpPr>
          <p:nvPr>
            <p:ph type="sldNum" sz="quarter" idx="12"/>
          </p:nvPr>
        </p:nvSpPr>
        <p:spPr/>
        <p:txBody>
          <a:bodyPr/>
          <a:lstStyle/>
          <a:p>
            <a:fld id="{6113E31D-E2AB-40D1-8B51-AFA5AFEF393A}" type="slidenum">
              <a:rPr lang="en-US" smtClean="0"/>
              <a:t>21</a:t>
            </a:fld>
            <a:endParaRPr lang="en-US" dirty="0"/>
          </a:p>
        </p:txBody>
      </p:sp>
      <p:sp>
        <p:nvSpPr>
          <p:cNvPr id="6" name="Rectangle 5"/>
          <p:cNvSpPr/>
          <p:nvPr/>
        </p:nvSpPr>
        <p:spPr>
          <a:xfrm>
            <a:off x="707607" y="1018649"/>
            <a:ext cx="4626591" cy="3349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53052" y="5181600"/>
            <a:ext cx="3044896" cy="2612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5899" y="748784"/>
            <a:ext cx="10097995" cy="5755422"/>
          </a:xfrm>
          <a:prstGeom prst="rect">
            <a:avLst/>
          </a:prstGeom>
          <a:noFill/>
        </p:spPr>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Queue&lt;Passenger&gt; </a:t>
            </a:r>
            <a:r>
              <a:rPr lang="en-US" sz="1600" dirty="0">
                <a:solidFill>
                  <a:srgbClr val="0000C0"/>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PriorityQueue</a:t>
            </a:r>
            <a:r>
              <a:rPr lang="en-US" sz="1600" dirty="0">
                <a:solidFill>
                  <a:srgbClr val="000000"/>
                </a:solidFill>
                <a:latin typeface="Consolas" panose="020B0609020204030204" pitchFamily="49" charset="0"/>
              </a:rPr>
              <a:t>&lt;&gt;();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main(String[] </a:t>
            </a:r>
            <a:r>
              <a:rPr lang="en-US" sz="1600" dirty="0" err="1">
                <a:solidFill>
                  <a:srgbClr val="6A3E3E"/>
                </a:solidFill>
                <a:latin typeface="Consolas" panose="020B0609020204030204" pitchFamily="49" charset="0"/>
              </a:rPr>
              <a:t>args</a:t>
            </a:r>
            <a:r>
              <a:rPr lang="en-US" sz="1600" dirty="0">
                <a:solidFill>
                  <a:srgbClr val="000000"/>
                </a:solidFill>
                <a:latin typeface="Consolas" panose="020B0609020204030204" pitchFamily="49" charset="0"/>
              </a:rPr>
              <a:t>) {</a:t>
            </a:r>
          </a:p>
          <a:p>
            <a:pPr lvl="2"/>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bg</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BoardingGate</a:t>
            </a:r>
            <a:r>
              <a:rPr lang="en-US" sz="1600" dirty="0">
                <a:solidFill>
                  <a:srgbClr val="000000"/>
                </a:solidFill>
                <a:latin typeface="Consolas" panose="020B0609020204030204" pitchFamily="49" charset="0"/>
              </a:rPr>
              <a:t>();</a:t>
            </a:r>
          </a:p>
          <a:p>
            <a:pPr lvl="2"/>
            <a:r>
              <a:rPr lang="en-US" sz="1600" dirty="0" err="1">
                <a:solidFill>
                  <a:srgbClr val="6A3E3E"/>
                </a:solidFill>
                <a:latin typeface="Consolas" panose="020B0609020204030204" pitchFamily="49" charset="0"/>
              </a:rPr>
              <a:t>bg</a:t>
            </a:r>
            <a:r>
              <a:rPr lang="en-US" sz="1600" dirty="0" err="1">
                <a:solidFill>
                  <a:srgbClr val="000000"/>
                </a:solidFill>
                <a:latin typeface="Consolas" panose="020B0609020204030204" pitchFamily="49" charset="0"/>
              </a:rPr>
              <a:t>.buildQueue</a:t>
            </a:r>
            <a:r>
              <a:rPr lang="en-US" sz="1600" dirty="0">
                <a:solidFill>
                  <a:srgbClr val="000000"/>
                </a:solidFill>
                <a:latin typeface="Consolas" panose="020B0609020204030204" pitchFamily="49" charset="0"/>
              </a:rPr>
              <a:t>();</a:t>
            </a:r>
          </a:p>
          <a:p>
            <a:pPr lvl="2"/>
            <a:r>
              <a:rPr lang="en-US" sz="1600" dirty="0" err="1">
                <a:solidFill>
                  <a:srgbClr val="6A3E3E"/>
                </a:solidFill>
                <a:latin typeface="Consolas" panose="020B0609020204030204" pitchFamily="49" charset="0"/>
              </a:rPr>
              <a:t>bg</a:t>
            </a:r>
            <a:r>
              <a:rPr lang="en-US" sz="1600" dirty="0" err="1">
                <a:solidFill>
                  <a:srgbClr val="000000"/>
                </a:solidFill>
                <a:latin typeface="Consolas" panose="020B0609020204030204" pitchFamily="49" charset="0"/>
              </a:rPr>
              <a:t>.boardPassengers</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buildQueue</a:t>
            </a:r>
            <a:r>
              <a:rPr lang="en-US" sz="1600" dirty="0">
                <a:solidFill>
                  <a:srgbClr val="000000"/>
                </a:solidFill>
                <a:latin typeface="Consolas" panose="020B0609020204030204" pitchFamily="49" charset="0"/>
              </a:rPr>
              <a:t>() {</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Passenger(2, </a:t>
            </a:r>
            <a:r>
              <a:rPr lang="en-US" sz="1600" dirty="0">
                <a:solidFill>
                  <a:srgbClr val="2A00FF"/>
                </a:solidFill>
                <a:latin typeface="Consolas" panose="020B0609020204030204" pitchFamily="49" charset="0"/>
              </a:rPr>
              <a:t>"John"</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"Sam"</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Passenger(3, </a:t>
            </a:r>
            <a:r>
              <a:rPr lang="en-US" sz="1600" dirty="0">
                <a:solidFill>
                  <a:srgbClr val="2A00FF"/>
                </a:solidFill>
                <a:latin typeface="Consolas" panose="020B0609020204030204" pitchFamily="49" charset="0"/>
              </a:rPr>
              <a:t>"Sara"</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"Phil"</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Passenger(1, </a:t>
            </a:r>
            <a:r>
              <a:rPr lang="en-US" sz="1600" dirty="0">
                <a:solidFill>
                  <a:srgbClr val="2A00FF"/>
                </a:solidFill>
                <a:latin typeface="Consolas" panose="020B0609020204030204" pitchFamily="49" charset="0"/>
              </a:rPr>
              <a:t>"Kevin"</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.offer</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Passenger(3, </a:t>
            </a:r>
            <a:r>
              <a:rPr lang="en-US" sz="1600" dirty="0">
                <a:solidFill>
                  <a:srgbClr val="2A00FF"/>
                </a:solidFill>
                <a:latin typeface="Consolas" panose="020B0609020204030204" pitchFamily="49" charset="0"/>
              </a:rPr>
              <a:t>"Bill"</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boardPassengers</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while</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.isEmpty</a:t>
            </a:r>
            <a:r>
              <a:rPr lang="en-US" sz="1600" dirty="0">
                <a:solidFill>
                  <a:srgbClr val="000000"/>
                </a:solidFill>
                <a:latin typeface="Consolas" panose="020B0609020204030204" pitchFamily="49" charset="0"/>
              </a:rPr>
              <a:t>()) {</a:t>
            </a:r>
          </a:p>
          <a:p>
            <a:pPr lvl="3"/>
            <a:r>
              <a:rPr lang="en-US" sz="1600" dirty="0">
                <a:solidFill>
                  <a:srgbClr val="000000"/>
                </a:solidFill>
                <a:latin typeface="Consolas" panose="020B0609020204030204" pitchFamily="49" charset="0"/>
              </a:rPr>
              <a:t>Passenger </a:t>
            </a:r>
            <a:r>
              <a:rPr lang="en-US" sz="1600" dirty="0">
                <a:solidFill>
                  <a:srgbClr val="6A3E3E"/>
                </a:solidFill>
                <a:latin typeface="Consolas" panose="020B0609020204030204" pitchFamily="49" charset="0"/>
              </a:rPr>
              <a:t>next</a:t>
            </a:r>
            <a:r>
              <a:rPr lang="en-US" sz="1600" dirty="0">
                <a:solidFill>
                  <a:srgbClr val="000000"/>
                </a:solidFill>
                <a:latin typeface="Consolas" panose="020B0609020204030204" pitchFamily="49" charset="0"/>
              </a:rPr>
              <a:t> = </a:t>
            </a:r>
            <a:r>
              <a:rPr lang="en-US" sz="1600" dirty="0" err="1">
                <a:solidFill>
                  <a:srgbClr val="0000C0"/>
                </a:solidFill>
                <a:latin typeface="Consolas" panose="020B0609020204030204" pitchFamily="49" charset="0"/>
              </a:rPr>
              <a:t>q</a:t>
            </a:r>
            <a:r>
              <a:rPr lang="en-US" sz="1600" dirty="0" err="1">
                <a:solidFill>
                  <a:srgbClr val="000000"/>
                </a:solidFill>
                <a:latin typeface="Consolas" panose="020B0609020204030204" pitchFamily="49" charset="0"/>
              </a:rPr>
              <a:t>.poll</a:t>
            </a:r>
            <a:r>
              <a:rPr lang="en-US" sz="1600" dirty="0">
                <a:solidFill>
                  <a:srgbClr val="000000"/>
                </a:solidFill>
                <a:latin typeface="Consolas" panose="020B0609020204030204" pitchFamily="49" charset="0"/>
              </a:rPr>
              <a:t>();</a:t>
            </a:r>
          </a:p>
          <a:p>
            <a:pPr lvl="3"/>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.printf</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 %s boarded %n"</a:t>
            </a:r>
            <a:r>
              <a:rPr lang="en-US" sz="1600" i="1" dirty="0">
                <a:solidFill>
                  <a:srgbClr val="000000"/>
                </a:solidFill>
                <a:latin typeface="Consolas" panose="020B0609020204030204" pitchFamily="49" charset="0"/>
              </a:rPr>
              <a:t>, </a:t>
            </a:r>
            <a:r>
              <a:rPr lang="en-US" sz="1600" i="1" dirty="0" err="1">
                <a:solidFill>
                  <a:srgbClr val="6A3E3E"/>
                </a:solidFill>
                <a:latin typeface="Consolas" panose="020B0609020204030204" pitchFamily="49" charset="0"/>
              </a:rPr>
              <a:t>next</a:t>
            </a:r>
            <a:r>
              <a:rPr lang="en-US" sz="1600" i="1" dirty="0" err="1">
                <a:solidFill>
                  <a:srgbClr val="000000"/>
                </a:solidFill>
                <a:latin typeface="Consolas" panose="020B0609020204030204" pitchFamily="49" charset="0"/>
              </a:rPr>
              <a:t>.</a:t>
            </a:r>
            <a:r>
              <a:rPr lang="en-US" sz="1600" i="1" dirty="0" err="1">
                <a:solidFill>
                  <a:srgbClr val="0000C0"/>
                </a:solidFill>
                <a:latin typeface="Consolas" panose="020B0609020204030204" pitchFamily="49" charset="0"/>
              </a:rPr>
              <a:t>loyaltyRating</a:t>
            </a:r>
            <a:r>
              <a:rPr lang="en-US" sz="1600" i="1" dirty="0">
                <a:solidFill>
                  <a:srgbClr val="000000"/>
                </a:solidFill>
                <a:latin typeface="Consolas" panose="020B0609020204030204" pitchFamily="49" charset="0"/>
              </a:rPr>
              <a:t>, </a:t>
            </a:r>
            <a:r>
              <a:rPr lang="en-US" sz="1600" i="1" dirty="0">
                <a:solidFill>
                  <a:srgbClr val="6A3E3E"/>
                </a:solidFill>
                <a:latin typeface="Consolas" panose="020B0609020204030204" pitchFamily="49" charset="0"/>
              </a:rPr>
              <a:t>next</a:t>
            </a:r>
            <a:r>
              <a:rPr lang="en-US" sz="1600" i="1" dirty="0">
                <a:solidFill>
                  <a:srgbClr val="000000"/>
                </a:solidFill>
                <a:latin typeface="Consolas" panose="020B0609020204030204" pitchFamily="49" charset="0"/>
              </a:rPr>
              <a:t>.</a:t>
            </a:r>
            <a:r>
              <a:rPr lang="en-US" sz="1600" i="1" dirty="0">
                <a:solidFill>
                  <a:srgbClr val="0000C0"/>
                </a:solidFill>
                <a:latin typeface="Consolas" panose="020B0609020204030204" pitchFamily="49" charset="0"/>
              </a:rPr>
              <a:t>name</a:t>
            </a:r>
            <a:r>
              <a:rPr lang="en-US" sz="1600" i="1" dirty="0">
                <a:solidFill>
                  <a:srgbClr val="000000"/>
                </a:solidFill>
                <a:latin typeface="Consolas" panose="020B0609020204030204" pitchFamily="49" charset="0"/>
              </a:rPr>
              <a:t>);</a:t>
            </a:r>
          </a:p>
          <a:p>
            <a:pPr lvl="2"/>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10" name="TextBox 9"/>
          <p:cNvSpPr txBox="1"/>
          <p:nvPr/>
        </p:nvSpPr>
        <p:spPr>
          <a:xfrm>
            <a:off x="6341371" y="73566"/>
            <a:ext cx="5750292" cy="2677656"/>
          </a:xfrm>
          <a:prstGeom prst="rect">
            <a:avLst/>
          </a:prstGeom>
          <a:noFill/>
          <a:ln>
            <a:solidFill>
              <a:schemeClr val="bg1">
                <a:lumMod val="75000"/>
              </a:schemeClr>
            </a:solidFill>
          </a:ln>
        </p:spPr>
        <p:txBody>
          <a:bodyPr wrap="non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Passenger </a:t>
            </a:r>
            <a:r>
              <a:rPr lang="en-US" sz="1400" dirty="0">
                <a:solidFill>
                  <a:srgbClr val="7F0055"/>
                </a:solidFill>
                <a:latin typeface="Consolas" panose="020B0609020204030204" pitchFamily="49" charset="0"/>
              </a:rPr>
              <a:t>implements</a:t>
            </a:r>
            <a:r>
              <a:rPr lang="en-US" sz="1400" dirty="0">
                <a:solidFill>
                  <a:srgbClr val="000000"/>
                </a:solidFill>
                <a:latin typeface="Consolas" panose="020B0609020204030204" pitchFamily="49" charset="0"/>
              </a:rPr>
              <a:t> Comparable&lt;Passenger&gt;{</a:t>
            </a:r>
          </a:p>
          <a:p>
            <a:pPr lvl="1"/>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Passenger(</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loyaltyRating</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loyaltyRating</a:t>
            </a:r>
            <a:r>
              <a:rPr lang="en-US" sz="1400" dirty="0">
                <a:solidFill>
                  <a:srgbClr val="000000"/>
                </a:solidFill>
                <a:latin typeface="Consolas" panose="020B0609020204030204" pitchFamily="49" charset="0"/>
              </a:rPr>
              <a:t>;</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r>
              <a:rPr lang="en-US" sz="1400" dirty="0">
                <a:solidFill>
                  <a:srgbClr val="646464"/>
                </a:solidFill>
                <a:latin typeface="Consolas" panose="020B0609020204030204" pitchFamily="49" charset="0"/>
              </a:rPr>
              <a:t>@Override</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compareTo</a:t>
            </a:r>
            <a:r>
              <a:rPr lang="en-US" sz="1400" dirty="0">
                <a:solidFill>
                  <a:srgbClr val="000000"/>
                </a:solidFill>
                <a:latin typeface="Consolas" panose="020B0609020204030204" pitchFamily="49" charset="0"/>
              </a:rPr>
              <a:t>(Passenger </a:t>
            </a:r>
            <a:r>
              <a:rPr lang="en-US" sz="1400" dirty="0">
                <a:solidFill>
                  <a:srgbClr val="6A3E3E"/>
                </a:solidFill>
                <a:latin typeface="Consolas" panose="020B0609020204030204" pitchFamily="49" charset="0"/>
              </a:rPr>
              <a:t>o</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o</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loyaltyRating</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pic>
        <p:nvPicPr>
          <p:cNvPr id="9" name="Picture 8"/>
          <p:cNvPicPr>
            <a:picLocks noChangeAspect="1"/>
          </p:cNvPicPr>
          <p:nvPr/>
        </p:nvPicPr>
        <p:blipFill>
          <a:blip r:embed="rId2"/>
          <a:stretch>
            <a:fillRect/>
          </a:stretch>
        </p:blipFill>
        <p:spPr>
          <a:xfrm>
            <a:off x="6366318" y="3169295"/>
            <a:ext cx="2072832" cy="1617820"/>
          </a:xfrm>
          <a:prstGeom prst="rect">
            <a:avLst/>
          </a:prstGeom>
          <a:ln>
            <a:solidFill>
              <a:schemeClr val="bg1">
                <a:lumMod val="85000"/>
              </a:schemeClr>
            </a:solidFill>
          </a:ln>
        </p:spPr>
      </p:pic>
    </p:spTree>
    <p:extLst>
      <p:ext uri="{BB962C8B-B14F-4D97-AF65-F5344CB8AC3E}">
        <p14:creationId xmlns:p14="http://schemas.microsoft.com/office/powerpoint/2010/main" val="21927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1" end="2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A33-3C95-5261-1913-D129981E2E2B}"/>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9175429F-76B3-3A2A-4C77-CDF2D6D2E3B9}"/>
              </a:ext>
            </a:extLst>
          </p:cNvPr>
          <p:cNvSpPr>
            <a:spLocks noGrp="1"/>
          </p:cNvSpPr>
          <p:nvPr>
            <p:ph idx="1"/>
          </p:nvPr>
        </p:nvSpPr>
        <p:spPr>
          <a:xfrm>
            <a:off x="215900" y="800100"/>
            <a:ext cx="11582400" cy="5721724"/>
          </a:xfrm>
        </p:spPr>
        <p:txBody>
          <a:bodyPr>
            <a:normAutofit fontScale="77500" lnSpcReduction="20000"/>
          </a:bodyPr>
          <a:lstStyle/>
          <a:p>
            <a:pPr marL="0" indent="0">
              <a:buNone/>
            </a:pPr>
            <a:r>
              <a:rPr lang="en-US" dirty="0">
                <a:solidFill>
                  <a:srgbClr val="3F7F5F"/>
                </a:solidFill>
                <a:effectLst/>
                <a:latin typeface="Menlo" panose="020B0609030804020204" pitchFamily="49" charset="0"/>
              </a:rPr>
              <a:t>// One common scenario for deadlock is when objects are taken in reverse order</a:t>
            </a:r>
          </a:p>
          <a:p>
            <a:pPr marL="0" indent="0">
              <a:buNone/>
            </a:pPr>
            <a:r>
              <a:rPr lang="en-US" b="1" dirty="0">
                <a:solidFill>
                  <a:srgbClr val="7F0055"/>
                </a:solidFill>
                <a:effectLst/>
                <a:latin typeface="Menlo" panose="020B0609030804020204" pitchFamily="49" charset="0"/>
              </a:rPr>
              <a:t>class</a:t>
            </a:r>
            <a:r>
              <a:rPr lang="en-US" dirty="0">
                <a:effectLst/>
                <a:latin typeface="Menlo" panose="020B0609030804020204" pitchFamily="49" charset="0"/>
              </a:rPr>
              <a:t> BCell0 {</a:t>
            </a:r>
          </a:p>
          <a:p>
            <a:pPr marL="0" indent="0">
              <a:buNone/>
            </a:pPr>
            <a:r>
              <a:rPr lang="en-US" b="1" dirty="0">
                <a:solidFill>
                  <a:srgbClr val="7F0055"/>
                </a:solidFill>
                <a:effectLst/>
                <a:latin typeface="Menlo" panose="020B0609030804020204" pitchFamily="49" charset="0"/>
              </a:rPr>
              <a:t>  private</a:t>
            </a:r>
            <a:r>
              <a:rPr lang="en-US" dirty="0">
                <a:effectLst/>
                <a:latin typeface="Menlo" panose="020B0609030804020204" pitchFamily="49" charset="0"/>
              </a:rPr>
              <a:t> Object </a:t>
            </a:r>
            <a:r>
              <a:rPr lang="en-US" dirty="0">
                <a:solidFill>
                  <a:srgbClr val="0000C0"/>
                </a:solidFill>
                <a:effectLst/>
                <a:latin typeface="Menlo" panose="020B0609030804020204" pitchFamily="49" charset="0"/>
              </a:rPr>
              <a:t>o1</a:t>
            </a:r>
            <a:r>
              <a:rPr lang="en-US" dirty="0">
                <a:effectLst/>
                <a:latin typeface="Menlo" panose="020B0609030804020204" pitchFamily="49" charset="0"/>
              </a:rPr>
              <a:t> = </a:t>
            </a:r>
            <a:r>
              <a:rPr lang="en-US" b="1" dirty="0">
                <a:solidFill>
                  <a:srgbClr val="7F0055"/>
                </a:solidFill>
                <a:effectLst/>
                <a:latin typeface="Menlo" panose="020B0609030804020204" pitchFamily="49" charset="0"/>
              </a:rPr>
              <a:t>new</a:t>
            </a:r>
            <a:r>
              <a:rPr lang="en-US" dirty="0">
                <a:effectLst/>
                <a:latin typeface="Menlo" panose="020B0609030804020204" pitchFamily="49" charset="0"/>
              </a:rPr>
              <a:t> Object();</a:t>
            </a:r>
          </a:p>
          <a:p>
            <a:pPr marL="0" indent="0">
              <a:buNone/>
            </a:pPr>
            <a:r>
              <a:rPr lang="en-US" b="1" dirty="0">
                <a:solidFill>
                  <a:srgbClr val="7F0055"/>
                </a:solidFill>
                <a:effectLst/>
                <a:latin typeface="Menlo" panose="020B0609030804020204" pitchFamily="49" charset="0"/>
              </a:rPr>
              <a:t>  private</a:t>
            </a:r>
            <a:r>
              <a:rPr lang="en-US" dirty="0">
                <a:effectLst/>
                <a:latin typeface="Menlo" panose="020B0609030804020204" pitchFamily="49" charset="0"/>
              </a:rPr>
              <a:t> Object </a:t>
            </a:r>
            <a:r>
              <a:rPr lang="en-US" dirty="0">
                <a:solidFill>
                  <a:srgbClr val="0000C0"/>
                </a:solidFill>
                <a:effectLst/>
                <a:latin typeface="Menlo" panose="020B0609030804020204" pitchFamily="49" charset="0"/>
              </a:rPr>
              <a:t>o2</a:t>
            </a:r>
            <a:r>
              <a:rPr lang="en-US" dirty="0">
                <a:effectLst/>
                <a:latin typeface="Menlo" panose="020B0609030804020204" pitchFamily="49" charset="0"/>
              </a:rPr>
              <a:t> = </a:t>
            </a:r>
            <a:r>
              <a:rPr lang="en-US" b="1" dirty="0">
                <a:solidFill>
                  <a:srgbClr val="7F0055"/>
                </a:solidFill>
                <a:effectLst/>
                <a:latin typeface="Menlo" panose="020B0609030804020204" pitchFamily="49" charset="0"/>
              </a:rPr>
              <a:t>new</a:t>
            </a:r>
            <a:r>
              <a:rPr lang="en-US" dirty="0">
                <a:effectLst/>
                <a:latin typeface="Menlo" panose="020B0609030804020204" pitchFamily="49" charset="0"/>
              </a:rPr>
              <a:t> Object();</a:t>
            </a: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f()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synchronized</a:t>
            </a:r>
            <a:r>
              <a:rPr lang="en-US" dirty="0">
                <a:solidFill>
                  <a:srgbClr val="000000"/>
                </a:solidFill>
                <a:effectLst/>
                <a:latin typeface="Menlo" panose="020B0609030804020204" pitchFamily="49" charset="0"/>
              </a:rPr>
              <a:t>(</a:t>
            </a:r>
            <a:r>
              <a:rPr lang="en-US" dirty="0">
                <a:solidFill>
                  <a:srgbClr val="0000C0"/>
                </a:solidFill>
                <a:effectLst/>
                <a:latin typeface="Menlo" panose="020B0609030804020204" pitchFamily="49" charset="0"/>
              </a:rPr>
              <a:t>o1</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synchronized</a:t>
            </a:r>
            <a:r>
              <a:rPr lang="en-US" dirty="0">
                <a:solidFill>
                  <a:srgbClr val="000000"/>
                </a:solidFill>
                <a:effectLst/>
                <a:latin typeface="Menlo" panose="020B0609030804020204" pitchFamily="49" charset="0"/>
              </a:rPr>
              <a:t>(</a:t>
            </a:r>
            <a:r>
              <a:rPr lang="en-US" dirty="0">
                <a:solidFill>
                  <a:srgbClr val="0000C0"/>
                </a:solidFill>
                <a:effectLst/>
                <a:latin typeface="Menlo" panose="020B0609030804020204" pitchFamily="49" charset="0"/>
              </a:rPr>
              <a:t>o2</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dirty="0">
                <a:solidFill>
                  <a:srgbClr val="3F7F5F"/>
                </a:solidFill>
                <a:effectLst/>
                <a:latin typeface="Menlo" panose="020B0609030804020204" pitchFamily="49" charset="0"/>
              </a:rPr>
              <a:t>        // do work</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  }</a:t>
            </a: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g()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synchronized</a:t>
            </a:r>
            <a:r>
              <a:rPr lang="en-US" dirty="0">
                <a:solidFill>
                  <a:srgbClr val="000000"/>
                </a:solidFill>
                <a:effectLst/>
                <a:latin typeface="Menlo" panose="020B0609030804020204" pitchFamily="49" charset="0"/>
              </a:rPr>
              <a:t>(</a:t>
            </a:r>
            <a:r>
              <a:rPr lang="en-US" dirty="0">
                <a:solidFill>
                  <a:srgbClr val="0000C0"/>
                </a:solidFill>
                <a:effectLst/>
                <a:latin typeface="Menlo" panose="020B0609030804020204" pitchFamily="49" charset="0"/>
              </a:rPr>
              <a:t>o2</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synchronized</a:t>
            </a:r>
            <a:r>
              <a:rPr lang="en-US" dirty="0">
                <a:solidFill>
                  <a:srgbClr val="000000"/>
                </a:solidFill>
                <a:effectLst/>
                <a:latin typeface="Menlo" panose="020B0609030804020204" pitchFamily="49" charset="0"/>
              </a:rPr>
              <a:t>(</a:t>
            </a:r>
            <a:r>
              <a:rPr lang="en-US" dirty="0">
                <a:solidFill>
                  <a:srgbClr val="0000C0"/>
                </a:solidFill>
                <a:effectLst/>
                <a:latin typeface="Menlo" panose="020B0609030804020204" pitchFamily="49" charset="0"/>
              </a:rPr>
              <a:t>o1</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dirty="0">
                <a:solidFill>
                  <a:srgbClr val="3F7F5F"/>
                </a:solidFill>
                <a:effectLst/>
                <a:latin typeface="Menlo" panose="020B0609030804020204" pitchFamily="49" charset="0"/>
              </a:rPr>
              <a:t>        // do work</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a:t>
            </a:r>
          </a:p>
        </p:txBody>
      </p:sp>
      <p:sp>
        <p:nvSpPr>
          <p:cNvPr id="4" name="Slide Number Placeholder 3">
            <a:extLst>
              <a:ext uri="{FF2B5EF4-FFF2-40B4-BE49-F238E27FC236}">
                <a16:creationId xmlns:a16="http://schemas.microsoft.com/office/drawing/2014/main" id="{62E91DE8-1A60-EC29-1034-8C73EF3E9060}"/>
              </a:ext>
            </a:extLst>
          </p:cNvPr>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403046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A33-3C95-5261-1913-D129981E2E2B}"/>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9175429F-76B3-3A2A-4C77-CDF2D6D2E3B9}"/>
              </a:ext>
            </a:extLst>
          </p:cNvPr>
          <p:cNvSpPr>
            <a:spLocks noGrp="1"/>
          </p:cNvSpPr>
          <p:nvPr>
            <p:ph idx="1"/>
          </p:nvPr>
        </p:nvSpPr>
        <p:spPr/>
        <p:txBody>
          <a:bodyPr>
            <a:normAutofit lnSpcReduction="10000"/>
          </a:bodyPr>
          <a:lstStyle/>
          <a:p>
            <a:pPr marL="0" indent="0">
              <a:buNone/>
            </a:pPr>
            <a:r>
              <a:rPr lang="en-US" dirty="0">
                <a:solidFill>
                  <a:srgbClr val="3F7F5F"/>
                </a:solidFill>
                <a:effectLst/>
                <a:latin typeface="Menlo" panose="020B0609030804020204" pitchFamily="49" charset="0"/>
              </a:rPr>
              <a:t>// Another common scenario is when the lock of the parameter object is taken within a synchronized method. </a:t>
            </a:r>
          </a:p>
          <a:p>
            <a:pPr marL="0" indent="0">
              <a:buNone/>
            </a:pPr>
            <a:r>
              <a:rPr lang="en-US" dirty="0">
                <a:solidFill>
                  <a:srgbClr val="3F7F5F"/>
                </a:solidFill>
                <a:effectLst/>
                <a:latin typeface="Menlo" panose="020B0609030804020204" pitchFamily="49" charset="0"/>
              </a:rPr>
              <a:t>// This may cause a deadlock since </a:t>
            </a:r>
            <a:r>
              <a:rPr lang="en-US" dirty="0" err="1">
                <a:solidFill>
                  <a:srgbClr val="3F7F5F"/>
                </a:solidFill>
                <a:effectLst/>
                <a:latin typeface="Menlo" panose="020B0609030804020204" pitchFamily="49" charset="0"/>
              </a:rPr>
              <a:t>getValue</a:t>
            </a:r>
            <a:r>
              <a:rPr lang="en-US" dirty="0">
                <a:solidFill>
                  <a:srgbClr val="3F7F5F"/>
                </a:solidFill>
                <a:effectLst/>
                <a:latin typeface="Menlo" panose="020B0609030804020204" pitchFamily="49" charset="0"/>
              </a:rPr>
              <a:t> and </a:t>
            </a:r>
            <a:r>
              <a:rPr lang="en-US" dirty="0" err="1">
                <a:solidFill>
                  <a:srgbClr val="3F7F5F"/>
                </a:solidFill>
                <a:effectLst/>
                <a:latin typeface="Menlo" panose="020B0609030804020204" pitchFamily="49" charset="0"/>
              </a:rPr>
              <a:t>setValue</a:t>
            </a:r>
            <a:r>
              <a:rPr lang="en-US" dirty="0">
                <a:solidFill>
                  <a:srgbClr val="3F7F5F"/>
                </a:solidFill>
                <a:effectLst/>
                <a:latin typeface="Menlo" panose="020B0609030804020204" pitchFamily="49" charset="0"/>
              </a:rPr>
              <a:t> are </a:t>
            </a:r>
          </a:p>
          <a:p>
            <a:pPr marL="0" indent="0">
              <a:buNone/>
            </a:pPr>
            <a:r>
              <a:rPr lang="en-US" dirty="0">
                <a:solidFill>
                  <a:srgbClr val="3F7F5F"/>
                </a:solidFill>
                <a:effectLst/>
                <a:latin typeface="Menlo" panose="020B0609030804020204" pitchFamily="49" charset="0"/>
              </a:rPr>
              <a:t>// synchronized and are used in swap.</a:t>
            </a:r>
          </a:p>
          <a:p>
            <a:pPr marL="0" indent="0">
              <a:buNone/>
            </a:pPr>
            <a:r>
              <a:rPr lang="en-US" b="1" dirty="0">
                <a:solidFill>
                  <a:srgbClr val="7F0055"/>
                </a:solidFill>
                <a:effectLst/>
                <a:latin typeface="Menlo" panose="020B0609030804020204" pitchFamily="49" charset="0"/>
              </a:rPr>
              <a:t>class</a:t>
            </a:r>
            <a:r>
              <a:rPr lang="en-US" dirty="0">
                <a:effectLst/>
                <a:latin typeface="Menlo" panose="020B0609030804020204" pitchFamily="49" charset="0"/>
              </a:rPr>
              <a:t> BCell1 {</a:t>
            </a:r>
          </a:p>
          <a:p>
            <a:pPr marL="0" indent="0">
              <a:buNone/>
            </a:pPr>
            <a:r>
              <a:rPr lang="en-US" b="1" dirty="0">
                <a:solidFill>
                  <a:srgbClr val="7F0055"/>
                </a:solidFill>
                <a:effectLst/>
                <a:latin typeface="Menlo" panose="020B0609030804020204" pitchFamily="49" charset="0"/>
              </a:rPr>
              <a:t>  private</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getValue</a:t>
            </a:r>
            <a:r>
              <a:rPr lang="en-US" dirty="0">
                <a:solidFill>
                  <a:srgbClr val="000000"/>
                </a:solidFill>
                <a:effectLst/>
                <a:latin typeface="Menlo" panose="020B0609030804020204" pitchFamily="49" charset="0"/>
              </a:rPr>
              <a:t>() { </a:t>
            </a:r>
            <a:r>
              <a:rPr lang="en-US" b="1" dirty="0">
                <a:solidFill>
                  <a:srgbClr val="7F0055"/>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setValue</a:t>
            </a:r>
            <a:r>
              <a:rPr lang="en-US" dirty="0">
                <a:solidFill>
                  <a:srgbClr val="000000"/>
                </a:solidFill>
                <a:effectLst/>
                <a:latin typeface="Menlo" panose="020B0609030804020204" pitchFamily="49" charset="0"/>
              </a:rPr>
              <a:t>(</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swap(BCell1 </a:t>
            </a:r>
            <a:r>
              <a:rPr lang="en-US" dirty="0">
                <a:solidFill>
                  <a:srgbClr val="6A3E3E"/>
                </a:solidFill>
                <a:effectLst/>
                <a:latin typeface="Menlo" panose="020B0609030804020204" pitchFamily="49" charset="0"/>
              </a:rPr>
              <a:t>other</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int</a:t>
            </a:r>
            <a:r>
              <a:rPr lang="en-US" dirty="0">
                <a:effectLst/>
                <a:latin typeface="Menlo" panose="020B0609030804020204" pitchFamily="49" charset="0"/>
              </a:rPr>
              <a:t> </a:t>
            </a:r>
            <a:r>
              <a:rPr lang="en-US" dirty="0">
                <a:solidFill>
                  <a:srgbClr val="6A3E3E"/>
                </a:solidFill>
                <a:effectLst/>
                <a:latin typeface="Menlo" panose="020B0609030804020204" pitchFamily="49" charset="0"/>
              </a:rPr>
              <a:t>temp</a:t>
            </a:r>
            <a:r>
              <a:rPr lang="en-US" dirty="0">
                <a:effectLst/>
                <a:latin typeface="Menlo" panose="020B0609030804020204" pitchFamily="49" charset="0"/>
              </a:rPr>
              <a:t> = </a:t>
            </a:r>
            <a:r>
              <a:rPr lang="en-US" dirty="0" err="1">
                <a:effectLst/>
                <a:latin typeface="Menlo" panose="020B0609030804020204" pitchFamily="49" charset="0"/>
              </a:rPr>
              <a:t>getValue</a:t>
            </a:r>
            <a:r>
              <a:rPr lang="en-US" dirty="0">
                <a:effectLst/>
                <a:latin typeface="Menlo" panose="020B0609030804020204" pitchFamily="49" charset="0"/>
              </a:rPr>
              <a:t>();</a:t>
            </a:r>
          </a:p>
          <a:p>
            <a:pPr marL="0" indent="0">
              <a:buNone/>
            </a:pPr>
            <a:r>
              <a:rPr lang="en-US" dirty="0">
                <a:effectLst/>
                <a:latin typeface="Menlo" panose="020B0609030804020204" pitchFamily="49" charset="0"/>
              </a:rPr>
              <a:t>    </a:t>
            </a:r>
            <a:r>
              <a:rPr lang="en-US" dirty="0" err="1">
                <a:effectLst/>
                <a:latin typeface="Menlo" panose="020B0609030804020204" pitchFamily="49" charset="0"/>
              </a:rPr>
              <a:t>setValue</a:t>
            </a:r>
            <a:r>
              <a:rPr lang="en-US" dirty="0">
                <a:effectLst/>
                <a:latin typeface="Menlo" panose="020B0609030804020204" pitchFamily="49" charset="0"/>
              </a:rPr>
              <a:t>(</a:t>
            </a:r>
            <a:r>
              <a:rPr lang="en-US" dirty="0" err="1">
                <a:solidFill>
                  <a:srgbClr val="6A3E3E"/>
                </a:solidFill>
                <a:effectLst/>
                <a:latin typeface="Menlo" panose="020B0609030804020204" pitchFamily="49" charset="0"/>
              </a:rPr>
              <a:t>other</a:t>
            </a:r>
            <a:r>
              <a:rPr lang="en-US" dirty="0" err="1">
                <a:effectLst/>
                <a:latin typeface="Menlo" panose="020B0609030804020204" pitchFamily="49" charset="0"/>
              </a:rPr>
              <a:t>.getValue</a:t>
            </a:r>
            <a:r>
              <a:rPr lang="en-US" dirty="0">
                <a:effectLst/>
                <a:latin typeface="Menlo" panose="020B0609030804020204" pitchFamily="49" charset="0"/>
              </a:rPr>
              <a:t>());</a:t>
            </a:r>
          </a:p>
          <a:p>
            <a:pPr marL="0" indent="0">
              <a:buNone/>
            </a:pPr>
            <a:r>
              <a:rPr lang="en-US" dirty="0">
                <a:solidFill>
                  <a:srgbClr val="6A3E3E"/>
                </a:solidFill>
                <a:effectLst/>
                <a:latin typeface="Menlo" panose="020B0609030804020204" pitchFamily="49" charset="0"/>
              </a:rPr>
              <a:t>    </a:t>
            </a:r>
            <a:r>
              <a:rPr lang="en-US" dirty="0" err="1">
                <a:solidFill>
                  <a:srgbClr val="6A3E3E"/>
                </a:solidFill>
                <a:effectLst/>
                <a:latin typeface="Menlo" panose="020B0609030804020204" pitchFamily="49" charset="0"/>
              </a:rPr>
              <a:t>other</a:t>
            </a:r>
            <a:r>
              <a:rPr lang="en-US" dirty="0" err="1">
                <a:effectLst/>
                <a:latin typeface="Menlo" panose="020B0609030804020204" pitchFamily="49" charset="0"/>
              </a:rPr>
              <a:t>.setValue</a:t>
            </a:r>
            <a:r>
              <a:rPr lang="en-US" dirty="0">
                <a:effectLst/>
                <a:latin typeface="Menlo" panose="020B0609030804020204" pitchFamily="49" charset="0"/>
              </a:rPr>
              <a:t>(</a:t>
            </a:r>
            <a:r>
              <a:rPr lang="en-US" dirty="0">
                <a:solidFill>
                  <a:srgbClr val="6A3E3E"/>
                </a:solidFill>
                <a:effectLst/>
                <a:latin typeface="Menlo" panose="020B0609030804020204" pitchFamily="49" charset="0"/>
              </a:rPr>
              <a:t>temp</a:t>
            </a:r>
            <a:r>
              <a:rPr lang="en-US" dirty="0">
                <a:effectLst/>
                <a:latin typeface="Menlo" panose="020B0609030804020204" pitchFamily="49" charset="0"/>
              </a:rPr>
              <a:t>);</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a:t>
            </a:r>
          </a:p>
        </p:txBody>
      </p:sp>
      <p:sp>
        <p:nvSpPr>
          <p:cNvPr id="4" name="Slide Number Placeholder 3">
            <a:extLst>
              <a:ext uri="{FF2B5EF4-FFF2-40B4-BE49-F238E27FC236}">
                <a16:creationId xmlns:a16="http://schemas.microsoft.com/office/drawing/2014/main" id="{62E91DE8-1A60-EC29-1034-8C73EF3E9060}"/>
              </a:ext>
            </a:extLst>
          </p:cNvPr>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2466156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A33-3C95-5261-1913-D129981E2E2B}"/>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9175429F-76B3-3A2A-4C77-CDF2D6D2E3B9}"/>
              </a:ext>
            </a:extLst>
          </p:cNvPr>
          <p:cNvSpPr>
            <a:spLocks noGrp="1"/>
          </p:cNvSpPr>
          <p:nvPr>
            <p:ph idx="1"/>
          </p:nvPr>
        </p:nvSpPr>
        <p:spPr/>
        <p:txBody>
          <a:bodyPr>
            <a:normAutofit/>
          </a:bodyPr>
          <a:lstStyle/>
          <a:p>
            <a:pPr marL="0" indent="0">
              <a:buNone/>
            </a:pPr>
            <a:r>
              <a:rPr lang="en-US" dirty="0">
                <a:solidFill>
                  <a:srgbClr val="3F7F5F"/>
                </a:solidFill>
                <a:effectLst/>
                <a:latin typeface="Menlo" panose="020B0609030804020204" pitchFamily="49" charset="0"/>
              </a:rPr>
              <a:t>// This doesn't cause a deadlock but has memory consistency issue since swap could execute on a and b like </a:t>
            </a:r>
            <a:r>
              <a:rPr lang="en-US" dirty="0" err="1">
                <a:solidFill>
                  <a:srgbClr val="3F7F5F"/>
                </a:solidFill>
                <a:effectLst/>
                <a:latin typeface="Menlo" panose="020B0609030804020204" pitchFamily="49" charset="0"/>
              </a:rPr>
              <a:t>a.swap</a:t>
            </a:r>
            <a:r>
              <a:rPr lang="en-US" dirty="0">
                <a:solidFill>
                  <a:srgbClr val="3F7F5F"/>
                </a:solidFill>
                <a:effectLst/>
                <a:latin typeface="Menlo" panose="020B0609030804020204" pitchFamily="49" charset="0"/>
              </a:rPr>
              <a:t>(b) and </a:t>
            </a:r>
            <a:r>
              <a:rPr lang="en-US" dirty="0" err="1">
                <a:solidFill>
                  <a:srgbClr val="3F7F5F"/>
                </a:solidFill>
                <a:effectLst/>
                <a:latin typeface="Menlo" panose="020B0609030804020204" pitchFamily="49" charset="0"/>
              </a:rPr>
              <a:t>b.swap</a:t>
            </a:r>
            <a:r>
              <a:rPr lang="en-US" dirty="0">
                <a:solidFill>
                  <a:srgbClr val="3F7F5F"/>
                </a:solidFill>
                <a:effectLst/>
                <a:latin typeface="Menlo" panose="020B0609030804020204" pitchFamily="49" charset="0"/>
              </a:rPr>
              <a:t>(a)</a:t>
            </a:r>
          </a:p>
          <a:p>
            <a:pPr marL="0" indent="0">
              <a:buNone/>
            </a:pPr>
            <a:r>
              <a:rPr lang="en-US" b="1" dirty="0">
                <a:solidFill>
                  <a:srgbClr val="7F0055"/>
                </a:solidFill>
                <a:effectLst/>
                <a:latin typeface="Menlo" panose="020B0609030804020204" pitchFamily="49" charset="0"/>
              </a:rPr>
              <a:t>class</a:t>
            </a:r>
            <a:r>
              <a:rPr lang="en-US" dirty="0">
                <a:effectLst/>
                <a:latin typeface="Menlo" panose="020B0609030804020204" pitchFamily="49" charset="0"/>
              </a:rPr>
              <a:t> BCell2 {</a:t>
            </a:r>
          </a:p>
          <a:p>
            <a:pPr marL="0" indent="0">
              <a:buNone/>
            </a:pPr>
            <a:r>
              <a:rPr lang="en-US" b="1" dirty="0">
                <a:solidFill>
                  <a:srgbClr val="7F0055"/>
                </a:solidFill>
                <a:effectLst/>
                <a:latin typeface="Menlo" panose="020B0609030804020204" pitchFamily="49" charset="0"/>
              </a:rPr>
              <a:t>  private</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getValue</a:t>
            </a:r>
            <a:r>
              <a:rPr lang="en-US" dirty="0">
                <a:solidFill>
                  <a:srgbClr val="000000"/>
                </a:solidFill>
                <a:effectLst/>
                <a:latin typeface="Menlo" panose="020B0609030804020204" pitchFamily="49" charset="0"/>
              </a:rPr>
              <a:t>() { </a:t>
            </a:r>
            <a:r>
              <a:rPr lang="en-US" b="1" dirty="0">
                <a:solidFill>
                  <a:srgbClr val="7F0055"/>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setValue</a:t>
            </a:r>
            <a:r>
              <a:rPr lang="en-US" dirty="0">
                <a:solidFill>
                  <a:srgbClr val="000000"/>
                </a:solidFill>
                <a:effectLst/>
                <a:latin typeface="Menlo" panose="020B0609030804020204" pitchFamily="49" charset="0"/>
              </a:rPr>
              <a:t>(</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swap(BCell2 </a:t>
            </a:r>
            <a:r>
              <a:rPr lang="en-US" dirty="0">
                <a:solidFill>
                  <a:srgbClr val="6A3E3E"/>
                </a:solidFill>
                <a:effectLst/>
                <a:latin typeface="Menlo" panose="020B0609030804020204" pitchFamily="49" charset="0"/>
              </a:rPr>
              <a:t>other</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int</a:t>
            </a:r>
            <a:r>
              <a:rPr lang="en-US" dirty="0">
                <a:effectLst/>
                <a:latin typeface="Menlo" panose="020B0609030804020204" pitchFamily="49" charset="0"/>
              </a:rPr>
              <a:t> </a:t>
            </a:r>
            <a:r>
              <a:rPr lang="en-US" dirty="0">
                <a:solidFill>
                  <a:srgbClr val="6A3E3E"/>
                </a:solidFill>
                <a:effectLst/>
                <a:latin typeface="Menlo" panose="020B0609030804020204" pitchFamily="49" charset="0"/>
              </a:rPr>
              <a:t>temp</a:t>
            </a:r>
            <a:r>
              <a:rPr lang="en-US" dirty="0">
                <a:effectLst/>
                <a:latin typeface="Menlo" panose="020B0609030804020204" pitchFamily="49" charset="0"/>
              </a:rPr>
              <a:t> = </a:t>
            </a:r>
            <a:r>
              <a:rPr lang="en-US" dirty="0">
                <a:solidFill>
                  <a:srgbClr val="0000C0"/>
                </a:solidFill>
                <a:effectLst/>
                <a:latin typeface="Menlo" panose="020B0609030804020204" pitchFamily="49" charset="0"/>
              </a:rPr>
              <a:t>value</a:t>
            </a:r>
            <a:r>
              <a:rPr lang="en-US" dirty="0">
                <a:effectLst/>
                <a:latin typeface="Menlo" panose="020B0609030804020204" pitchFamily="49" charset="0"/>
              </a:rPr>
              <a:t>;</a:t>
            </a:r>
          </a:p>
          <a:p>
            <a:pPr marL="0" indent="0">
              <a:buNone/>
            </a:pPr>
            <a:r>
              <a:rPr lang="en-US" dirty="0">
                <a:solidFill>
                  <a:srgbClr val="0000C0"/>
                </a:solidFill>
                <a:effectLst/>
                <a:latin typeface="Menlo" panose="020B0609030804020204" pitchFamily="49" charset="0"/>
              </a:rPr>
              <a:t>    value</a:t>
            </a:r>
            <a:r>
              <a:rPr lang="en-US" dirty="0">
                <a:solidFill>
                  <a:srgbClr val="000000"/>
                </a:solidFill>
                <a:effectLst/>
                <a:latin typeface="Menlo" panose="020B0609030804020204" pitchFamily="49" charset="0"/>
              </a:rPr>
              <a:t> = </a:t>
            </a:r>
            <a:r>
              <a:rPr lang="en-US" dirty="0" err="1">
                <a:solidFill>
                  <a:srgbClr val="6A3E3E"/>
                </a:solidFill>
                <a:effectLst/>
                <a:latin typeface="Menlo" panose="020B0609030804020204" pitchFamily="49" charset="0"/>
              </a:rPr>
              <a:t>other</a:t>
            </a:r>
            <a:r>
              <a:rPr lang="en-US" dirty="0" err="1">
                <a:solidFill>
                  <a:srgbClr val="000000"/>
                </a:solidFill>
                <a:effectLst/>
                <a:latin typeface="Menlo" panose="020B0609030804020204" pitchFamily="49" charset="0"/>
              </a:rPr>
              <a:t>.</a:t>
            </a:r>
            <a:r>
              <a:rPr lang="en-US" dirty="0" err="1">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a:t>
            </a:r>
            <a:endParaRPr lang="en-US" dirty="0">
              <a:solidFill>
                <a:srgbClr val="0000C0"/>
              </a:solidFill>
              <a:effectLst/>
              <a:latin typeface="Menlo" panose="020B0609030804020204" pitchFamily="49" charset="0"/>
            </a:endParaRPr>
          </a:p>
          <a:p>
            <a:pPr marL="0" indent="0">
              <a:buNone/>
            </a:pPr>
            <a:r>
              <a:rPr lang="en-US" dirty="0">
                <a:solidFill>
                  <a:srgbClr val="6A3E3E"/>
                </a:solidFill>
                <a:effectLst/>
                <a:latin typeface="Menlo" panose="020B0609030804020204" pitchFamily="49" charset="0"/>
              </a:rPr>
              <a:t>    </a:t>
            </a:r>
            <a:r>
              <a:rPr lang="en-US" dirty="0" err="1">
                <a:solidFill>
                  <a:srgbClr val="6A3E3E"/>
                </a:solidFill>
                <a:effectLst/>
                <a:latin typeface="Menlo" panose="020B0609030804020204" pitchFamily="49" charset="0"/>
              </a:rPr>
              <a:t>other</a:t>
            </a:r>
            <a:r>
              <a:rPr lang="en-US" dirty="0" err="1">
                <a:solidFill>
                  <a:srgbClr val="000000"/>
                </a:solidFill>
                <a:effectLst/>
                <a:latin typeface="Menlo" panose="020B0609030804020204" pitchFamily="49" charset="0"/>
              </a:rPr>
              <a:t>.</a:t>
            </a:r>
            <a:r>
              <a:rPr lang="en-US" dirty="0" err="1">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 </a:t>
            </a:r>
            <a:r>
              <a:rPr lang="en-US" dirty="0">
                <a:solidFill>
                  <a:srgbClr val="6A3E3E"/>
                </a:solidFill>
                <a:effectLst/>
                <a:latin typeface="Menlo" panose="020B0609030804020204" pitchFamily="49" charset="0"/>
              </a:rPr>
              <a:t>temp</a:t>
            </a:r>
            <a:r>
              <a:rPr lang="en-US" dirty="0">
                <a:solidFill>
                  <a:srgbClr val="000000"/>
                </a:solidFill>
                <a:effectLst/>
                <a:latin typeface="Menlo" panose="020B0609030804020204" pitchFamily="49" charset="0"/>
              </a:rPr>
              <a:t>;</a:t>
            </a:r>
            <a:endParaRPr lang="en-US" dirty="0">
              <a:solidFill>
                <a:srgbClr val="6A3E3E"/>
              </a:solidFill>
              <a:effectLst/>
              <a:latin typeface="Menlo" panose="020B0609030804020204" pitchFamily="49" charset="0"/>
            </a:endParaRP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a:t>
            </a:r>
          </a:p>
        </p:txBody>
      </p:sp>
      <p:sp>
        <p:nvSpPr>
          <p:cNvPr id="4" name="Slide Number Placeholder 3">
            <a:extLst>
              <a:ext uri="{FF2B5EF4-FFF2-40B4-BE49-F238E27FC236}">
                <a16:creationId xmlns:a16="http://schemas.microsoft.com/office/drawing/2014/main" id="{62E91DE8-1A60-EC29-1034-8C73EF3E9060}"/>
              </a:ext>
            </a:extLst>
          </p:cNvPr>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392523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A33-3C95-5261-1913-D129981E2E2B}"/>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9175429F-76B3-3A2A-4C77-CDF2D6D2E3B9}"/>
              </a:ext>
            </a:extLst>
          </p:cNvPr>
          <p:cNvSpPr>
            <a:spLocks noGrp="1"/>
          </p:cNvSpPr>
          <p:nvPr>
            <p:ph idx="1"/>
          </p:nvPr>
        </p:nvSpPr>
        <p:spPr>
          <a:xfrm>
            <a:off x="215900" y="800100"/>
            <a:ext cx="11582400" cy="5064252"/>
          </a:xfrm>
        </p:spPr>
        <p:txBody>
          <a:bodyPr>
            <a:normAutofit fontScale="70000" lnSpcReduction="20000"/>
          </a:bodyPr>
          <a:lstStyle/>
          <a:p>
            <a:pPr marL="0" indent="0">
              <a:buNone/>
            </a:pPr>
            <a:r>
              <a:rPr lang="en-US" dirty="0">
                <a:solidFill>
                  <a:srgbClr val="3F7F5F"/>
                </a:solidFill>
                <a:effectLst/>
                <a:latin typeface="Menlo" panose="020B0609030804020204" pitchFamily="49" charset="0"/>
              </a:rPr>
              <a:t>// This doesn't cause a deadlock. This is better because same object executes the swap all the time but may have memory consistency issue if the other object is being mutated at the same time.</a:t>
            </a:r>
          </a:p>
          <a:p>
            <a:pPr marL="0" indent="0">
              <a:buNone/>
            </a:pPr>
            <a:r>
              <a:rPr lang="en-US" dirty="0">
                <a:solidFill>
                  <a:srgbClr val="3F7F5F"/>
                </a:solidFill>
                <a:effectLst/>
                <a:latin typeface="Menlo" panose="020B0609030804020204" pitchFamily="49" charset="0"/>
              </a:rPr>
              <a:t>// If so, </a:t>
            </a:r>
            <a:r>
              <a:rPr lang="en-US" dirty="0" err="1">
                <a:solidFill>
                  <a:srgbClr val="3F7F5F"/>
                </a:solidFill>
                <a:effectLst/>
                <a:latin typeface="Menlo" panose="020B0609030804020204" pitchFamily="49" charset="0"/>
              </a:rPr>
              <a:t>doSwap</a:t>
            </a:r>
            <a:r>
              <a:rPr lang="en-US" dirty="0">
                <a:solidFill>
                  <a:srgbClr val="3F7F5F"/>
                </a:solidFill>
                <a:effectLst/>
                <a:latin typeface="Menlo" panose="020B0609030804020204" pitchFamily="49" charset="0"/>
              </a:rPr>
              <a:t> should probably take the object lock of the other object like synchronized(other). But </a:t>
            </a:r>
            <a:r>
              <a:rPr lang="en-US" dirty="0" err="1">
                <a:solidFill>
                  <a:srgbClr val="3F7F5F"/>
                </a:solidFill>
                <a:effectLst/>
                <a:latin typeface="Menlo" panose="020B0609030804020204" pitchFamily="49" charset="0"/>
              </a:rPr>
              <a:t>hashCode</a:t>
            </a:r>
            <a:r>
              <a:rPr lang="en-US" dirty="0">
                <a:solidFill>
                  <a:srgbClr val="3F7F5F"/>
                </a:solidFill>
                <a:effectLst/>
                <a:latin typeface="Menlo" panose="020B0609030804020204" pitchFamily="49" charset="0"/>
              </a:rPr>
              <a:t>() could give inconsistent value if it is not synchronized.</a:t>
            </a:r>
          </a:p>
          <a:p>
            <a:pPr marL="0" indent="0">
              <a:buNone/>
            </a:pPr>
            <a:r>
              <a:rPr lang="en-US" dirty="0">
                <a:solidFill>
                  <a:srgbClr val="3F7F5F"/>
                </a:solidFill>
                <a:effectLst/>
                <a:latin typeface="Menlo" panose="020B0609030804020204" pitchFamily="49" charset="0"/>
              </a:rPr>
              <a:t>// Then, use </a:t>
            </a:r>
            <a:r>
              <a:rPr lang="en-US" dirty="0" err="1">
                <a:solidFill>
                  <a:srgbClr val="3F7F5F"/>
                </a:solidFill>
                <a:effectLst/>
                <a:latin typeface="Menlo" panose="020B0609030804020204" pitchFamily="49" charset="0"/>
              </a:rPr>
              <a:t>System.identityHashCode</a:t>
            </a:r>
            <a:r>
              <a:rPr lang="en-US" dirty="0">
                <a:solidFill>
                  <a:srgbClr val="3F7F5F"/>
                </a:solidFill>
                <a:effectLst/>
                <a:latin typeface="Menlo" panose="020B0609030804020204" pitchFamily="49" charset="0"/>
              </a:rPr>
              <a:t>(Object) which returns a </a:t>
            </a:r>
            <a:r>
              <a:rPr lang="en-US" u="sng" dirty="0" err="1">
                <a:solidFill>
                  <a:srgbClr val="3F7F5F"/>
                </a:solidFill>
                <a:effectLst/>
                <a:latin typeface="Menlo" panose="020B0609030804020204" pitchFamily="49" charset="0"/>
              </a:rPr>
              <a:t>hashcode</a:t>
            </a:r>
            <a:r>
              <a:rPr lang="en-US" dirty="0">
                <a:solidFill>
                  <a:srgbClr val="3F7F5F"/>
                </a:solidFill>
                <a:effectLst/>
                <a:latin typeface="Menlo" panose="020B0609030804020204" pitchFamily="49" charset="0"/>
              </a:rPr>
              <a:t> based on the memory address of the object</a:t>
            </a:r>
          </a:p>
          <a:p>
            <a:pPr marL="0" indent="0">
              <a:buNone/>
            </a:pPr>
            <a:r>
              <a:rPr lang="en-US" b="1" dirty="0">
                <a:solidFill>
                  <a:srgbClr val="7F0055"/>
                </a:solidFill>
                <a:effectLst/>
                <a:latin typeface="Menlo" panose="020B0609030804020204" pitchFamily="49" charset="0"/>
              </a:rPr>
              <a:t>class</a:t>
            </a:r>
            <a:r>
              <a:rPr lang="en-US" dirty="0">
                <a:effectLst/>
                <a:latin typeface="Menlo" panose="020B0609030804020204" pitchFamily="49" charset="0"/>
              </a:rPr>
              <a:t> BCell3 {</a:t>
            </a:r>
          </a:p>
          <a:p>
            <a:pPr marL="0" indent="0">
              <a:buNone/>
            </a:pPr>
            <a:r>
              <a:rPr lang="en-US" b="1" dirty="0">
                <a:solidFill>
                  <a:srgbClr val="7F0055"/>
                </a:solidFill>
                <a:effectLst/>
                <a:latin typeface="Menlo" panose="020B0609030804020204" pitchFamily="49" charset="0"/>
              </a:rPr>
              <a:t>  private</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getValue</a:t>
            </a:r>
            <a:r>
              <a:rPr lang="en-US" dirty="0">
                <a:solidFill>
                  <a:srgbClr val="000000"/>
                </a:solidFill>
                <a:effectLst/>
                <a:latin typeface="Menlo" panose="020B0609030804020204" pitchFamily="49" charset="0"/>
              </a:rPr>
              <a:t>() { </a:t>
            </a:r>
            <a:r>
              <a:rPr lang="en-US" b="1" dirty="0">
                <a:solidFill>
                  <a:srgbClr val="7F0055"/>
                </a:solidFill>
                <a:effectLst/>
                <a:latin typeface="Menlo" panose="020B0609030804020204" pitchFamily="49" charset="0"/>
              </a:rPr>
              <a:t>return</a:t>
            </a:r>
            <a:r>
              <a:rPr lang="en-US" dirty="0">
                <a:solidFill>
                  <a:srgbClr val="000000"/>
                </a:solidFill>
                <a:effectLst/>
                <a:latin typeface="Menlo" panose="020B0609030804020204" pitchFamily="49" charset="0"/>
              </a:rPr>
              <a:t>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synchronized</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setValue</a:t>
            </a:r>
            <a:r>
              <a:rPr lang="en-US" dirty="0">
                <a:solidFill>
                  <a:srgbClr val="000000"/>
                </a:solidFill>
                <a:effectLst/>
                <a:latin typeface="Menlo" panose="020B0609030804020204" pitchFamily="49" charset="0"/>
              </a:rPr>
              <a:t>(</a:t>
            </a:r>
            <a:r>
              <a:rPr lang="en-US" b="1" dirty="0">
                <a:solidFill>
                  <a:srgbClr val="7F0055"/>
                </a:solidFill>
                <a:effectLst/>
                <a:latin typeface="Menlo" panose="020B0609030804020204" pitchFamily="49" charset="0"/>
              </a:rPr>
              <a:t>int</a:t>
            </a:r>
            <a:r>
              <a:rPr lang="en-US" dirty="0">
                <a:solidFill>
                  <a:srgbClr val="000000"/>
                </a:solidFill>
                <a:effectLst/>
                <a:latin typeface="Menlo" panose="020B0609030804020204" pitchFamily="49" charset="0"/>
              </a:rPr>
              <a:t>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 </a:t>
            </a:r>
            <a:r>
              <a:rPr lang="en-US" dirty="0">
                <a:solidFill>
                  <a:srgbClr val="0000C0"/>
                </a:solidFill>
                <a:effectLst/>
                <a:latin typeface="Menlo" panose="020B0609030804020204" pitchFamily="49" charset="0"/>
              </a:rPr>
              <a:t>value</a:t>
            </a:r>
            <a:r>
              <a:rPr lang="en-US" dirty="0">
                <a:solidFill>
                  <a:srgbClr val="000000"/>
                </a:solidFill>
                <a:effectLst/>
                <a:latin typeface="Menlo" panose="020B0609030804020204" pitchFamily="49" charset="0"/>
              </a:rPr>
              <a:t> = </a:t>
            </a:r>
            <a:r>
              <a:rPr lang="en-US" dirty="0">
                <a:solidFill>
                  <a:srgbClr val="6A3E3E"/>
                </a:solidFill>
                <a:effectLst/>
                <a:latin typeface="Menlo" panose="020B0609030804020204" pitchFamily="49" charset="0"/>
              </a:rPr>
              <a:t>v</a:t>
            </a:r>
            <a:r>
              <a:rPr lang="en-US" dirty="0">
                <a:solidFill>
                  <a:srgbClr val="000000"/>
                </a:solidFill>
                <a:effectLst/>
                <a:latin typeface="Menlo" panose="020B0609030804020204" pitchFamily="49" charset="0"/>
              </a:rPr>
              <a:t>; }</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public</a:t>
            </a:r>
            <a:r>
              <a:rPr lang="en-US" dirty="0">
                <a:effectLst/>
                <a:latin typeface="Menlo" panose="020B0609030804020204" pitchFamily="49" charset="0"/>
              </a:rPr>
              <a:t> </a:t>
            </a:r>
            <a:r>
              <a:rPr lang="en-US" b="1" dirty="0">
                <a:solidFill>
                  <a:srgbClr val="7F0055"/>
                </a:solidFill>
                <a:effectLst/>
                <a:latin typeface="Menlo" panose="020B0609030804020204" pitchFamily="49" charset="0"/>
              </a:rPr>
              <a:t>void</a:t>
            </a:r>
            <a:r>
              <a:rPr lang="en-US" dirty="0">
                <a:effectLst/>
                <a:latin typeface="Menlo" panose="020B0609030804020204" pitchFamily="49" charset="0"/>
              </a:rPr>
              <a:t> swap(BCell3 </a:t>
            </a:r>
            <a:r>
              <a:rPr lang="en-US" dirty="0">
                <a:solidFill>
                  <a:srgbClr val="6A3E3E"/>
                </a:solidFill>
                <a:effectLst/>
                <a:latin typeface="Menlo" panose="020B0609030804020204" pitchFamily="49" charset="0"/>
              </a:rPr>
              <a:t>other</a:t>
            </a:r>
            <a:r>
              <a:rPr lang="en-US" dirty="0">
                <a:effectLst/>
                <a:latin typeface="Menlo" panose="020B0609030804020204" pitchFamily="49" charset="0"/>
              </a:rPr>
              <a:t>) {</a:t>
            </a:r>
          </a:p>
          <a:p>
            <a:pPr marL="0" indent="0">
              <a:buNone/>
            </a:pPr>
            <a:r>
              <a:rPr lang="en-US" b="1" dirty="0">
                <a:solidFill>
                  <a:srgbClr val="7F0055"/>
                </a:solidFill>
                <a:effectLst/>
                <a:latin typeface="Menlo" panose="020B0609030804020204" pitchFamily="49" charset="0"/>
              </a:rPr>
              <a:t>    if</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this</a:t>
            </a:r>
            <a:r>
              <a:rPr lang="en-US" dirty="0">
                <a:solidFill>
                  <a:srgbClr val="000000"/>
                </a:solidFill>
                <a:effectLst/>
                <a:latin typeface="Menlo" panose="020B0609030804020204" pitchFamily="49" charset="0"/>
              </a:rPr>
              <a:t> == </a:t>
            </a:r>
            <a:r>
              <a:rPr lang="en-US" dirty="0">
                <a:solidFill>
                  <a:srgbClr val="6A3E3E"/>
                </a:solidFill>
                <a:effectLst/>
                <a:latin typeface="Menlo" panose="020B0609030804020204" pitchFamily="49" charset="0"/>
              </a:rPr>
              <a:t>other</a:t>
            </a:r>
            <a:r>
              <a:rPr lang="en-US" dirty="0">
                <a:solidFill>
                  <a:srgbClr val="000000"/>
                </a:solidFill>
                <a:effectLst/>
                <a:latin typeface="Menlo" panose="020B0609030804020204" pitchFamily="49" charset="0"/>
              </a:rPr>
              <a:t>) </a:t>
            </a:r>
            <a:r>
              <a:rPr lang="en-US" b="1" dirty="0">
                <a:solidFill>
                  <a:srgbClr val="7F0055"/>
                </a:solidFill>
                <a:effectLst/>
                <a:latin typeface="Menlo" panose="020B0609030804020204" pitchFamily="49" charset="0"/>
              </a:rPr>
              <a:t>return</a:t>
            </a:r>
            <a:r>
              <a:rPr lang="en-US" dirty="0">
                <a:solidFill>
                  <a:srgbClr val="000000"/>
                </a:solidFill>
                <a:effectLst/>
                <a:latin typeface="Menlo" panose="020B0609030804020204" pitchFamily="49" charset="0"/>
              </a:rPr>
              <a:t>;</a:t>
            </a:r>
            <a:endParaRPr lang="en-US" dirty="0">
              <a:solidFill>
                <a:srgbClr val="7F0055"/>
              </a:solidFill>
              <a:effectLst/>
              <a:latin typeface="Menlo" panose="020B0609030804020204" pitchFamily="49" charset="0"/>
            </a:endParaRPr>
          </a:p>
          <a:p>
            <a:pPr marL="0" indent="0">
              <a:buNone/>
            </a:pPr>
            <a:r>
              <a:rPr lang="en-US" b="1" dirty="0">
                <a:solidFill>
                  <a:srgbClr val="7F0055"/>
                </a:solidFill>
                <a:effectLst/>
                <a:latin typeface="Menlo" panose="020B0609030804020204" pitchFamily="49" charset="0"/>
              </a:rPr>
              <a:t>    else</a:t>
            </a:r>
            <a:r>
              <a:rPr lang="en-US" dirty="0">
                <a:effectLst/>
                <a:latin typeface="Menlo" panose="020B0609030804020204" pitchFamily="49" charset="0"/>
              </a:rPr>
              <a:t> </a:t>
            </a:r>
            <a:r>
              <a:rPr lang="en-US" b="1" dirty="0">
                <a:solidFill>
                  <a:srgbClr val="7F0055"/>
                </a:solidFill>
                <a:effectLst/>
                <a:latin typeface="Menlo" panose="020B0609030804020204" pitchFamily="49" charset="0"/>
              </a:rPr>
              <a:t>if</a:t>
            </a:r>
            <a:r>
              <a:rPr lang="en-US" dirty="0">
                <a:effectLst/>
                <a:latin typeface="Menlo" panose="020B0609030804020204" pitchFamily="49" charset="0"/>
              </a:rPr>
              <a:t> (</a:t>
            </a:r>
            <a:r>
              <a:rPr lang="en-US" b="1" dirty="0" err="1">
                <a:solidFill>
                  <a:srgbClr val="7F0055"/>
                </a:solidFill>
                <a:effectLst/>
                <a:latin typeface="Menlo" panose="020B0609030804020204" pitchFamily="49" charset="0"/>
              </a:rPr>
              <a:t>this</a:t>
            </a:r>
            <a:r>
              <a:rPr lang="en-US" dirty="0" err="1">
                <a:effectLst/>
                <a:latin typeface="Menlo" panose="020B0609030804020204" pitchFamily="49" charset="0"/>
              </a:rPr>
              <a:t>.hashCode</a:t>
            </a:r>
            <a:r>
              <a:rPr lang="en-US" dirty="0">
                <a:effectLst/>
                <a:latin typeface="Menlo" panose="020B0609030804020204" pitchFamily="49" charset="0"/>
              </a:rPr>
              <a:t>() &lt; </a:t>
            </a:r>
            <a:r>
              <a:rPr lang="en-US" dirty="0" err="1">
                <a:solidFill>
                  <a:srgbClr val="6A3E3E"/>
                </a:solidFill>
                <a:effectLst/>
                <a:latin typeface="Menlo" panose="020B0609030804020204" pitchFamily="49" charset="0"/>
              </a:rPr>
              <a:t>other</a:t>
            </a:r>
            <a:r>
              <a:rPr lang="en-US" dirty="0" err="1">
                <a:effectLst/>
                <a:latin typeface="Menlo" panose="020B0609030804020204" pitchFamily="49" charset="0"/>
              </a:rPr>
              <a:t>.hashCode</a:t>
            </a:r>
            <a:r>
              <a:rPr lang="en-US" dirty="0">
                <a:effectLst/>
                <a:latin typeface="Menlo" panose="020B0609030804020204" pitchFamily="49" charset="0"/>
              </a:rPr>
              <a:t>()) {</a:t>
            </a:r>
          </a:p>
          <a:p>
            <a:pPr marL="0" indent="0">
              <a:buNone/>
            </a:pPr>
            <a:r>
              <a:rPr lang="en-US" dirty="0">
                <a:effectLst/>
                <a:latin typeface="Menlo" panose="020B0609030804020204" pitchFamily="49" charset="0"/>
              </a:rPr>
              <a:t>      </a:t>
            </a:r>
            <a:r>
              <a:rPr lang="en-US" dirty="0" err="1">
                <a:effectLst/>
                <a:latin typeface="Menlo" panose="020B0609030804020204" pitchFamily="49" charset="0"/>
              </a:rPr>
              <a:t>doSwap</a:t>
            </a:r>
            <a:r>
              <a:rPr lang="en-US" dirty="0">
                <a:effectLst/>
                <a:latin typeface="Menlo" panose="020B0609030804020204" pitchFamily="49" charset="0"/>
              </a:rPr>
              <a:t>(</a:t>
            </a:r>
            <a:r>
              <a:rPr lang="en-US" dirty="0">
                <a:solidFill>
                  <a:srgbClr val="6A3E3E"/>
                </a:solidFill>
                <a:effectLst/>
                <a:latin typeface="Menlo" panose="020B0609030804020204" pitchFamily="49" charset="0"/>
              </a:rPr>
              <a:t>other</a:t>
            </a:r>
            <a:r>
              <a:rPr lang="en-US" dirty="0">
                <a:effectLst/>
                <a:latin typeface="Menlo" panose="020B0609030804020204" pitchFamily="49" charset="0"/>
              </a:rPr>
              <a:t>);</a:t>
            </a:r>
          </a:p>
          <a:p>
            <a:pPr marL="0" indent="0">
              <a:buNone/>
            </a:pPr>
            <a:r>
              <a:rPr lang="en-US" dirty="0">
                <a:effectLst/>
                <a:latin typeface="Menlo" panose="020B0609030804020204" pitchFamily="49" charset="0"/>
              </a:rPr>
              <a:t>    } </a:t>
            </a:r>
            <a:r>
              <a:rPr lang="en-US" b="1" dirty="0">
                <a:solidFill>
                  <a:srgbClr val="7F0055"/>
                </a:solidFill>
                <a:effectLst/>
                <a:latin typeface="Menlo" panose="020B0609030804020204" pitchFamily="49" charset="0"/>
              </a:rPr>
              <a:t>else</a:t>
            </a:r>
            <a:r>
              <a:rPr lang="en-US" dirty="0">
                <a:effectLst/>
                <a:latin typeface="Menlo" panose="020B0609030804020204" pitchFamily="49" charset="0"/>
              </a:rPr>
              <a:t> {</a:t>
            </a:r>
          </a:p>
          <a:p>
            <a:pPr marL="0" indent="0">
              <a:buNone/>
            </a:pPr>
            <a:r>
              <a:rPr lang="en-US" dirty="0">
                <a:solidFill>
                  <a:srgbClr val="6A3E3E"/>
                </a:solidFill>
                <a:effectLst/>
                <a:latin typeface="Menlo" panose="020B0609030804020204" pitchFamily="49" charset="0"/>
              </a:rPr>
              <a:t>      </a:t>
            </a:r>
            <a:r>
              <a:rPr lang="en-US" dirty="0" err="1">
                <a:solidFill>
                  <a:srgbClr val="6A3E3E"/>
                </a:solidFill>
                <a:effectLst/>
                <a:latin typeface="Menlo" panose="020B0609030804020204" pitchFamily="49" charset="0"/>
              </a:rPr>
              <a:t>other</a:t>
            </a:r>
            <a:r>
              <a:rPr lang="en-US" dirty="0" err="1">
                <a:effectLst/>
                <a:latin typeface="Menlo" panose="020B0609030804020204" pitchFamily="49" charset="0"/>
              </a:rPr>
              <a:t>.doSwap</a:t>
            </a:r>
            <a:r>
              <a:rPr lang="en-US" dirty="0">
                <a:effectLst/>
                <a:latin typeface="Menlo" panose="020B0609030804020204" pitchFamily="49" charset="0"/>
              </a:rPr>
              <a:t>(</a:t>
            </a:r>
            <a:r>
              <a:rPr lang="en-US" b="1" dirty="0">
                <a:solidFill>
                  <a:srgbClr val="7F0055"/>
                </a:solidFill>
                <a:effectLst/>
                <a:latin typeface="Menlo" panose="020B0609030804020204" pitchFamily="49" charset="0"/>
              </a:rPr>
              <a:t>this</a:t>
            </a:r>
            <a:r>
              <a:rPr lang="en-US" dirty="0">
                <a:effectLst/>
                <a:latin typeface="Menlo" panose="020B0609030804020204" pitchFamily="49" charset="0"/>
              </a:rPr>
              <a:t>);</a:t>
            </a:r>
          </a:p>
          <a:p>
            <a:pPr marL="0" indent="0">
              <a:buNone/>
            </a:pPr>
            <a:r>
              <a:rPr lang="en-US" dirty="0">
                <a:effectLst/>
                <a:latin typeface="Menlo" panose="020B0609030804020204" pitchFamily="49" charset="0"/>
              </a:rPr>
              <a:t>  }</a:t>
            </a:r>
          </a:p>
          <a:p>
            <a:pPr marL="0" indent="0">
              <a:buNone/>
            </a:pPr>
            <a:r>
              <a:rPr lang="en-US" dirty="0">
                <a:effectLst/>
                <a:latin typeface="Menlo" panose="020B0609030804020204" pitchFamily="49" charset="0"/>
              </a:rPr>
              <a:t>}</a:t>
            </a:r>
          </a:p>
          <a:p>
            <a:pPr marL="0" indent="0">
              <a:buNone/>
            </a:pPr>
            <a:br>
              <a:rPr lang="en-US" dirty="0">
                <a:effectLst/>
                <a:latin typeface="Menlo" panose="020B0609030804020204" pitchFamily="49" charset="0"/>
              </a:rPr>
            </a:br>
            <a:endParaRPr lang="en-US" dirty="0">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62E91DE8-1A60-EC29-1034-8C73EF3E9060}"/>
              </a:ext>
            </a:extLst>
          </p:cNvPr>
          <p:cNvSpPr>
            <a:spLocks noGrp="1"/>
          </p:cNvSpPr>
          <p:nvPr>
            <p:ph type="sldNum" sz="quarter" idx="12"/>
          </p:nvPr>
        </p:nvSpPr>
        <p:spPr/>
        <p:txBody>
          <a:bodyPr/>
          <a:lstStyle/>
          <a:p>
            <a:fld id="{6113E31D-E2AB-40D1-8B51-AFA5AFEF393A}" type="slidenum">
              <a:rPr lang="en-US" smtClean="0"/>
              <a:t>25</a:t>
            </a:fld>
            <a:endParaRPr lang="en-US" dirty="0"/>
          </a:p>
        </p:txBody>
      </p:sp>
      <p:sp>
        <p:nvSpPr>
          <p:cNvPr id="6" name="TextBox 5">
            <a:extLst>
              <a:ext uri="{FF2B5EF4-FFF2-40B4-BE49-F238E27FC236}">
                <a16:creationId xmlns:a16="http://schemas.microsoft.com/office/drawing/2014/main" id="{5D581EEA-5715-D98A-4886-735E1C111325}"/>
              </a:ext>
            </a:extLst>
          </p:cNvPr>
          <p:cNvSpPr txBox="1"/>
          <p:nvPr/>
        </p:nvSpPr>
        <p:spPr>
          <a:xfrm>
            <a:off x="6278880" y="2470487"/>
            <a:ext cx="6096000" cy="1384995"/>
          </a:xfrm>
          <a:prstGeom prst="rect">
            <a:avLst/>
          </a:prstGeom>
          <a:noFill/>
        </p:spPr>
        <p:txBody>
          <a:bodyPr wrap="square">
            <a:spAutoFit/>
          </a:bodyPr>
          <a:lstStyle/>
          <a:p>
            <a:pPr marL="0" indent="0">
              <a:buNone/>
            </a:pPr>
            <a:r>
              <a:rPr lang="en-US" sz="1400" b="1" dirty="0">
                <a:solidFill>
                  <a:srgbClr val="7F0055"/>
                </a:solidFill>
                <a:effectLst/>
                <a:latin typeface="Menlo" panose="020B0609030804020204" pitchFamily="49" charset="0"/>
              </a:rPr>
              <a:t>protected</a:t>
            </a:r>
            <a:r>
              <a:rPr lang="en-US" sz="1400" dirty="0">
                <a:solidFill>
                  <a:srgbClr val="000000"/>
                </a:solidFill>
                <a:effectLst/>
                <a:latin typeface="Menlo" panose="020B0609030804020204" pitchFamily="49" charset="0"/>
              </a:rPr>
              <a:t> </a:t>
            </a:r>
            <a:r>
              <a:rPr lang="en-US" sz="1400" b="1" dirty="0">
                <a:solidFill>
                  <a:srgbClr val="7F0055"/>
                </a:solidFill>
                <a:effectLst/>
                <a:latin typeface="Menlo" panose="020B0609030804020204" pitchFamily="49" charset="0"/>
              </a:rPr>
              <a:t>synchronized</a:t>
            </a:r>
            <a:r>
              <a:rPr lang="en-US" sz="1400" dirty="0">
                <a:solidFill>
                  <a:srgbClr val="000000"/>
                </a:solidFill>
                <a:effectLst/>
                <a:latin typeface="Menlo" panose="020B0609030804020204" pitchFamily="49" charset="0"/>
              </a:rPr>
              <a:t> </a:t>
            </a:r>
            <a:r>
              <a:rPr lang="en-US" sz="1400" b="1" dirty="0">
                <a:solidFill>
                  <a:srgbClr val="7F0055"/>
                </a:solidFill>
                <a:effectLst/>
                <a:latin typeface="Menlo" panose="020B0609030804020204" pitchFamily="49" charset="0"/>
              </a:rPr>
              <a:t>void</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doSwap</a:t>
            </a:r>
            <a:r>
              <a:rPr lang="en-US" sz="1400" dirty="0">
                <a:solidFill>
                  <a:srgbClr val="000000"/>
                </a:solidFill>
                <a:effectLst/>
                <a:latin typeface="Menlo" panose="020B0609030804020204" pitchFamily="49" charset="0"/>
              </a:rPr>
              <a:t>(BCell3 </a:t>
            </a:r>
            <a:r>
              <a:rPr lang="en-US" sz="1400" dirty="0">
                <a:solidFill>
                  <a:srgbClr val="6A3E3E"/>
                </a:solidFill>
                <a:effectLst/>
                <a:latin typeface="Menlo" panose="020B0609030804020204" pitchFamily="49" charset="0"/>
              </a:rPr>
              <a:t>other</a:t>
            </a:r>
            <a:r>
              <a:rPr lang="en-US" sz="1400" dirty="0">
                <a:solidFill>
                  <a:srgbClr val="000000"/>
                </a:solidFill>
                <a:effectLst/>
                <a:latin typeface="Menlo" panose="020B0609030804020204" pitchFamily="49" charset="0"/>
              </a:rPr>
              <a:t>) {</a:t>
            </a:r>
            <a:endParaRPr lang="en-US" sz="1400" dirty="0">
              <a:solidFill>
                <a:srgbClr val="7F0055"/>
              </a:solidFill>
              <a:effectLst/>
              <a:latin typeface="Menlo" panose="020B0609030804020204" pitchFamily="49" charset="0"/>
            </a:endParaRPr>
          </a:p>
          <a:p>
            <a:pPr marL="0" indent="0">
              <a:buNone/>
            </a:pPr>
            <a:r>
              <a:rPr lang="en-US" sz="1400" b="1" dirty="0">
                <a:solidFill>
                  <a:srgbClr val="7F0055"/>
                </a:solidFill>
                <a:effectLst/>
                <a:latin typeface="Menlo" panose="020B0609030804020204" pitchFamily="49" charset="0"/>
              </a:rPr>
              <a:t>  int</a:t>
            </a:r>
            <a:r>
              <a:rPr lang="en-US" sz="1400" dirty="0">
                <a:effectLst/>
                <a:latin typeface="Menlo" panose="020B0609030804020204" pitchFamily="49" charset="0"/>
              </a:rPr>
              <a:t> </a:t>
            </a:r>
            <a:r>
              <a:rPr lang="en-US" sz="1400" dirty="0">
                <a:solidFill>
                  <a:srgbClr val="6A3E3E"/>
                </a:solidFill>
                <a:effectLst/>
                <a:latin typeface="Menlo" panose="020B0609030804020204" pitchFamily="49" charset="0"/>
              </a:rPr>
              <a:t>temp</a:t>
            </a:r>
            <a:r>
              <a:rPr lang="en-US" sz="1400" dirty="0">
                <a:effectLst/>
                <a:latin typeface="Menlo" panose="020B0609030804020204" pitchFamily="49" charset="0"/>
              </a:rPr>
              <a:t> = </a:t>
            </a:r>
            <a:r>
              <a:rPr lang="en-US" sz="1400" dirty="0">
                <a:solidFill>
                  <a:srgbClr val="0000C0"/>
                </a:solidFill>
                <a:effectLst/>
                <a:latin typeface="Menlo" panose="020B0609030804020204" pitchFamily="49" charset="0"/>
              </a:rPr>
              <a:t>value</a:t>
            </a:r>
            <a:r>
              <a:rPr lang="en-US" sz="1400" dirty="0">
                <a:effectLst/>
                <a:latin typeface="Menlo" panose="020B0609030804020204" pitchFamily="49" charset="0"/>
              </a:rPr>
              <a:t>;</a:t>
            </a:r>
          </a:p>
          <a:p>
            <a:pPr marL="0" indent="0">
              <a:buNone/>
            </a:pPr>
            <a:r>
              <a:rPr lang="en-US" sz="1400" dirty="0">
                <a:solidFill>
                  <a:srgbClr val="0000C0"/>
                </a:solidFill>
                <a:effectLst/>
                <a:latin typeface="Menlo" panose="020B0609030804020204" pitchFamily="49" charset="0"/>
              </a:rPr>
              <a:t>  value</a:t>
            </a:r>
            <a:r>
              <a:rPr lang="en-US" sz="1400" dirty="0">
                <a:solidFill>
                  <a:srgbClr val="000000"/>
                </a:solidFill>
                <a:effectLst/>
                <a:latin typeface="Menlo" panose="020B0609030804020204" pitchFamily="49" charset="0"/>
              </a:rPr>
              <a:t> = </a:t>
            </a:r>
            <a:r>
              <a:rPr lang="en-US" sz="1400" dirty="0" err="1">
                <a:solidFill>
                  <a:srgbClr val="6A3E3E"/>
                </a:solidFill>
                <a:effectLst/>
                <a:latin typeface="Menlo" panose="020B0609030804020204" pitchFamily="49" charset="0"/>
              </a:rPr>
              <a:t>other</a:t>
            </a:r>
            <a:r>
              <a:rPr lang="en-US" sz="1400" dirty="0" err="1">
                <a:solidFill>
                  <a:srgbClr val="000000"/>
                </a:solidFill>
                <a:effectLst/>
                <a:latin typeface="Menlo" panose="020B0609030804020204" pitchFamily="49" charset="0"/>
              </a:rPr>
              <a:t>.</a:t>
            </a:r>
            <a:r>
              <a:rPr lang="en-US" sz="1400" dirty="0" err="1">
                <a:solidFill>
                  <a:srgbClr val="0000C0"/>
                </a:solidFill>
                <a:effectLst/>
                <a:latin typeface="Menlo" panose="020B0609030804020204" pitchFamily="49" charset="0"/>
              </a:rPr>
              <a:t>value</a:t>
            </a:r>
            <a:r>
              <a:rPr lang="en-US" sz="1400" dirty="0">
                <a:solidFill>
                  <a:srgbClr val="000000"/>
                </a:solidFill>
                <a:effectLst/>
                <a:latin typeface="Menlo" panose="020B0609030804020204" pitchFamily="49" charset="0"/>
              </a:rPr>
              <a:t>;</a:t>
            </a:r>
            <a:endParaRPr lang="en-US" sz="1400" dirty="0">
              <a:solidFill>
                <a:srgbClr val="0000C0"/>
              </a:solidFill>
              <a:effectLst/>
              <a:latin typeface="Menlo" panose="020B0609030804020204" pitchFamily="49" charset="0"/>
            </a:endParaRPr>
          </a:p>
          <a:p>
            <a:pPr marL="0" indent="0">
              <a:buNone/>
            </a:pPr>
            <a:r>
              <a:rPr lang="en-US" sz="1400" dirty="0">
                <a:solidFill>
                  <a:srgbClr val="6A3E3E"/>
                </a:solidFill>
                <a:effectLst/>
                <a:latin typeface="Menlo" panose="020B0609030804020204" pitchFamily="49" charset="0"/>
              </a:rPr>
              <a:t>  </a:t>
            </a:r>
            <a:r>
              <a:rPr lang="en-US" sz="1400" dirty="0" err="1">
                <a:solidFill>
                  <a:srgbClr val="6A3E3E"/>
                </a:solidFill>
                <a:effectLst/>
                <a:latin typeface="Menlo" panose="020B0609030804020204" pitchFamily="49" charset="0"/>
              </a:rPr>
              <a:t>other</a:t>
            </a:r>
            <a:r>
              <a:rPr lang="en-US" sz="1400" dirty="0" err="1">
                <a:solidFill>
                  <a:srgbClr val="000000"/>
                </a:solidFill>
                <a:effectLst/>
                <a:latin typeface="Menlo" panose="020B0609030804020204" pitchFamily="49" charset="0"/>
              </a:rPr>
              <a:t>.</a:t>
            </a:r>
            <a:r>
              <a:rPr lang="en-US" sz="1400" dirty="0" err="1">
                <a:solidFill>
                  <a:srgbClr val="0000C0"/>
                </a:solidFill>
                <a:effectLst/>
                <a:latin typeface="Menlo" panose="020B0609030804020204" pitchFamily="49" charset="0"/>
              </a:rPr>
              <a:t>value</a:t>
            </a:r>
            <a:r>
              <a:rPr lang="en-US" sz="1400" dirty="0">
                <a:solidFill>
                  <a:srgbClr val="000000"/>
                </a:solidFill>
                <a:effectLst/>
                <a:latin typeface="Menlo" panose="020B0609030804020204" pitchFamily="49" charset="0"/>
              </a:rPr>
              <a:t> = </a:t>
            </a:r>
            <a:r>
              <a:rPr lang="en-US" sz="1400" dirty="0">
                <a:solidFill>
                  <a:srgbClr val="6A3E3E"/>
                </a:solidFill>
                <a:effectLst/>
                <a:latin typeface="Menlo" panose="020B0609030804020204" pitchFamily="49" charset="0"/>
              </a:rPr>
              <a:t>temp</a:t>
            </a:r>
            <a:r>
              <a:rPr lang="en-US" sz="1400" dirty="0">
                <a:solidFill>
                  <a:srgbClr val="000000"/>
                </a:solidFill>
                <a:effectLst/>
                <a:latin typeface="Menlo" panose="020B0609030804020204" pitchFamily="49" charset="0"/>
              </a:rPr>
              <a:t>;</a:t>
            </a:r>
            <a:endParaRPr lang="en-US" sz="1400" dirty="0">
              <a:solidFill>
                <a:srgbClr val="6A3E3E"/>
              </a:solidFill>
              <a:effectLst/>
              <a:latin typeface="Menlo" panose="020B0609030804020204" pitchFamily="49" charset="0"/>
            </a:endParaRPr>
          </a:p>
          <a:p>
            <a:pPr marL="0" indent="0">
              <a:buNone/>
            </a:pPr>
            <a:r>
              <a:rPr lang="en-US" sz="1400" dirty="0">
                <a:effectLst/>
                <a:latin typeface="Menlo" panose="020B0609030804020204" pitchFamily="49" charset="0"/>
              </a:rPr>
              <a:t>  }</a:t>
            </a:r>
          </a:p>
          <a:p>
            <a:pPr marL="0" indent="0">
              <a:buNone/>
            </a:pPr>
            <a:r>
              <a:rPr lang="en-US" sz="1400" dirty="0">
                <a:effectLst/>
                <a:latin typeface="Menlo" panose="020B0609030804020204" pitchFamily="49" charset="0"/>
              </a:rPr>
              <a:t>};</a:t>
            </a:r>
          </a:p>
        </p:txBody>
      </p:sp>
      <p:sp>
        <p:nvSpPr>
          <p:cNvPr id="8" name="TextBox 7">
            <a:extLst>
              <a:ext uri="{FF2B5EF4-FFF2-40B4-BE49-F238E27FC236}">
                <a16:creationId xmlns:a16="http://schemas.microsoft.com/office/drawing/2014/main" id="{F4EB0648-AFD9-71E6-ED0E-837C67A05F4A}"/>
              </a:ext>
            </a:extLst>
          </p:cNvPr>
          <p:cNvSpPr txBox="1"/>
          <p:nvPr/>
        </p:nvSpPr>
        <p:spPr>
          <a:xfrm>
            <a:off x="1572768" y="5690969"/>
            <a:ext cx="8644128" cy="646331"/>
          </a:xfrm>
          <a:prstGeom prst="rect">
            <a:avLst/>
          </a:prstGeom>
          <a:noFill/>
        </p:spPr>
        <p:txBody>
          <a:bodyPr wrap="square">
            <a:spAutoFit/>
          </a:bodyPr>
          <a:lstStyle/>
          <a:p>
            <a:pPr marL="0" indent="0">
              <a:buNone/>
            </a:pPr>
            <a:r>
              <a:rPr lang="en-US" dirty="0">
                <a:solidFill>
                  <a:srgbClr val="3F7F5F"/>
                </a:solidFill>
                <a:effectLst/>
                <a:latin typeface="Menlo" panose="020B0609030804020204" pitchFamily="49" charset="0"/>
              </a:rPr>
              <a:t>// Better to use more </a:t>
            </a:r>
            <a:r>
              <a:rPr lang="en-US" u="sng" dirty="0">
                <a:solidFill>
                  <a:srgbClr val="3F7F5F"/>
                </a:solidFill>
                <a:effectLst/>
                <a:latin typeface="Menlo" panose="020B0609030804020204" pitchFamily="49" charset="0"/>
              </a:rPr>
              <a:t>granular</a:t>
            </a:r>
            <a:r>
              <a:rPr lang="en-US" dirty="0">
                <a:solidFill>
                  <a:srgbClr val="3F7F5F"/>
                </a:solidFill>
                <a:effectLst/>
                <a:latin typeface="Menlo" panose="020B0609030804020204" pitchFamily="49" charset="0"/>
              </a:rPr>
              <a:t> Lock objects and use </a:t>
            </a:r>
            <a:r>
              <a:rPr lang="en-US" dirty="0" err="1">
                <a:solidFill>
                  <a:srgbClr val="3F7F5F"/>
                </a:solidFill>
                <a:effectLst/>
                <a:latin typeface="Menlo" panose="020B0609030804020204" pitchFamily="49" charset="0"/>
              </a:rPr>
              <a:t>tryLock</a:t>
            </a:r>
            <a:endParaRPr lang="en-US" dirty="0">
              <a:solidFill>
                <a:srgbClr val="3F7F5F"/>
              </a:solidFill>
              <a:effectLst/>
              <a:latin typeface="Menlo" panose="020B0609030804020204" pitchFamily="49" charset="0"/>
            </a:endParaRPr>
          </a:p>
          <a:p>
            <a:pPr marL="0" indent="0">
              <a:buNone/>
            </a:pPr>
            <a:r>
              <a:rPr lang="en-US" dirty="0">
                <a:solidFill>
                  <a:srgbClr val="3F7F5F"/>
                </a:solidFill>
                <a:latin typeface="Menlo" panose="020B0609030804020204" pitchFamily="49" charset="0"/>
              </a:rPr>
              <a:t>// Use atomic variables</a:t>
            </a:r>
            <a:endParaRPr lang="en-US" dirty="0">
              <a:solidFill>
                <a:srgbClr val="3F7F5F"/>
              </a:solidFill>
              <a:effectLst/>
              <a:latin typeface="Menlo" panose="020B0609030804020204" pitchFamily="49" charset="0"/>
            </a:endParaRPr>
          </a:p>
        </p:txBody>
      </p:sp>
    </p:spTree>
    <p:extLst>
      <p:ext uri="{BB962C8B-B14F-4D97-AF65-F5344CB8AC3E}">
        <p14:creationId xmlns:p14="http://schemas.microsoft.com/office/powerpoint/2010/main" val="338874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8A33-3C95-5261-1913-D129981E2E2B}"/>
              </a:ext>
            </a:extLst>
          </p:cNvPr>
          <p:cNvSpPr>
            <a:spLocks noGrp="1"/>
          </p:cNvSpPr>
          <p:nvPr>
            <p:ph type="title"/>
          </p:nvPr>
        </p:nvSpPr>
        <p:spPr/>
        <p:txBody>
          <a:bodyPr/>
          <a:lstStyle/>
          <a:p>
            <a:r>
              <a:rPr lang="en-US" dirty="0"/>
              <a:t>CONDITION VARIABLES, NOTIFY, WAIT and other mechanisms</a:t>
            </a:r>
          </a:p>
        </p:txBody>
      </p:sp>
      <p:sp>
        <p:nvSpPr>
          <p:cNvPr id="7" name="Content Placeholder 6">
            <a:extLst>
              <a:ext uri="{FF2B5EF4-FFF2-40B4-BE49-F238E27FC236}">
                <a16:creationId xmlns:a16="http://schemas.microsoft.com/office/drawing/2014/main" id="{B460BD8B-B190-18E3-091D-2F3DBDF88FE7}"/>
              </a:ext>
            </a:extLst>
          </p:cNvPr>
          <p:cNvSpPr>
            <a:spLocks noGrp="1"/>
          </p:cNvSpPr>
          <p:nvPr>
            <p:ph idx="1"/>
          </p:nvPr>
        </p:nvSpPr>
        <p:spPr/>
        <p:txBody>
          <a:bodyPr/>
          <a:lstStyle/>
          <a:p>
            <a:r>
              <a:rPr lang="en-US" dirty="0"/>
              <a:t>See https://</a:t>
            </a:r>
            <a:r>
              <a:rPr lang="en-US" dirty="0" err="1"/>
              <a:t>docs.oracle.com</a:t>
            </a:r>
            <a:r>
              <a:rPr lang="en-US" dirty="0"/>
              <a:t>/</a:t>
            </a:r>
            <a:r>
              <a:rPr lang="en-US" dirty="0" err="1"/>
              <a:t>javase</a:t>
            </a:r>
            <a:r>
              <a:rPr lang="en-US" dirty="0"/>
              <a:t>/tutorial/essential/concurrency/</a:t>
            </a:r>
            <a:r>
              <a:rPr lang="en-US" dirty="0" err="1"/>
              <a:t>index.html</a:t>
            </a:r>
            <a:endParaRPr lang="en-US" dirty="0"/>
          </a:p>
          <a:p>
            <a:pPr marL="0" indent="0">
              <a:buNone/>
            </a:pPr>
            <a:endParaRPr lang="en-US" dirty="0"/>
          </a:p>
        </p:txBody>
      </p:sp>
    </p:spTree>
    <p:extLst>
      <p:ext uri="{BB962C8B-B14F-4D97-AF65-F5344CB8AC3E}">
        <p14:creationId xmlns:p14="http://schemas.microsoft.com/office/powerpoint/2010/main" val="113074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 Volatile</a:t>
            </a:r>
          </a:p>
        </p:txBody>
      </p:sp>
      <p:sp>
        <p:nvSpPr>
          <p:cNvPr id="6" name="Content Placeholder 5"/>
          <p:cNvSpPr>
            <a:spLocks noGrp="1"/>
          </p:cNvSpPr>
          <p:nvPr>
            <p:ph idx="1"/>
          </p:nvPr>
        </p:nvSpPr>
        <p:spPr>
          <a:xfrm>
            <a:off x="215900" y="635000"/>
            <a:ext cx="11582400" cy="5372100"/>
          </a:xfrm>
        </p:spPr>
        <p:txBody>
          <a:bodyPr>
            <a:noAutofit/>
          </a:bodyPr>
          <a:lstStyle/>
          <a:p>
            <a:pPr eaLnBrk="0" fontAlgn="base" hangingPunct="0">
              <a:lnSpc>
                <a:spcPct val="100000"/>
              </a:lnSpc>
              <a:spcBef>
                <a:spcPct val="0"/>
              </a:spcBef>
              <a:spcAft>
                <a:spcPct val="0"/>
              </a:spcAft>
              <a:buClrTx/>
              <a:buSzTx/>
            </a:pPr>
            <a:endParaRPr lang="en-US" altLang="en-US" sz="1200" dirty="0">
              <a:solidFill>
                <a:srgbClr val="000000"/>
              </a:solidFill>
              <a:cs typeface="Arial" panose="020B0604020202020204" pitchFamily="34" charset="0"/>
            </a:endParaRPr>
          </a:p>
          <a:p>
            <a:pPr eaLnBrk="0" fontAlgn="base" hangingPunct="0">
              <a:lnSpc>
                <a:spcPct val="100000"/>
              </a:lnSpc>
              <a:spcBef>
                <a:spcPct val="0"/>
              </a:spcBef>
              <a:spcAft>
                <a:spcPct val="0"/>
              </a:spcAft>
              <a:buClrTx/>
              <a:buSzTx/>
            </a:pPr>
            <a:r>
              <a:rPr lang="en-US" altLang="en-US" sz="1200" dirty="0">
                <a:solidFill>
                  <a:srgbClr val="333333"/>
                </a:solidFill>
              </a:rPr>
              <a:t>volatile is used to indicate that a </a:t>
            </a:r>
            <a:r>
              <a:rPr lang="en-US" altLang="en-US" sz="1200" b="1" dirty="0">
                <a:solidFill>
                  <a:srgbClr val="333333"/>
                </a:solidFill>
              </a:rPr>
              <a:t>variable's value will be modified by different </a:t>
            </a:r>
            <a:r>
              <a:rPr lang="en-US" altLang="en-US" sz="1200" b="1" dirty="0">
                <a:solidFill>
                  <a:srgbClr val="337AB7"/>
                </a:solidFill>
              </a:rPr>
              <a:t>threads</a:t>
            </a:r>
            <a:r>
              <a:rPr lang="en-US" altLang="en-US" sz="1200" dirty="0">
                <a:solidFill>
                  <a:srgbClr val="333333"/>
                </a:solidFill>
              </a:rPr>
              <a:t>.</a:t>
            </a:r>
            <a:r>
              <a:rPr lang="en-US" altLang="en-US" sz="1200" dirty="0"/>
              <a:t> </a:t>
            </a:r>
          </a:p>
          <a:p>
            <a:pPr eaLnBrk="0" fontAlgn="base" hangingPunct="0">
              <a:lnSpc>
                <a:spcPct val="100000"/>
              </a:lnSpc>
              <a:spcBef>
                <a:spcPct val="0"/>
              </a:spcBef>
              <a:spcAft>
                <a:spcPct val="0"/>
              </a:spcAft>
              <a:buClrTx/>
              <a:buSzTx/>
            </a:pPr>
            <a:endParaRPr lang="en-US" altLang="en-US" sz="1200" dirty="0">
              <a:solidFill>
                <a:srgbClr val="000000"/>
              </a:solidFill>
              <a:cs typeface="Arial" panose="020B0604020202020204" pitchFamily="34" charset="0"/>
            </a:endParaRPr>
          </a:p>
          <a:p>
            <a:pPr eaLnBrk="0" fontAlgn="base" hangingPunct="0">
              <a:lnSpc>
                <a:spcPct val="100000"/>
              </a:lnSpc>
              <a:spcBef>
                <a:spcPct val="0"/>
              </a:spcBef>
              <a:spcAft>
                <a:spcPct val="0"/>
              </a:spcAft>
              <a:buClrTx/>
              <a:buSzTx/>
            </a:pPr>
            <a:r>
              <a:rPr lang="en-US" sz="1200" dirty="0"/>
              <a:t>In a multithreaded application where the threads operate on non-volatile variables, each thread may copy variables from main memory into a CPU cache while working on them, for performance reasons. The problem with threads not seeing the latest value of a variable because it has not yet been written back to main memory by another thread, is called a "visibility" problem. The updates of one thread are not visible to other threads.</a:t>
            </a:r>
            <a:endParaRPr lang="en-US" altLang="en-US" sz="1200" dirty="0">
              <a:solidFill>
                <a:srgbClr val="000000"/>
              </a:solidFill>
              <a:cs typeface="Arial" panose="020B0604020202020204" pitchFamily="34" charset="0"/>
            </a:endParaRPr>
          </a:p>
          <a:p>
            <a:pPr eaLnBrk="0" fontAlgn="base" hangingPunct="0">
              <a:lnSpc>
                <a:spcPct val="100000"/>
              </a:lnSpc>
              <a:spcBef>
                <a:spcPct val="0"/>
              </a:spcBef>
              <a:spcAft>
                <a:spcPct val="0"/>
              </a:spcAft>
              <a:buClrTx/>
              <a:buSzTx/>
            </a:pPr>
            <a:endParaRPr lang="en-US" altLang="en-US" sz="1200" dirty="0">
              <a:solidFill>
                <a:srgbClr val="000000"/>
              </a:solidFill>
              <a:cs typeface="Arial" panose="020B0604020202020204" pitchFamily="34" charset="0"/>
            </a:endParaRPr>
          </a:p>
          <a:p>
            <a:pPr eaLnBrk="0" fontAlgn="base" hangingPunct="0">
              <a:lnSpc>
                <a:spcPct val="100000"/>
              </a:lnSpc>
              <a:spcBef>
                <a:spcPct val="0"/>
              </a:spcBef>
              <a:spcAft>
                <a:spcPct val="0"/>
              </a:spcAft>
              <a:buClrTx/>
              <a:buSzTx/>
            </a:pPr>
            <a:r>
              <a:rPr lang="en-US" altLang="en-US" sz="1200" dirty="0">
                <a:solidFill>
                  <a:srgbClr val="000000"/>
                </a:solidFill>
                <a:cs typeface="Arial" panose="020B0604020202020204" pitchFamily="34" charset="0"/>
              </a:rPr>
              <a:t>Using volatile variables reduces the risk of memory consistency errors, because any write to a volatile variable establishes a happens-before relationship with subsequent reads of that same variable. This means that changes to a volatile variable are always visible to other threads. What's more, it also means that when a thread reads a volatile variable, it sees not just the latest change to the volatile, but also the side effects of the code that led up the change. Using simple atomic variable access is more efficient than accessing these variables through synchronized code, but requires more care by the programmer to avoid memory consistency errors. Whether the extra effort is worthwhile depends on the size and complexity of the application. (</a:t>
            </a:r>
            <a:r>
              <a:rPr lang="en-US" altLang="en-US" sz="1200" dirty="0">
                <a:solidFill>
                  <a:srgbClr val="000000"/>
                </a:solidFill>
                <a:cs typeface="Arial" panose="020B0604020202020204" pitchFamily="34" charset="0"/>
                <a:hlinkClick r:id="rId2"/>
              </a:rPr>
              <a:t>https://docs.oracle.com/javase/tutorial/essential/concurrency/atomic.html</a:t>
            </a:r>
            <a:r>
              <a:rPr lang="en-US" altLang="en-US" sz="1200" dirty="0">
                <a:solidFill>
                  <a:srgbClr val="000000"/>
                </a:solidFill>
                <a:cs typeface="Arial" panose="020B0604020202020204" pitchFamily="34" charset="0"/>
              </a:rPr>
              <a:t> )</a:t>
            </a:r>
          </a:p>
          <a:p>
            <a:pPr eaLnBrk="0" fontAlgn="base" hangingPunct="0">
              <a:lnSpc>
                <a:spcPct val="100000"/>
              </a:lnSpc>
              <a:spcBef>
                <a:spcPct val="0"/>
              </a:spcBef>
              <a:spcAft>
                <a:spcPct val="0"/>
              </a:spcAft>
              <a:buClrTx/>
              <a:buSzTx/>
            </a:pPr>
            <a:endParaRPr lang="en-US" altLang="en-US" sz="1200"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1200" dirty="0">
                <a:solidFill>
                  <a:srgbClr val="333333"/>
                </a:solidFill>
              </a:rPr>
              <a:t>In other words, the main differences between synchronized and volatile are: </a:t>
            </a:r>
          </a:p>
          <a:p>
            <a:pPr eaLnBrk="0" fontAlgn="base" hangingPunct="0">
              <a:lnSpc>
                <a:spcPct val="100000"/>
              </a:lnSpc>
              <a:spcBef>
                <a:spcPct val="0"/>
              </a:spcBef>
              <a:spcAft>
                <a:spcPct val="0"/>
              </a:spcAft>
              <a:buClrTx/>
              <a:buSzTx/>
            </a:pPr>
            <a:r>
              <a:rPr lang="en-US" altLang="en-US" sz="1200" dirty="0">
                <a:solidFill>
                  <a:srgbClr val="000000"/>
                </a:solidFill>
                <a:cs typeface="Arial" panose="020B0604020202020204" pitchFamily="34" charset="0"/>
              </a:rPr>
              <a:t>a primitive variable may be declared volatile (whereas you can't synchronize on a primitive with synchronized); </a:t>
            </a:r>
          </a:p>
          <a:p>
            <a:pPr eaLnBrk="0" fontAlgn="base" hangingPunct="0">
              <a:lnSpc>
                <a:spcPct val="100000"/>
              </a:lnSpc>
              <a:spcBef>
                <a:spcPct val="0"/>
              </a:spcBef>
              <a:spcAft>
                <a:spcPct val="0"/>
              </a:spcAft>
              <a:buClrTx/>
              <a:buSzTx/>
            </a:pPr>
            <a:r>
              <a:rPr lang="en-US" altLang="en-US" sz="1200" dirty="0">
                <a:solidFill>
                  <a:srgbClr val="000000"/>
                </a:solidFill>
                <a:cs typeface="Arial" panose="020B0604020202020204" pitchFamily="34" charset="0"/>
              </a:rPr>
              <a:t>an access to a volatile variable never has the potential to block: we're only ever doing a simple read or write, so unlike a synchronized block we will never hold on to any lock; </a:t>
            </a:r>
          </a:p>
          <a:p>
            <a:pPr eaLnBrk="0" fontAlgn="base" hangingPunct="0">
              <a:lnSpc>
                <a:spcPct val="100000"/>
              </a:lnSpc>
              <a:spcBef>
                <a:spcPct val="0"/>
              </a:spcBef>
              <a:spcAft>
                <a:spcPct val="0"/>
              </a:spcAft>
              <a:buClrTx/>
              <a:buSzTx/>
            </a:pPr>
            <a:r>
              <a:rPr lang="en-US" altLang="en-US" sz="1200" dirty="0">
                <a:solidFill>
                  <a:srgbClr val="000000"/>
                </a:solidFill>
                <a:cs typeface="Arial" panose="020B0604020202020204" pitchFamily="34" charset="0"/>
              </a:rPr>
              <a:t>because accessing a volatile variable never holds a lock, it is not suitable for cases where we want to read-update-write as an atomic operation (unless we're prepared to "miss an update"); </a:t>
            </a:r>
          </a:p>
          <a:p>
            <a:pPr eaLnBrk="0" fontAlgn="base" hangingPunct="0">
              <a:lnSpc>
                <a:spcPct val="100000"/>
              </a:lnSpc>
              <a:spcBef>
                <a:spcPct val="0"/>
              </a:spcBef>
              <a:spcAft>
                <a:spcPct val="0"/>
              </a:spcAft>
              <a:buClrTx/>
              <a:buSzTx/>
            </a:pPr>
            <a:r>
              <a:rPr lang="en-US" altLang="en-US" sz="1200" dirty="0">
                <a:solidFill>
                  <a:srgbClr val="000000"/>
                </a:solidFill>
                <a:cs typeface="Arial" panose="020B0604020202020204" pitchFamily="34" charset="0"/>
              </a:rPr>
              <a:t>a volatile variable that is an object reference may be null (because you're effectively synchronizing on the reference, not the actual object). Attempting to synchronize on a null object will throw a </a:t>
            </a:r>
            <a:r>
              <a:rPr lang="en-US" altLang="en-US" sz="1200" dirty="0" err="1">
                <a:solidFill>
                  <a:srgbClr val="000000"/>
                </a:solidFill>
                <a:cs typeface="Arial" panose="020B0604020202020204" pitchFamily="34" charset="0"/>
              </a:rPr>
              <a:t>NullPointerException</a:t>
            </a:r>
            <a:r>
              <a:rPr lang="en-US" altLang="en-US" sz="1200" dirty="0">
                <a:solidFill>
                  <a:srgbClr val="000000"/>
                </a:solidFill>
                <a:cs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200"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sz="1200" dirty="0"/>
              <a:t>You might prefer to use volatile variables instead of locks for one of two principal reasons: simplicity or scalability. Some idioms are easier to code and read when they use volatile variables instead of locks. In addition, volatile variables (unlike locks) cannot cause a thread to block, so they are less likely to cause scalability problems. In situations where reads greatly outnumber writes, volatile variables may also provide a performance advantage over locking.</a:t>
            </a:r>
          </a:p>
          <a:p>
            <a:pPr marL="0" lvl="0" indent="0" eaLnBrk="0" fontAlgn="base" hangingPunct="0">
              <a:lnSpc>
                <a:spcPct val="100000"/>
              </a:lnSpc>
              <a:spcBef>
                <a:spcPct val="0"/>
              </a:spcBef>
              <a:spcAft>
                <a:spcPct val="0"/>
              </a:spcAft>
              <a:buClrTx/>
              <a:buSzTx/>
              <a:buNone/>
            </a:pPr>
            <a:endParaRPr lang="en-US" altLang="en-US" sz="1200"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1200" dirty="0">
                <a:solidFill>
                  <a:srgbClr val="000000"/>
                </a:solidFill>
                <a:cs typeface="Arial" panose="020B0604020202020204" pitchFamily="34" charset="0"/>
                <a:hlinkClick r:id="rId3"/>
              </a:rPr>
              <a:t>https://www.ibm.com/developerworks/java/library/j-jtp06197/</a:t>
            </a:r>
            <a:r>
              <a:rPr lang="en-US" altLang="en-US" sz="1200" dirty="0">
                <a:solidFill>
                  <a:srgbClr val="000000"/>
                </a:solidFill>
                <a:cs typeface="Arial" panose="020B0604020202020204" pitchFamily="34" charset="0"/>
              </a:rPr>
              <a:t> </a:t>
            </a:r>
          </a:p>
          <a:p>
            <a:pPr fontAlgn="base"/>
            <a:r>
              <a:rPr lang="en-US" sz="1200" dirty="0"/>
              <a:t>Volatile --&gt; Guarantees visibility and NOT atomicity</a:t>
            </a:r>
          </a:p>
          <a:p>
            <a:pPr fontAlgn="base"/>
            <a:r>
              <a:rPr lang="en-US" sz="1200" dirty="0"/>
              <a:t>Synchronization (Locking) --&gt; Guarantees visibility and atomicity (if done properly)</a:t>
            </a:r>
          </a:p>
          <a:p>
            <a:pPr fontAlgn="base"/>
            <a:r>
              <a:rPr lang="en-US" sz="1200" b="1" dirty="0"/>
              <a:t>Volatile is not a substitute for synchronization</a:t>
            </a:r>
            <a:endParaRPr lang="en-US" sz="1200" dirty="0"/>
          </a:p>
          <a:p>
            <a:pPr marL="0" lvl="0" indent="0" eaLnBrk="0" fontAlgn="base" hangingPunct="0">
              <a:lnSpc>
                <a:spcPct val="100000"/>
              </a:lnSpc>
              <a:spcBef>
                <a:spcPct val="0"/>
              </a:spcBef>
              <a:spcAft>
                <a:spcPct val="0"/>
              </a:spcAft>
              <a:buClrTx/>
              <a:buSzTx/>
              <a:buNone/>
            </a:pPr>
            <a:endParaRPr lang="en-US" altLang="en-US" sz="1200" dirty="0">
              <a:solidFill>
                <a:srgbClr val="000000"/>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32895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1326-BA2F-A436-6682-25E6E1C3110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1B10271F-AE72-E42B-140B-405033E69F82}"/>
              </a:ext>
            </a:extLst>
          </p:cNvPr>
          <p:cNvSpPr>
            <a:spLocks noGrp="1"/>
          </p:cNvSpPr>
          <p:nvPr>
            <p:ph idx="1"/>
          </p:nvPr>
        </p:nvSpPr>
        <p:spPr/>
        <p:txBody>
          <a:bodyPr/>
          <a:lstStyle/>
          <a:p>
            <a:r>
              <a:rPr lang="en-US" dirty="0"/>
              <a:t>https://</a:t>
            </a:r>
            <a:r>
              <a:rPr lang="en-US" dirty="0" err="1"/>
              <a:t>docs.oracle.com</a:t>
            </a:r>
            <a:r>
              <a:rPr lang="en-US" dirty="0"/>
              <a:t>/</a:t>
            </a:r>
            <a:r>
              <a:rPr lang="en-US" dirty="0" err="1"/>
              <a:t>javase</a:t>
            </a:r>
            <a:r>
              <a:rPr lang="en-US" dirty="0"/>
              <a:t>/tutorial/essential/concurrency/</a:t>
            </a:r>
            <a:r>
              <a:rPr lang="en-US" dirty="0" err="1"/>
              <a:t>index.html</a:t>
            </a:r>
            <a:endParaRPr lang="en-US" dirty="0"/>
          </a:p>
        </p:txBody>
      </p:sp>
      <p:sp>
        <p:nvSpPr>
          <p:cNvPr id="4" name="Slide Number Placeholder 3">
            <a:extLst>
              <a:ext uri="{FF2B5EF4-FFF2-40B4-BE49-F238E27FC236}">
                <a16:creationId xmlns:a16="http://schemas.microsoft.com/office/drawing/2014/main" id="{30D4B473-D82D-1ED8-8BF8-1C8D409ACAFA}"/>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75863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Runtime Memory Areas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3E31D-E2AB-40D1-8B51-AFA5AFEF393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0" name="Table 9"/>
          <p:cNvGraphicFramePr>
            <a:graphicFrameLocks noGrp="1"/>
          </p:cNvGraphicFramePr>
          <p:nvPr/>
        </p:nvGraphicFramePr>
        <p:xfrm>
          <a:off x="224589" y="1875013"/>
          <a:ext cx="11726619" cy="1854200"/>
        </p:xfrm>
        <a:graphic>
          <a:graphicData uri="http://schemas.openxmlformats.org/drawingml/2006/table">
            <a:tbl>
              <a:tblPr firstRow="1" bandRow="1">
                <a:tableStyleId>{5C22544A-7EE6-4342-B048-85BDC9FD1C3A}</a:tableStyleId>
              </a:tblPr>
              <a:tblGrid>
                <a:gridCol w="1691297">
                  <a:extLst>
                    <a:ext uri="{9D8B030D-6E8A-4147-A177-3AD203B41FA5}">
                      <a16:colId xmlns:a16="http://schemas.microsoft.com/office/drawing/2014/main" val="20000"/>
                    </a:ext>
                  </a:extLst>
                </a:gridCol>
                <a:gridCol w="7051651">
                  <a:extLst>
                    <a:ext uri="{9D8B030D-6E8A-4147-A177-3AD203B41FA5}">
                      <a16:colId xmlns:a16="http://schemas.microsoft.com/office/drawing/2014/main" val="20001"/>
                    </a:ext>
                  </a:extLst>
                </a:gridCol>
                <a:gridCol w="2983671">
                  <a:extLst>
                    <a:ext uri="{9D8B030D-6E8A-4147-A177-3AD203B41FA5}">
                      <a16:colId xmlns:a16="http://schemas.microsoft.com/office/drawing/2014/main" val="20002"/>
                    </a:ext>
                  </a:extLst>
                </a:gridCol>
              </a:tblGrid>
              <a:tr h="370840">
                <a:tc>
                  <a:txBody>
                    <a:bodyPr/>
                    <a:lstStyle/>
                    <a:p>
                      <a:r>
                        <a:rPr lang="en-US" dirty="0">
                          <a:latin typeface="Calibri" panose="020F0502020204030204" pitchFamily="34" charset="0"/>
                        </a:rPr>
                        <a:t>Memory area</a:t>
                      </a:r>
                    </a:p>
                  </a:txBody>
                  <a:tcPr/>
                </a:tc>
                <a:tc>
                  <a:txBody>
                    <a:bodyPr/>
                    <a:lstStyle/>
                    <a:p>
                      <a:r>
                        <a:rPr lang="en-US" dirty="0">
                          <a:latin typeface="Calibri" panose="020F0502020204030204" pitchFamily="34" charset="0"/>
                        </a:rPr>
                        <a:t>Stores</a:t>
                      </a:r>
                    </a:p>
                  </a:txBody>
                  <a:tcPr/>
                </a:tc>
                <a:tc>
                  <a:txBody>
                    <a:bodyPr/>
                    <a:lstStyle/>
                    <a:p>
                      <a:r>
                        <a:rPr lang="en-US" dirty="0">
                          <a:latin typeface="Calibri" panose="020F0502020204030204" pitchFamily="34" charset="0"/>
                        </a:rPr>
                        <a:t>Characteristics</a:t>
                      </a:r>
                    </a:p>
                  </a:txBody>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Method area</a:t>
                      </a:r>
                    </a:p>
                  </a:txBody>
                  <a:tcPr/>
                </a:tc>
                <a:tc>
                  <a:txBody>
                    <a:bodyPr/>
                    <a:lstStyle/>
                    <a:p>
                      <a:r>
                        <a:rPr lang="en-US" dirty="0">
                          <a:latin typeface="Calibri" panose="020F0502020204030204" pitchFamily="34" charset="0"/>
                        </a:rPr>
                        <a:t>Class variables and bytecodes</a:t>
                      </a:r>
                    </a:p>
                  </a:txBody>
                  <a:tcPr/>
                </a:tc>
                <a:tc>
                  <a:txBody>
                    <a:bodyPr/>
                    <a:lstStyle/>
                    <a:p>
                      <a:r>
                        <a:rPr lang="en-US" dirty="0">
                          <a:latin typeface="Calibri" panose="020F0502020204030204" pitchFamily="34" charset="0"/>
                        </a:rPr>
                        <a:t>Shared among threads</a:t>
                      </a:r>
                    </a:p>
                  </a:txBody>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rPr>
                        <a:t>Heap</a:t>
                      </a:r>
                    </a:p>
                  </a:txBody>
                  <a:tcPr/>
                </a:tc>
                <a:tc>
                  <a:txBody>
                    <a:bodyPr/>
                    <a:lstStyle/>
                    <a:p>
                      <a:r>
                        <a:rPr lang="en-US" dirty="0">
                          <a:latin typeface="Calibri" panose="020F0502020204030204" pitchFamily="34" charset="0"/>
                        </a:rPr>
                        <a:t>Objects instance variables</a:t>
                      </a:r>
                    </a:p>
                  </a:txBody>
                  <a:tcPr/>
                </a:tc>
                <a:tc>
                  <a:txBody>
                    <a:bodyPr/>
                    <a:lstStyle/>
                    <a:p>
                      <a:r>
                        <a:rPr lang="en-US" dirty="0">
                          <a:latin typeface="Calibri" panose="020F0502020204030204" pitchFamily="34" charset="0"/>
                        </a:rPr>
                        <a:t>Shared among threads</a:t>
                      </a:r>
                    </a:p>
                  </a:txBody>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rPr>
                        <a:t>Stack</a:t>
                      </a:r>
                    </a:p>
                  </a:txBody>
                  <a:tcPr/>
                </a:tc>
                <a:tc>
                  <a:txBody>
                    <a:bodyPr/>
                    <a:lstStyle/>
                    <a:p>
                      <a:r>
                        <a:rPr lang="en-US" dirty="0">
                          <a:latin typeface="Calibri" panose="020F0502020204030204" pitchFamily="34" charset="0"/>
                        </a:rPr>
                        <a:t>Local variables</a:t>
                      </a:r>
                      <a:r>
                        <a:rPr lang="en-US" baseline="0" dirty="0">
                          <a:latin typeface="Calibri" panose="020F0502020204030204" pitchFamily="34" charset="0"/>
                        </a:rPr>
                        <a:t> and references</a:t>
                      </a:r>
                      <a:endParaRPr lang="en-US" dirty="0">
                        <a:latin typeface="Calibri" panose="020F0502020204030204" pitchFamily="34" charset="0"/>
                      </a:endParaRPr>
                    </a:p>
                  </a:txBody>
                  <a:tcPr/>
                </a:tc>
                <a:tc>
                  <a:txBody>
                    <a:bodyPr/>
                    <a:lstStyle/>
                    <a:p>
                      <a:r>
                        <a:rPr lang="en-US" dirty="0">
                          <a:latin typeface="Calibri" panose="020F0502020204030204" pitchFamily="34" charset="0"/>
                        </a:rPr>
                        <a:t>Unique for each thread</a:t>
                      </a:r>
                    </a:p>
                  </a:txBody>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rPr>
                        <a:t>PC</a:t>
                      </a:r>
                      <a:r>
                        <a:rPr lang="en-US" baseline="0" dirty="0">
                          <a:latin typeface="Calibri" panose="020F0502020204030204" pitchFamily="34" charset="0"/>
                        </a:rPr>
                        <a:t> register</a:t>
                      </a:r>
                      <a:endParaRPr lang="en-US" dirty="0">
                        <a:latin typeface="Calibri" panose="020F0502020204030204" pitchFamily="34" charset="0"/>
                      </a:endParaRPr>
                    </a:p>
                  </a:txBody>
                  <a:tcPr/>
                </a:tc>
                <a:tc>
                  <a:txBody>
                    <a:bodyPr/>
                    <a:lstStyle/>
                    <a:p>
                      <a:r>
                        <a:rPr lang="en-US" dirty="0">
                          <a:latin typeface="Calibri" panose="020F0502020204030204" pitchFamily="34" charset="0"/>
                        </a:rPr>
                        <a:t>Pointer</a:t>
                      </a:r>
                      <a:r>
                        <a:rPr lang="en-US" baseline="0" dirty="0">
                          <a:latin typeface="Calibri" panose="020F0502020204030204" pitchFamily="34" charset="0"/>
                        </a:rPr>
                        <a:t> to c</a:t>
                      </a:r>
                      <a:r>
                        <a:rPr lang="en-US" dirty="0">
                          <a:latin typeface="Calibri" panose="020F0502020204030204" pitchFamily="34" charset="0"/>
                        </a:rPr>
                        <a:t>urrent instruction being executed in the method area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Unique for each thread</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224589" y="4191001"/>
            <a:ext cx="3966983"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Other storage: registers,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Stack: Last-in first-out data structure</a:t>
            </a:r>
          </a:p>
        </p:txBody>
      </p:sp>
    </p:spTree>
    <p:extLst>
      <p:ext uri="{BB962C8B-B14F-4D97-AF65-F5344CB8AC3E}">
        <p14:creationId xmlns:p14="http://schemas.microsoft.com/office/powerpoint/2010/main" val="396874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vs. Runnable</a:t>
            </a:r>
          </a:p>
        </p:txBody>
      </p:sp>
      <p:sp>
        <p:nvSpPr>
          <p:cNvPr id="3" name="Content Placeholder 2"/>
          <p:cNvSpPr>
            <a:spLocks noGrp="1"/>
          </p:cNvSpPr>
          <p:nvPr>
            <p:ph idx="1"/>
          </p:nvPr>
        </p:nvSpPr>
        <p:spPr>
          <a:xfrm>
            <a:off x="688848" y="1400302"/>
            <a:ext cx="11262360" cy="4644898"/>
          </a:xfrm>
        </p:spPr>
        <p:txBody>
          <a:bodyPr>
            <a:noAutofit/>
          </a:bodyPr>
          <a:lstStyle/>
          <a:p>
            <a:r>
              <a:rPr lang="en-US" sz="2400" dirty="0"/>
              <a:t>Inheritance should make ‘semantic’ sense</a:t>
            </a:r>
          </a:p>
          <a:p>
            <a:r>
              <a:rPr lang="en-US" sz="2400" dirty="0"/>
              <a:t>‘Extending thread’ eliminates the possibility for your class to inherit from anything else </a:t>
            </a:r>
          </a:p>
          <a:p>
            <a:endParaRPr lang="en-US" sz="2400" dirty="0"/>
          </a:p>
          <a:p>
            <a:r>
              <a:rPr lang="en-US" sz="2400" dirty="0"/>
              <a:t>start() vs. run()</a:t>
            </a:r>
          </a:p>
          <a:p>
            <a:pPr lvl="1"/>
            <a:r>
              <a:rPr lang="en-US" sz="2400" dirty="0"/>
              <a:t>start() </a:t>
            </a:r>
          </a:p>
          <a:p>
            <a:pPr lvl="2"/>
            <a:r>
              <a:rPr lang="en-US" sz="2400" dirty="0"/>
              <a:t>invoked only on ‘Thread’</a:t>
            </a:r>
          </a:p>
          <a:p>
            <a:pPr lvl="2"/>
            <a:r>
              <a:rPr lang="en-US" sz="2400" dirty="0"/>
              <a:t>Makes a new thread ready to start</a:t>
            </a:r>
          </a:p>
          <a:p>
            <a:pPr lvl="1"/>
            <a:r>
              <a:rPr lang="en-US" sz="2400" dirty="0"/>
              <a:t>run()</a:t>
            </a:r>
          </a:p>
          <a:p>
            <a:pPr lvl="2"/>
            <a:r>
              <a:rPr lang="en-US" sz="2400" dirty="0"/>
              <a:t>invoked on ‘Thread’ or ‘Runnable’</a:t>
            </a:r>
          </a:p>
          <a:p>
            <a:pPr lvl="2"/>
            <a:r>
              <a:rPr lang="en-US" sz="2400" dirty="0"/>
              <a:t>runs in the current thread</a:t>
            </a:r>
          </a:p>
        </p:txBody>
      </p:sp>
      <p:sp>
        <p:nvSpPr>
          <p:cNvPr id="4" name="Slide Number Placeholder 3"/>
          <p:cNvSpPr>
            <a:spLocks noGrp="1"/>
          </p:cNvSpPr>
          <p:nvPr>
            <p:ph type="sldNum" sz="quarter" idx="12"/>
          </p:nvPr>
        </p:nvSpPr>
        <p:spPr/>
        <p:txBody>
          <a:bodyPr/>
          <a:lstStyle/>
          <a:p>
            <a:fld id="{6113E31D-E2AB-40D1-8B51-AFA5AFEF393A}" type="slidenum">
              <a:rPr lang="en-US" smtClean="0"/>
              <a:t>5</a:t>
            </a:fld>
            <a:endParaRPr lang="en-US" dirty="0"/>
          </a:p>
        </p:txBody>
      </p:sp>
      <p:sp>
        <p:nvSpPr>
          <p:cNvPr id="7" name="TextBox 6">
            <a:extLst>
              <a:ext uri="{FF2B5EF4-FFF2-40B4-BE49-F238E27FC236}">
                <a16:creationId xmlns:a16="http://schemas.microsoft.com/office/drawing/2014/main" id="{90484EF4-CBC4-ADF1-D71A-0C79142026BD}"/>
              </a:ext>
            </a:extLst>
          </p:cNvPr>
          <p:cNvSpPr txBox="1"/>
          <p:nvPr/>
        </p:nvSpPr>
        <p:spPr>
          <a:xfrm>
            <a:off x="7055222" y="3538084"/>
            <a:ext cx="3460377" cy="830997"/>
          </a:xfrm>
          <a:prstGeom prst="rect">
            <a:avLst/>
          </a:prstGeom>
          <a:noFill/>
        </p:spPr>
        <p:txBody>
          <a:bodyPr wrap="square">
            <a:spAutoFit/>
          </a:bodyPr>
          <a:lstStyle/>
          <a:p>
            <a:r>
              <a:rPr lang="en-US" sz="2400" dirty="0"/>
              <a:t>Which one is preferable? </a:t>
            </a:r>
          </a:p>
        </p:txBody>
      </p:sp>
    </p:spTree>
    <p:extLst>
      <p:ext uri="{BB962C8B-B14F-4D97-AF65-F5344CB8AC3E}">
        <p14:creationId xmlns:p14="http://schemas.microsoft.com/office/powerpoint/2010/main" val="211249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Thread vs Runnable 1</a:t>
            </a:r>
          </a:p>
        </p:txBody>
      </p:sp>
      <p:sp>
        <p:nvSpPr>
          <p:cNvPr id="6" name="TextBox 5">
            <a:extLst>
              <a:ext uri="{FF2B5EF4-FFF2-40B4-BE49-F238E27FC236}">
                <a16:creationId xmlns:a16="http://schemas.microsoft.com/office/drawing/2014/main" id="{2828FFB2-FBA9-4E51-9C24-B490F89AE8BC}"/>
              </a:ext>
            </a:extLst>
          </p:cNvPr>
          <p:cNvSpPr txBox="1"/>
          <p:nvPr/>
        </p:nvSpPr>
        <p:spPr>
          <a:xfrm>
            <a:off x="4462738" y="1030219"/>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
        <p:nvSpPr>
          <p:cNvPr id="7" name="TextBox 6">
            <a:extLst>
              <a:ext uri="{FF2B5EF4-FFF2-40B4-BE49-F238E27FC236}">
                <a16:creationId xmlns:a16="http://schemas.microsoft.com/office/drawing/2014/main" id="{828F1352-D945-45F7-B657-06E2EAD2C3C5}"/>
              </a:ext>
            </a:extLst>
          </p:cNvPr>
          <p:cNvSpPr txBox="1"/>
          <p:nvPr/>
        </p:nvSpPr>
        <p:spPr>
          <a:xfrm>
            <a:off x="838200" y="1791761"/>
            <a:ext cx="11067103" cy="31393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extends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Thread{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46464"/>
                </a:solidFill>
                <a:effectLst/>
                <a:uLnTx/>
                <a:uFillTx/>
                <a:latin typeface="Consolas" panose="020B0609020204030204" pitchFamily="49" charset="0"/>
                <a:ea typeface="+mn-ea"/>
                <a:cs typeface="+mn-cs"/>
              </a:rPr>
              <a:t>@Override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nn-NO"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for</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3;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System.</a:t>
            </a:r>
            <a:r>
              <a:rPr kumimoji="0" lang="en-US"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out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.println</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Thread.currentThread</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getName</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running."</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args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mt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mt</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.start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D25E83F-3842-418B-832C-43F4A75DF243}"/>
              </a:ext>
            </a:extLst>
          </p:cNvPr>
          <p:cNvPicPr>
            <a:picLocks noChangeAspect="1"/>
          </p:cNvPicPr>
          <p:nvPr/>
        </p:nvPicPr>
        <p:blipFill>
          <a:blip r:embed="rId2"/>
          <a:stretch>
            <a:fillRect/>
          </a:stretch>
        </p:blipFill>
        <p:spPr>
          <a:xfrm>
            <a:off x="3981449" y="5292515"/>
            <a:ext cx="2592345" cy="992565"/>
          </a:xfrm>
          <a:prstGeom prst="rect">
            <a:avLst/>
          </a:prstGeom>
          <a:ln>
            <a:solidFill>
              <a:schemeClr val="bg1">
                <a:lumMod val="75000"/>
              </a:schemeClr>
            </a:solidFill>
          </a:ln>
        </p:spPr>
      </p:pic>
      <p:sp>
        <p:nvSpPr>
          <p:cNvPr id="3" name="Oval 2">
            <a:extLst>
              <a:ext uri="{FF2B5EF4-FFF2-40B4-BE49-F238E27FC236}">
                <a16:creationId xmlns:a16="http://schemas.microsoft.com/office/drawing/2014/main" id="{3C7AC8FD-067F-4627-AA0A-3F32DEC3CD43}"/>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spTree>
    <p:extLst>
      <p:ext uri="{BB962C8B-B14F-4D97-AF65-F5344CB8AC3E}">
        <p14:creationId xmlns:p14="http://schemas.microsoft.com/office/powerpoint/2010/main" val="29492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Thread vs Runnable 2</a:t>
            </a:r>
          </a:p>
        </p:txBody>
      </p:sp>
      <p:sp>
        <p:nvSpPr>
          <p:cNvPr id="5" name="TextBox 4">
            <a:extLst>
              <a:ext uri="{FF2B5EF4-FFF2-40B4-BE49-F238E27FC236}">
                <a16:creationId xmlns:a16="http://schemas.microsoft.com/office/drawing/2014/main" id="{06897075-77A4-4265-88E3-8D65D68D352D}"/>
              </a:ext>
            </a:extLst>
          </p:cNvPr>
          <p:cNvSpPr txBox="1"/>
          <p:nvPr/>
        </p:nvSpPr>
        <p:spPr>
          <a:xfrm>
            <a:off x="838200" y="1686825"/>
            <a:ext cx="9801825" cy="3139321"/>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extends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Thread{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46464"/>
                </a:solidFill>
                <a:effectLst/>
                <a:uLnTx/>
                <a:uFillTx/>
                <a:latin typeface="Consolas" panose="020B0609020204030204" pitchFamily="49" charset="0"/>
                <a:ea typeface="+mn-ea"/>
                <a:cs typeface="+mn-cs"/>
              </a:rPr>
              <a:t>@Override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nn-NO"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for</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3; </a:t>
            </a:r>
            <a:r>
              <a:rPr kumimoji="0" lang="nn-NO"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System.</a:t>
            </a:r>
            <a:r>
              <a:rPr kumimoji="0" lang="en-US"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out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.println</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Thread.currentThread</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getName</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running."</a:t>
            </a:r>
            <a:r>
              <a:rPr kumimoji="0" lang="en-US"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args</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mt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srgbClr val="6A3E3E"/>
                </a:solidFill>
                <a:effectLst/>
                <a:highlight>
                  <a:srgbClr val="FFFF00"/>
                </a:highlight>
                <a:uLnTx/>
                <a:uFillTx/>
                <a:latin typeface="Consolas" panose="020B0609020204030204" pitchFamily="49" charset="0"/>
                <a:ea typeface="+mn-ea"/>
                <a:cs typeface="+mn-cs"/>
              </a:rPr>
              <a:t>mt</a:t>
            </a:r>
            <a:r>
              <a:rPr kumimoji="0" lang="en-US"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.run</a:t>
            </a:r>
            <a:r>
              <a:rPr kumimoji="0" lang="en-US"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C69439A-E8BF-42A3-BD78-735B99A18B8B}"/>
              </a:ext>
            </a:extLst>
          </p:cNvPr>
          <p:cNvPicPr>
            <a:picLocks noChangeAspect="1"/>
          </p:cNvPicPr>
          <p:nvPr/>
        </p:nvPicPr>
        <p:blipFill>
          <a:blip r:embed="rId2"/>
          <a:stretch>
            <a:fillRect/>
          </a:stretch>
        </p:blipFill>
        <p:spPr>
          <a:xfrm>
            <a:off x="3872166" y="5317890"/>
            <a:ext cx="2223834" cy="1007925"/>
          </a:xfrm>
          <a:prstGeom prst="rect">
            <a:avLst/>
          </a:prstGeom>
          <a:ln>
            <a:solidFill>
              <a:schemeClr val="bg1">
                <a:lumMod val="75000"/>
              </a:schemeClr>
            </a:solidFill>
          </a:ln>
        </p:spPr>
      </p:pic>
      <p:sp>
        <p:nvSpPr>
          <p:cNvPr id="7" name="TextBox 6">
            <a:extLst>
              <a:ext uri="{FF2B5EF4-FFF2-40B4-BE49-F238E27FC236}">
                <a16:creationId xmlns:a16="http://schemas.microsoft.com/office/drawing/2014/main" id="{F31F1943-EF29-400D-A7A2-2BD705ADDFF8}"/>
              </a:ext>
            </a:extLst>
          </p:cNvPr>
          <p:cNvSpPr txBox="1"/>
          <p:nvPr/>
        </p:nvSpPr>
        <p:spPr>
          <a:xfrm>
            <a:off x="4462738" y="1030219"/>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
        <p:nvSpPr>
          <p:cNvPr id="8" name="Oval 7">
            <a:extLst>
              <a:ext uri="{FF2B5EF4-FFF2-40B4-BE49-F238E27FC236}">
                <a16:creationId xmlns:a16="http://schemas.microsoft.com/office/drawing/2014/main" id="{B90C6F81-E8F7-4FB0-BFE4-9976C53779AE}"/>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spTree>
    <p:extLst>
      <p:ext uri="{BB962C8B-B14F-4D97-AF65-F5344CB8AC3E}">
        <p14:creationId xmlns:p14="http://schemas.microsoft.com/office/powerpoint/2010/main" val="76930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Thread vs Runnable 3</a:t>
            </a:r>
          </a:p>
        </p:txBody>
      </p:sp>
      <p:sp>
        <p:nvSpPr>
          <p:cNvPr id="5" name="TextBox 4">
            <a:extLst>
              <a:ext uri="{FF2B5EF4-FFF2-40B4-BE49-F238E27FC236}">
                <a16:creationId xmlns:a16="http://schemas.microsoft.com/office/drawing/2014/main" id="{06897075-77A4-4265-88E3-8D65D68D352D}"/>
              </a:ext>
            </a:extLst>
          </p:cNvPr>
          <p:cNvSpPr txBox="1"/>
          <p:nvPr/>
        </p:nvSpPr>
        <p:spPr>
          <a:xfrm>
            <a:off x="1539420" y="1503015"/>
            <a:ext cx="8621895" cy="3046988"/>
          </a:xfrm>
          <a:prstGeom prst="rect">
            <a:avLst/>
          </a:prstGeom>
          <a:noFill/>
          <a:ln>
            <a:solidFill>
              <a:schemeClr val="bg1">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extends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Thread{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46464"/>
                </a:solidFill>
                <a:effectLst/>
                <a:uLnTx/>
                <a:uFillTx/>
                <a:latin typeface="Consolas" panose="020B0609020204030204" pitchFamily="49" charset="0"/>
                <a:ea typeface="+mn-ea"/>
                <a:cs typeface="+mn-cs"/>
              </a:rPr>
              <a:t>@Override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nn-NO"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for</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6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 </a:t>
            </a:r>
            <a:r>
              <a:rPr kumimoji="0" lang="nn-NO" sz="16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3; </a:t>
            </a:r>
            <a:r>
              <a:rPr kumimoji="0" lang="nn-NO" sz="16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System.</a:t>
            </a:r>
            <a:r>
              <a:rPr kumimoji="0" lang="en-US" sz="16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out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.println</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Thread.currentThread</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getName</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running."</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sz="16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args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mt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6A3E3E"/>
                </a:solidFill>
                <a:effectLst/>
                <a:highlight>
                  <a:srgbClr val="FFFF00"/>
                </a:highlight>
                <a:uLnTx/>
                <a:uFillTx/>
                <a:latin typeface="Consolas" panose="020B0609020204030204" pitchFamily="49" charset="0"/>
                <a:ea typeface="+mn-ea"/>
                <a:cs typeface="+mn-cs"/>
              </a:rPr>
              <a:t>mt</a:t>
            </a:r>
            <a:r>
              <a:rPr kumimoji="0" lang="en-US" sz="1600"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.run</a:t>
            </a:r>
            <a:r>
              <a:rPr kumimoji="0" lang="en-US" sz="16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mt.start</a:t>
            </a:r>
            <a:r>
              <a:rPr kumimoji="0" lang="en-US" sz="16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7F6B8E0-3B98-47F3-83BE-71C87466E304}"/>
              </a:ext>
            </a:extLst>
          </p:cNvPr>
          <p:cNvPicPr>
            <a:picLocks noChangeAspect="1"/>
          </p:cNvPicPr>
          <p:nvPr/>
        </p:nvPicPr>
        <p:blipFill>
          <a:blip r:embed="rId2"/>
          <a:stretch>
            <a:fillRect/>
          </a:stretch>
        </p:blipFill>
        <p:spPr>
          <a:xfrm>
            <a:off x="4315083" y="4883880"/>
            <a:ext cx="1919878" cy="1467493"/>
          </a:xfrm>
          <a:prstGeom prst="rect">
            <a:avLst/>
          </a:prstGeom>
          <a:ln>
            <a:solidFill>
              <a:schemeClr val="bg1">
                <a:lumMod val="75000"/>
              </a:schemeClr>
            </a:solidFill>
          </a:ln>
        </p:spPr>
      </p:pic>
      <p:sp>
        <p:nvSpPr>
          <p:cNvPr id="7" name="TextBox 6">
            <a:extLst>
              <a:ext uri="{FF2B5EF4-FFF2-40B4-BE49-F238E27FC236}">
                <a16:creationId xmlns:a16="http://schemas.microsoft.com/office/drawing/2014/main" id="{DF1015B1-0436-41FA-9EAC-623A30861C21}"/>
              </a:ext>
            </a:extLst>
          </p:cNvPr>
          <p:cNvSpPr txBox="1"/>
          <p:nvPr/>
        </p:nvSpPr>
        <p:spPr>
          <a:xfrm>
            <a:off x="4462738" y="1030219"/>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
        <p:nvSpPr>
          <p:cNvPr id="8" name="Oval 7">
            <a:extLst>
              <a:ext uri="{FF2B5EF4-FFF2-40B4-BE49-F238E27FC236}">
                <a16:creationId xmlns:a16="http://schemas.microsoft.com/office/drawing/2014/main" id="{71044726-4347-4998-B296-4CFA5FD3E758}"/>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spTree>
    <p:extLst>
      <p:ext uri="{BB962C8B-B14F-4D97-AF65-F5344CB8AC3E}">
        <p14:creationId xmlns:p14="http://schemas.microsoft.com/office/powerpoint/2010/main" val="335486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Thread vs Runnable 4</a:t>
            </a:r>
          </a:p>
        </p:txBody>
      </p:sp>
      <p:sp>
        <p:nvSpPr>
          <p:cNvPr id="5" name="TextBox 4">
            <a:extLst>
              <a:ext uri="{FF2B5EF4-FFF2-40B4-BE49-F238E27FC236}">
                <a16:creationId xmlns:a16="http://schemas.microsoft.com/office/drawing/2014/main" id="{06897075-77A4-4265-88E3-8D65D68D352D}"/>
              </a:ext>
            </a:extLst>
          </p:cNvPr>
          <p:cNvSpPr txBox="1"/>
          <p:nvPr/>
        </p:nvSpPr>
        <p:spPr>
          <a:xfrm>
            <a:off x="1089470" y="1905506"/>
            <a:ext cx="9974770" cy="3046988"/>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class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extends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Thread{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46464"/>
                </a:solidFill>
                <a:effectLst/>
                <a:uLnTx/>
                <a:uFillTx/>
                <a:latin typeface="Consolas" panose="020B0609020204030204" pitchFamily="49" charset="0"/>
                <a:ea typeface="+mn-ea"/>
                <a:cs typeface="+mn-cs"/>
              </a:rPr>
              <a:t>@Override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run()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nn-NO"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for</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int</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6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0; </a:t>
            </a:r>
            <a:r>
              <a:rPr kumimoji="0" lang="nn-NO" sz="1600" b="0" i="0" u="none" strike="noStrike" kern="1200" cap="none" spc="0" normalizeH="0" baseline="0" noProof="0" dirty="0">
                <a:ln>
                  <a:noFill/>
                </a:ln>
                <a:solidFill>
                  <a:srgbClr val="6A3E3E"/>
                </a:solidFill>
                <a:effectLst/>
                <a:highlight>
                  <a:srgbClr val="FFFF00"/>
                </a:highligh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&lt; 100</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600" b="0" i="0" u="none" strike="noStrike" kern="1200" cap="none" spc="0" normalizeH="0" baseline="0" noProof="0" dirty="0">
                <a:ln>
                  <a:noFill/>
                </a:ln>
                <a:solidFill>
                  <a:srgbClr val="6A3E3E"/>
                </a:solidFill>
                <a:effectLst/>
                <a:uLnTx/>
                <a:uFillTx/>
                <a:latin typeface="Consolas" panose="020B0609020204030204" pitchFamily="49" charset="0"/>
                <a:ea typeface="+mn-ea"/>
                <a:cs typeface="+mn-cs"/>
              </a:rPr>
              <a:t>i</a:t>
            </a:r>
            <a:r>
              <a:rPr kumimoji="0" lang="nn-NO"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System.</a:t>
            </a:r>
            <a:r>
              <a:rPr kumimoji="0" lang="en-US" sz="1600" b="0" i="1" u="none" strike="noStrike" kern="1200" cap="none" spc="0" normalizeH="0" baseline="0" noProof="0" dirty="0" err="1">
                <a:ln>
                  <a:noFill/>
                </a:ln>
                <a:solidFill>
                  <a:srgbClr val="0000C0"/>
                </a:solidFill>
                <a:effectLst/>
                <a:uLnTx/>
                <a:uFillTx/>
                <a:latin typeface="Consolas" panose="020B0609020204030204" pitchFamily="49" charset="0"/>
                <a:ea typeface="+mn-ea"/>
                <a:cs typeface="+mn-cs"/>
              </a:rPr>
              <a:t>out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.println</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Thread.currentThread</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getName</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1" u="none" strike="noStrike" kern="1200" cap="none" spc="0" normalizeH="0" baseline="0" noProof="0" dirty="0">
                <a:ln>
                  <a:noFill/>
                </a:ln>
                <a:solidFill>
                  <a:srgbClr val="2A00FF"/>
                </a:solidFill>
                <a:effectLst/>
                <a:uLnTx/>
                <a:uFillTx/>
                <a:latin typeface="Consolas" panose="020B0609020204030204" pitchFamily="49" charset="0"/>
                <a:ea typeface="+mn-ea"/>
                <a:cs typeface="+mn-cs"/>
              </a:rPr>
              <a:t>" running."</a:t>
            </a:r>
            <a:r>
              <a:rPr kumimoji="0" lang="en-US" sz="1600" b="0" i="1"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public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static</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void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main(String[] </a:t>
            </a:r>
            <a:r>
              <a:rPr kumimoji="0" lang="en-US" sz="16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args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6A3E3E"/>
                </a:solidFill>
                <a:effectLst/>
                <a:uLnTx/>
                <a:uFillTx/>
                <a:latin typeface="Consolas" panose="020B0609020204030204" pitchFamily="49" charset="0"/>
                <a:ea typeface="+mn-ea"/>
                <a:cs typeface="+mn-cs"/>
              </a:rPr>
              <a:t>mt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dirty="0">
                <a:ln>
                  <a:noFill/>
                </a:ln>
                <a:solidFill>
                  <a:srgbClr val="7F0055"/>
                </a:solidFill>
                <a:effectLst/>
                <a:uLnTx/>
                <a:uFillTx/>
                <a:latin typeface="Consolas" panose="020B0609020204030204" pitchFamily="49" charset="0"/>
                <a:ea typeface="+mn-ea"/>
                <a:cs typeface="+mn-cs"/>
              </a:rPr>
              <a:t>new</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MultiThreader</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mt.start</a:t>
            </a:r>
            <a:r>
              <a:rPr kumimoji="0" lang="en-US" sz="16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6A3E3E"/>
                </a:solidFill>
                <a:effectLst/>
                <a:highlight>
                  <a:srgbClr val="FFFF00"/>
                </a:highlight>
                <a:uLnTx/>
                <a:uFillTx/>
                <a:latin typeface="Consolas" panose="020B0609020204030204" pitchFamily="49" charset="0"/>
                <a:ea typeface="+mn-ea"/>
                <a:cs typeface="+mn-cs"/>
              </a:rPr>
              <a:t>mt</a:t>
            </a:r>
            <a:r>
              <a:rPr kumimoji="0" lang="en-US" sz="1600"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.run</a:t>
            </a:r>
            <a:r>
              <a:rPr kumimoji="0" lang="en-US" sz="16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F4C407F0-6E97-424D-83C3-20D9D89D2BB1}"/>
              </a:ext>
            </a:extLst>
          </p:cNvPr>
          <p:cNvSpPr txBox="1"/>
          <p:nvPr/>
        </p:nvSpPr>
        <p:spPr>
          <a:xfrm>
            <a:off x="4462738" y="1030219"/>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
        <p:nvSpPr>
          <p:cNvPr id="11" name="Oval 10">
            <a:extLst>
              <a:ext uri="{FF2B5EF4-FFF2-40B4-BE49-F238E27FC236}">
                <a16:creationId xmlns:a16="http://schemas.microsoft.com/office/drawing/2014/main" id="{6E91E75D-14F9-4149-903A-7FA92FD4F266}"/>
              </a:ext>
            </a:extLst>
          </p:cNvPr>
          <p:cNvSpPr/>
          <p:nvPr/>
        </p:nvSpPr>
        <p:spPr>
          <a:xfrm>
            <a:off x="10612120" y="420752"/>
            <a:ext cx="680720" cy="674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
            </a:r>
          </a:p>
        </p:txBody>
      </p:sp>
      <p:grpSp>
        <p:nvGrpSpPr>
          <p:cNvPr id="12" name="Group 11">
            <a:extLst>
              <a:ext uri="{FF2B5EF4-FFF2-40B4-BE49-F238E27FC236}">
                <a16:creationId xmlns:a16="http://schemas.microsoft.com/office/drawing/2014/main" id="{565805FA-F4BE-420A-8FA7-82EE94652491}"/>
              </a:ext>
            </a:extLst>
          </p:cNvPr>
          <p:cNvGrpSpPr/>
          <p:nvPr/>
        </p:nvGrpSpPr>
        <p:grpSpPr>
          <a:xfrm>
            <a:off x="7390527" y="3429000"/>
            <a:ext cx="2868595" cy="3292475"/>
            <a:chOff x="7390527" y="3429000"/>
            <a:chExt cx="2868595" cy="3292475"/>
          </a:xfrm>
        </p:grpSpPr>
        <p:sp>
          <p:nvSpPr>
            <p:cNvPr id="7" name="Rectangle 6">
              <a:extLst>
                <a:ext uri="{FF2B5EF4-FFF2-40B4-BE49-F238E27FC236}">
                  <a16:creationId xmlns:a16="http://schemas.microsoft.com/office/drawing/2014/main" id="{7C3F8CE2-0161-43CE-A085-5B713403EEAF}"/>
                </a:ext>
              </a:extLst>
            </p:cNvPr>
            <p:cNvSpPr/>
            <p:nvPr/>
          </p:nvSpPr>
          <p:spPr>
            <a:xfrm>
              <a:off x="7390527" y="3429000"/>
              <a:ext cx="2868595" cy="3292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1DCB2E-1661-4F5A-AB78-008F768D6312}"/>
                </a:ext>
              </a:extLst>
            </p:cNvPr>
            <p:cNvPicPr>
              <a:picLocks noChangeAspect="1"/>
            </p:cNvPicPr>
            <p:nvPr/>
          </p:nvPicPr>
          <p:blipFill>
            <a:blip r:embed="rId2"/>
            <a:stretch>
              <a:fillRect/>
            </a:stretch>
          </p:blipFill>
          <p:spPr>
            <a:xfrm>
              <a:off x="7675897" y="3513364"/>
              <a:ext cx="2035468" cy="1269174"/>
            </a:xfrm>
            <a:prstGeom prst="rect">
              <a:avLst/>
            </a:prstGeom>
          </p:spPr>
        </p:pic>
        <p:pic>
          <p:nvPicPr>
            <p:cNvPr id="8" name="Picture 7">
              <a:extLst>
                <a:ext uri="{FF2B5EF4-FFF2-40B4-BE49-F238E27FC236}">
                  <a16:creationId xmlns:a16="http://schemas.microsoft.com/office/drawing/2014/main" id="{C87ED3A9-8B26-4F4E-B35C-B950C4F2856E}"/>
                </a:ext>
              </a:extLst>
            </p:cNvPr>
            <p:cNvPicPr>
              <a:picLocks noChangeAspect="1"/>
            </p:cNvPicPr>
            <p:nvPr/>
          </p:nvPicPr>
          <p:blipFill>
            <a:blip r:embed="rId3"/>
            <a:stretch>
              <a:fillRect/>
            </a:stretch>
          </p:blipFill>
          <p:spPr>
            <a:xfrm>
              <a:off x="7748910" y="5328414"/>
              <a:ext cx="2119282" cy="1293121"/>
            </a:xfrm>
            <a:prstGeom prst="rect">
              <a:avLst/>
            </a:prstGeom>
          </p:spPr>
        </p:pic>
        <p:sp>
          <p:nvSpPr>
            <p:cNvPr id="9" name="TextBox 8">
              <a:extLst>
                <a:ext uri="{FF2B5EF4-FFF2-40B4-BE49-F238E27FC236}">
                  <a16:creationId xmlns:a16="http://schemas.microsoft.com/office/drawing/2014/main" id="{960E4767-786C-45F9-B136-0F96B585FFBB}"/>
                </a:ext>
              </a:extLst>
            </p:cNvPr>
            <p:cNvSpPr txBox="1"/>
            <p:nvPr/>
          </p:nvSpPr>
          <p:spPr>
            <a:xfrm>
              <a:off x="8090512" y="4782538"/>
              <a:ext cx="4543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42465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0.21.0.2123"/>
  <p:tag name="SLIDO_PRESENTATION_ID" val="00000000-0000-0000-0000-000000000000"/>
  <p:tag name="SLIDO_EVENT_UUID" val="6ebc9b51-7de6-45f5-8034-8056af3496cc"/>
  <p:tag name="SLIDO_EVENT_SECTION_UUID" val="91a914c2-dff6-4b20-8c6f-3133501f6e9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19767</TotalTime>
  <Words>3030</Words>
  <Application>Microsoft Macintosh PowerPoint</Application>
  <PresentationFormat>Widescreen</PresentationFormat>
  <Paragraphs>473</Paragraphs>
  <Slides>27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Consolas</vt:lpstr>
      <vt:lpstr>Menlo</vt:lpstr>
      <vt:lpstr>Rockwell</vt:lpstr>
      <vt:lpstr>Rockwell Condensed</vt:lpstr>
      <vt:lpstr>Wingdings</vt:lpstr>
      <vt:lpstr>Wood Type</vt:lpstr>
      <vt:lpstr>Office Theme</vt:lpstr>
      <vt:lpstr>Object Oriented Programming in Java   Week 12/13</vt:lpstr>
      <vt:lpstr>Today</vt:lpstr>
      <vt:lpstr>reference</vt:lpstr>
      <vt:lpstr>Java Runtime Memory Areas</vt:lpstr>
      <vt:lpstr>Thread vs. Runnable</vt:lpstr>
      <vt:lpstr>Thread vs Runnable 1</vt:lpstr>
      <vt:lpstr>Thread vs Runnable 2</vt:lpstr>
      <vt:lpstr>Thread vs Runnable 3</vt:lpstr>
      <vt:lpstr>Thread vs Runnable 4</vt:lpstr>
      <vt:lpstr>PowerPoint Presentation</vt:lpstr>
      <vt:lpstr>Producer-Consumer 1</vt:lpstr>
      <vt:lpstr>Producer-Consumer 2</vt:lpstr>
      <vt:lpstr>PowerPoint Presentation</vt:lpstr>
      <vt:lpstr>PowerPoint Presentation</vt:lpstr>
      <vt:lpstr>PowerPoint Presentation</vt:lpstr>
      <vt:lpstr>Producer-Consumer </vt:lpstr>
      <vt:lpstr>PowerPoint Presentation</vt:lpstr>
      <vt:lpstr>PowerPoint Presentation</vt:lpstr>
      <vt:lpstr>PowerPoint Presentation</vt:lpstr>
      <vt:lpstr>Queue</vt:lpstr>
      <vt:lpstr>Priority Queue</vt:lpstr>
      <vt:lpstr>deadlocks</vt:lpstr>
      <vt:lpstr>deadlocks</vt:lpstr>
      <vt:lpstr>deadlocks</vt:lpstr>
      <vt:lpstr>deadlocks</vt:lpstr>
      <vt:lpstr>CONDITION VARIABLES, NOTIFY, WAIT and other mechanisms</vt:lpstr>
      <vt:lpstr>Appendix - Volatile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Neelam Dwivedi</dc:creator>
  <cp:lastModifiedBy>Yucel, Sakir</cp:lastModifiedBy>
  <cp:revision>355</cp:revision>
  <dcterms:created xsi:type="dcterms:W3CDTF">2015-08-06T20:39:40Z</dcterms:created>
  <dcterms:modified xsi:type="dcterms:W3CDTF">2023-11-27T16:38:58Z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0.21.0.2123</vt:lpwstr>
  </property>
</Properties>
</file>