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27" r:id="rId1"/>
    <p:sldMasterId id="2147483739" r:id="rId2"/>
  </p:sldMasterIdLst>
  <p:notesMasterIdLst>
    <p:notesMasterId r:id="rId34"/>
  </p:notesMasterIdLst>
  <p:sldIdLst>
    <p:sldId id="256" r:id="rId3"/>
    <p:sldId id="301" r:id="rId4"/>
    <p:sldId id="314" r:id="rId5"/>
    <p:sldId id="315" r:id="rId6"/>
    <p:sldId id="258" r:id="rId7"/>
    <p:sldId id="259" r:id="rId8"/>
    <p:sldId id="260" r:id="rId9"/>
    <p:sldId id="261" r:id="rId10"/>
    <p:sldId id="266" r:id="rId11"/>
    <p:sldId id="267" r:id="rId12"/>
    <p:sldId id="320" r:id="rId13"/>
    <p:sldId id="321" r:id="rId14"/>
    <p:sldId id="322" r:id="rId15"/>
    <p:sldId id="323" r:id="rId16"/>
    <p:sldId id="290" r:id="rId17"/>
    <p:sldId id="303" r:id="rId18"/>
    <p:sldId id="276" r:id="rId19"/>
    <p:sldId id="277" r:id="rId20"/>
    <p:sldId id="272" r:id="rId21"/>
    <p:sldId id="273" r:id="rId22"/>
    <p:sldId id="274" r:id="rId23"/>
    <p:sldId id="275" r:id="rId24"/>
    <p:sldId id="296" r:id="rId25"/>
    <p:sldId id="304" r:id="rId26"/>
    <p:sldId id="327" r:id="rId27"/>
    <p:sldId id="289" r:id="rId28"/>
    <p:sldId id="319" r:id="rId29"/>
    <p:sldId id="291" r:id="rId30"/>
    <p:sldId id="316" r:id="rId31"/>
    <p:sldId id="324" r:id="rId32"/>
    <p:sldId id="326" r:id="rId33"/>
  </p:sldIdLst>
  <p:sldSz cx="12192000" cy="6858000"/>
  <p:notesSz cx="6934200" cy="92329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24" autoAdjust="0"/>
    <p:restoredTop sz="94434" autoAdjust="0"/>
  </p:normalViewPr>
  <p:slideViewPr>
    <p:cSldViewPr snapToGrid="0">
      <p:cViewPr varScale="1">
        <p:scale>
          <a:sx n="128" d="100"/>
          <a:sy n="128" d="100"/>
        </p:scale>
        <p:origin x="856" y="1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3248"/>
          </a:xfrm>
          <a:prstGeom prst="rect">
            <a:avLst/>
          </a:prstGeom>
        </p:spPr>
        <p:txBody>
          <a:bodyPr vert="horz" lIns="92382" tIns="46191" rIns="92382" bIns="46191" rtlCol="0"/>
          <a:lstStyle>
            <a:lvl1pPr algn="l">
              <a:defRPr sz="1200"/>
            </a:lvl1pPr>
          </a:lstStyle>
          <a:p>
            <a:endParaRPr lang="en-US"/>
          </a:p>
        </p:txBody>
      </p:sp>
      <p:sp>
        <p:nvSpPr>
          <p:cNvPr id="3" name="Date Placeholder 2"/>
          <p:cNvSpPr>
            <a:spLocks noGrp="1"/>
          </p:cNvSpPr>
          <p:nvPr>
            <p:ph type="dt" idx="1"/>
          </p:nvPr>
        </p:nvSpPr>
        <p:spPr>
          <a:xfrm>
            <a:off x="3927775" y="0"/>
            <a:ext cx="3004820" cy="463248"/>
          </a:xfrm>
          <a:prstGeom prst="rect">
            <a:avLst/>
          </a:prstGeom>
        </p:spPr>
        <p:txBody>
          <a:bodyPr vert="horz" lIns="92382" tIns="46191" rIns="92382" bIns="46191" rtlCol="0"/>
          <a:lstStyle>
            <a:lvl1pPr algn="r">
              <a:defRPr sz="1200"/>
            </a:lvl1pPr>
          </a:lstStyle>
          <a:p>
            <a:fld id="{7D2620D3-E57A-4DC2-8BDB-613D56BBECA7}" type="datetimeFigureOut">
              <a:rPr lang="en-US" smtClean="0"/>
              <a:t>9/25/23</a:t>
            </a:fld>
            <a:endParaRPr lang="en-US"/>
          </a:p>
        </p:txBody>
      </p:sp>
      <p:sp>
        <p:nvSpPr>
          <p:cNvPr id="4" name="Slide Image Placeholder 3"/>
          <p:cNvSpPr>
            <a:spLocks noGrp="1" noRot="1" noChangeAspect="1"/>
          </p:cNvSpPr>
          <p:nvPr>
            <p:ph type="sldImg" idx="2"/>
          </p:nvPr>
        </p:nvSpPr>
        <p:spPr>
          <a:xfrm>
            <a:off x="696913" y="1154113"/>
            <a:ext cx="5540375" cy="3116262"/>
          </a:xfrm>
          <a:prstGeom prst="rect">
            <a:avLst/>
          </a:prstGeom>
          <a:noFill/>
          <a:ln w="12700">
            <a:solidFill>
              <a:prstClr val="black"/>
            </a:solidFill>
          </a:ln>
        </p:spPr>
        <p:txBody>
          <a:bodyPr vert="horz" lIns="92382" tIns="46191" rIns="92382" bIns="46191" rtlCol="0" anchor="ctr"/>
          <a:lstStyle/>
          <a:p>
            <a:endParaRPr lang="en-US"/>
          </a:p>
        </p:txBody>
      </p:sp>
      <p:sp>
        <p:nvSpPr>
          <p:cNvPr id="5" name="Notes Placeholder 4"/>
          <p:cNvSpPr>
            <a:spLocks noGrp="1"/>
          </p:cNvSpPr>
          <p:nvPr>
            <p:ph type="body" sz="quarter" idx="3"/>
          </p:nvPr>
        </p:nvSpPr>
        <p:spPr>
          <a:xfrm>
            <a:off x="693420" y="4443333"/>
            <a:ext cx="5547360" cy="3635454"/>
          </a:xfrm>
          <a:prstGeom prst="rect">
            <a:avLst/>
          </a:prstGeom>
        </p:spPr>
        <p:txBody>
          <a:bodyPr vert="horz" lIns="92382" tIns="46191" rIns="92382" bIns="4619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69653"/>
            <a:ext cx="3004820" cy="463247"/>
          </a:xfrm>
          <a:prstGeom prst="rect">
            <a:avLst/>
          </a:prstGeom>
        </p:spPr>
        <p:txBody>
          <a:bodyPr vert="horz" lIns="92382" tIns="46191" rIns="92382" bIns="46191"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69653"/>
            <a:ext cx="3004820" cy="463247"/>
          </a:xfrm>
          <a:prstGeom prst="rect">
            <a:avLst/>
          </a:prstGeom>
        </p:spPr>
        <p:txBody>
          <a:bodyPr vert="horz" lIns="92382" tIns="46191" rIns="92382" bIns="46191" rtlCol="0" anchor="b"/>
          <a:lstStyle>
            <a:lvl1pPr algn="r">
              <a:defRPr sz="1200"/>
            </a:lvl1pPr>
          </a:lstStyle>
          <a:p>
            <a:fld id="{B07FCADD-75F8-45D8-9CD0-EB1F0666E435}" type="slidenum">
              <a:rPr lang="en-US" smtClean="0"/>
              <a:t>‹#›</a:t>
            </a:fld>
            <a:endParaRPr lang="en-US"/>
          </a:p>
        </p:txBody>
      </p:sp>
    </p:spTree>
    <p:extLst>
      <p:ext uri="{BB962C8B-B14F-4D97-AF65-F5344CB8AC3E}">
        <p14:creationId xmlns:p14="http://schemas.microsoft.com/office/powerpoint/2010/main" val="17990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738DA-BEF1-493A-9F02-6F7E7DA88CD4}" type="datetime1">
              <a:rPr lang="en-US" smtClean="0"/>
              <a:t>9/25/23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57844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D7988-D36B-419E-B76D-9705B48DF50C}" type="datetime1">
              <a:rPr lang="en-US" smtClean="0"/>
              <a:t>9/25/23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28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5C5FC2-44A6-4877-B6C4-95E3540A263F}" type="datetime1">
              <a:rPr lang="en-US" smtClean="0"/>
              <a:t>9/25/23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9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C18A-51CD-4DCC-A5DB-CAA76E416D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038DA-8F0C-44E9-8FD7-73046F9BF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DA0C4D-F735-4E75-88BC-255C20CFF16F}"/>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5" name="Footer Placeholder 4">
            <a:extLst>
              <a:ext uri="{FF2B5EF4-FFF2-40B4-BE49-F238E27FC236}">
                <a16:creationId xmlns:a16="http://schemas.microsoft.com/office/drawing/2014/main" id="{E23D9D2B-6114-4408-B4F6-7A795336F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C9A8E-8306-4ACB-9E37-7A2356CB7ECC}"/>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234012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9C15-9D81-474E-A01C-DA4411155179}"/>
              </a:ext>
            </a:extLst>
          </p:cNvPr>
          <p:cNvSpPr>
            <a:spLocks noGrp="1"/>
          </p:cNvSpPr>
          <p:nvPr>
            <p:ph type="title"/>
          </p:nvPr>
        </p:nvSpPr>
        <p:spPr>
          <a:xfrm>
            <a:off x="838200" y="136525"/>
            <a:ext cx="10515600" cy="637198"/>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1762F7-72F2-4C13-AB37-DB3512B38615}"/>
              </a:ext>
            </a:extLst>
          </p:cNvPr>
          <p:cNvSpPr>
            <a:spLocks noGrp="1"/>
          </p:cNvSpPr>
          <p:nvPr>
            <p:ph idx="1"/>
          </p:nvPr>
        </p:nvSpPr>
        <p:spPr>
          <a:xfrm>
            <a:off x="838200" y="967154"/>
            <a:ext cx="10515600" cy="5209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4CB26-917A-49D1-A1ED-9A256B8712E1}"/>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5" name="Footer Placeholder 4">
            <a:extLst>
              <a:ext uri="{FF2B5EF4-FFF2-40B4-BE49-F238E27FC236}">
                <a16:creationId xmlns:a16="http://schemas.microsoft.com/office/drawing/2014/main" id="{EAAAC24B-6E88-4596-97F8-F8F8DC3AD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9FBD8-9C4A-4C46-B9DD-F9558F80E48C}"/>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1407586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46A2-B2D1-4047-A8CC-9F7323867D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A702D8-7D70-441E-883A-556C1C9419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F0D60-CA93-419D-89F4-2C25A4DDBE30}"/>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5" name="Footer Placeholder 4">
            <a:extLst>
              <a:ext uri="{FF2B5EF4-FFF2-40B4-BE49-F238E27FC236}">
                <a16:creationId xmlns:a16="http://schemas.microsoft.com/office/drawing/2014/main" id="{8B0DB726-2AEF-4274-B2B8-564278461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D114D-F110-461F-AF3B-5F92042EB932}"/>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2232246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1E6C-C6BF-42BF-8E92-27AA9B815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2CFBA-9FA4-411A-9269-4C56085B5B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26A53-34B4-4DB4-A01C-0B8F7C2FA9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B788F8-8E6E-44C2-9320-FA8D8B1A15F0}"/>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6" name="Footer Placeholder 5">
            <a:extLst>
              <a:ext uri="{FF2B5EF4-FFF2-40B4-BE49-F238E27FC236}">
                <a16:creationId xmlns:a16="http://schemas.microsoft.com/office/drawing/2014/main" id="{5089C46E-C828-4DB0-8BE2-02F18B2FB6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7631C-3B8B-41A5-95A4-FAB3900C8315}"/>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619864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DCE0-B512-4CE6-9EAE-12985F0DD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E471E1-9730-4913-9CBB-D1F948F3E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C08D3-FD86-4A77-9277-2FF8F98ED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D1714E-2A36-4887-B6FB-15861E0AF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3F968-24A0-4D33-9C27-A2FF6F807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880C31-6E6B-410E-9A80-E32A22B98873}"/>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8" name="Footer Placeholder 7">
            <a:extLst>
              <a:ext uri="{FF2B5EF4-FFF2-40B4-BE49-F238E27FC236}">
                <a16:creationId xmlns:a16="http://schemas.microsoft.com/office/drawing/2014/main" id="{8F1343E0-59EE-4D39-9859-F79D61544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E85373-E08F-4552-ABD8-3C42BAEC547A}"/>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3728969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21EA-EA16-4225-B5F8-AD944E14E9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ADBF7E-161C-4C36-9C32-D7AFCD611532}"/>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4" name="Footer Placeholder 3">
            <a:extLst>
              <a:ext uri="{FF2B5EF4-FFF2-40B4-BE49-F238E27FC236}">
                <a16:creationId xmlns:a16="http://schemas.microsoft.com/office/drawing/2014/main" id="{50308BB5-EB4A-4A24-A4E8-93854B1EEB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B7E30E-C47E-4E56-8E3F-FCCC3C36EB42}"/>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654436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DA9EF-D5F7-4C81-A88F-A1D84DF6A505}"/>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3" name="Footer Placeholder 2">
            <a:extLst>
              <a:ext uri="{FF2B5EF4-FFF2-40B4-BE49-F238E27FC236}">
                <a16:creationId xmlns:a16="http://schemas.microsoft.com/office/drawing/2014/main" id="{FEE81355-AC2E-4FA3-9125-18B7DAC930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A6E339-935E-4A5B-BD4C-CE7D16BCE8FF}"/>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3257797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E0F4-FCA3-42D8-99E2-B16E68785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6C06E-4E74-4E25-BE99-6C4CC7CBC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4C2654-9399-47E3-B519-C570848D3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88ACB-3B43-4195-A720-8F0523F47A9A}"/>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6" name="Footer Placeholder 5">
            <a:extLst>
              <a:ext uri="{FF2B5EF4-FFF2-40B4-BE49-F238E27FC236}">
                <a16:creationId xmlns:a16="http://schemas.microsoft.com/office/drawing/2014/main" id="{EC0CC0E1-52C2-4BA4-82C2-63C9D74EF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DE45C-B444-4510-89D5-A227017AC5F7}"/>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272099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5900" y="167132"/>
            <a:ext cx="11582400" cy="467868"/>
          </a:xfrm>
        </p:spPr>
        <p:txBody>
          <a:bodyPr>
            <a:noAutofit/>
          </a:bodyPr>
          <a:lstStyle>
            <a:lvl1pPr>
              <a:defRPr sz="320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215900" y="800100"/>
            <a:ext cx="11582400" cy="5372100"/>
          </a:xfrm>
        </p:spPr>
        <p:txBody>
          <a:bodyPr>
            <a:normAutofit/>
          </a:bodyPr>
          <a:lstStyle>
            <a:lvl1pPr>
              <a:defRPr sz="1800">
                <a:latin typeface="Calibri" panose="020F0502020204030204" pitchFamily="34" charset="0"/>
              </a:defRPr>
            </a:lvl1pPr>
            <a:lvl2pPr>
              <a:defRPr sz="1800">
                <a:latin typeface="Calibri" panose="020F0502020204030204" pitchFamily="34" charset="0"/>
              </a:defRPr>
            </a:lvl2pPr>
            <a:lvl3pPr>
              <a:defRPr sz="18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2CFA23-25B9-4FC7-A329-28A80E2C5612}" type="datetime1">
              <a:rPr lang="en-US" smtClean="0"/>
              <a:t>9/25/23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17225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F97B-6C53-4191-BFE9-F12715502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D8A871-6C0B-42B7-8E3B-0B90DB0A3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A1A004-5F40-4B77-83BE-0DD7F5D5F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039456-4292-4916-B15A-C6506DD1F5BB}"/>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6" name="Footer Placeholder 5">
            <a:extLst>
              <a:ext uri="{FF2B5EF4-FFF2-40B4-BE49-F238E27FC236}">
                <a16:creationId xmlns:a16="http://schemas.microsoft.com/office/drawing/2014/main" id="{BCE68DED-E579-4D42-AD6B-BE223B51B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01CAE-25E6-409A-8408-C58AAF7F3C16}"/>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2039288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5B46-9C31-41DF-A36C-1F12310D5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049164-69DC-4CA5-879C-9CBE73BF10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3C856-6BD3-41F9-9071-F0F47986F2F0}"/>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5" name="Footer Placeholder 4">
            <a:extLst>
              <a:ext uri="{FF2B5EF4-FFF2-40B4-BE49-F238E27FC236}">
                <a16:creationId xmlns:a16="http://schemas.microsoft.com/office/drawing/2014/main" id="{8BC35966-7419-400C-A63C-2D0F08AEA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531108-7F6C-4FC0-A7F9-69C5B70016C0}"/>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3529717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5DEEB0-D9C3-456D-B42C-1FB497364E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FB3F5-F81A-42A1-B559-FD6EBDF132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B2F37-4D50-43C3-9F75-6103CA45539B}"/>
              </a:ext>
            </a:extLst>
          </p:cNvPr>
          <p:cNvSpPr>
            <a:spLocks noGrp="1"/>
          </p:cNvSpPr>
          <p:nvPr>
            <p:ph type="dt" sz="half" idx="10"/>
          </p:nvPr>
        </p:nvSpPr>
        <p:spPr/>
        <p:txBody>
          <a:bodyPr/>
          <a:lstStyle/>
          <a:p>
            <a:fld id="{A82ABC22-E948-4DF2-9B63-D4268500614A}" type="datetimeFigureOut">
              <a:rPr lang="en-US" smtClean="0"/>
              <a:t>9/25/23</a:t>
            </a:fld>
            <a:endParaRPr lang="en-US"/>
          </a:p>
        </p:txBody>
      </p:sp>
      <p:sp>
        <p:nvSpPr>
          <p:cNvPr id="5" name="Footer Placeholder 4">
            <a:extLst>
              <a:ext uri="{FF2B5EF4-FFF2-40B4-BE49-F238E27FC236}">
                <a16:creationId xmlns:a16="http://schemas.microsoft.com/office/drawing/2014/main" id="{C5A39C75-C4BC-4E50-A1D0-28BAA27E2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74C97-0873-4705-AE9E-C0C953CDC7D8}"/>
              </a:ext>
            </a:extLst>
          </p:cNvPr>
          <p:cNvSpPr>
            <a:spLocks noGrp="1"/>
          </p:cNvSpPr>
          <p:nvPr>
            <p:ph type="sldNum" sz="quarter" idx="12"/>
          </p:nvPr>
        </p:nvSpPr>
        <p:spPr/>
        <p:txBody>
          <a:bodyPr/>
          <a:lstStyle/>
          <a:p>
            <a:fld id="{096983AC-EBE1-4FE3-AD52-1BA1AE327D9A}" type="slidenum">
              <a:rPr lang="en-US" smtClean="0"/>
              <a:t>‹#›</a:t>
            </a:fld>
            <a:endParaRPr lang="en-US"/>
          </a:p>
        </p:txBody>
      </p:sp>
    </p:spTree>
    <p:extLst>
      <p:ext uri="{BB962C8B-B14F-4D97-AF65-F5344CB8AC3E}">
        <p14:creationId xmlns:p14="http://schemas.microsoft.com/office/powerpoint/2010/main" val="342792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39FA328-BC75-4935-B868-E9D3DBC0157D}" type="datetime1">
              <a:rPr lang="en-US" smtClean="0"/>
              <a:t>9/25/23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70769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8783" y="153328"/>
            <a:ext cx="11582400" cy="403264"/>
          </a:xfrm>
        </p:spPr>
        <p:txBody>
          <a:bodyPr>
            <a:noAutofit/>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596348" y="728870"/>
            <a:ext cx="5228380" cy="5443330"/>
          </a:xfrm>
        </p:spPr>
        <p:txBody>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0724" y="728870"/>
            <a:ext cx="5228380" cy="5443330"/>
          </a:xfrm>
        </p:spPr>
        <p:txBody>
          <a:bodyPr/>
          <a:lstStyle>
            <a:lvl1pPr>
              <a:defRPr sz="2000">
                <a:latin typeface="Calibri" panose="020F0502020204030204" pitchFamily="34" charset="0"/>
              </a:defRPr>
            </a:lvl1pPr>
            <a:lvl2pPr>
              <a:defRPr sz="1800">
                <a:latin typeface="Calibri" panose="020F0502020204030204" pitchFamily="34" charset="0"/>
              </a:defRPr>
            </a:lvl2pPr>
            <a:lvl3pPr>
              <a:defRPr sz="1600">
                <a:latin typeface="Calibri" panose="020F0502020204030204" pitchFamily="34" charset="0"/>
              </a:defRPr>
            </a:lvl3pPr>
            <a:lvl4pPr>
              <a:defRPr sz="1600">
                <a:latin typeface="Calibri" panose="020F0502020204030204" pitchFamily="34" charset="0"/>
              </a:defRPr>
            </a:lvl4pPr>
            <a:lvl5pPr>
              <a:defRPr sz="1600">
                <a:latin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D46F0-79CA-4850-9F2C-FF12EA175DC0}" type="datetime1">
              <a:rPr lang="en-US" smtClean="0"/>
              <a:t>9/25/23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1717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B373C-6706-4DF3-A81C-69B3081C5D07}" type="datetime1">
              <a:rPr lang="en-US" smtClean="0"/>
              <a:t>9/25/23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967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67F579-BD1A-4B76-B1A0-86D2BBEEE23E}" type="datetime1">
              <a:rPr lang="en-US" smtClean="0"/>
              <a:t>9/25/23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308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009B9-4BEA-40F8-B405-AD23E1CC94CB}" type="datetime1">
              <a:rPr lang="en-US" smtClean="0"/>
              <a:t>9/25/23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0830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12D68-4D09-44CC-949F-8A115F05C9B9}" type="datetime1">
              <a:rPr lang="en-US" smtClean="0"/>
              <a:t>9/25/23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868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D250E-4B0C-48E6-B5E7-4759822FA69D}" type="datetime1">
              <a:rPr lang="en-US" smtClean="0"/>
              <a:t>9/25/23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1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0FB774F-8ADF-4E86-A15F-5226BD7DDAB0}" type="datetime1">
              <a:rPr lang="en-US" smtClean="0"/>
              <a:t>9/25/23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612638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E1A9-435E-4A6B-884D-D6B1E6C0B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DB3BD9-CCB5-4D70-A349-1A1D4EC443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D5482B-40B9-441B-A15A-CA34C7386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ABC22-E948-4DF2-9B63-D4268500614A}" type="datetimeFigureOut">
              <a:rPr lang="en-US" smtClean="0"/>
              <a:t>9/25/23</a:t>
            </a:fld>
            <a:endParaRPr lang="en-US"/>
          </a:p>
        </p:txBody>
      </p:sp>
      <p:sp>
        <p:nvSpPr>
          <p:cNvPr id="5" name="Footer Placeholder 4">
            <a:extLst>
              <a:ext uri="{FF2B5EF4-FFF2-40B4-BE49-F238E27FC236}">
                <a16:creationId xmlns:a16="http://schemas.microsoft.com/office/drawing/2014/main" id="{AD274CE3-2D6C-4E69-AF61-99D267719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5F62B-9690-4D9C-A90D-5623B6483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983AC-EBE1-4FE3-AD52-1BA1AE327D9A}" type="slidenum">
              <a:rPr lang="en-US" smtClean="0"/>
              <a:t>‹#›</a:t>
            </a:fld>
            <a:endParaRPr lang="en-US"/>
          </a:p>
        </p:txBody>
      </p:sp>
    </p:spTree>
    <p:extLst>
      <p:ext uri="{BB962C8B-B14F-4D97-AF65-F5344CB8AC3E}">
        <p14:creationId xmlns:p14="http://schemas.microsoft.com/office/powerpoint/2010/main" val="211987305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Object Oriented Programming in Java</a:t>
            </a:r>
            <a:br>
              <a:rPr lang="en-US" sz="2400" dirty="0"/>
            </a:br>
            <a:br>
              <a:rPr lang="en-US" sz="2400" dirty="0"/>
            </a:br>
            <a:br>
              <a:rPr lang="en-US" sz="2400" dirty="0"/>
            </a:br>
            <a:r>
              <a:rPr lang="en-US" sz="2400" dirty="0">
                <a:solidFill>
                  <a:schemeClr val="accent1"/>
                </a:solidFill>
              </a:rPr>
              <a:t>Week 5</a:t>
            </a:r>
          </a:p>
        </p:txBody>
      </p:sp>
      <p:sp>
        <p:nvSpPr>
          <p:cNvPr id="4" name="Slide Number Placeholder 3"/>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474083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7BA55AD6-2C4C-440D-E238-778180E2F087}"/>
              </a:ext>
            </a:extLst>
          </p:cNvPr>
          <p:cNvSpPr>
            <a:spLocks noGrp="1" noChangeArrowheads="1"/>
          </p:cNvSpPr>
          <p:nvPr>
            <p:ph type="title"/>
          </p:nvPr>
        </p:nvSpPr>
        <p:spPr/>
        <p:txBody>
          <a:bodyPr/>
          <a:lstStyle/>
          <a:p>
            <a:pPr eaLnBrk="1" hangingPunct="1"/>
            <a:r>
              <a:rPr lang="en-US" altLang="en-US"/>
              <a:t>A Common Error</a:t>
            </a:r>
          </a:p>
        </p:txBody>
      </p:sp>
      <p:sp>
        <p:nvSpPr>
          <p:cNvPr id="24578" name="Rectangle 3">
            <a:extLst>
              <a:ext uri="{FF2B5EF4-FFF2-40B4-BE49-F238E27FC236}">
                <a16:creationId xmlns:a16="http://schemas.microsoft.com/office/drawing/2014/main" id="{2D38782E-2111-E848-ADE1-DE81B65AEA0B}"/>
              </a:ext>
            </a:extLst>
          </p:cNvPr>
          <p:cNvSpPr>
            <a:spLocks noGrp="1" noChangeArrowheads="1"/>
          </p:cNvSpPr>
          <p:nvPr>
            <p:ph type="body" idx="1"/>
          </p:nvPr>
        </p:nvSpPr>
        <p:spPr/>
        <p:txBody>
          <a:bodyPr/>
          <a:lstStyle/>
          <a:p>
            <a:pPr eaLnBrk="1" hangingPunct="1">
              <a:lnSpc>
                <a:spcPct val="90000"/>
              </a:lnSpc>
              <a:buFont typeface="Wingdings" pitchFamily="2" charset="2"/>
              <a:buNone/>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endParaRPr lang="en-US" altLang="en-US" sz="2800"/>
          </a:p>
          <a:p>
            <a:pPr eaLnBrk="1" hangingPunct="1">
              <a:lnSpc>
                <a:spcPct val="90000"/>
              </a:lnSpc>
            </a:pPr>
            <a:r>
              <a:rPr lang="en-US" altLang="en-US" sz="2800"/>
              <a:t>The compiler gives an error.</a:t>
            </a:r>
          </a:p>
          <a:p>
            <a:pPr eaLnBrk="1" hangingPunct="1">
              <a:lnSpc>
                <a:spcPct val="90000"/>
              </a:lnSpc>
            </a:pPr>
            <a:r>
              <a:rPr lang="en-US" altLang="en-US" sz="2800"/>
              <a:t>Normally, you always provide a default constructor that does as much as possible (but not too much!).</a:t>
            </a:r>
          </a:p>
        </p:txBody>
      </p:sp>
      <p:sp>
        <p:nvSpPr>
          <p:cNvPr id="24579" name="Text Box 4">
            <a:extLst>
              <a:ext uri="{FF2B5EF4-FFF2-40B4-BE49-F238E27FC236}">
                <a16:creationId xmlns:a16="http://schemas.microsoft.com/office/drawing/2014/main" id="{0A9DB865-24C9-D8F6-6DBA-E49D1AF7FB22}"/>
              </a:ext>
            </a:extLst>
          </p:cNvPr>
          <p:cNvSpPr txBox="1">
            <a:spLocks noChangeArrowheads="1"/>
          </p:cNvSpPr>
          <p:nvPr/>
        </p:nvSpPr>
        <p:spPr bwMode="auto">
          <a:xfrm>
            <a:off x="2826884" y="892628"/>
            <a:ext cx="593784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b="1" dirty="0"/>
              <a:t>class Book {</a:t>
            </a:r>
          </a:p>
          <a:p>
            <a:pPr eaLnBrk="1" hangingPunct="1"/>
            <a:r>
              <a:rPr lang="en-US" altLang="en-US" sz="2400" b="1" dirty="0"/>
              <a:t>    String title; String author; int </a:t>
            </a:r>
            <a:r>
              <a:rPr lang="en-US" altLang="en-US" sz="2400" b="1" dirty="0" err="1"/>
              <a:t>numPages</a:t>
            </a:r>
            <a:r>
              <a:rPr lang="en-US" altLang="en-US" sz="2400" b="1" dirty="0"/>
              <a:t>;</a:t>
            </a:r>
          </a:p>
          <a:p>
            <a:pPr eaLnBrk="1" hangingPunct="1"/>
            <a:r>
              <a:rPr lang="en-US" altLang="en-US" sz="2400" b="1" dirty="0"/>
              <a:t>    Book(String t, String a, int n) {</a:t>
            </a:r>
          </a:p>
          <a:p>
            <a:pPr eaLnBrk="1" hangingPunct="1"/>
            <a:r>
              <a:rPr lang="en-US" altLang="en-US" sz="2400" b="1" dirty="0"/>
              <a:t>        title = t; author = a, </a:t>
            </a:r>
            <a:r>
              <a:rPr lang="en-US" altLang="en-US" sz="2400" b="1" dirty="0" err="1"/>
              <a:t>numPages</a:t>
            </a:r>
            <a:r>
              <a:rPr lang="en-US" altLang="en-US" sz="2400" b="1" dirty="0"/>
              <a:t> = n;</a:t>
            </a:r>
          </a:p>
          <a:p>
            <a:pPr eaLnBrk="1" hangingPunct="1"/>
            <a:r>
              <a:rPr lang="en-US" altLang="en-US" sz="2400" b="1" dirty="0"/>
              <a:t>    }</a:t>
            </a:r>
          </a:p>
          <a:p>
            <a:pPr eaLnBrk="1" hangingPunct="1"/>
            <a:r>
              <a:rPr lang="en-US" altLang="en-US" sz="2400" b="1" dirty="0"/>
              <a:t>}</a:t>
            </a:r>
          </a:p>
          <a:p>
            <a:pPr eaLnBrk="1" hangingPunct="1"/>
            <a:r>
              <a:rPr lang="en-US" altLang="en-US" sz="2400" b="1" dirty="0"/>
              <a:t>:</a:t>
            </a:r>
          </a:p>
          <a:p>
            <a:pPr eaLnBrk="1" hangingPunct="1"/>
            <a:r>
              <a:rPr lang="en-US" altLang="en-US" sz="2400" b="1" dirty="0"/>
              <a:t>Book b = new Book();</a:t>
            </a:r>
          </a:p>
        </p:txBody>
      </p:sp>
    </p:spTree>
    <p:extLst>
      <p:ext uri="{BB962C8B-B14F-4D97-AF65-F5344CB8AC3E}">
        <p14:creationId xmlns:p14="http://schemas.microsoft.com/office/powerpoint/2010/main" val="316102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101BFB3-3F11-14B3-C2EC-1380250FE22E}"/>
              </a:ext>
            </a:extLst>
          </p:cNvPr>
          <p:cNvSpPr>
            <a:spLocks noGrp="1" noChangeArrowheads="1"/>
          </p:cNvSpPr>
          <p:nvPr>
            <p:ph type="title"/>
          </p:nvPr>
        </p:nvSpPr>
        <p:spPr/>
        <p:txBody>
          <a:bodyPr/>
          <a:lstStyle/>
          <a:p>
            <a:pPr eaLnBrk="1" hangingPunct="1"/>
            <a:r>
              <a:rPr lang="en-US" altLang="en-US"/>
              <a:t>Member Initialization</a:t>
            </a:r>
          </a:p>
        </p:txBody>
      </p:sp>
      <p:sp>
        <p:nvSpPr>
          <p:cNvPr id="30722" name="Rectangle 3">
            <a:extLst>
              <a:ext uri="{FF2B5EF4-FFF2-40B4-BE49-F238E27FC236}">
                <a16:creationId xmlns:a16="http://schemas.microsoft.com/office/drawing/2014/main" id="{9C04AAE0-0FA6-21F7-D729-AFD1D30B6B55}"/>
              </a:ext>
            </a:extLst>
          </p:cNvPr>
          <p:cNvSpPr>
            <a:spLocks noGrp="1" noChangeArrowheads="1"/>
          </p:cNvSpPr>
          <p:nvPr>
            <p:ph type="body" idx="1"/>
          </p:nvPr>
        </p:nvSpPr>
        <p:spPr/>
        <p:txBody>
          <a:bodyPr>
            <a:normAutofit/>
          </a:bodyPr>
          <a:lstStyle/>
          <a:p>
            <a:pPr eaLnBrk="1" hangingPunct="1"/>
            <a:r>
              <a:rPr lang="en-US" altLang="en-US" sz="2400" dirty="0" err="1"/>
              <a:t>Unitialized</a:t>
            </a:r>
            <a:r>
              <a:rPr lang="en-US" altLang="en-US" sz="2400" dirty="0"/>
              <a:t> variables are a common source of bugs.</a:t>
            </a:r>
          </a:p>
          <a:p>
            <a:pPr lvl="1" eaLnBrk="1" hangingPunct="1"/>
            <a:r>
              <a:rPr lang="en-US" altLang="en-US" sz="2400" dirty="0"/>
              <a:t>Using an </a:t>
            </a:r>
            <a:r>
              <a:rPr lang="en-US" altLang="en-US" sz="2400" dirty="0" err="1"/>
              <a:t>unititialized</a:t>
            </a:r>
            <a:r>
              <a:rPr lang="en-US" altLang="en-US" sz="2400" dirty="0"/>
              <a:t> variable in method gets a compiler error.</a:t>
            </a:r>
          </a:p>
          <a:p>
            <a:pPr lvl="1" eaLnBrk="1" hangingPunct="1"/>
            <a:r>
              <a:rPr lang="en-US" altLang="en-US" sz="2400" dirty="0"/>
              <a:t>Primitive data members in classes automatically get initialized to </a:t>
            </a:r>
            <a:r>
              <a:rPr lang="ja-JP" altLang="en-US" sz="2400"/>
              <a:t>“</a:t>
            </a:r>
            <a:r>
              <a:rPr lang="en-US" altLang="ja-JP" sz="2400" dirty="0"/>
              <a:t>zero</a:t>
            </a:r>
            <a:r>
              <a:rPr lang="ja-JP" altLang="en-US" sz="2400"/>
              <a:t>”</a:t>
            </a:r>
            <a:r>
              <a:rPr lang="en-US" altLang="ja-JP" sz="2400" dirty="0"/>
              <a:t>.</a:t>
            </a:r>
          </a:p>
          <a:p>
            <a:pPr eaLnBrk="1" hangingPunct="1"/>
            <a:r>
              <a:rPr lang="en-US" altLang="en-US" sz="2400" dirty="0"/>
              <a:t>Is the initialized value (zero) any better than a </a:t>
            </a:r>
            <a:r>
              <a:rPr lang="ja-JP" altLang="en-US" sz="2400"/>
              <a:t>“</a:t>
            </a:r>
            <a:r>
              <a:rPr lang="en-US" altLang="ja-JP" sz="2400" dirty="0"/>
              <a:t>garbage value</a:t>
            </a:r>
            <a:r>
              <a:rPr lang="ja-JP" altLang="en-US" sz="2400"/>
              <a:t>”</a:t>
            </a:r>
            <a:r>
              <a:rPr lang="en-US" altLang="ja-JP" sz="2400" dirty="0"/>
              <a:t>?</a:t>
            </a:r>
            <a:endParaRPr lang="en-US" altLang="en-US" sz="2400" dirty="0"/>
          </a:p>
        </p:txBody>
      </p:sp>
    </p:spTree>
    <p:extLst>
      <p:ext uri="{BB962C8B-B14F-4D97-AF65-F5344CB8AC3E}">
        <p14:creationId xmlns:p14="http://schemas.microsoft.com/office/powerpoint/2010/main" val="96103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525D2479-E06E-E980-3DD2-BC3B2FBE58B8}"/>
              </a:ext>
            </a:extLst>
          </p:cNvPr>
          <p:cNvSpPr>
            <a:spLocks noGrp="1" noChangeArrowheads="1"/>
          </p:cNvSpPr>
          <p:nvPr>
            <p:ph type="title"/>
          </p:nvPr>
        </p:nvSpPr>
        <p:spPr/>
        <p:txBody>
          <a:bodyPr/>
          <a:lstStyle/>
          <a:p>
            <a:pPr eaLnBrk="1" hangingPunct="1"/>
            <a:r>
              <a:rPr lang="en-US" altLang="en-US"/>
              <a:t>Member Initialization (cont.)</a:t>
            </a:r>
          </a:p>
        </p:txBody>
      </p:sp>
      <p:sp>
        <p:nvSpPr>
          <p:cNvPr id="31746" name="Rectangle 3">
            <a:extLst>
              <a:ext uri="{FF2B5EF4-FFF2-40B4-BE49-F238E27FC236}">
                <a16:creationId xmlns:a16="http://schemas.microsoft.com/office/drawing/2014/main" id="{C81FC8A7-4CA2-96F5-7636-4EE2B6D2C0BA}"/>
              </a:ext>
            </a:extLst>
          </p:cNvPr>
          <p:cNvSpPr>
            <a:spLocks noGrp="1" noChangeArrowheads="1"/>
          </p:cNvSpPr>
          <p:nvPr>
            <p:ph type="body" idx="1"/>
          </p:nvPr>
        </p:nvSpPr>
        <p:spPr/>
        <p:txBody>
          <a:bodyPr/>
          <a:lstStyle/>
          <a:p>
            <a:pPr eaLnBrk="1" hangingPunct="1">
              <a:lnSpc>
                <a:spcPct val="90000"/>
              </a:lnSpc>
            </a:pPr>
            <a:r>
              <a:rPr lang="en-US" altLang="en-US" sz="2800" dirty="0"/>
              <a:t>You can initialize in a class definition:</a:t>
            </a:r>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endParaRPr lang="en-US" altLang="en-US" sz="2800" dirty="0"/>
          </a:p>
          <a:p>
            <a:pPr eaLnBrk="1" hangingPunct="1">
              <a:lnSpc>
                <a:spcPct val="90000"/>
              </a:lnSpc>
            </a:pPr>
            <a:r>
              <a:rPr lang="en-US" altLang="en-US" sz="2800" dirty="0"/>
              <a:t>This could be surprising to C++ programmers!</a:t>
            </a:r>
          </a:p>
        </p:txBody>
      </p:sp>
      <p:sp>
        <p:nvSpPr>
          <p:cNvPr id="31747" name="Text Box 4">
            <a:extLst>
              <a:ext uri="{FF2B5EF4-FFF2-40B4-BE49-F238E27FC236}">
                <a16:creationId xmlns:a16="http://schemas.microsoft.com/office/drawing/2014/main" id="{8FF1AEB5-58BB-70AA-1E70-71D0FF6B080F}"/>
              </a:ext>
            </a:extLst>
          </p:cNvPr>
          <p:cNvSpPr txBox="1">
            <a:spLocks noChangeArrowheads="1"/>
          </p:cNvSpPr>
          <p:nvPr/>
        </p:nvSpPr>
        <p:spPr bwMode="auto">
          <a:xfrm>
            <a:off x="2677886" y="1213531"/>
            <a:ext cx="592181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0000"/>
              <a:buFont typeface="Wingdings" pitchFamily="2" charset="2"/>
              <a:buChar char="o"/>
              <a:defRPr sz="3200">
                <a:solidFill>
                  <a:schemeClr val="tx1"/>
                </a:solidFill>
                <a:latin typeface="Times New Roman" panose="02020603050405020304" pitchFamily="18" charset="0"/>
                <a:ea typeface="ＭＳ Ｐゴシック" panose="020B0600070205080204" pitchFamily="34" charset="-128"/>
                <a:cs typeface="Arial" panose="020B0604020202020204" pitchFamily="34" charset="0"/>
              </a:defRPr>
            </a:lvl1pPr>
            <a:lvl2pPr marL="742950" indent="-285750">
              <a:spcBef>
                <a:spcPct val="20000"/>
              </a:spcBef>
              <a:buClr>
                <a:schemeClr val="accent2"/>
              </a:buClr>
              <a:buSzPct val="75000"/>
              <a:buFont typeface="Wingdings" pitchFamily="2" charset="2"/>
              <a:buChar char="n"/>
              <a:defRPr sz="2800">
                <a:solidFill>
                  <a:schemeClr val="tx1"/>
                </a:solidFill>
                <a:latin typeface="Times New Roman" panose="02020603050405020304" pitchFamily="18" charset="0"/>
                <a:ea typeface="Arial" panose="020B0604020202020204" pitchFamily="34" charset="0"/>
                <a:cs typeface="Arial" panose="020B0604020202020204" pitchFamily="34" charset="0"/>
              </a:defRPr>
            </a:lvl2pPr>
            <a:lvl3pPr marL="1143000" indent="-228600">
              <a:spcBef>
                <a:spcPct val="20000"/>
              </a:spcBef>
              <a:buClr>
                <a:schemeClr val="bg2"/>
              </a:buClr>
              <a:buSzPct val="65000"/>
              <a:buFont typeface="Wingdings" pitchFamily="2" charset="2"/>
              <a:buChar char="o"/>
              <a:defRPr sz="2400">
                <a:solidFill>
                  <a:schemeClr val="tx1"/>
                </a:solidFill>
                <a:latin typeface="Times New Roman" panose="02020603050405020304" pitchFamily="18" charset="0"/>
                <a:ea typeface="Arial" panose="020B0604020202020204" pitchFamily="34" charset="0"/>
                <a:cs typeface="Arial" panose="020B0604020202020204" pitchFamily="34" charset="0"/>
              </a:defRPr>
            </a:lvl3pPr>
            <a:lvl4pPr marL="1600200" indent="-228600">
              <a:spcBef>
                <a:spcPct val="20000"/>
              </a:spcBef>
              <a:buClr>
                <a:schemeClr val="accent2"/>
              </a:buClr>
              <a:buSzPct val="75000"/>
              <a:buFont typeface="Wingdings" pitchFamily="2" charset="2"/>
              <a:buChar char="n"/>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4pPr>
            <a:lvl5pPr marL="2057400" indent="-228600">
              <a:spcBef>
                <a:spcPct val="20000"/>
              </a:spcBef>
              <a:buClr>
                <a:schemeClr val="accent1"/>
              </a:buClr>
              <a:buSzPct val="50000"/>
              <a:buFont typeface="Wingdings" pitchFamily="2" charset="2"/>
              <a:buChar char="o"/>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Times New Roman" panose="02020603050405020304" pitchFamily="18" charset="0"/>
                <a:ea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800" b="1" dirty="0"/>
              <a:t>class Notebook {</a:t>
            </a:r>
          </a:p>
          <a:p>
            <a:pPr eaLnBrk="1" hangingPunct="1">
              <a:spcBef>
                <a:spcPct val="0"/>
              </a:spcBef>
              <a:buClrTx/>
              <a:buSzTx/>
              <a:buFontTx/>
              <a:buNone/>
            </a:pPr>
            <a:r>
              <a:rPr lang="en-US" altLang="en-US" sz="2800" b="1" dirty="0"/>
              <a:t>    long ram = 1048576;</a:t>
            </a:r>
          </a:p>
          <a:p>
            <a:pPr eaLnBrk="1" hangingPunct="1">
              <a:spcBef>
                <a:spcPct val="0"/>
              </a:spcBef>
              <a:buClrTx/>
              <a:buSzTx/>
              <a:buFontTx/>
              <a:buNone/>
            </a:pPr>
            <a:r>
              <a:rPr lang="en-US" altLang="en-US" sz="2800" b="1" dirty="0"/>
              <a:t>    String name = new String(</a:t>
            </a:r>
            <a:r>
              <a:rPr lang="ja-JP" altLang="en-US" sz="2800" b="1">
                <a:latin typeface="Arial" panose="020B0604020202020204" pitchFamily="34" charset="0"/>
              </a:rPr>
              <a:t>“</a:t>
            </a:r>
            <a:r>
              <a:rPr lang="en-US" altLang="ja-JP" sz="2800" b="1" dirty="0"/>
              <a:t>IBM</a:t>
            </a:r>
            <a:r>
              <a:rPr lang="ja-JP" altLang="en-US" sz="2800" b="1">
                <a:latin typeface="Arial" panose="020B0604020202020204" pitchFamily="34" charset="0"/>
              </a:rPr>
              <a:t>”</a:t>
            </a:r>
            <a:r>
              <a:rPr lang="en-US" altLang="ja-JP" sz="2800" b="1" dirty="0"/>
              <a:t>);</a:t>
            </a:r>
          </a:p>
          <a:p>
            <a:pPr eaLnBrk="1" hangingPunct="1">
              <a:spcBef>
                <a:spcPct val="0"/>
              </a:spcBef>
              <a:buClrTx/>
              <a:buSzTx/>
              <a:buFontTx/>
              <a:buNone/>
            </a:pPr>
            <a:r>
              <a:rPr lang="en-US" altLang="en-US" sz="2800" b="1" dirty="0"/>
              <a:t>    float price = 995.00;</a:t>
            </a:r>
          </a:p>
          <a:p>
            <a:pPr eaLnBrk="1" hangingPunct="1">
              <a:spcBef>
                <a:spcPct val="0"/>
              </a:spcBef>
              <a:buClrTx/>
              <a:buSzTx/>
              <a:buFontTx/>
              <a:buNone/>
            </a:pPr>
            <a:r>
              <a:rPr lang="en-US" altLang="en-US" sz="2800" b="1" dirty="0"/>
              <a:t>    Battery bat = new Battery();</a:t>
            </a:r>
          </a:p>
          <a:p>
            <a:pPr eaLnBrk="1" hangingPunct="1">
              <a:spcBef>
                <a:spcPct val="0"/>
              </a:spcBef>
              <a:buClrTx/>
              <a:buSzTx/>
              <a:buFontTx/>
              <a:buNone/>
            </a:pPr>
            <a:r>
              <a:rPr lang="en-US" altLang="en-US" sz="2800" b="1" dirty="0"/>
              <a:t>    Disk d;    // a null reference</a:t>
            </a:r>
          </a:p>
          <a:p>
            <a:pPr eaLnBrk="1" hangingPunct="1">
              <a:spcBef>
                <a:spcPct val="0"/>
              </a:spcBef>
              <a:buClrTx/>
              <a:buSzTx/>
              <a:buFontTx/>
              <a:buNone/>
            </a:pPr>
            <a:r>
              <a:rPr lang="en-US" altLang="en-US" sz="2800" b="1" dirty="0"/>
              <a:t>    int </a:t>
            </a:r>
            <a:r>
              <a:rPr lang="en-US" altLang="en-US" sz="2800" b="1" dirty="0" err="1"/>
              <a:t>i</a:t>
            </a:r>
            <a:r>
              <a:rPr lang="en-US" altLang="en-US" sz="2800" b="1" dirty="0"/>
              <a:t> = f();</a:t>
            </a:r>
          </a:p>
          <a:p>
            <a:pPr eaLnBrk="1" hangingPunct="1">
              <a:spcBef>
                <a:spcPct val="0"/>
              </a:spcBef>
              <a:buClrTx/>
              <a:buSzTx/>
              <a:buFontTx/>
              <a:buNone/>
            </a:pPr>
            <a:r>
              <a:rPr lang="en-US" altLang="en-US" sz="2800" b="1" dirty="0"/>
              <a:t>    :</a:t>
            </a:r>
          </a:p>
          <a:p>
            <a:pPr eaLnBrk="1" hangingPunct="1">
              <a:spcBef>
                <a:spcPct val="0"/>
              </a:spcBef>
              <a:buClrTx/>
              <a:buSzTx/>
              <a:buFontTx/>
              <a:buNone/>
            </a:pPr>
            <a:r>
              <a:rPr lang="en-US" altLang="en-US" sz="2800" b="1" dirty="0"/>
              <a:t>}</a:t>
            </a:r>
          </a:p>
        </p:txBody>
      </p:sp>
    </p:spTree>
    <p:extLst>
      <p:ext uri="{BB962C8B-B14F-4D97-AF65-F5344CB8AC3E}">
        <p14:creationId xmlns:p14="http://schemas.microsoft.com/office/powerpoint/2010/main" val="410391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A3CB3B6A-C952-4572-F194-82767821AD67}"/>
              </a:ext>
            </a:extLst>
          </p:cNvPr>
          <p:cNvSpPr>
            <a:spLocks noGrp="1" noChangeArrowheads="1"/>
          </p:cNvSpPr>
          <p:nvPr>
            <p:ph type="title"/>
          </p:nvPr>
        </p:nvSpPr>
        <p:spPr/>
        <p:txBody>
          <a:bodyPr/>
          <a:lstStyle/>
          <a:p>
            <a:pPr eaLnBrk="1" hangingPunct="1"/>
            <a:r>
              <a:rPr lang="en-US" altLang="en-US"/>
              <a:t>Constructors Again</a:t>
            </a:r>
          </a:p>
        </p:txBody>
      </p:sp>
      <p:sp>
        <p:nvSpPr>
          <p:cNvPr id="32770" name="Rectangle 3">
            <a:extLst>
              <a:ext uri="{FF2B5EF4-FFF2-40B4-BE49-F238E27FC236}">
                <a16:creationId xmlns:a16="http://schemas.microsoft.com/office/drawing/2014/main" id="{6BB03D12-6ACB-187A-9FF1-63B9ADA25D35}"/>
              </a:ext>
            </a:extLst>
          </p:cNvPr>
          <p:cNvSpPr>
            <a:spLocks noGrp="1" noChangeArrowheads="1"/>
          </p:cNvSpPr>
          <p:nvPr>
            <p:ph type="body" idx="1"/>
          </p:nvPr>
        </p:nvSpPr>
        <p:spPr>
          <a:xfrm>
            <a:off x="2286000" y="1905000"/>
            <a:ext cx="8193088" cy="4114800"/>
          </a:xfrm>
        </p:spPr>
        <p:txBody>
          <a:bodyPr>
            <a:normAutofit lnSpcReduction="10000"/>
          </a:bodyPr>
          <a:lstStyle/>
          <a:p>
            <a:pPr eaLnBrk="1" hangingPunct="1">
              <a:lnSpc>
                <a:spcPct val="90000"/>
              </a:lnSpc>
            </a:pPr>
            <a:r>
              <a:rPr lang="en-US" altLang="en-US" sz="2400" dirty="0"/>
              <a:t>You can have both class initialization and constructor initialization:</a:t>
            </a: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r>
              <a:rPr lang="en-US" altLang="en-US" sz="2400" dirty="0"/>
              <a:t>The order of initialization follows the order of the initialization statements in the class definition.</a:t>
            </a:r>
          </a:p>
          <a:p>
            <a:pPr eaLnBrk="1" hangingPunct="1">
              <a:lnSpc>
                <a:spcPct val="90000"/>
              </a:lnSpc>
            </a:pPr>
            <a:r>
              <a:rPr lang="en-US" altLang="en-US" sz="2400" dirty="0"/>
              <a:t>It</a:t>
            </a:r>
            <a:r>
              <a:rPr lang="ja-JP" altLang="en-US" sz="2400">
                <a:latin typeface="Arial" panose="020B0604020202020204" pitchFamily="34" charset="0"/>
              </a:rPr>
              <a:t>’</a:t>
            </a:r>
            <a:r>
              <a:rPr lang="en-US" altLang="ja-JP" sz="2400" dirty="0"/>
              <a:t>s done before any constructor initialization, so it may be done twice (as </a:t>
            </a:r>
            <a:r>
              <a:rPr lang="en-US" altLang="ja-JP" sz="2400" b="1" dirty="0"/>
              <a:t>Counter</a:t>
            </a:r>
            <a:r>
              <a:rPr lang="en-US" altLang="ja-JP" sz="2400" dirty="0"/>
              <a:t> illustrates).</a:t>
            </a:r>
            <a:endParaRPr lang="en-US" altLang="en-US" sz="2400" dirty="0"/>
          </a:p>
        </p:txBody>
      </p:sp>
      <p:sp>
        <p:nvSpPr>
          <p:cNvPr id="32771" name="Text Box 4">
            <a:extLst>
              <a:ext uri="{FF2B5EF4-FFF2-40B4-BE49-F238E27FC236}">
                <a16:creationId xmlns:a16="http://schemas.microsoft.com/office/drawing/2014/main" id="{8B28710C-0D9B-9F4A-634F-DB739EA09DA5}"/>
              </a:ext>
            </a:extLst>
          </p:cNvPr>
          <p:cNvSpPr txBox="1">
            <a:spLocks noChangeArrowheads="1"/>
          </p:cNvSpPr>
          <p:nvPr/>
        </p:nvSpPr>
        <p:spPr bwMode="auto">
          <a:xfrm>
            <a:off x="2652713" y="2565400"/>
            <a:ext cx="293702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b="1"/>
              <a:t>class Counter {</a:t>
            </a:r>
          </a:p>
          <a:p>
            <a:pPr eaLnBrk="1" hangingPunct="1"/>
            <a:r>
              <a:rPr lang="en-US" altLang="en-US" sz="2400" b="1"/>
              <a:t>    int i = 1;</a:t>
            </a:r>
          </a:p>
          <a:p>
            <a:pPr eaLnBrk="1" hangingPunct="1"/>
            <a:r>
              <a:rPr lang="en-US" altLang="en-US" sz="2400" b="1"/>
              <a:t>    Counter() { i = 7; }</a:t>
            </a:r>
          </a:p>
          <a:p>
            <a:pPr eaLnBrk="1" hangingPunct="1"/>
            <a:r>
              <a:rPr lang="en-US" altLang="en-US" sz="2400" b="1"/>
              <a:t>    Counter(int j) {  };</a:t>
            </a:r>
          </a:p>
          <a:p>
            <a:pPr eaLnBrk="1" hangingPunct="1"/>
            <a:r>
              <a:rPr lang="en-US" altLang="en-US" sz="2400" b="1"/>
              <a:t>    :</a:t>
            </a:r>
          </a:p>
        </p:txBody>
      </p:sp>
    </p:spTree>
    <p:extLst>
      <p:ext uri="{BB962C8B-B14F-4D97-AF65-F5344CB8AC3E}">
        <p14:creationId xmlns:p14="http://schemas.microsoft.com/office/powerpoint/2010/main" val="54825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DC7D4D09-7021-2002-798D-BBC96A7B6101}"/>
              </a:ext>
            </a:extLst>
          </p:cNvPr>
          <p:cNvSpPr>
            <a:spLocks noGrp="1" noChangeArrowheads="1"/>
          </p:cNvSpPr>
          <p:nvPr>
            <p:ph type="title"/>
          </p:nvPr>
        </p:nvSpPr>
        <p:spPr/>
        <p:txBody>
          <a:bodyPr/>
          <a:lstStyle/>
          <a:p>
            <a:pPr eaLnBrk="1" hangingPunct="1"/>
            <a:r>
              <a:rPr lang="en-US" altLang="en-US"/>
              <a:t>Static Member Initialization</a:t>
            </a:r>
          </a:p>
        </p:txBody>
      </p:sp>
      <p:sp>
        <p:nvSpPr>
          <p:cNvPr id="33794" name="Rectangle 3">
            <a:extLst>
              <a:ext uri="{FF2B5EF4-FFF2-40B4-BE49-F238E27FC236}">
                <a16:creationId xmlns:a16="http://schemas.microsoft.com/office/drawing/2014/main" id="{71FB9B3B-A6A2-6196-9A28-F9A134764225}"/>
              </a:ext>
            </a:extLst>
          </p:cNvPr>
          <p:cNvSpPr>
            <a:spLocks noGrp="1" noChangeArrowheads="1"/>
          </p:cNvSpPr>
          <p:nvPr>
            <p:ph type="body" idx="1"/>
          </p:nvPr>
        </p:nvSpPr>
        <p:spPr/>
        <p:txBody>
          <a:bodyPr>
            <a:normAutofit/>
          </a:bodyPr>
          <a:lstStyle/>
          <a:p>
            <a:pPr eaLnBrk="1" hangingPunct="1"/>
            <a:r>
              <a:rPr lang="en-US" altLang="en-US" sz="2400" dirty="0"/>
              <a:t>Same story; primitives get zero unless initialized, references get null unless initialized.</a:t>
            </a:r>
          </a:p>
          <a:p>
            <a:pPr eaLnBrk="1" hangingPunct="1"/>
            <a:r>
              <a:rPr lang="en-US" altLang="en-US" sz="2400" dirty="0"/>
              <a:t>Static initialized either </a:t>
            </a:r>
          </a:p>
          <a:p>
            <a:pPr lvl="1" eaLnBrk="1" hangingPunct="1"/>
            <a:r>
              <a:rPr lang="en-US" altLang="en-US" sz="2400" dirty="0">
                <a:ea typeface="Arial" panose="020B0604020202020204" pitchFamily="34" charset="0"/>
              </a:rPr>
              <a:t>when the first object of the type is created, or</a:t>
            </a:r>
          </a:p>
          <a:p>
            <a:pPr lvl="1" eaLnBrk="1" hangingPunct="1"/>
            <a:r>
              <a:rPr lang="en-US" altLang="en-US" sz="2400" dirty="0">
                <a:ea typeface="Arial" panose="020B0604020202020204" pitchFamily="34" charset="0"/>
              </a:rPr>
              <a:t>at the time of the first use of the variable.</a:t>
            </a:r>
          </a:p>
          <a:p>
            <a:pPr eaLnBrk="1" hangingPunct="1"/>
            <a:r>
              <a:rPr lang="en-US" altLang="en-US" sz="2400" dirty="0"/>
              <a:t>If you never use it, it</a:t>
            </a:r>
            <a:r>
              <a:rPr lang="ja-JP" altLang="en-US" sz="2400">
                <a:latin typeface="Arial" panose="020B0604020202020204" pitchFamily="34" charset="0"/>
              </a:rPr>
              <a:t>’</a:t>
            </a:r>
            <a:r>
              <a:rPr lang="en-US" altLang="ja-JP" sz="2400" dirty="0"/>
              <a:t>s never initialized.</a:t>
            </a:r>
          </a:p>
          <a:p>
            <a:pPr eaLnBrk="1" hangingPunct="1"/>
            <a:endParaRPr lang="en-US" altLang="en-US" sz="2400" dirty="0"/>
          </a:p>
        </p:txBody>
      </p:sp>
    </p:spTree>
    <p:extLst>
      <p:ext uri="{BB962C8B-B14F-4D97-AF65-F5344CB8AC3E}">
        <p14:creationId xmlns:p14="http://schemas.microsoft.com/office/powerpoint/2010/main" val="82443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6640" y="167132"/>
            <a:ext cx="10741660" cy="467868"/>
          </a:xfrm>
        </p:spPr>
        <p:txBody>
          <a:bodyPr/>
          <a:lstStyle/>
          <a:p>
            <a:r>
              <a:rPr lang="en-US" dirty="0"/>
              <a:t>Why Inheritance and Abstraction</a:t>
            </a:r>
          </a:p>
        </p:txBody>
      </p:sp>
      <p:sp>
        <p:nvSpPr>
          <p:cNvPr id="7" name="Content Placeholder 6"/>
          <p:cNvSpPr>
            <a:spLocks noGrp="1"/>
          </p:cNvSpPr>
          <p:nvPr>
            <p:ph idx="1"/>
          </p:nvPr>
        </p:nvSpPr>
        <p:spPr>
          <a:xfrm>
            <a:off x="926514" y="1196340"/>
            <a:ext cx="10011452" cy="3629660"/>
          </a:xfrm>
        </p:spPr>
        <p:txBody>
          <a:bodyPr>
            <a:normAutofit/>
          </a:bodyPr>
          <a:lstStyle/>
          <a:p>
            <a:r>
              <a:rPr lang="en-US" sz="2400" dirty="0"/>
              <a:t>Inheritance is a design strategy</a:t>
            </a:r>
          </a:p>
          <a:p>
            <a:pPr lvl="1"/>
            <a:r>
              <a:rPr lang="en-US" sz="2400" dirty="0"/>
              <a:t>Represents is-a relationship</a:t>
            </a:r>
          </a:p>
          <a:p>
            <a:pPr lvl="1"/>
            <a:r>
              <a:rPr lang="en-US" sz="2400" dirty="0"/>
              <a:t>Code </a:t>
            </a:r>
            <a:r>
              <a:rPr lang="en-US" sz="2400" dirty="0">
                <a:solidFill>
                  <a:srgbClr val="00B0F0"/>
                </a:solidFill>
              </a:rPr>
              <a:t>reuse</a:t>
            </a:r>
          </a:p>
          <a:p>
            <a:pPr lvl="1"/>
            <a:r>
              <a:rPr lang="en-US" sz="2400" dirty="0"/>
              <a:t>Better </a:t>
            </a:r>
            <a:r>
              <a:rPr lang="en-US" sz="2400" dirty="0">
                <a:solidFill>
                  <a:srgbClr val="00B0F0"/>
                </a:solidFill>
              </a:rPr>
              <a:t>understandability</a:t>
            </a:r>
          </a:p>
          <a:p>
            <a:pPr lvl="1"/>
            <a:r>
              <a:rPr lang="en-US" sz="2400" dirty="0">
                <a:solidFill>
                  <a:srgbClr val="00B0F0"/>
                </a:solidFill>
              </a:rPr>
              <a:t>Modular</a:t>
            </a:r>
            <a:r>
              <a:rPr lang="en-US" sz="2400" dirty="0"/>
              <a:t> design</a:t>
            </a:r>
          </a:p>
          <a:p>
            <a:pPr lvl="1"/>
            <a:r>
              <a:rPr lang="en-US" sz="2400" dirty="0">
                <a:solidFill>
                  <a:srgbClr val="00B0F0"/>
                </a:solidFill>
              </a:rPr>
              <a:t>Uniform</a:t>
            </a:r>
            <a:r>
              <a:rPr lang="en-US" sz="2400" dirty="0"/>
              <a:t> ‘interface’ to use classes that are ‘related’ through inheritance</a:t>
            </a:r>
          </a:p>
          <a:p>
            <a:pPr lvl="1"/>
            <a:r>
              <a:rPr lang="en-US" sz="2400" dirty="0"/>
              <a:t>Promotes other object-oriented principles, e.g. encapsulation, polymorphism</a:t>
            </a:r>
          </a:p>
          <a:p>
            <a:pPr lvl="1"/>
            <a:endParaRPr lang="en-US" sz="2400" dirty="0"/>
          </a:p>
          <a:p>
            <a:endParaRPr lang="en-US" sz="2400" dirty="0"/>
          </a:p>
          <a:p>
            <a:endParaRPr lang="en-US" sz="2400" dirty="0"/>
          </a:p>
          <a:p>
            <a:pPr lvl="1"/>
            <a:endParaRPr lang="en-US" sz="2400" dirty="0"/>
          </a:p>
        </p:txBody>
      </p:sp>
      <p:sp>
        <p:nvSpPr>
          <p:cNvPr id="5" name="Slide Number Placeholder 4"/>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9623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60400" y="167132"/>
            <a:ext cx="11137900" cy="467868"/>
          </a:xfrm>
        </p:spPr>
        <p:txBody>
          <a:bodyPr/>
          <a:lstStyle/>
          <a:p>
            <a:r>
              <a:rPr lang="en-US" dirty="0"/>
              <a:t>Example: Library books</a:t>
            </a:r>
          </a:p>
        </p:txBody>
      </p:sp>
      <p:sp>
        <p:nvSpPr>
          <p:cNvPr id="7" name="Content Placeholder 6"/>
          <p:cNvSpPr>
            <a:spLocks noGrp="1"/>
          </p:cNvSpPr>
          <p:nvPr>
            <p:ph idx="1"/>
          </p:nvPr>
        </p:nvSpPr>
        <p:spPr>
          <a:xfrm>
            <a:off x="215899" y="800100"/>
            <a:ext cx="7160261" cy="6057900"/>
          </a:xfrm>
        </p:spPr>
        <p:txBody>
          <a:bodyPr>
            <a:normAutofit/>
          </a:bodyPr>
          <a:lstStyle/>
          <a:p>
            <a:pPr lvl="1"/>
            <a:endParaRPr lang="en-US" sz="2400" dirty="0"/>
          </a:p>
          <a:p>
            <a:pPr lvl="1"/>
            <a:r>
              <a:rPr lang="en-US" sz="2400" dirty="0"/>
              <a:t>All types of Books inherit from Book class</a:t>
            </a:r>
          </a:p>
          <a:p>
            <a:pPr lvl="1"/>
            <a:r>
              <a:rPr lang="en-US" sz="2400" dirty="0"/>
              <a:t>All Books will be able to </a:t>
            </a:r>
            <a:r>
              <a:rPr lang="en-US" sz="2400" dirty="0" err="1"/>
              <a:t>showSummary</a:t>
            </a:r>
            <a:r>
              <a:rPr lang="en-US" sz="2400" dirty="0"/>
              <a:t>() by displaying the contents of ‘summary’ property in a uniform way</a:t>
            </a:r>
          </a:p>
          <a:p>
            <a:pPr lvl="1"/>
            <a:r>
              <a:rPr lang="en-US" sz="2400" dirty="0"/>
              <a:t>Only </a:t>
            </a:r>
            <a:r>
              <a:rPr lang="en-US" sz="2400" dirty="0" err="1"/>
              <a:t>PaperBook</a:t>
            </a:r>
            <a:r>
              <a:rPr lang="en-US" sz="2400" dirty="0"/>
              <a:t> has </a:t>
            </a:r>
            <a:r>
              <a:rPr lang="en-US" sz="2400" dirty="0" err="1">
                <a:solidFill>
                  <a:srgbClr val="00B0F0"/>
                </a:solidFill>
              </a:rPr>
              <a:t>coverType</a:t>
            </a:r>
            <a:r>
              <a:rPr lang="en-US" sz="2400" dirty="0">
                <a:solidFill>
                  <a:srgbClr val="00B0F0"/>
                </a:solidFill>
              </a:rPr>
              <a:t> </a:t>
            </a:r>
            <a:r>
              <a:rPr lang="en-US" sz="2400" dirty="0"/>
              <a:t>property</a:t>
            </a:r>
          </a:p>
          <a:p>
            <a:pPr lvl="1"/>
            <a:r>
              <a:rPr lang="en-US" sz="2400" dirty="0" err="1"/>
              <a:t>Ebooks</a:t>
            </a:r>
            <a:r>
              <a:rPr lang="en-US" sz="2400" dirty="0"/>
              <a:t> have </a:t>
            </a:r>
            <a:r>
              <a:rPr lang="en-US" sz="2400" dirty="0">
                <a:solidFill>
                  <a:srgbClr val="00B0F0"/>
                </a:solidFill>
              </a:rPr>
              <a:t>extensions</a:t>
            </a:r>
            <a:r>
              <a:rPr lang="en-US" sz="2400" dirty="0"/>
              <a:t> (doc, pdf, etc.)</a:t>
            </a:r>
          </a:p>
          <a:p>
            <a:pPr lvl="1"/>
            <a:r>
              <a:rPr lang="en-US" sz="2400" dirty="0"/>
              <a:t>Unless you know the exact type of </a:t>
            </a:r>
            <a:r>
              <a:rPr lang="en-US" sz="2400" dirty="0" err="1"/>
              <a:t>Ebook</a:t>
            </a:r>
            <a:r>
              <a:rPr lang="en-US" sz="2400" dirty="0"/>
              <a:t>, your program won’t know which software to use to </a:t>
            </a:r>
            <a:r>
              <a:rPr lang="en-US" sz="2400" dirty="0">
                <a:solidFill>
                  <a:srgbClr val="00B0F0"/>
                </a:solidFill>
              </a:rPr>
              <a:t>open</a:t>
            </a:r>
            <a:r>
              <a:rPr lang="en-US" sz="2400" dirty="0"/>
              <a:t>  or </a:t>
            </a:r>
            <a:r>
              <a:rPr lang="en-US" sz="2400" dirty="0">
                <a:solidFill>
                  <a:srgbClr val="00B0F0"/>
                </a:solidFill>
              </a:rPr>
              <a:t>close</a:t>
            </a:r>
            <a:r>
              <a:rPr lang="en-US" sz="2400" dirty="0"/>
              <a:t> the </a:t>
            </a:r>
            <a:r>
              <a:rPr lang="en-US" sz="2400" dirty="0" err="1"/>
              <a:t>Ebook</a:t>
            </a:r>
            <a:endParaRPr lang="en-US" sz="2400" dirty="0"/>
          </a:p>
          <a:p>
            <a:pPr lvl="1"/>
            <a:r>
              <a:rPr lang="en-US" sz="2400" dirty="0"/>
              <a:t>Therefore, open() and close() are abstract in EBook</a:t>
            </a:r>
          </a:p>
          <a:p>
            <a:pPr lvl="1"/>
            <a:r>
              <a:rPr lang="en-US" sz="2400" dirty="0"/>
              <a:t>The open() and close() are implemented in </a:t>
            </a:r>
            <a:r>
              <a:rPr lang="en-US" sz="2400" dirty="0" err="1"/>
              <a:t>EPubBook</a:t>
            </a:r>
            <a:r>
              <a:rPr lang="en-US" sz="2400" dirty="0"/>
              <a:t> and </a:t>
            </a:r>
            <a:r>
              <a:rPr lang="en-US" sz="2400" dirty="0" err="1"/>
              <a:t>AmazonBook</a:t>
            </a:r>
            <a:r>
              <a:rPr lang="en-US" sz="2400" dirty="0"/>
              <a:t> that will check file extension to decide how to open the books</a:t>
            </a:r>
          </a:p>
          <a:p>
            <a:endParaRPr lang="en-US" sz="2400" dirty="0"/>
          </a:p>
          <a:p>
            <a:endParaRPr lang="en-US" sz="2400" dirty="0"/>
          </a:p>
          <a:p>
            <a:pPr lvl="1"/>
            <a:endParaRPr lang="en-US" sz="2400" dirty="0"/>
          </a:p>
        </p:txBody>
      </p:sp>
      <p:sp>
        <p:nvSpPr>
          <p:cNvPr id="5" name="Slide Number Placeholder 4"/>
          <p:cNvSpPr>
            <a:spLocks noGrp="1"/>
          </p:cNvSpPr>
          <p:nvPr>
            <p:ph type="sldNum" sz="quarter" idx="12"/>
          </p:nvPr>
        </p:nvSpPr>
        <p:spPr/>
        <p:txBody>
          <a:bodyPr/>
          <a:lstStyle/>
          <a:p>
            <a:fld id="{4FAB73BC-B049-4115-A692-8D63A059BFB8}" type="slidenum">
              <a:rPr lang="en-US" smtClean="0"/>
              <a:t>16</a:t>
            </a:fld>
            <a:endParaRPr lang="en-US" dirty="0"/>
          </a:p>
        </p:txBody>
      </p:sp>
      <p:pic>
        <p:nvPicPr>
          <p:cNvPr id="10" name="Picture 9"/>
          <p:cNvPicPr>
            <a:picLocks noChangeAspect="1"/>
          </p:cNvPicPr>
          <p:nvPr/>
        </p:nvPicPr>
        <p:blipFill>
          <a:blip r:embed="rId2"/>
          <a:stretch>
            <a:fillRect/>
          </a:stretch>
        </p:blipFill>
        <p:spPr>
          <a:xfrm>
            <a:off x="7441721" y="401066"/>
            <a:ext cx="4506495" cy="6080760"/>
          </a:xfrm>
          <a:prstGeom prst="rect">
            <a:avLst/>
          </a:prstGeom>
        </p:spPr>
      </p:pic>
    </p:spTree>
    <p:extLst>
      <p:ext uri="{BB962C8B-B14F-4D97-AF65-F5344CB8AC3E}">
        <p14:creationId xmlns:p14="http://schemas.microsoft.com/office/powerpoint/2010/main" val="328505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Constructor 1</a:t>
            </a:r>
          </a:p>
        </p:txBody>
      </p:sp>
      <p:sp>
        <p:nvSpPr>
          <p:cNvPr id="4" name="TextBox 3">
            <a:extLst>
              <a:ext uri="{FF2B5EF4-FFF2-40B4-BE49-F238E27FC236}">
                <a16:creationId xmlns:a16="http://schemas.microsoft.com/office/drawing/2014/main" id="{63208FEF-7544-464C-B986-867D267ACC03}"/>
              </a:ext>
            </a:extLst>
          </p:cNvPr>
          <p:cNvSpPr txBox="1"/>
          <p:nvPr/>
        </p:nvSpPr>
        <p:spPr>
          <a:xfrm>
            <a:off x="1386644" y="3059970"/>
            <a:ext cx="10175436" cy="2246769"/>
          </a:xfrm>
          <a:prstGeom prst="rect">
            <a:avLst/>
          </a:prstGeom>
          <a:noFill/>
          <a:ln>
            <a:solidFill>
              <a:schemeClr val="bg1">
                <a:lumMod val="6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CMU{</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static void main(String[]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Student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Student();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System.out.printf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%s, %s", student.name, cmuStudent.name,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D15D6998-62F4-4C5E-AD60-E9540E2D1660}"/>
              </a:ext>
            </a:extLst>
          </p:cNvPr>
          <p:cNvSpPr txBox="1">
            <a:spLocks/>
          </p:cNvSpPr>
          <p:nvPr/>
        </p:nvSpPr>
        <p:spPr>
          <a:xfrm>
            <a:off x="1869414" y="1461552"/>
            <a:ext cx="3370383" cy="1409151"/>
          </a:xfrm>
          <a:prstGeom prst="rect">
            <a:avLst/>
          </a:prstGeom>
          <a:solidFill>
            <a:schemeClr val="bg1"/>
          </a:solidFill>
          <a:ln>
            <a:solidFill>
              <a:schemeClr val="bg1">
                <a:lumMod val="65000"/>
              </a:schemeClr>
            </a:solidFill>
          </a:ln>
        </p:spPr>
        <p:txBody>
          <a:bodyPr vert="horz" lIns="91440" tIns="45720" rIns="91440" bIns="45720" rtlCol="0">
            <a:normAutofit/>
          </a:bodyPr>
          <a:lstStyle>
            <a:lvl1pPr indent="0" defTabSz="914400">
              <a:lnSpc>
                <a:spcPct val="90000"/>
              </a:lnSpc>
              <a:spcBef>
                <a:spcPts val="1000"/>
              </a:spcBef>
              <a:buFont typeface="Arial" panose="020B0604020202020204" pitchFamily="34" charset="0"/>
              <a:buNone/>
              <a:defRPr sz="20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t>public class Student {</a:t>
            </a:r>
          </a:p>
          <a:p>
            <a:r>
              <a:rPr lang="en-US" dirty="0"/>
              <a:t>	String name;</a:t>
            </a:r>
          </a:p>
          <a:p>
            <a:r>
              <a:rPr lang="en-US" dirty="0"/>
              <a:t>}</a:t>
            </a:r>
          </a:p>
        </p:txBody>
      </p:sp>
      <p:sp>
        <p:nvSpPr>
          <p:cNvPr id="3" name="Content Placeholder 2">
            <a:extLst>
              <a:ext uri="{FF2B5EF4-FFF2-40B4-BE49-F238E27FC236}">
                <a16:creationId xmlns:a16="http://schemas.microsoft.com/office/drawing/2014/main" id="{B7344A01-A6CD-4DF4-9789-D4A34E1FB9BC}"/>
              </a:ext>
            </a:extLst>
          </p:cNvPr>
          <p:cNvSpPr>
            <a:spLocks noGrp="1"/>
          </p:cNvSpPr>
          <p:nvPr>
            <p:ph idx="1"/>
          </p:nvPr>
        </p:nvSpPr>
        <p:spPr>
          <a:xfrm>
            <a:off x="6193887" y="1448131"/>
            <a:ext cx="5037993" cy="1409151"/>
          </a:xfrm>
          <a:solidFill>
            <a:schemeClr val="bg1"/>
          </a:solidFill>
          <a:ln>
            <a:solidFill>
              <a:schemeClr val="bg1">
                <a:lumMod val="65000"/>
              </a:schemeClr>
            </a:solidFill>
          </a:ln>
        </p:spPr>
        <p:txBody>
          <a:bodyPr>
            <a:normAutofit/>
          </a:bodyPr>
          <a:lstStyle/>
          <a:p>
            <a:pPr marL="0" indent="0">
              <a:buNone/>
            </a:pPr>
            <a:r>
              <a:rPr lang="en-US" sz="2000" dirty="0"/>
              <a:t>public class </a:t>
            </a:r>
            <a:r>
              <a:rPr lang="en-US" sz="2000" dirty="0" err="1"/>
              <a:t>CMUStudent</a:t>
            </a:r>
            <a:r>
              <a:rPr lang="en-US" sz="2000" dirty="0"/>
              <a:t> extends Student{</a:t>
            </a:r>
          </a:p>
          <a:p>
            <a:pPr marL="0" indent="0">
              <a:buNone/>
            </a:pPr>
            <a:r>
              <a:rPr lang="en-US" sz="2000" dirty="0"/>
              <a:t>	String college;</a:t>
            </a:r>
          </a:p>
          <a:p>
            <a:pPr marL="0" indent="0">
              <a:buNone/>
            </a:pPr>
            <a:r>
              <a:rPr lang="en-US" sz="2000" dirty="0"/>
              <a:t>}</a:t>
            </a:r>
            <a:endParaRPr lang="en-US" sz="1800" dirty="0"/>
          </a:p>
        </p:txBody>
      </p:sp>
      <p:sp>
        <p:nvSpPr>
          <p:cNvPr id="7" name="Oval 6">
            <a:extLst>
              <a:ext uri="{FF2B5EF4-FFF2-40B4-BE49-F238E27FC236}">
                <a16:creationId xmlns:a16="http://schemas.microsoft.com/office/drawing/2014/main" id="{258649D7-86E9-4648-8902-A1388729C815}"/>
              </a:ext>
            </a:extLst>
          </p:cNvPr>
          <p:cNvSpPr/>
          <p:nvPr/>
        </p:nvSpPr>
        <p:spPr>
          <a:xfrm>
            <a:off x="10901680" y="254000"/>
            <a:ext cx="660400" cy="637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t>
            </a:r>
          </a:p>
        </p:txBody>
      </p:sp>
      <p:sp>
        <p:nvSpPr>
          <p:cNvPr id="9" name="TextBox 8">
            <a:extLst>
              <a:ext uri="{FF2B5EF4-FFF2-40B4-BE49-F238E27FC236}">
                <a16:creationId xmlns:a16="http://schemas.microsoft.com/office/drawing/2014/main" id="{12A3895C-C880-45CB-BB74-788A55F137F5}"/>
              </a:ext>
            </a:extLst>
          </p:cNvPr>
          <p:cNvSpPr txBox="1"/>
          <p:nvPr/>
        </p:nvSpPr>
        <p:spPr>
          <a:xfrm>
            <a:off x="4632105" y="318031"/>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Tree>
    <p:extLst>
      <p:ext uri="{BB962C8B-B14F-4D97-AF65-F5344CB8AC3E}">
        <p14:creationId xmlns:p14="http://schemas.microsoft.com/office/powerpoint/2010/main" val="294920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Constructor 2</a:t>
            </a:r>
          </a:p>
        </p:txBody>
      </p:sp>
      <p:sp>
        <p:nvSpPr>
          <p:cNvPr id="4" name="TextBox 3">
            <a:extLst>
              <a:ext uri="{FF2B5EF4-FFF2-40B4-BE49-F238E27FC236}">
                <a16:creationId xmlns:a16="http://schemas.microsoft.com/office/drawing/2014/main" id="{63208FEF-7544-464C-B986-867D267ACC03}"/>
              </a:ext>
            </a:extLst>
          </p:cNvPr>
          <p:cNvSpPr txBox="1"/>
          <p:nvPr/>
        </p:nvSpPr>
        <p:spPr>
          <a:xfrm>
            <a:off x="612504" y="3893090"/>
            <a:ext cx="11122296" cy="2246769"/>
          </a:xfrm>
          <a:prstGeom prst="rect">
            <a:avLst/>
          </a:prstGeom>
          <a:noFill/>
          <a:ln>
            <a:solidFill>
              <a:schemeClr val="bg1">
                <a:lumMod val="6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CMU{</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public static void main(String[]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Student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Student();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System.out.printf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%s, %s", student.name, cmuStudent.name,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2">
            <a:extLst>
              <a:ext uri="{FF2B5EF4-FFF2-40B4-BE49-F238E27FC236}">
                <a16:creationId xmlns:a16="http://schemas.microsoft.com/office/drawing/2014/main" id="{D15D6998-62F4-4C5E-AD60-E9540E2D1660}"/>
              </a:ext>
            </a:extLst>
          </p:cNvPr>
          <p:cNvSpPr txBox="1">
            <a:spLocks/>
          </p:cNvSpPr>
          <p:nvPr/>
        </p:nvSpPr>
        <p:spPr>
          <a:xfrm>
            <a:off x="1912984" y="1182994"/>
            <a:ext cx="3370383" cy="1409151"/>
          </a:xfrm>
          <a:prstGeom prst="rect">
            <a:avLst/>
          </a:prstGeom>
          <a:ln>
            <a:solidFill>
              <a:schemeClr val="bg1">
                <a:lumMod val="6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Student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String name;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7344A01-A6CD-4DF4-9789-D4A34E1FB9BC}"/>
              </a:ext>
            </a:extLst>
          </p:cNvPr>
          <p:cNvSpPr>
            <a:spLocks noGrp="1"/>
          </p:cNvSpPr>
          <p:nvPr>
            <p:ph idx="1"/>
          </p:nvPr>
        </p:nvSpPr>
        <p:spPr>
          <a:xfrm>
            <a:off x="5396327" y="1182994"/>
            <a:ext cx="5562600" cy="2592621"/>
          </a:xfrm>
          <a:solidFill>
            <a:schemeClr val="bg1"/>
          </a:solidFill>
          <a:ln>
            <a:solidFill>
              <a:schemeClr val="bg1">
                <a:lumMod val="65000"/>
              </a:schemeClr>
            </a:solidFill>
          </a:ln>
        </p:spPr>
        <p:txBody>
          <a:bodyPr>
            <a:normAutofit lnSpcReduction="10000"/>
          </a:bodyPr>
          <a:lstStyle/>
          <a:p>
            <a:pPr marL="0" indent="0">
              <a:buNone/>
            </a:pPr>
            <a:r>
              <a:rPr lang="en-US" sz="2000" dirty="0"/>
              <a:t>public class </a:t>
            </a:r>
            <a:r>
              <a:rPr lang="en-US" sz="2000" dirty="0" err="1"/>
              <a:t>CMUStudent</a:t>
            </a:r>
            <a:r>
              <a:rPr lang="en-US" sz="2000" dirty="0"/>
              <a:t> extends Student{</a:t>
            </a:r>
          </a:p>
          <a:p>
            <a:pPr marL="0" indent="0">
              <a:buNone/>
            </a:pPr>
            <a:r>
              <a:rPr lang="en-US" sz="2000" dirty="0"/>
              <a:t>	String college;</a:t>
            </a:r>
          </a:p>
          <a:p>
            <a:pPr marL="0" indent="0">
              <a:buNone/>
            </a:pPr>
            <a:r>
              <a:rPr lang="en-US" sz="2000" dirty="0">
                <a:highlight>
                  <a:srgbClr val="FFFF00"/>
                </a:highlight>
              </a:rPr>
              <a:t>	</a:t>
            </a:r>
            <a:r>
              <a:rPr lang="en-US" sz="2000" dirty="0" err="1">
                <a:highlight>
                  <a:srgbClr val="FFFF00"/>
                </a:highlight>
              </a:rPr>
              <a:t>CMUStudent</a:t>
            </a:r>
            <a:r>
              <a:rPr lang="en-US" sz="2000" dirty="0">
                <a:highlight>
                  <a:srgbClr val="FFFF00"/>
                </a:highlight>
              </a:rPr>
              <a:t>() {</a:t>
            </a:r>
          </a:p>
          <a:p>
            <a:pPr marL="0" indent="0">
              <a:buNone/>
            </a:pPr>
            <a:r>
              <a:rPr lang="en-US" sz="2000" dirty="0">
                <a:highlight>
                  <a:srgbClr val="FFFF00"/>
                </a:highlight>
              </a:rPr>
              <a:t>		name = "Scotty";</a:t>
            </a:r>
          </a:p>
          <a:p>
            <a:pPr marL="0" indent="0">
              <a:buNone/>
            </a:pPr>
            <a:r>
              <a:rPr lang="en-US" sz="2000" dirty="0">
                <a:highlight>
                  <a:srgbClr val="FFFF00"/>
                </a:highlight>
              </a:rPr>
              <a:t>		college = "Heinz College";</a:t>
            </a:r>
          </a:p>
          <a:p>
            <a:pPr marL="0" indent="0">
              <a:buNone/>
            </a:pPr>
            <a:r>
              <a:rPr lang="en-US" sz="2000" dirty="0">
                <a:highlight>
                  <a:srgbClr val="FFFF00"/>
                </a:highlight>
              </a:rPr>
              <a:t>	}</a:t>
            </a:r>
          </a:p>
          <a:p>
            <a:pPr marL="0" indent="0">
              <a:buNone/>
            </a:pPr>
            <a:r>
              <a:rPr lang="en-US" sz="2000" dirty="0"/>
              <a:t>}</a:t>
            </a:r>
            <a:endParaRPr lang="en-US" sz="1800" dirty="0"/>
          </a:p>
        </p:txBody>
      </p:sp>
      <p:sp>
        <p:nvSpPr>
          <p:cNvPr id="8" name="Oval 7">
            <a:extLst>
              <a:ext uri="{FF2B5EF4-FFF2-40B4-BE49-F238E27FC236}">
                <a16:creationId xmlns:a16="http://schemas.microsoft.com/office/drawing/2014/main" id="{F7930B43-2CAB-4307-A936-64F2FFD7953D}"/>
              </a:ext>
            </a:extLst>
          </p:cNvPr>
          <p:cNvSpPr/>
          <p:nvPr/>
        </p:nvSpPr>
        <p:spPr>
          <a:xfrm>
            <a:off x="10901680" y="254000"/>
            <a:ext cx="660400" cy="637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t>
            </a:r>
          </a:p>
        </p:txBody>
      </p:sp>
      <p:sp>
        <p:nvSpPr>
          <p:cNvPr id="10" name="TextBox 9">
            <a:extLst>
              <a:ext uri="{FF2B5EF4-FFF2-40B4-BE49-F238E27FC236}">
                <a16:creationId xmlns:a16="http://schemas.microsoft.com/office/drawing/2014/main" id="{A7D70DFA-53CC-4F9C-A5DC-80ED5A13E18D}"/>
              </a:ext>
            </a:extLst>
          </p:cNvPr>
          <p:cNvSpPr txBox="1"/>
          <p:nvPr/>
        </p:nvSpPr>
        <p:spPr>
          <a:xfrm>
            <a:off x="4632105" y="318031"/>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Tree>
    <p:extLst>
      <p:ext uri="{BB962C8B-B14F-4D97-AF65-F5344CB8AC3E}">
        <p14:creationId xmlns:p14="http://schemas.microsoft.com/office/powerpoint/2010/main" val="3398781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Constructor 3</a:t>
            </a:r>
          </a:p>
        </p:txBody>
      </p:sp>
      <p:sp>
        <p:nvSpPr>
          <p:cNvPr id="4" name="TextBox 3">
            <a:extLst>
              <a:ext uri="{FF2B5EF4-FFF2-40B4-BE49-F238E27FC236}">
                <a16:creationId xmlns:a16="http://schemas.microsoft.com/office/drawing/2014/main" id="{63208FEF-7544-464C-B986-867D267ACC03}"/>
              </a:ext>
            </a:extLst>
          </p:cNvPr>
          <p:cNvSpPr txBox="1"/>
          <p:nvPr/>
        </p:nvSpPr>
        <p:spPr>
          <a:xfrm>
            <a:off x="838200" y="3688300"/>
            <a:ext cx="9583615" cy="2862322"/>
          </a:xfrm>
          <a:prstGeom prst="rect">
            <a:avLst/>
          </a:prstGeom>
          <a:noFill/>
          <a:ln>
            <a:solidFill>
              <a:schemeClr val="bg1">
                <a:lumMod val="6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CMU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public static void main(String[]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Student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Student();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aCMUStudent</a:t>
            </a: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highlight>
                  <a:srgbClr val="FFFF00"/>
                </a:highligh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("Sam", "Dietrich College");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System.out.printf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%s, %s, %s, %s", student.name, cmuStudent.name, </a:t>
            </a:r>
          </a:p>
          <a:p>
            <a:pPr marL="1828800" marR="0" lvl="4"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aCMUStudent.name,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5" name="Content Placeholder 2">
            <a:extLst>
              <a:ext uri="{FF2B5EF4-FFF2-40B4-BE49-F238E27FC236}">
                <a16:creationId xmlns:a16="http://schemas.microsoft.com/office/drawing/2014/main" id="{D15D6998-62F4-4C5E-AD60-E9540E2D1660}"/>
              </a:ext>
            </a:extLst>
          </p:cNvPr>
          <p:cNvSpPr txBox="1">
            <a:spLocks/>
          </p:cNvSpPr>
          <p:nvPr/>
        </p:nvSpPr>
        <p:spPr>
          <a:xfrm>
            <a:off x="1417320" y="1624627"/>
            <a:ext cx="3370383" cy="1409151"/>
          </a:xfrm>
          <a:prstGeom prst="rect">
            <a:avLst/>
          </a:prstGeom>
          <a:ln>
            <a:solidFill>
              <a:schemeClr val="bg1">
                <a:lumMod val="6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Student {</a:t>
            </a:r>
          </a:p>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String name;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7344A01-A6CD-4DF4-9789-D4A34E1FB9BC}"/>
              </a:ext>
            </a:extLst>
          </p:cNvPr>
          <p:cNvSpPr>
            <a:spLocks noGrp="1"/>
          </p:cNvSpPr>
          <p:nvPr>
            <p:ph idx="1"/>
          </p:nvPr>
        </p:nvSpPr>
        <p:spPr>
          <a:xfrm>
            <a:off x="6268329" y="970105"/>
            <a:ext cx="5562600" cy="3798277"/>
          </a:xfrm>
          <a:solidFill>
            <a:schemeClr val="bg1"/>
          </a:solidFill>
          <a:ln>
            <a:solidFill>
              <a:schemeClr val="bg1">
                <a:lumMod val="65000"/>
              </a:schemeClr>
            </a:solidFill>
          </a:ln>
        </p:spPr>
        <p:txBody>
          <a:bodyPr>
            <a:normAutofit/>
          </a:bodyPr>
          <a:lstStyle/>
          <a:p>
            <a:pPr marL="457200" lvl="1" indent="0">
              <a:buNone/>
            </a:pPr>
            <a:r>
              <a:rPr lang="en-US" sz="2000" dirty="0"/>
              <a:t>public class </a:t>
            </a:r>
            <a:r>
              <a:rPr lang="en-US" sz="2000" dirty="0" err="1"/>
              <a:t>CMUStudent</a:t>
            </a:r>
            <a:r>
              <a:rPr lang="en-US" sz="2000" dirty="0"/>
              <a:t> extends Student{</a:t>
            </a:r>
          </a:p>
          <a:p>
            <a:pPr marL="914400" lvl="2" indent="0">
              <a:buNone/>
            </a:pPr>
            <a:r>
              <a:rPr lang="en-US" dirty="0"/>
              <a:t>String college;</a:t>
            </a:r>
          </a:p>
          <a:p>
            <a:pPr marL="914400" lvl="2" indent="0">
              <a:buNone/>
            </a:pPr>
            <a:r>
              <a:rPr lang="en-US" dirty="0" err="1"/>
              <a:t>CMUStudent</a:t>
            </a:r>
            <a:r>
              <a:rPr lang="en-US" dirty="0"/>
              <a:t>() {</a:t>
            </a:r>
          </a:p>
          <a:p>
            <a:pPr marL="1371600" lvl="3" indent="0">
              <a:buNone/>
            </a:pPr>
            <a:r>
              <a:rPr lang="en-US" sz="2000" dirty="0"/>
              <a:t>name = "Scotty";</a:t>
            </a:r>
          </a:p>
          <a:p>
            <a:pPr marL="1371600" lvl="3" indent="0">
              <a:buNone/>
            </a:pPr>
            <a:r>
              <a:rPr lang="en-US" sz="2000" dirty="0"/>
              <a:t>college = "Heinz College";</a:t>
            </a:r>
          </a:p>
          <a:p>
            <a:pPr marL="914400" lvl="2" indent="0">
              <a:buNone/>
            </a:pPr>
            <a:r>
              <a:rPr lang="en-US" dirty="0"/>
              <a:t>}</a:t>
            </a:r>
          </a:p>
          <a:p>
            <a:pPr marL="914400" lvl="2" indent="0">
              <a:buNone/>
            </a:pPr>
            <a:r>
              <a:rPr lang="en-US" dirty="0" err="1">
                <a:highlight>
                  <a:srgbClr val="FFFF00"/>
                </a:highlight>
              </a:rPr>
              <a:t>CMUStudent</a:t>
            </a:r>
            <a:r>
              <a:rPr lang="en-US" dirty="0">
                <a:highlight>
                  <a:srgbClr val="FFFF00"/>
                </a:highlight>
              </a:rPr>
              <a:t>(String name, String college) {</a:t>
            </a:r>
          </a:p>
          <a:p>
            <a:pPr marL="1371600" lvl="3" indent="0">
              <a:buNone/>
            </a:pPr>
            <a:r>
              <a:rPr lang="en-US" sz="2000" dirty="0">
                <a:highlight>
                  <a:srgbClr val="FFFF00"/>
                </a:highlight>
              </a:rPr>
              <a:t>this.name = name;</a:t>
            </a:r>
          </a:p>
          <a:p>
            <a:pPr marL="1371600" lvl="3" indent="0">
              <a:buNone/>
            </a:pPr>
            <a:r>
              <a:rPr lang="en-US" sz="2000" dirty="0" err="1">
                <a:highlight>
                  <a:srgbClr val="FFFF00"/>
                </a:highlight>
              </a:rPr>
              <a:t>this.college</a:t>
            </a:r>
            <a:r>
              <a:rPr lang="en-US" sz="2000" dirty="0">
                <a:highlight>
                  <a:srgbClr val="FFFF00"/>
                </a:highlight>
              </a:rPr>
              <a:t> = college;</a:t>
            </a:r>
          </a:p>
          <a:p>
            <a:pPr marL="914400" lvl="2" indent="0">
              <a:buNone/>
            </a:pPr>
            <a:r>
              <a:rPr lang="en-US" dirty="0">
                <a:highlight>
                  <a:srgbClr val="FFFF00"/>
                </a:highlight>
              </a:rPr>
              <a:t>}</a:t>
            </a:r>
          </a:p>
          <a:p>
            <a:pPr marL="457200" lvl="1" indent="0">
              <a:buNone/>
            </a:pPr>
            <a:r>
              <a:rPr lang="en-US" sz="2000" dirty="0"/>
              <a:t>}</a:t>
            </a:r>
          </a:p>
          <a:p>
            <a:endParaRPr lang="en-US" sz="2000" dirty="0"/>
          </a:p>
        </p:txBody>
      </p:sp>
      <p:sp>
        <p:nvSpPr>
          <p:cNvPr id="8" name="Oval 7">
            <a:extLst>
              <a:ext uri="{FF2B5EF4-FFF2-40B4-BE49-F238E27FC236}">
                <a16:creationId xmlns:a16="http://schemas.microsoft.com/office/drawing/2014/main" id="{584F1308-A263-4A7D-89F7-6451953421AB}"/>
              </a:ext>
            </a:extLst>
          </p:cNvPr>
          <p:cNvSpPr/>
          <p:nvPr/>
        </p:nvSpPr>
        <p:spPr>
          <a:xfrm>
            <a:off x="10901680" y="254000"/>
            <a:ext cx="660400" cy="637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t>
            </a:r>
          </a:p>
        </p:txBody>
      </p:sp>
      <p:sp>
        <p:nvSpPr>
          <p:cNvPr id="10" name="TextBox 9">
            <a:extLst>
              <a:ext uri="{FF2B5EF4-FFF2-40B4-BE49-F238E27FC236}">
                <a16:creationId xmlns:a16="http://schemas.microsoft.com/office/drawing/2014/main" id="{4304C544-C2F0-478A-AA33-1712D425B38D}"/>
              </a:ext>
            </a:extLst>
          </p:cNvPr>
          <p:cNvSpPr txBox="1"/>
          <p:nvPr/>
        </p:nvSpPr>
        <p:spPr>
          <a:xfrm>
            <a:off x="4632105" y="318031"/>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Tree>
    <p:extLst>
      <p:ext uri="{BB962C8B-B14F-4D97-AF65-F5344CB8AC3E}">
        <p14:creationId xmlns:p14="http://schemas.microsoft.com/office/powerpoint/2010/main" val="117357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369767"/>
            <a:ext cx="3071192" cy="467868"/>
          </a:xfrm>
        </p:spPr>
        <p:txBody>
          <a:bodyPr/>
          <a:lstStyle/>
          <a:p>
            <a:r>
              <a:rPr lang="en-US" dirty="0"/>
              <a:t>Today</a:t>
            </a:r>
          </a:p>
        </p:txBody>
      </p:sp>
      <p:sp>
        <p:nvSpPr>
          <p:cNvPr id="3" name="Content Placeholder 2"/>
          <p:cNvSpPr>
            <a:spLocks noGrp="1"/>
          </p:cNvSpPr>
          <p:nvPr>
            <p:ph idx="1"/>
          </p:nvPr>
        </p:nvSpPr>
        <p:spPr>
          <a:xfrm>
            <a:off x="2773017" y="2355574"/>
            <a:ext cx="5615610" cy="3816626"/>
          </a:xfrm>
        </p:spPr>
        <p:txBody>
          <a:bodyPr>
            <a:normAutofit/>
          </a:bodyPr>
          <a:lstStyle/>
          <a:p>
            <a:r>
              <a:rPr lang="en-US" sz="2000" dirty="0"/>
              <a:t>Visit OOP concepts</a:t>
            </a:r>
          </a:p>
          <a:p>
            <a:r>
              <a:rPr lang="en-US" sz="2000" dirty="0"/>
              <a:t>Inheritance and abstraction</a:t>
            </a:r>
          </a:p>
          <a:p>
            <a:r>
              <a:rPr lang="en-US" sz="2000" dirty="0"/>
              <a:t>Overriding &amp; overloading</a:t>
            </a:r>
          </a:p>
          <a:p>
            <a:r>
              <a:rPr lang="en-US" sz="2000" dirty="0"/>
              <a:t>Constructors in inheritance</a:t>
            </a:r>
          </a:p>
          <a:p>
            <a:r>
              <a:rPr lang="en-US" sz="2000" dirty="0"/>
              <a:t>Recursion</a:t>
            </a:r>
          </a:p>
          <a:p>
            <a:r>
              <a:rPr lang="en-US" sz="2000" dirty="0"/>
              <a:t>Comments</a:t>
            </a:r>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331891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lstStyle/>
          <a:p>
            <a:r>
              <a:rPr lang="en-US" dirty="0"/>
              <a:t>Constructor 4</a:t>
            </a:r>
          </a:p>
        </p:txBody>
      </p:sp>
      <p:sp>
        <p:nvSpPr>
          <p:cNvPr id="4" name="TextBox 3">
            <a:extLst>
              <a:ext uri="{FF2B5EF4-FFF2-40B4-BE49-F238E27FC236}">
                <a16:creationId xmlns:a16="http://schemas.microsoft.com/office/drawing/2014/main" id="{63208FEF-7544-464C-B986-867D267ACC03}"/>
              </a:ext>
            </a:extLst>
          </p:cNvPr>
          <p:cNvSpPr txBox="1"/>
          <p:nvPr/>
        </p:nvSpPr>
        <p:spPr>
          <a:xfrm>
            <a:off x="838200" y="4166930"/>
            <a:ext cx="9583615" cy="2554545"/>
          </a:xfrm>
          <a:prstGeom prst="rect">
            <a:avLst/>
          </a:prstGeom>
          <a:noFill/>
          <a:ln>
            <a:solidFill>
              <a:schemeClr val="bg1">
                <a:lumMod val="6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CMU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static void main(String[]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Student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Student();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("Sam", "Dietrich College");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System.out.printf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%s, %s, %s, %s", student.name,  cmuStudent.name, </a:t>
            </a:r>
          </a:p>
          <a:p>
            <a:pPr marL="2286000" marR="0" lvl="5"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aCMUStudent.name,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Content Placeholder 2">
            <a:extLst>
              <a:ext uri="{FF2B5EF4-FFF2-40B4-BE49-F238E27FC236}">
                <a16:creationId xmlns:a16="http://schemas.microsoft.com/office/drawing/2014/main" id="{D15D6998-62F4-4C5E-AD60-E9540E2D1660}"/>
              </a:ext>
            </a:extLst>
          </p:cNvPr>
          <p:cNvSpPr txBox="1">
            <a:spLocks/>
          </p:cNvSpPr>
          <p:nvPr/>
        </p:nvSpPr>
        <p:spPr>
          <a:xfrm>
            <a:off x="1671320" y="1599566"/>
            <a:ext cx="3370383" cy="2183007"/>
          </a:xfrm>
          <a:prstGeom prst="rect">
            <a:avLst/>
          </a:prstGeom>
          <a:ln>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Student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String name;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Student() {</a:t>
            </a:r>
          </a:p>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name = "Mary";</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 name="Content Placeholder 2">
            <a:extLst>
              <a:ext uri="{FF2B5EF4-FFF2-40B4-BE49-F238E27FC236}">
                <a16:creationId xmlns:a16="http://schemas.microsoft.com/office/drawing/2014/main" id="{B7344A01-A6CD-4DF4-9789-D4A34E1FB9BC}"/>
              </a:ext>
            </a:extLst>
          </p:cNvPr>
          <p:cNvSpPr>
            <a:spLocks noGrp="1"/>
          </p:cNvSpPr>
          <p:nvPr>
            <p:ph idx="1"/>
          </p:nvPr>
        </p:nvSpPr>
        <p:spPr>
          <a:xfrm>
            <a:off x="5679440" y="1508004"/>
            <a:ext cx="5120640" cy="3306413"/>
          </a:xfrm>
          <a:solidFill>
            <a:schemeClr val="bg1"/>
          </a:solidFill>
          <a:ln>
            <a:solidFill>
              <a:schemeClr val="bg1">
                <a:lumMod val="65000"/>
              </a:schemeClr>
            </a:solidFill>
          </a:ln>
        </p:spPr>
        <p:txBody>
          <a:bodyPr>
            <a:normAutofit fontScale="92500" lnSpcReduction="10000"/>
          </a:bodyPr>
          <a:lstStyle/>
          <a:p>
            <a:pPr marL="0" indent="0">
              <a:buNone/>
            </a:pPr>
            <a:r>
              <a:rPr lang="en-US" sz="2000" dirty="0"/>
              <a:t>public class </a:t>
            </a:r>
            <a:r>
              <a:rPr lang="en-US" sz="2000" dirty="0" err="1"/>
              <a:t>CMUStudent</a:t>
            </a:r>
            <a:r>
              <a:rPr lang="en-US" sz="2000" dirty="0"/>
              <a:t> extends Student{</a:t>
            </a:r>
          </a:p>
          <a:p>
            <a:pPr marL="457200" lvl="1" indent="0">
              <a:buNone/>
            </a:pPr>
            <a:r>
              <a:rPr lang="en-US" sz="2000" dirty="0"/>
              <a:t>String college;</a:t>
            </a:r>
          </a:p>
          <a:p>
            <a:pPr marL="457200" lvl="1" indent="0">
              <a:buNone/>
            </a:pPr>
            <a:r>
              <a:rPr lang="en-US" sz="2000" dirty="0" err="1">
                <a:highlight>
                  <a:srgbClr val="FFFF00"/>
                </a:highlight>
              </a:rPr>
              <a:t>CMUStudent</a:t>
            </a:r>
            <a:r>
              <a:rPr lang="en-US" sz="2000" dirty="0">
                <a:highlight>
                  <a:srgbClr val="FFFF00"/>
                </a:highlight>
              </a:rPr>
              <a:t>() {</a:t>
            </a:r>
          </a:p>
          <a:p>
            <a:pPr marL="457200" lvl="1" indent="0">
              <a:buNone/>
            </a:pPr>
            <a:r>
              <a:rPr lang="en-US" sz="2000" dirty="0"/>
              <a:t>        super();</a:t>
            </a:r>
            <a:endParaRPr lang="en-US" sz="2000" dirty="0">
              <a:highlight>
                <a:srgbClr val="FFFF00"/>
              </a:highlight>
            </a:endParaRPr>
          </a:p>
          <a:p>
            <a:pPr marL="914400" lvl="2" indent="0">
              <a:buNone/>
            </a:pPr>
            <a:r>
              <a:rPr lang="en-US" dirty="0">
                <a:highlight>
                  <a:srgbClr val="FFFF00"/>
                </a:highlight>
              </a:rPr>
              <a:t>college = "Heinz College";</a:t>
            </a:r>
          </a:p>
          <a:p>
            <a:pPr marL="457200" lvl="1" indent="0">
              <a:buNone/>
            </a:pPr>
            <a:r>
              <a:rPr lang="en-US" sz="2000" dirty="0">
                <a:highlight>
                  <a:srgbClr val="FFFF00"/>
                </a:highlight>
              </a:rPr>
              <a:t>}</a:t>
            </a:r>
          </a:p>
          <a:p>
            <a:pPr marL="457200" lvl="1" indent="0">
              <a:buNone/>
            </a:pPr>
            <a:r>
              <a:rPr lang="en-US" sz="2000" dirty="0" err="1"/>
              <a:t>CMUStudent</a:t>
            </a:r>
            <a:r>
              <a:rPr lang="en-US" sz="2000" dirty="0"/>
              <a:t>(String name, String college) {</a:t>
            </a:r>
          </a:p>
          <a:p>
            <a:pPr marL="914400" lvl="2" indent="0">
              <a:buNone/>
            </a:pPr>
            <a:r>
              <a:rPr lang="en-US" dirty="0"/>
              <a:t>this.name = name;</a:t>
            </a:r>
          </a:p>
          <a:p>
            <a:pPr marL="914400" lvl="2" indent="0">
              <a:buNone/>
            </a:pPr>
            <a:r>
              <a:rPr lang="en-US" dirty="0" err="1"/>
              <a:t>this.college</a:t>
            </a:r>
            <a:r>
              <a:rPr lang="en-US" dirty="0"/>
              <a:t> = college;</a:t>
            </a:r>
          </a:p>
          <a:p>
            <a:pPr marL="0" indent="0">
              <a:buNone/>
            </a:pPr>
            <a:r>
              <a:rPr lang="en-US" sz="2000" dirty="0"/>
              <a:t>}}</a:t>
            </a:r>
          </a:p>
        </p:txBody>
      </p:sp>
      <p:sp>
        <p:nvSpPr>
          <p:cNvPr id="8" name="Oval 7">
            <a:extLst>
              <a:ext uri="{FF2B5EF4-FFF2-40B4-BE49-F238E27FC236}">
                <a16:creationId xmlns:a16="http://schemas.microsoft.com/office/drawing/2014/main" id="{E972EB17-0CED-48D3-B559-75CF10D15354}"/>
              </a:ext>
            </a:extLst>
          </p:cNvPr>
          <p:cNvSpPr/>
          <p:nvPr/>
        </p:nvSpPr>
        <p:spPr>
          <a:xfrm>
            <a:off x="10901680" y="254000"/>
            <a:ext cx="660400" cy="637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t>
            </a:r>
          </a:p>
        </p:txBody>
      </p:sp>
      <p:sp>
        <p:nvSpPr>
          <p:cNvPr id="10" name="TextBox 9">
            <a:extLst>
              <a:ext uri="{FF2B5EF4-FFF2-40B4-BE49-F238E27FC236}">
                <a16:creationId xmlns:a16="http://schemas.microsoft.com/office/drawing/2014/main" id="{47D50F72-71AF-42CA-8046-78ABBCBE246F}"/>
              </a:ext>
            </a:extLst>
          </p:cNvPr>
          <p:cNvSpPr txBox="1"/>
          <p:nvPr/>
        </p:nvSpPr>
        <p:spPr>
          <a:xfrm>
            <a:off x="4632105" y="318031"/>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Tree>
    <p:extLst>
      <p:ext uri="{BB962C8B-B14F-4D97-AF65-F5344CB8AC3E}">
        <p14:creationId xmlns:p14="http://schemas.microsoft.com/office/powerpoint/2010/main" val="3423703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normAutofit/>
          </a:bodyPr>
          <a:lstStyle/>
          <a:p>
            <a:r>
              <a:rPr lang="en-US" dirty="0"/>
              <a:t>Constructor 5</a:t>
            </a:r>
          </a:p>
        </p:txBody>
      </p:sp>
      <p:sp>
        <p:nvSpPr>
          <p:cNvPr id="4" name="TextBox 3">
            <a:extLst>
              <a:ext uri="{FF2B5EF4-FFF2-40B4-BE49-F238E27FC236}">
                <a16:creationId xmlns:a16="http://schemas.microsoft.com/office/drawing/2014/main" id="{63208FEF-7544-464C-B986-867D267ACC03}"/>
              </a:ext>
            </a:extLst>
          </p:cNvPr>
          <p:cNvSpPr txBox="1"/>
          <p:nvPr/>
        </p:nvSpPr>
        <p:spPr>
          <a:xfrm>
            <a:off x="838200" y="4166930"/>
            <a:ext cx="9583615" cy="2554545"/>
          </a:xfrm>
          <a:prstGeom prst="rect">
            <a:avLst/>
          </a:prstGeom>
          <a:noFill/>
          <a:ln>
            <a:solidFill>
              <a:schemeClr val="bg1">
                <a:lumMod val="6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CMU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static void main(String[]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Student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Student("Adam");</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("Sam", "Dietrich College");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System.out.printf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%s, %s, %s,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student.name, cmuStudent.name,</a:t>
            </a:r>
          </a:p>
          <a:p>
            <a:pPr marL="2286000" marR="0" lvl="5"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aCMUStudent.name,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5" name="Content Placeholder 2">
            <a:extLst>
              <a:ext uri="{FF2B5EF4-FFF2-40B4-BE49-F238E27FC236}">
                <a16:creationId xmlns:a16="http://schemas.microsoft.com/office/drawing/2014/main" id="{D15D6998-62F4-4C5E-AD60-E9540E2D1660}"/>
              </a:ext>
            </a:extLst>
          </p:cNvPr>
          <p:cNvSpPr txBox="1">
            <a:spLocks/>
          </p:cNvSpPr>
          <p:nvPr/>
        </p:nvSpPr>
        <p:spPr>
          <a:xfrm>
            <a:off x="1548912" y="1352697"/>
            <a:ext cx="3370383" cy="2235259"/>
          </a:xfrm>
          <a:prstGeom prst="rect">
            <a:avLst/>
          </a:prstGeom>
          <a:ln>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Student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String name;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Student(String name) {</a:t>
            </a:r>
          </a:p>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this.name = name;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 name="Content Placeholder 2">
            <a:extLst>
              <a:ext uri="{FF2B5EF4-FFF2-40B4-BE49-F238E27FC236}">
                <a16:creationId xmlns:a16="http://schemas.microsoft.com/office/drawing/2014/main" id="{B7344A01-A6CD-4DF4-9789-D4A34E1FB9BC}"/>
              </a:ext>
            </a:extLst>
          </p:cNvPr>
          <p:cNvSpPr>
            <a:spLocks noGrp="1"/>
          </p:cNvSpPr>
          <p:nvPr>
            <p:ph idx="1"/>
          </p:nvPr>
        </p:nvSpPr>
        <p:spPr>
          <a:xfrm>
            <a:off x="5630007" y="1094687"/>
            <a:ext cx="5562600" cy="3541666"/>
          </a:xfrm>
          <a:solidFill>
            <a:schemeClr val="bg1"/>
          </a:solidFill>
          <a:ln>
            <a:solidFill>
              <a:schemeClr val="bg1">
                <a:lumMod val="65000"/>
              </a:schemeClr>
            </a:solidFill>
          </a:ln>
        </p:spPr>
        <p:txBody>
          <a:bodyPr>
            <a:noAutofit/>
          </a:bodyPr>
          <a:lstStyle/>
          <a:p>
            <a:pPr marL="0" indent="0">
              <a:buNone/>
            </a:pPr>
            <a:r>
              <a:rPr lang="en-US" sz="2000" dirty="0"/>
              <a:t>public class </a:t>
            </a:r>
            <a:r>
              <a:rPr lang="en-US" sz="2000" dirty="0" err="1"/>
              <a:t>CMUStudent</a:t>
            </a:r>
            <a:r>
              <a:rPr lang="en-US" sz="2000" dirty="0"/>
              <a:t> extends Student{</a:t>
            </a:r>
          </a:p>
          <a:p>
            <a:pPr marL="457200" lvl="1" indent="0">
              <a:buNone/>
            </a:pPr>
            <a:r>
              <a:rPr lang="en-US" sz="2000" dirty="0"/>
              <a:t>String college;</a:t>
            </a:r>
          </a:p>
          <a:p>
            <a:pPr marL="457200" lvl="1" indent="0">
              <a:buNone/>
            </a:pPr>
            <a:r>
              <a:rPr lang="en-US" sz="2000" dirty="0" err="1"/>
              <a:t>CMUStudent</a:t>
            </a:r>
            <a:r>
              <a:rPr lang="en-US" sz="2000" dirty="0"/>
              <a:t>() {</a:t>
            </a:r>
          </a:p>
          <a:p>
            <a:pPr marL="914400" lvl="2" indent="0">
              <a:buNone/>
            </a:pPr>
            <a:r>
              <a:rPr lang="en-US" dirty="0">
                <a:highlight>
                  <a:srgbClr val="FFFF00"/>
                </a:highlight>
              </a:rPr>
              <a:t>super("Scotty"); </a:t>
            </a:r>
          </a:p>
          <a:p>
            <a:pPr marL="914400" lvl="2" indent="0">
              <a:buNone/>
            </a:pPr>
            <a:r>
              <a:rPr lang="en-US" dirty="0"/>
              <a:t>college = "Heinz College";</a:t>
            </a:r>
          </a:p>
          <a:p>
            <a:pPr marL="457200" lvl="1" indent="0">
              <a:buNone/>
            </a:pPr>
            <a:r>
              <a:rPr lang="en-US" sz="2000" dirty="0"/>
              <a:t>}</a:t>
            </a:r>
          </a:p>
          <a:p>
            <a:pPr marL="457200" lvl="1" indent="0">
              <a:buNone/>
            </a:pPr>
            <a:r>
              <a:rPr lang="en-US" sz="2000" dirty="0" err="1"/>
              <a:t>CMUStudent</a:t>
            </a:r>
            <a:r>
              <a:rPr lang="en-US" sz="2000" dirty="0"/>
              <a:t>(String name, String college) {</a:t>
            </a:r>
          </a:p>
          <a:p>
            <a:pPr marL="914400" lvl="2" indent="0">
              <a:buNone/>
            </a:pPr>
            <a:r>
              <a:rPr lang="en-US" dirty="0">
                <a:highlight>
                  <a:srgbClr val="FFFF00"/>
                </a:highlight>
              </a:rPr>
              <a:t>super(name);</a:t>
            </a:r>
          </a:p>
          <a:p>
            <a:pPr marL="914400" lvl="2" indent="0">
              <a:buNone/>
            </a:pPr>
            <a:r>
              <a:rPr lang="en-US" dirty="0" err="1"/>
              <a:t>this.college</a:t>
            </a:r>
            <a:r>
              <a:rPr lang="en-US" dirty="0"/>
              <a:t> = college;</a:t>
            </a:r>
          </a:p>
          <a:p>
            <a:pPr marL="0" indent="0">
              <a:buNone/>
            </a:pPr>
            <a:r>
              <a:rPr lang="en-US" sz="2000" dirty="0"/>
              <a:t>}}</a:t>
            </a:r>
          </a:p>
        </p:txBody>
      </p:sp>
      <p:sp>
        <p:nvSpPr>
          <p:cNvPr id="8" name="Oval 7">
            <a:extLst>
              <a:ext uri="{FF2B5EF4-FFF2-40B4-BE49-F238E27FC236}">
                <a16:creationId xmlns:a16="http://schemas.microsoft.com/office/drawing/2014/main" id="{8D315B51-8084-4D5F-B7B6-378C1C38A42D}"/>
              </a:ext>
            </a:extLst>
          </p:cNvPr>
          <p:cNvSpPr/>
          <p:nvPr/>
        </p:nvSpPr>
        <p:spPr>
          <a:xfrm>
            <a:off x="10901680" y="254000"/>
            <a:ext cx="660400" cy="637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t>
            </a:r>
          </a:p>
        </p:txBody>
      </p:sp>
      <p:sp>
        <p:nvSpPr>
          <p:cNvPr id="10" name="TextBox 9">
            <a:extLst>
              <a:ext uri="{FF2B5EF4-FFF2-40B4-BE49-F238E27FC236}">
                <a16:creationId xmlns:a16="http://schemas.microsoft.com/office/drawing/2014/main" id="{53B76FA4-351F-4E38-97AE-B7C2CE984D49}"/>
              </a:ext>
            </a:extLst>
          </p:cNvPr>
          <p:cNvSpPr txBox="1"/>
          <p:nvPr/>
        </p:nvSpPr>
        <p:spPr>
          <a:xfrm>
            <a:off x="4632105" y="318031"/>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Tree>
    <p:extLst>
      <p:ext uri="{BB962C8B-B14F-4D97-AF65-F5344CB8AC3E}">
        <p14:creationId xmlns:p14="http://schemas.microsoft.com/office/powerpoint/2010/main" val="139861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A4DD9-1377-4903-85CC-61B12AE87FF5}"/>
              </a:ext>
            </a:extLst>
          </p:cNvPr>
          <p:cNvSpPr>
            <a:spLocks noGrp="1"/>
          </p:cNvSpPr>
          <p:nvPr>
            <p:ph type="title"/>
          </p:nvPr>
        </p:nvSpPr>
        <p:spPr/>
        <p:txBody>
          <a:bodyPr>
            <a:normAutofit/>
          </a:bodyPr>
          <a:lstStyle/>
          <a:p>
            <a:r>
              <a:rPr lang="en-US" dirty="0"/>
              <a:t>Constructor 6</a:t>
            </a:r>
          </a:p>
        </p:txBody>
      </p:sp>
      <p:sp>
        <p:nvSpPr>
          <p:cNvPr id="4" name="TextBox 3">
            <a:extLst>
              <a:ext uri="{FF2B5EF4-FFF2-40B4-BE49-F238E27FC236}">
                <a16:creationId xmlns:a16="http://schemas.microsoft.com/office/drawing/2014/main" id="{63208FEF-7544-464C-B986-867D267ACC03}"/>
              </a:ext>
            </a:extLst>
          </p:cNvPr>
          <p:cNvSpPr txBox="1"/>
          <p:nvPr/>
        </p:nvSpPr>
        <p:spPr>
          <a:xfrm>
            <a:off x="838200" y="4020416"/>
            <a:ext cx="10943492" cy="2862322"/>
          </a:xfrm>
          <a:prstGeom prst="rect">
            <a:avLst/>
          </a:prstGeom>
          <a:noFill/>
          <a:ln>
            <a:solidFill>
              <a:schemeClr val="bg1">
                <a:lumMod val="6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CMU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static void main(String[]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args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Student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Student();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Student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Student("Adam");</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new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("Sam", "Dietrich College");</a:t>
            </a:r>
          </a:p>
          <a:p>
            <a:pPr marL="914400" marR="0" lvl="2"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System.out.printf</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 %s, %s, %s, %s,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s%n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student.name, aStudent.name, </a:t>
            </a:r>
          </a:p>
          <a:p>
            <a:pPr marL="1828800" marR="0" lvl="4"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cmuStudent.name,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aCMUStudent.name,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aCMUStudent.college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Content Placeholder 2">
            <a:extLst>
              <a:ext uri="{FF2B5EF4-FFF2-40B4-BE49-F238E27FC236}">
                <a16:creationId xmlns:a16="http://schemas.microsoft.com/office/drawing/2014/main" id="{D15D6998-62F4-4C5E-AD60-E9540E2D1660}"/>
              </a:ext>
            </a:extLst>
          </p:cNvPr>
          <p:cNvSpPr txBox="1">
            <a:spLocks/>
          </p:cNvSpPr>
          <p:nvPr/>
        </p:nvSpPr>
        <p:spPr>
          <a:xfrm>
            <a:off x="1620520" y="1158094"/>
            <a:ext cx="4085492" cy="2862322"/>
          </a:xfrm>
          <a:prstGeom prst="rect">
            <a:avLst/>
          </a:prstGeom>
          <a:ln>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public class Student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String name;</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Student() {</a:t>
            </a:r>
          </a:p>
          <a:p>
            <a:pPr marL="914400" lvl="2" indent="0">
              <a:buNone/>
              <a:defRPr/>
            </a:pPr>
            <a:r>
              <a:rPr lang="en-US" dirty="0">
                <a:solidFill>
                  <a:prstClr val="black"/>
                </a:solidFill>
                <a:highlight>
                  <a:srgbClr val="FFFF00"/>
                </a:highlight>
                <a:latin typeface="Calibri" panose="020F0502020204030204"/>
              </a:rPr>
              <a:t>name = "Mary";</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rPr>
              <a:t>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Student (String name)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this.name = name;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3" name="Content Placeholder 2">
            <a:extLst>
              <a:ext uri="{FF2B5EF4-FFF2-40B4-BE49-F238E27FC236}">
                <a16:creationId xmlns:a16="http://schemas.microsoft.com/office/drawing/2014/main" id="{B7344A01-A6CD-4DF4-9789-D4A34E1FB9BC}"/>
              </a:ext>
            </a:extLst>
          </p:cNvPr>
          <p:cNvSpPr>
            <a:spLocks noGrp="1"/>
          </p:cNvSpPr>
          <p:nvPr>
            <p:ph idx="1"/>
          </p:nvPr>
        </p:nvSpPr>
        <p:spPr>
          <a:xfrm>
            <a:off x="5796280" y="1682237"/>
            <a:ext cx="5562600" cy="3100179"/>
          </a:xfrm>
          <a:solidFill>
            <a:schemeClr val="bg1"/>
          </a:solidFill>
          <a:ln>
            <a:solidFill>
              <a:schemeClr val="bg1">
                <a:lumMod val="65000"/>
              </a:schemeClr>
            </a:solidFill>
          </a:ln>
        </p:spPr>
        <p:txBody>
          <a:bodyPr>
            <a:noAutofit/>
          </a:bodyPr>
          <a:lstStyle/>
          <a:p>
            <a:pPr marL="0" indent="0">
              <a:buNone/>
            </a:pPr>
            <a:r>
              <a:rPr lang="en-US" sz="2000" dirty="0"/>
              <a:t>public class </a:t>
            </a:r>
            <a:r>
              <a:rPr lang="en-US" sz="2000" dirty="0" err="1"/>
              <a:t>CMUStudent</a:t>
            </a:r>
            <a:r>
              <a:rPr lang="en-US" sz="2000" dirty="0"/>
              <a:t> extends Student{</a:t>
            </a:r>
          </a:p>
          <a:p>
            <a:pPr marL="457200" lvl="1" indent="0">
              <a:buNone/>
            </a:pPr>
            <a:r>
              <a:rPr lang="en-US" sz="2000" dirty="0"/>
              <a:t>String college;</a:t>
            </a:r>
          </a:p>
          <a:p>
            <a:pPr marL="457200" lvl="1" indent="0">
              <a:buNone/>
            </a:pPr>
            <a:r>
              <a:rPr lang="en-US" sz="2000" dirty="0" err="1"/>
              <a:t>CMUStudent</a:t>
            </a:r>
            <a:r>
              <a:rPr lang="en-US" sz="2000" dirty="0"/>
              <a:t>() {</a:t>
            </a:r>
          </a:p>
          <a:p>
            <a:pPr marL="914400" lvl="2" indent="0">
              <a:buNone/>
            </a:pPr>
            <a:r>
              <a:rPr lang="en-US" dirty="0"/>
              <a:t>college = "Heinz College";</a:t>
            </a:r>
          </a:p>
          <a:p>
            <a:pPr marL="457200" lvl="1" indent="0">
              <a:buNone/>
            </a:pPr>
            <a:r>
              <a:rPr lang="en-US" sz="2000" dirty="0"/>
              <a:t>}</a:t>
            </a:r>
          </a:p>
          <a:p>
            <a:pPr marL="457200" lvl="1" indent="0">
              <a:buNone/>
            </a:pPr>
            <a:r>
              <a:rPr lang="en-US" sz="2000" dirty="0" err="1"/>
              <a:t>CMUStudent</a:t>
            </a:r>
            <a:r>
              <a:rPr lang="en-US" sz="2000" dirty="0"/>
              <a:t>(String name, String college) {</a:t>
            </a:r>
          </a:p>
          <a:p>
            <a:pPr marL="914400" lvl="2" indent="0">
              <a:buNone/>
            </a:pPr>
            <a:r>
              <a:rPr lang="en-US" dirty="0"/>
              <a:t>this.name = name;</a:t>
            </a:r>
          </a:p>
          <a:p>
            <a:pPr marL="914400" lvl="2" indent="0">
              <a:buNone/>
            </a:pPr>
            <a:r>
              <a:rPr lang="en-US" dirty="0" err="1"/>
              <a:t>this.college</a:t>
            </a:r>
            <a:r>
              <a:rPr lang="en-US" dirty="0"/>
              <a:t> = college;</a:t>
            </a:r>
          </a:p>
          <a:p>
            <a:pPr marL="0" indent="0">
              <a:buNone/>
            </a:pPr>
            <a:r>
              <a:rPr lang="en-US" sz="2000" dirty="0"/>
              <a:t>}}</a:t>
            </a:r>
          </a:p>
        </p:txBody>
      </p:sp>
      <p:sp>
        <p:nvSpPr>
          <p:cNvPr id="8" name="Oval 7">
            <a:extLst>
              <a:ext uri="{FF2B5EF4-FFF2-40B4-BE49-F238E27FC236}">
                <a16:creationId xmlns:a16="http://schemas.microsoft.com/office/drawing/2014/main" id="{D113A794-5294-4833-B1EE-B993FA3BBDF5}"/>
              </a:ext>
            </a:extLst>
          </p:cNvPr>
          <p:cNvSpPr/>
          <p:nvPr/>
        </p:nvSpPr>
        <p:spPr>
          <a:xfrm>
            <a:off x="10901680" y="254000"/>
            <a:ext cx="660400" cy="637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a:t>
            </a:r>
          </a:p>
        </p:txBody>
      </p:sp>
      <p:sp>
        <p:nvSpPr>
          <p:cNvPr id="10" name="TextBox 9">
            <a:extLst>
              <a:ext uri="{FF2B5EF4-FFF2-40B4-BE49-F238E27FC236}">
                <a16:creationId xmlns:a16="http://schemas.microsoft.com/office/drawing/2014/main" id="{D5DD2C75-8787-4F59-A32C-B0F3E81679CB}"/>
              </a:ext>
            </a:extLst>
          </p:cNvPr>
          <p:cNvSpPr txBox="1"/>
          <p:nvPr/>
        </p:nvSpPr>
        <p:spPr>
          <a:xfrm>
            <a:off x="4632105" y="318031"/>
            <a:ext cx="2927789" cy="400110"/>
          </a:xfrm>
          <a:prstGeom prst="rect">
            <a:avLst/>
          </a:prstGeom>
          <a:solidFill>
            <a:schemeClr val="accent2"/>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Question: What will print?</a:t>
            </a:r>
          </a:p>
        </p:txBody>
      </p:sp>
    </p:spTree>
    <p:extLst>
      <p:ext uri="{BB962C8B-B14F-4D97-AF65-F5344CB8AC3E}">
        <p14:creationId xmlns:p14="http://schemas.microsoft.com/office/powerpoint/2010/main" val="301222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dirty="0"/>
          </a:p>
        </p:txBody>
      </p:sp>
      <p:pic>
        <p:nvPicPr>
          <p:cNvPr id="14" name="Picture 13" descr="Generated by PlantUML">
            <a:extLst>
              <a:ext uri="{FF2B5EF4-FFF2-40B4-BE49-F238E27FC236}">
                <a16:creationId xmlns:a16="http://schemas.microsoft.com/office/drawing/2014/main" id="{8C6469D1-CFB1-47B9-8505-EE56778CA796}"/>
              </a:ext>
            </a:extLst>
          </p:cNvPr>
          <p:cNvPicPr/>
          <p:nvPr/>
        </p:nvPicPr>
        <p:blipFill>
          <a:blip r:embed="rId2">
            <a:extLst>
              <a:ext uri="{28A0092B-C50C-407E-A947-70E740481C1C}">
                <a14:useLocalDpi xmlns:a14="http://schemas.microsoft.com/office/drawing/2010/main" val="0"/>
              </a:ext>
            </a:extLst>
          </a:blip>
          <a:stretch>
            <a:fillRect/>
          </a:stretch>
        </p:blipFill>
        <p:spPr>
          <a:xfrm>
            <a:off x="2647343" y="1371600"/>
            <a:ext cx="5836257" cy="3982720"/>
          </a:xfrm>
          <a:prstGeom prst="rect">
            <a:avLst/>
          </a:prstGeom>
        </p:spPr>
      </p:pic>
      <p:grpSp>
        <p:nvGrpSpPr>
          <p:cNvPr id="38" name="Group 37">
            <a:extLst>
              <a:ext uri="{FF2B5EF4-FFF2-40B4-BE49-F238E27FC236}">
                <a16:creationId xmlns:a16="http://schemas.microsoft.com/office/drawing/2014/main" id="{8E12D724-B164-4C20-904E-614F5EE1D918}"/>
              </a:ext>
            </a:extLst>
          </p:cNvPr>
          <p:cNvGrpSpPr/>
          <p:nvPr/>
        </p:nvGrpSpPr>
        <p:grpSpPr>
          <a:xfrm>
            <a:off x="7254241" y="2377441"/>
            <a:ext cx="4429759" cy="2296159"/>
            <a:chOff x="7254241" y="2377441"/>
            <a:chExt cx="4429759" cy="2296159"/>
          </a:xfrm>
        </p:grpSpPr>
        <p:cxnSp>
          <p:nvCxnSpPr>
            <p:cNvPr id="4" name="Straight Arrow Connector 3">
              <a:extLst>
                <a:ext uri="{FF2B5EF4-FFF2-40B4-BE49-F238E27FC236}">
                  <a16:creationId xmlns:a16="http://schemas.microsoft.com/office/drawing/2014/main" id="{70378E2B-0D33-4584-B53C-7A4B3846191E}"/>
                </a:ext>
              </a:extLst>
            </p:cNvPr>
            <p:cNvCxnSpPr>
              <a:cxnSpLocks/>
              <a:stCxn id="21" idx="1"/>
            </p:cNvCxnSpPr>
            <p:nvPr/>
          </p:nvCxnSpPr>
          <p:spPr>
            <a:xfrm flipH="1" flipV="1">
              <a:off x="7701281" y="2489201"/>
              <a:ext cx="1470868" cy="810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342F7D-1090-490E-AD0B-A41A43FDCA3A}"/>
                </a:ext>
              </a:extLst>
            </p:cNvPr>
            <p:cNvCxnSpPr>
              <a:cxnSpLocks/>
              <a:stCxn id="21" idx="1"/>
            </p:cNvCxnSpPr>
            <p:nvPr/>
          </p:nvCxnSpPr>
          <p:spPr>
            <a:xfrm flipH="1">
              <a:off x="7254241" y="3299461"/>
              <a:ext cx="1917908" cy="1374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ounded Rectangular Callout 11">
              <a:extLst>
                <a:ext uri="{FF2B5EF4-FFF2-40B4-BE49-F238E27FC236}">
                  <a16:creationId xmlns:a16="http://schemas.microsoft.com/office/drawing/2014/main" id="{2565CB2F-44A6-4C40-ACAE-1FFC524D0864}"/>
                </a:ext>
              </a:extLst>
            </p:cNvPr>
            <p:cNvSpPr/>
            <p:nvPr/>
          </p:nvSpPr>
          <p:spPr>
            <a:xfrm>
              <a:off x="9172149" y="2377441"/>
              <a:ext cx="2511851" cy="1844040"/>
            </a:xfrm>
            <a:prstGeom prst="wedgeRoundRectCallout">
              <a:avLst>
                <a:gd name="adj1" fmla="val -49684"/>
                <a:gd name="adj2" fmla="val 30899"/>
                <a:gd name="adj3" fmla="val 16667"/>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50"/>
                  </a:solidFill>
                  <a:latin typeface="Calibri" panose="020F0502020204030204" pitchFamily="34" charset="0"/>
                </a:rPr>
                <a:t>Overriding is across inheritance hierarchy where child overrides parent’s behavior</a:t>
              </a:r>
            </a:p>
          </p:txBody>
        </p:sp>
      </p:grpSp>
      <p:grpSp>
        <p:nvGrpSpPr>
          <p:cNvPr id="39" name="Group 38">
            <a:extLst>
              <a:ext uri="{FF2B5EF4-FFF2-40B4-BE49-F238E27FC236}">
                <a16:creationId xmlns:a16="http://schemas.microsoft.com/office/drawing/2014/main" id="{4FEC64DC-E9B4-462F-8452-DFFCFFB505D9}"/>
              </a:ext>
            </a:extLst>
          </p:cNvPr>
          <p:cNvGrpSpPr/>
          <p:nvPr/>
        </p:nvGrpSpPr>
        <p:grpSpPr>
          <a:xfrm>
            <a:off x="1205587" y="3852850"/>
            <a:ext cx="4440021" cy="1935479"/>
            <a:chOff x="1205587" y="3852850"/>
            <a:chExt cx="4440021" cy="1935479"/>
          </a:xfrm>
        </p:grpSpPr>
        <p:sp>
          <p:nvSpPr>
            <p:cNvPr id="28" name="Rounded Rectangular Callout 12">
              <a:extLst>
                <a:ext uri="{FF2B5EF4-FFF2-40B4-BE49-F238E27FC236}">
                  <a16:creationId xmlns:a16="http://schemas.microsoft.com/office/drawing/2014/main" id="{C6EE2657-3168-4821-BB42-23A10699D479}"/>
                </a:ext>
              </a:extLst>
            </p:cNvPr>
            <p:cNvSpPr/>
            <p:nvPr/>
          </p:nvSpPr>
          <p:spPr>
            <a:xfrm>
              <a:off x="1205587" y="3852850"/>
              <a:ext cx="2857449" cy="1935479"/>
            </a:xfrm>
            <a:prstGeom prst="wedgeRoundRectCallout">
              <a:avLst>
                <a:gd name="adj1" fmla="val -14292"/>
                <a:gd name="adj2" fmla="val -46210"/>
                <a:gd name="adj3" fmla="val 16667"/>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50"/>
                  </a:solidFill>
                  <a:latin typeface="Calibri" panose="020F0502020204030204" pitchFamily="34" charset="0"/>
                </a:rPr>
                <a:t>Overloading is within same class where you load same method with different set of parameters</a:t>
              </a:r>
            </a:p>
          </p:txBody>
        </p:sp>
        <p:cxnSp>
          <p:nvCxnSpPr>
            <p:cNvPr id="30" name="Straight Arrow Connector 29">
              <a:extLst>
                <a:ext uri="{FF2B5EF4-FFF2-40B4-BE49-F238E27FC236}">
                  <a16:creationId xmlns:a16="http://schemas.microsoft.com/office/drawing/2014/main" id="{BD69A690-E3AF-452E-AB47-81CA50E47B85}"/>
                </a:ext>
              </a:extLst>
            </p:cNvPr>
            <p:cNvCxnSpPr>
              <a:cxnSpLocks/>
              <a:stCxn id="28" idx="3"/>
            </p:cNvCxnSpPr>
            <p:nvPr/>
          </p:nvCxnSpPr>
          <p:spPr>
            <a:xfrm>
              <a:off x="4063036" y="4820590"/>
              <a:ext cx="1582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B6FFD72-750A-4B61-A2CB-372598186B4D}"/>
                </a:ext>
              </a:extLst>
            </p:cNvPr>
            <p:cNvCxnSpPr>
              <a:cxnSpLocks/>
              <a:stCxn id="28" idx="3"/>
            </p:cNvCxnSpPr>
            <p:nvPr/>
          </p:nvCxnSpPr>
          <p:spPr>
            <a:xfrm>
              <a:off x="4063036" y="4820590"/>
              <a:ext cx="1582572" cy="239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41EA996-FB5C-4950-8A73-06FF344455A4}"/>
              </a:ext>
            </a:extLst>
          </p:cNvPr>
          <p:cNvSpPr>
            <a:spLocks noGrp="1"/>
          </p:cNvSpPr>
          <p:nvPr>
            <p:ph type="title"/>
          </p:nvPr>
        </p:nvSpPr>
        <p:spPr>
          <a:xfrm>
            <a:off x="737263" y="244768"/>
            <a:ext cx="4518874" cy="403264"/>
          </a:xfrm>
        </p:spPr>
        <p:txBody>
          <a:bodyPr vert="horz" lIns="91440" tIns="45720" rIns="91440" bIns="45720" rtlCol="0" anchor="ctr">
            <a:noAutofit/>
          </a:bodyPr>
          <a:lstStyle/>
          <a:p>
            <a:r>
              <a:rPr lang="en-US" dirty="0">
                <a:latin typeface="Calibri" panose="020F0502020204030204" pitchFamily="34" charset="0"/>
              </a:rPr>
              <a:t>Override vs. </a:t>
            </a:r>
            <a:r>
              <a:rPr lang="en-US" dirty="0" err="1">
                <a:latin typeface="Calibri" panose="020F0502020204030204" pitchFamily="34" charset="0"/>
              </a:rPr>
              <a:t>OVerload</a:t>
            </a:r>
            <a:endParaRPr lang="en-US" dirty="0">
              <a:latin typeface="Calibri" panose="020F0502020204030204" pitchFamily="34" charset="0"/>
            </a:endParaRPr>
          </a:p>
        </p:txBody>
      </p:sp>
    </p:spTree>
    <p:extLst>
      <p:ext uri="{BB962C8B-B14F-4D97-AF65-F5344CB8AC3E}">
        <p14:creationId xmlns:p14="http://schemas.microsoft.com/office/powerpoint/2010/main" val="341150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263" y="244768"/>
            <a:ext cx="4518874" cy="403264"/>
          </a:xfrm>
        </p:spPr>
        <p:txBody>
          <a:bodyPr vert="horz" lIns="91440" tIns="45720" rIns="91440" bIns="45720" rtlCol="0" anchor="ctr">
            <a:noAutofit/>
          </a:bodyPr>
          <a:lstStyle/>
          <a:p>
            <a:r>
              <a:rPr lang="en-US" dirty="0">
                <a:latin typeface="Calibri" panose="020F0502020204030204" pitchFamily="34" charset="0"/>
              </a:rPr>
              <a:t>Override vs. </a:t>
            </a:r>
            <a:r>
              <a:rPr lang="en-US" dirty="0" err="1">
                <a:latin typeface="Calibri" panose="020F0502020204030204" pitchFamily="34" charset="0"/>
              </a:rPr>
              <a:t>OVerload</a:t>
            </a:r>
            <a:endParaRPr lang="en-US" dirty="0">
              <a:latin typeface="Calibri" panose="020F0502020204030204" pitchFamily="34" charset="0"/>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t>24</a:t>
            </a:fld>
            <a:endParaRPr lang="en-US" dirty="0"/>
          </a:p>
        </p:txBody>
      </p:sp>
      <p:sp>
        <p:nvSpPr>
          <p:cNvPr id="6" name="TextBox 5"/>
          <p:cNvSpPr txBox="1"/>
          <p:nvPr/>
        </p:nvSpPr>
        <p:spPr>
          <a:xfrm>
            <a:off x="770276" y="735335"/>
            <a:ext cx="6806672" cy="1477328"/>
          </a:xfrm>
          <a:prstGeom prst="rect">
            <a:avLst/>
          </a:prstGeom>
          <a:noFill/>
          <a:ln>
            <a:solidFill>
              <a:schemeClr val="bg1">
                <a:lumMod val="85000"/>
              </a:schemeClr>
            </a:solidFill>
          </a:ln>
        </p:spPr>
        <p:txBody>
          <a:bodyPr wrap="none" rtlCol="0">
            <a:spAutoFit/>
          </a:bodyPr>
          <a:lstStyle/>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Student {</a:t>
            </a:r>
          </a:p>
          <a:p>
            <a:pPr lvl="1"/>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 {</a:t>
            </a:r>
          </a:p>
          <a:p>
            <a:pPr lvl="2"/>
            <a:r>
              <a:rPr lang="nn-NO" dirty="0">
                <a:solidFill>
                  <a:srgbClr val="000000"/>
                </a:solidFill>
                <a:latin typeface="Consolas" panose="020B0609020204030204" pitchFamily="49" charset="0"/>
              </a:rPr>
              <a:t>System.</a:t>
            </a:r>
            <a:r>
              <a:rPr lang="nn-NO" i="1" dirty="0">
                <a:solidFill>
                  <a:srgbClr val="0000C0"/>
                </a:solidFill>
                <a:latin typeface="Consolas" panose="020B0609020204030204" pitchFamily="49" charset="0"/>
              </a:rPr>
              <a:t>out</a:t>
            </a:r>
            <a:r>
              <a:rPr lang="nn-NO" i="1" dirty="0">
                <a:solidFill>
                  <a:srgbClr val="000000"/>
                </a:solidFill>
                <a:latin typeface="Consolas" panose="020B0609020204030204" pitchFamily="49" charset="0"/>
              </a:rPr>
              <a:t>.println(</a:t>
            </a:r>
            <a:r>
              <a:rPr lang="nn-NO" i="1" dirty="0">
                <a:solidFill>
                  <a:srgbClr val="2A00FF"/>
                </a:solidFill>
                <a:latin typeface="Consolas" panose="020B0609020204030204" pitchFamily="49" charset="0"/>
              </a:rPr>
              <a:t>"Hello! I am a student."</a:t>
            </a:r>
            <a:r>
              <a:rPr lang="nn-NO"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7" name="TextBox 6"/>
          <p:cNvSpPr txBox="1"/>
          <p:nvPr/>
        </p:nvSpPr>
        <p:spPr>
          <a:xfrm>
            <a:off x="737263" y="2212663"/>
            <a:ext cx="9719327" cy="2585323"/>
          </a:xfrm>
          <a:prstGeom prst="rect">
            <a:avLst/>
          </a:prstGeom>
          <a:noFill/>
          <a:ln>
            <a:solidFill>
              <a:schemeClr val="bg1">
                <a:lumMod val="85000"/>
              </a:schemeClr>
            </a:solidFill>
          </a:ln>
        </p:spPr>
        <p:txBody>
          <a:bodyPr wrap="none" rtlCol="0">
            <a:spAutoFit/>
          </a:bodyPr>
          <a:lstStyle/>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CMUStudent</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extends</a:t>
            </a:r>
            <a:r>
              <a:rPr lang="en-US" dirty="0">
                <a:solidFill>
                  <a:srgbClr val="000000"/>
                </a:solidFill>
                <a:latin typeface="Consolas" panose="020B0609020204030204" pitchFamily="49" charset="0"/>
              </a:rPr>
              <a:t> Student{</a:t>
            </a:r>
          </a:p>
          <a:p>
            <a:pPr lvl="1"/>
            <a:r>
              <a:rPr lang="en-US" dirty="0">
                <a:solidFill>
                  <a:srgbClr val="646464"/>
                </a:solidFill>
                <a:latin typeface="Consolas" panose="020B0609020204030204" pitchFamily="49" charset="0"/>
              </a:rPr>
              <a:t>@Override</a:t>
            </a:r>
          </a:p>
          <a:p>
            <a:pPr lvl="1"/>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i="1" dirty="0" err="1">
                <a:solidFill>
                  <a:srgbClr val="0000C0"/>
                </a:solidFill>
                <a:latin typeface="Consolas" panose="020B0609020204030204" pitchFamily="49" charset="0"/>
              </a:rPr>
              <a:t>out</a:t>
            </a:r>
            <a:r>
              <a:rPr lang="en-US" i="1" dirty="0" err="1">
                <a:solidFill>
                  <a:srgbClr val="000000"/>
                </a:solidFill>
                <a:latin typeface="Consolas" panose="020B0609020204030204" pitchFamily="49" charset="0"/>
              </a:rPr>
              <a:t>.println</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"Hello! I am a CMU student."</a:t>
            </a:r>
            <a:r>
              <a:rPr lang="en-US"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endParaRPr lang="en-US" dirty="0">
              <a:solidFill>
                <a:srgbClr val="7F0055"/>
              </a:solidFill>
              <a:latin typeface="Consolas" panose="020B0609020204030204" pitchFamily="49" charset="0"/>
            </a:endParaRPr>
          </a:p>
          <a:p>
            <a:pPr lvl="1"/>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(String </a:t>
            </a:r>
            <a:r>
              <a:rPr lang="en-US" dirty="0">
                <a:solidFill>
                  <a:srgbClr val="6A3E3E"/>
                </a:solidFill>
                <a:latin typeface="Consolas" panose="020B0609020204030204" pitchFamily="49" charset="0"/>
              </a:rPr>
              <a:t>name</a:t>
            </a:r>
            <a:r>
              <a:rPr lang="en-US" dirty="0">
                <a:solidFill>
                  <a:srgbClr val="000000"/>
                </a:solidFill>
                <a:latin typeface="Consolas" panose="020B0609020204030204" pitchFamily="49" charset="0"/>
              </a:rPr>
              <a:t>) {</a:t>
            </a:r>
          </a:p>
          <a:p>
            <a:pPr lvl="2"/>
            <a:r>
              <a:rPr lang="en-US" dirty="0" err="1">
                <a:solidFill>
                  <a:srgbClr val="000000"/>
                </a:solidFill>
                <a:latin typeface="Consolas" panose="020B0609020204030204" pitchFamily="49" charset="0"/>
              </a:rPr>
              <a:t>System.</a:t>
            </a:r>
            <a:r>
              <a:rPr lang="en-US" i="1" dirty="0" err="1">
                <a:solidFill>
                  <a:srgbClr val="0000C0"/>
                </a:solidFill>
                <a:latin typeface="Consolas" panose="020B0609020204030204" pitchFamily="49" charset="0"/>
              </a:rPr>
              <a:t>out</a:t>
            </a:r>
            <a:r>
              <a:rPr lang="en-US" i="1" dirty="0" err="1">
                <a:solidFill>
                  <a:srgbClr val="000000"/>
                </a:solidFill>
                <a:latin typeface="Consolas" panose="020B0609020204030204" pitchFamily="49" charset="0"/>
              </a:rPr>
              <a:t>.println</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"Hello! I am a CMU student. My name is "</a:t>
            </a:r>
            <a:r>
              <a:rPr lang="en-US" i="1" dirty="0">
                <a:solidFill>
                  <a:srgbClr val="000000"/>
                </a:solidFill>
                <a:latin typeface="Consolas" panose="020B0609020204030204" pitchFamily="49" charset="0"/>
              </a:rPr>
              <a:t> + </a:t>
            </a:r>
            <a:r>
              <a:rPr lang="en-US" i="1" dirty="0">
                <a:solidFill>
                  <a:srgbClr val="6A3E3E"/>
                </a:solidFill>
                <a:latin typeface="Consolas" panose="020B0609020204030204" pitchFamily="49" charset="0"/>
              </a:rPr>
              <a:t>name</a:t>
            </a:r>
            <a:r>
              <a:rPr lang="en-US"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
        <p:nvSpPr>
          <p:cNvPr id="8" name="TextBox 7"/>
          <p:cNvSpPr txBox="1"/>
          <p:nvPr/>
        </p:nvSpPr>
        <p:spPr>
          <a:xfrm>
            <a:off x="5355468" y="4347365"/>
            <a:ext cx="5711820" cy="2308324"/>
          </a:xfrm>
          <a:prstGeom prst="rect">
            <a:avLst/>
          </a:prstGeom>
          <a:solidFill>
            <a:schemeClr val="bg1"/>
          </a:solidFill>
          <a:ln>
            <a:solidFill>
              <a:schemeClr val="bg1">
                <a:lumMod val="85000"/>
              </a:schemeClr>
            </a:solidFill>
          </a:ln>
        </p:spPr>
        <p:txBody>
          <a:bodyPr wrap="none" rtlCol="0">
            <a:spAutoFit/>
          </a:bodyPr>
          <a:lstStyle/>
          <a:p>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class</a:t>
            </a:r>
            <a:r>
              <a:rPr lang="en-US" dirty="0">
                <a:solidFill>
                  <a:srgbClr val="000000"/>
                </a:solidFill>
                <a:latin typeface="Consolas" panose="020B0609020204030204" pitchFamily="49" charset="0"/>
              </a:rPr>
              <a:t> Introductions {</a:t>
            </a:r>
          </a:p>
          <a:p>
            <a:pPr lvl="1"/>
            <a:r>
              <a:rPr lang="en-US" dirty="0">
                <a:solidFill>
                  <a:srgbClr val="7F0055"/>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7F0055"/>
                </a:solidFill>
                <a:latin typeface="Consolas" panose="020B0609020204030204" pitchFamily="49" charset="0"/>
              </a:rPr>
              <a:t>void</a:t>
            </a:r>
            <a:r>
              <a:rPr lang="en-US" dirty="0">
                <a:solidFill>
                  <a:srgbClr val="000000"/>
                </a:solidFill>
                <a:latin typeface="Consolas" panose="020B0609020204030204" pitchFamily="49" charset="0"/>
              </a:rPr>
              <a:t> main(String[] </a:t>
            </a:r>
            <a:r>
              <a:rPr lang="en-US" dirty="0" err="1">
                <a:solidFill>
                  <a:srgbClr val="6A3E3E"/>
                </a:solidFill>
                <a:latin typeface="Consolas" panose="020B0609020204030204" pitchFamily="49" charset="0"/>
              </a:rPr>
              <a:t>args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Student();</a:t>
            </a:r>
          </a:p>
          <a:p>
            <a:pPr lvl="2"/>
            <a:r>
              <a:rPr lang="en-US" dirty="0" err="1">
                <a:solidFill>
                  <a:srgbClr val="000000"/>
                </a:solidFill>
                <a:latin typeface="Consolas" panose="020B0609020204030204" pitchFamily="49" charset="0"/>
              </a:rPr>
              <a:t>CMUStudent</a:t>
            </a:r>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cmus</a:t>
            </a:r>
            <a:r>
              <a:rPr lang="en-US" dirty="0">
                <a:solidFill>
                  <a:srgbClr val="000000"/>
                </a:solidFill>
                <a:latin typeface="Consolas" panose="020B0609020204030204" pitchFamily="49" charset="0"/>
              </a:rPr>
              <a:t> = </a:t>
            </a:r>
            <a:r>
              <a:rPr lang="en-US" dirty="0">
                <a:solidFill>
                  <a:srgbClr val="7F0055"/>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CMUStudent</a:t>
            </a:r>
            <a:r>
              <a:rPr lang="en-US" dirty="0">
                <a:solidFill>
                  <a:srgbClr val="000000"/>
                </a:solidFill>
                <a:latin typeface="Consolas" panose="020B0609020204030204" pitchFamily="49" charset="0"/>
              </a:rPr>
              <a:t>();</a:t>
            </a:r>
          </a:p>
          <a:p>
            <a:pPr lvl="2"/>
            <a:r>
              <a:rPr lang="en-US" dirty="0" err="1">
                <a:solidFill>
                  <a:srgbClr val="6A3E3E"/>
                </a:solidFill>
                <a:latin typeface="Consolas" panose="020B0609020204030204" pitchFamily="49" charset="0"/>
              </a:rPr>
              <a:t>s</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a:t>
            </a:r>
          </a:p>
          <a:p>
            <a:pPr lvl="2"/>
            <a:r>
              <a:rPr lang="en-US" dirty="0" err="1">
                <a:solidFill>
                  <a:srgbClr val="6A3E3E"/>
                </a:solidFill>
                <a:latin typeface="Consolas" panose="020B0609020204030204" pitchFamily="49" charset="0"/>
              </a:rPr>
              <a:t>cmus</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 </a:t>
            </a:r>
            <a:r>
              <a:rPr lang="en-US" dirty="0">
                <a:solidFill>
                  <a:srgbClr val="00B050"/>
                </a:solidFill>
                <a:latin typeface="Consolas" panose="020B0609020204030204" pitchFamily="49" charset="0"/>
              </a:rPr>
              <a:t>//overridden </a:t>
            </a:r>
            <a:endParaRPr lang="en-US" dirty="0">
              <a:solidFill>
                <a:srgbClr val="000000"/>
              </a:solidFill>
              <a:latin typeface="Consolas" panose="020B0609020204030204" pitchFamily="49" charset="0"/>
            </a:endParaRPr>
          </a:p>
          <a:p>
            <a:pPr lvl="2"/>
            <a:r>
              <a:rPr lang="en-US" dirty="0" err="1">
                <a:solidFill>
                  <a:srgbClr val="6A3E3E"/>
                </a:solidFill>
                <a:latin typeface="Consolas" panose="020B0609020204030204" pitchFamily="49" charset="0"/>
              </a:rPr>
              <a:t>cmus</a:t>
            </a:r>
            <a:r>
              <a:rPr lang="en-US" dirty="0" err="1">
                <a:solidFill>
                  <a:srgbClr val="000000"/>
                </a:solidFill>
                <a:latin typeface="Consolas" panose="020B0609020204030204" pitchFamily="49" charset="0"/>
              </a:rPr>
              <a:t>.sayHello</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B050"/>
                </a:solidFill>
                <a:latin typeface="Consolas" panose="020B0609020204030204" pitchFamily="49" charset="0"/>
              </a:rPr>
              <a:t>//overloaded</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a:t>
            </a:r>
            <a:endParaRPr lang="en-US" dirty="0"/>
          </a:p>
        </p:txBody>
      </p:sp>
      <p:pic>
        <p:nvPicPr>
          <p:cNvPr id="3" name="Picture 2" descr="Generated by PlantUML">
            <a:extLst>
              <a:ext uri="{FF2B5EF4-FFF2-40B4-BE49-F238E27FC236}">
                <a16:creationId xmlns:a16="http://schemas.microsoft.com/office/drawing/2014/main" id="{A0887CFA-0544-49DB-8841-127C101E23B6}"/>
              </a:ext>
            </a:extLst>
          </p:cNvPr>
          <p:cNvPicPr/>
          <p:nvPr/>
        </p:nvPicPr>
        <p:blipFill>
          <a:blip r:embed="rId2">
            <a:extLst>
              <a:ext uri="{28A0092B-C50C-407E-A947-70E740481C1C}">
                <a14:useLocalDpi xmlns:a14="http://schemas.microsoft.com/office/drawing/2010/main" val="0"/>
              </a:ext>
            </a:extLst>
          </a:blip>
          <a:stretch>
            <a:fillRect/>
          </a:stretch>
        </p:blipFill>
        <p:spPr>
          <a:xfrm>
            <a:off x="7699248" y="354960"/>
            <a:ext cx="3931920" cy="2672080"/>
          </a:xfrm>
          <a:prstGeom prst="rect">
            <a:avLst/>
          </a:prstGeom>
          <a:ln>
            <a:solidFill>
              <a:schemeClr val="bg2">
                <a:lumMod val="75000"/>
              </a:schemeClr>
            </a:solidFill>
          </a:ln>
        </p:spPr>
      </p:pic>
    </p:spTree>
    <p:extLst>
      <p:ext uri="{BB962C8B-B14F-4D97-AF65-F5344CB8AC3E}">
        <p14:creationId xmlns:p14="http://schemas.microsoft.com/office/powerpoint/2010/main" val="520757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101BFB3-3F11-14B3-C2EC-1380250FE22E}"/>
              </a:ext>
            </a:extLst>
          </p:cNvPr>
          <p:cNvSpPr>
            <a:spLocks noGrp="1" noChangeArrowheads="1"/>
          </p:cNvSpPr>
          <p:nvPr>
            <p:ph type="title"/>
          </p:nvPr>
        </p:nvSpPr>
        <p:spPr/>
        <p:txBody>
          <a:bodyPr/>
          <a:lstStyle/>
          <a:p>
            <a:pPr eaLnBrk="1" hangingPunct="1"/>
            <a:r>
              <a:rPr lang="en-US" altLang="en-US" dirty="0"/>
              <a:t>Abstract classes</a:t>
            </a:r>
          </a:p>
        </p:txBody>
      </p:sp>
      <p:sp>
        <p:nvSpPr>
          <p:cNvPr id="30722" name="Rectangle 3">
            <a:extLst>
              <a:ext uri="{FF2B5EF4-FFF2-40B4-BE49-F238E27FC236}">
                <a16:creationId xmlns:a16="http://schemas.microsoft.com/office/drawing/2014/main" id="{9C04AAE0-0FA6-21F7-D729-AFD1D30B6B55}"/>
              </a:ext>
            </a:extLst>
          </p:cNvPr>
          <p:cNvSpPr>
            <a:spLocks noGrp="1" noChangeArrowheads="1"/>
          </p:cNvSpPr>
          <p:nvPr>
            <p:ph type="body" idx="1"/>
          </p:nvPr>
        </p:nvSpPr>
        <p:spPr/>
        <p:txBody>
          <a:bodyPr>
            <a:normAutofit/>
          </a:bodyPr>
          <a:lstStyle/>
          <a:p>
            <a:pPr eaLnBrk="1" hangingPunct="1"/>
            <a:r>
              <a:rPr lang="en-US" altLang="en-US" sz="2400" dirty="0"/>
              <a:t>Abstract classes are defined with the </a:t>
            </a:r>
            <a:r>
              <a:rPr lang="en-US" altLang="en-US" sz="2400" i="1" dirty="0"/>
              <a:t>abstract</a:t>
            </a:r>
            <a:r>
              <a:rPr lang="en-US" altLang="en-US" sz="2400" dirty="0"/>
              <a:t> keyword</a:t>
            </a:r>
          </a:p>
          <a:p>
            <a:pPr eaLnBrk="1" hangingPunct="1"/>
            <a:r>
              <a:rPr lang="en-US" altLang="en-US" sz="2400" dirty="0"/>
              <a:t>They may declare abstract methods</a:t>
            </a:r>
          </a:p>
          <a:p>
            <a:pPr eaLnBrk="1" hangingPunct="1"/>
            <a:r>
              <a:rPr lang="en-US" altLang="en-US" sz="2400" dirty="0"/>
              <a:t>They are at the top of the class hierarchies</a:t>
            </a:r>
          </a:p>
          <a:p>
            <a:pPr eaLnBrk="1" hangingPunct="1"/>
            <a:r>
              <a:rPr lang="en-US" altLang="en-US" sz="2400" dirty="0"/>
              <a:t>Abstract classes cannot be instantiated</a:t>
            </a:r>
          </a:p>
          <a:p>
            <a:pPr eaLnBrk="1" hangingPunct="1"/>
            <a:r>
              <a:rPr lang="en-US" altLang="en-US" sz="2400" dirty="0"/>
              <a:t>All abstract methods must be implemented by </a:t>
            </a:r>
            <a:r>
              <a:rPr lang="en-US" altLang="en-US" sz="2400"/>
              <a:t>concrete subclasses</a:t>
            </a:r>
            <a:endParaRPr lang="en-US" altLang="en-US" sz="2400" dirty="0"/>
          </a:p>
        </p:txBody>
      </p:sp>
    </p:spTree>
    <p:extLst>
      <p:ext uri="{BB962C8B-B14F-4D97-AF65-F5344CB8AC3E}">
        <p14:creationId xmlns:p14="http://schemas.microsoft.com/office/powerpoint/2010/main" val="3417888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5B8BD0E-117E-9951-735A-2F44BADB2563}"/>
              </a:ext>
            </a:extLst>
          </p:cNvPr>
          <p:cNvSpPr>
            <a:spLocks noGrp="1" noChangeArrowheads="1"/>
          </p:cNvSpPr>
          <p:nvPr>
            <p:ph type="title"/>
          </p:nvPr>
        </p:nvSpPr>
        <p:spPr/>
        <p:txBody>
          <a:bodyPr/>
          <a:lstStyle/>
          <a:p>
            <a:pPr eaLnBrk="1" hangingPunct="1"/>
            <a:r>
              <a:rPr lang="en-US" altLang="en-US"/>
              <a:t>Recursion</a:t>
            </a:r>
          </a:p>
        </p:txBody>
      </p:sp>
      <p:sp>
        <p:nvSpPr>
          <p:cNvPr id="43010" name="Rectangle 3">
            <a:extLst>
              <a:ext uri="{FF2B5EF4-FFF2-40B4-BE49-F238E27FC236}">
                <a16:creationId xmlns:a16="http://schemas.microsoft.com/office/drawing/2014/main" id="{9E891554-17CC-1CB0-1F35-FDDE7B909D0E}"/>
              </a:ext>
            </a:extLst>
          </p:cNvPr>
          <p:cNvSpPr>
            <a:spLocks noGrp="1" noChangeArrowheads="1"/>
          </p:cNvSpPr>
          <p:nvPr>
            <p:ph type="body" idx="1"/>
          </p:nvPr>
        </p:nvSpPr>
        <p:spPr/>
        <p:txBody>
          <a:bodyPr/>
          <a:lstStyle/>
          <a:p>
            <a:pPr eaLnBrk="1" hangingPunct="1"/>
            <a:r>
              <a:rPr lang="en-US" altLang="en-US" sz="2800" dirty="0"/>
              <a:t>A method that calls itself.</a:t>
            </a:r>
          </a:p>
          <a:p>
            <a:pPr eaLnBrk="1" hangingPunct="1"/>
            <a:r>
              <a:rPr lang="en-US" altLang="en-US" sz="2800" dirty="0"/>
              <a:t>At each call, new local variables are created.</a:t>
            </a:r>
          </a:p>
          <a:p>
            <a:pPr eaLnBrk="1" hangingPunct="1"/>
            <a:r>
              <a:rPr lang="en-US" altLang="en-US" sz="2800" dirty="0"/>
              <a:t>There must be a </a:t>
            </a:r>
            <a:r>
              <a:rPr lang="en-US" altLang="en-US" sz="2800" i="1" dirty="0"/>
              <a:t>stopping condition</a:t>
            </a:r>
            <a:r>
              <a:rPr lang="en-US" altLang="en-US" sz="2800" dirty="0"/>
              <a:t>! </a:t>
            </a:r>
          </a:p>
          <a:p>
            <a:pPr eaLnBrk="1" hangingPunct="1"/>
            <a:r>
              <a:rPr lang="en-US" altLang="en-US" sz="2800" dirty="0"/>
              <a:t>Often a natural way to express a problem.</a:t>
            </a:r>
          </a:p>
          <a:p>
            <a:pPr eaLnBrk="1" hangingPunct="1"/>
            <a:r>
              <a:rPr lang="en-US" altLang="en-US" sz="2800" dirty="0"/>
              <a:t>Iteration might be better, because of the overhead of function calls and extra storage.</a:t>
            </a:r>
          </a:p>
          <a:p>
            <a:pPr eaLnBrk="1" hangingPunct="1"/>
            <a:r>
              <a:rPr lang="en-US" altLang="en-US" sz="2800" dirty="0"/>
              <a:t>It</a:t>
            </a:r>
            <a:r>
              <a:rPr lang="ja-JP" altLang="en-US" sz="2800">
                <a:latin typeface="Arial" panose="020B0604020202020204" pitchFamily="34" charset="0"/>
              </a:rPr>
              <a:t>’</a:t>
            </a:r>
            <a:r>
              <a:rPr lang="en-US" altLang="ja-JP" sz="2800" dirty="0"/>
              <a:t>s not always easy to convert recursion into iteration.</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4126B9B4-B3CF-B005-1D08-4CD44458F447}"/>
              </a:ext>
            </a:extLst>
          </p:cNvPr>
          <p:cNvSpPr>
            <a:spLocks noGrp="1" noChangeArrowheads="1"/>
          </p:cNvSpPr>
          <p:nvPr>
            <p:ph type="title"/>
          </p:nvPr>
        </p:nvSpPr>
        <p:spPr/>
        <p:txBody>
          <a:bodyPr/>
          <a:lstStyle/>
          <a:p>
            <a:pPr eaLnBrk="1" hangingPunct="1"/>
            <a:r>
              <a:rPr lang="en-US" altLang="en-US"/>
              <a:t>Recursion (cont.)</a:t>
            </a:r>
          </a:p>
        </p:txBody>
      </p:sp>
      <p:sp>
        <p:nvSpPr>
          <p:cNvPr id="44034" name="Rectangle 3">
            <a:extLst>
              <a:ext uri="{FF2B5EF4-FFF2-40B4-BE49-F238E27FC236}">
                <a16:creationId xmlns:a16="http://schemas.microsoft.com/office/drawing/2014/main" id="{27070218-EFF2-986D-58B0-34ACDB80F5E6}"/>
              </a:ext>
            </a:extLst>
          </p:cNvPr>
          <p:cNvSpPr>
            <a:spLocks noGrp="1" noChangeArrowheads="1"/>
          </p:cNvSpPr>
          <p:nvPr>
            <p:ph type="body" idx="1"/>
          </p:nvPr>
        </p:nvSpPr>
        <p:spPr/>
        <p:txBody>
          <a:bodyPr>
            <a:normAutofit/>
          </a:bodyPr>
          <a:lstStyle/>
          <a:p>
            <a:pPr eaLnBrk="1" hangingPunct="1"/>
            <a:r>
              <a:rPr lang="en-US" altLang="en-US" sz="2400" dirty="0"/>
              <a:t>Factorials are easy: n! = n(n-1)(n-2)</a:t>
            </a:r>
            <a:r>
              <a:rPr lang="en-US" altLang="en-US" sz="2400" dirty="0">
                <a:sym typeface="Symbol" pitchFamily="2" charset="2"/>
              </a:rPr>
              <a:t>    1</a:t>
            </a:r>
          </a:p>
          <a:p>
            <a:pPr lvl="1" eaLnBrk="1" hangingPunct="1">
              <a:buFont typeface="Wingdings" pitchFamily="2" charset="2"/>
              <a:buNone/>
            </a:pPr>
            <a:r>
              <a:rPr lang="en-US" altLang="en-US" sz="2400" b="1" dirty="0">
                <a:ea typeface="Arial" panose="020B0604020202020204" pitchFamily="34" charset="0"/>
                <a:sym typeface="Symbol" pitchFamily="2" charset="2"/>
              </a:rPr>
              <a:t>long factorial( long number) {</a:t>
            </a:r>
          </a:p>
          <a:p>
            <a:pPr lvl="1" eaLnBrk="1" hangingPunct="1">
              <a:buFont typeface="Wingdings" pitchFamily="2" charset="2"/>
              <a:buNone/>
            </a:pPr>
            <a:r>
              <a:rPr lang="en-US" altLang="en-US" sz="2400" b="1" dirty="0">
                <a:ea typeface="Arial" panose="020B0604020202020204" pitchFamily="34" charset="0"/>
                <a:sym typeface="Symbol" pitchFamily="2" charset="2"/>
              </a:rPr>
              <a:t>    if (number &lt;= 1)  {  // base case</a:t>
            </a:r>
          </a:p>
          <a:p>
            <a:pPr lvl="1" eaLnBrk="1" hangingPunct="1">
              <a:buFont typeface="Wingdings" pitchFamily="2" charset="2"/>
              <a:buNone/>
            </a:pPr>
            <a:r>
              <a:rPr lang="en-US" altLang="en-US" sz="2400" b="1" dirty="0">
                <a:ea typeface="Arial" panose="020B0604020202020204" pitchFamily="34" charset="0"/>
                <a:sym typeface="Symbol" pitchFamily="2" charset="2"/>
              </a:rPr>
              <a:t>        return 1;</a:t>
            </a:r>
          </a:p>
          <a:p>
            <a:pPr lvl="1" eaLnBrk="1" hangingPunct="1">
              <a:buFont typeface="Wingdings" pitchFamily="2" charset="2"/>
              <a:buNone/>
            </a:pPr>
            <a:r>
              <a:rPr lang="en-US" altLang="en-US" sz="2400" b="1" dirty="0">
                <a:ea typeface="Arial" panose="020B0604020202020204" pitchFamily="34" charset="0"/>
                <a:sym typeface="Symbol" pitchFamily="2" charset="2"/>
              </a:rPr>
              <a:t>    } else {</a:t>
            </a:r>
          </a:p>
          <a:p>
            <a:pPr lvl="1" eaLnBrk="1" hangingPunct="1">
              <a:buFont typeface="Wingdings" pitchFamily="2" charset="2"/>
              <a:buNone/>
            </a:pPr>
            <a:r>
              <a:rPr lang="en-US" altLang="en-US" sz="2400" b="1" dirty="0">
                <a:ea typeface="Arial" panose="020B0604020202020204" pitchFamily="34" charset="0"/>
                <a:sym typeface="Symbol" pitchFamily="2" charset="2"/>
              </a:rPr>
              <a:t>        return number * factorial(number - 1);</a:t>
            </a:r>
          </a:p>
          <a:p>
            <a:pPr lvl="1" eaLnBrk="1" hangingPunct="1">
              <a:buFont typeface="Wingdings" pitchFamily="2" charset="2"/>
              <a:buNone/>
            </a:pPr>
            <a:r>
              <a:rPr lang="en-US" altLang="en-US" sz="2400" b="1" dirty="0">
                <a:ea typeface="Arial" panose="020B0604020202020204" pitchFamily="34" charset="0"/>
                <a:sym typeface="Symbol" pitchFamily="2" charset="2"/>
              </a:rPr>
              <a:t>    }</a:t>
            </a:r>
          </a:p>
          <a:p>
            <a:pPr lvl="1" eaLnBrk="1" hangingPunct="1">
              <a:buFont typeface="Wingdings" pitchFamily="2" charset="2"/>
              <a:buNone/>
            </a:pPr>
            <a:r>
              <a:rPr lang="en-US" altLang="en-US" sz="2400" b="1" dirty="0">
                <a:ea typeface="Arial" panose="020B0604020202020204" pitchFamily="34" charset="0"/>
                <a:sym typeface="Symbol" pitchFamily="2" charset="2"/>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241DE32F-A264-53AA-F439-EBB0BA3C7321}"/>
              </a:ext>
            </a:extLst>
          </p:cNvPr>
          <p:cNvSpPr>
            <a:spLocks noGrp="1" noChangeArrowheads="1"/>
          </p:cNvSpPr>
          <p:nvPr>
            <p:ph type="title"/>
          </p:nvPr>
        </p:nvSpPr>
        <p:spPr>
          <a:xfrm>
            <a:off x="1069848" y="484632"/>
            <a:ext cx="10058400" cy="803286"/>
          </a:xfrm>
        </p:spPr>
        <p:txBody>
          <a:bodyPr>
            <a:normAutofit fontScale="90000"/>
          </a:bodyPr>
          <a:lstStyle/>
          <a:p>
            <a:pPr eaLnBrk="1" hangingPunct="1"/>
            <a:r>
              <a:rPr lang="en-US" altLang="ja-JP" dirty="0"/>
              <a:t>Illustration</a:t>
            </a:r>
            <a:endParaRPr lang="en-US" altLang="en-US" dirty="0"/>
          </a:p>
        </p:txBody>
      </p:sp>
      <p:grpSp>
        <p:nvGrpSpPr>
          <p:cNvPr id="45058" name="Group 46">
            <a:extLst>
              <a:ext uri="{FF2B5EF4-FFF2-40B4-BE49-F238E27FC236}">
                <a16:creationId xmlns:a16="http://schemas.microsoft.com/office/drawing/2014/main" id="{71F752A2-B6BE-0C0D-B18B-DB18653CACAE}"/>
              </a:ext>
            </a:extLst>
          </p:cNvPr>
          <p:cNvGrpSpPr>
            <a:grpSpLocks/>
          </p:cNvGrpSpPr>
          <p:nvPr/>
        </p:nvGrpSpPr>
        <p:grpSpPr bwMode="auto">
          <a:xfrm>
            <a:off x="2514600" y="1828800"/>
            <a:ext cx="8072438" cy="4856676"/>
            <a:chOff x="384" y="768"/>
            <a:chExt cx="5329" cy="3448"/>
          </a:xfrm>
        </p:grpSpPr>
        <p:sp>
          <p:nvSpPr>
            <p:cNvPr id="45059" name="Rectangle 3">
              <a:extLst>
                <a:ext uri="{FF2B5EF4-FFF2-40B4-BE49-F238E27FC236}">
                  <a16:creationId xmlns:a16="http://schemas.microsoft.com/office/drawing/2014/main" id="{748BC5F2-1DC9-687F-E50A-7B6ED8D9A372}"/>
                </a:ext>
              </a:extLst>
            </p:cNvPr>
            <p:cNvSpPr>
              <a:spLocks noChangeArrowheads="1"/>
            </p:cNvSpPr>
            <p:nvPr/>
          </p:nvSpPr>
          <p:spPr bwMode="auto">
            <a:xfrm>
              <a:off x="394" y="768"/>
              <a:ext cx="287"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60" name="Text Box 4">
              <a:extLst>
                <a:ext uri="{FF2B5EF4-FFF2-40B4-BE49-F238E27FC236}">
                  <a16:creationId xmlns:a16="http://schemas.microsoft.com/office/drawing/2014/main" id="{781B0C78-566F-ADF9-A0A6-BFCC179FAD5B}"/>
                </a:ext>
              </a:extLst>
            </p:cNvPr>
            <p:cNvSpPr txBox="1">
              <a:spLocks noChangeArrowheads="1"/>
            </p:cNvSpPr>
            <p:nvPr/>
          </p:nvSpPr>
          <p:spPr bwMode="auto">
            <a:xfrm>
              <a:off x="384" y="794"/>
              <a:ext cx="28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5!</a:t>
              </a:r>
            </a:p>
          </p:txBody>
        </p:sp>
        <p:sp>
          <p:nvSpPr>
            <p:cNvPr id="45061" name="Rectangle 5">
              <a:extLst>
                <a:ext uri="{FF2B5EF4-FFF2-40B4-BE49-F238E27FC236}">
                  <a16:creationId xmlns:a16="http://schemas.microsoft.com/office/drawing/2014/main" id="{A56ABDD4-9588-E187-2272-2061829D5660}"/>
                </a:ext>
              </a:extLst>
            </p:cNvPr>
            <p:cNvSpPr>
              <a:spLocks noChangeArrowheads="1"/>
            </p:cNvSpPr>
            <p:nvPr/>
          </p:nvSpPr>
          <p:spPr bwMode="auto">
            <a:xfrm>
              <a:off x="404" y="1366"/>
              <a:ext cx="602"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62" name="Text Box 6">
              <a:extLst>
                <a:ext uri="{FF2B5EF4-FFF2-40B4-BE49-F238E27FC236}">
                  <a16:creationId xmlns:a16="http://schemas.microsoft.com/office/drawing/2014/main" id="{26ED75A4-4273-335F-ED8F-08AC1B35B6BA}"/>
                </a:ext>
              </a:extLst>
            </p:cNvPr>
            <p:cNvSpPr txBox="1">
              <a:spLocks noChangeArrowheads="1"/>
            </p:cNvSpPr>
            <p:nvPr/>
          </p:nvSpPr>
          <p:spPr bwMode="auto">
            <a:xfrm>
              <a:off x="394" y="1392"/>
              <a:ext cx="62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5 * 4!</a:t>
              </a:r>
            </a:p>
          </p:txBody>
        </p:sp>
        <p:sp>
          <p:nvSpPr>
            <p:cNvPr id="45063" name="Line 7">
              <a:extLst>
                <a:ext uri="{FF2B5EF4-FFF2-40B4-BE49-F238E27FC236}">
                  <a16:creationId xmlns:a16="http://schemas.microsoft.com/office/drawing/2014/main" id="{84BD059E-4B99-6B22-5B15-8BC7DAF45D84}"/>
                </a:ext>
              </a:extLst>
            </p:cNvPr>
            <p:cNvSpPr>
              <a:spLocks noChangeShapeType="1"/>
            </p:cNvSpPr>
            <p:nvPr/>
          </p:nvSpPr>
          <p:spPr bwMode="auto">
            <a:xfrm>
              <a:off x="538" y="1104"/>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5064" name="Rectangle 8">
              <a:extLst>
                <a:ext uri="{FF2B5EF4-FFF2-40B4-BE49-F238E27FC236}">
                  <a16:creationId xmlns:a16="http://schemas.microsoft.com/office/drawing/2014/main" id="{4F32C5C4-63C1-6724-E54E-DFF1A3828AFC}"/>
                </a:ext>
              </a:extLst>
            </p:cNvPr>
            <p:cNvSpPr>
              <a:spLocks noChangeArrowheads="1"/>
            </p:cNvSpPr>
            <p:nvPr/>
          </p:nvSpPr>
          <p:spPr bwMode="auto">
            <a:xfrm>
              <a:off x="730" y="1990"/>
              <a:ext cx="602"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65" name="Text Box 9">
              <a:extLst>
                <a:ext uri="{FF2B5EF4-FFF2-40B4-BE49-F238E27FC236}">
                  <a16:creationId xmlns:a16="http://schemas.microsoft.com/office/drawing/2014/main" id="{0AE16014-71F0-B00E-9CAE-308EF83542CE}"/>
                </a:ext>
              </a:extLst>
            </p:cNvPr>
            <p:cNvSpPr txBox="1">
              <a:spLocks noChangeArrowheads="1"/>
            </p:cNvSpPr>
            <p:nvPr/>
          </p:nvSpPr>
          <p:spPr bwMode="auto">
            <a:xfrm>
              <a:off x="720" y="2016"/>
              <a:ext cx="67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4 * 3!</a:t>
              </a:r>
            </a:p>
          </p:txBody>
        </p:sp>
        <p:sp>
          <p:nvSpPr>
            <p:cNvPr id="45066" name="Line 10">
              <a:extLst>
                <a:ext uri="{FF2B5EF4-FFF2-40B4-BE49-F238E27FC236}">
                  <a16:creationId xmlns:a16="http://schemas.microsoft.com/office/drawing/2014/main" id="{E9D44DD7-D6BD-862E-0D40-4E9C55A0F86F}"/>
                </a:ext>
              </a:extLst>
            </p:cNvPr>
            <p:cNvSpPr>
              <a:spLocks noChangeShapeType="1"/>
            </p:cNvSpPr>
            <p:nvPr/>
          </p:nvSpPr>
          <p:spPr bwMode="auto">
            <a:xfrm>
              <a:off x="816" y="1728"/>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5067" name="Rectangle 11">
              <a:extLst>
                <a:ext uri="{FF2B5EF4-FFF2-40B4-BE49-F238E27FC236}">
                  <a16:creationId xmlns:a16="http://schemas.microsoft.com/office/drawing/2014/main" id="{69E6F85B-7520-4504-D47C-5BCECCA0F047}"/>
                </a:ext>
              </a:extLst>
            </p:cNvPr>
            <p:cNvSpPr>
              <a:spLocks noChangeArrowheads="1"/>
            </p:cNvSpPr>
            <p:nvPr/>
          </p:nvSpPr>
          <p:spPr bwMode="auto">
            <a:xfrm>
              <a:off x="1018" y="2614"/>
              <a:ext cx="600"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68" name="Text Box 12">
              <a:extLst>
                <a:ext uri="{FF2B5EF4-FFF2-40B4-BE49-F238E27FC236}">
                  <a16:creationId xmlns:a16="http://schemas.microsoft.com/office/drawing/2014/main" id="{683572AD-2511-2669-54B0-323AF6C6A2CA}"/>
                </a:ext>
              </a:extLst>
            </p:cNvPr>
            <p:cNvSpPr txBox="1">
              <a:spLocks noChangeArrowheads="1"/>
            </p:cNvSpPr>
            <p:nvPr/>
          </p:nvSpPr>
          <p:spPr bwMode="auto">
            <a:xfrm>
              <a:off x="1008" y="2640"/>
              <a:ext cx="67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3 * 2!</a:t>
              </a:r>
            </a:p>
          </p:txBody>
        </p:sp>
        <p:sp>
          <p:nvSpPr>
            <p:cNvPr id="45069" name="Line 13">
              <a:extLst>
                <a:ext uri="{FF2B5EF4-FFF2-40B4-BE49-F238E27FC236}">
                  <a16:creationId xmlns:a16="http://schemas.microsoft.com/office/drawing/2014/main" id="{46A53204-263E-3364-EB6A-A6A6F9A5AA27}"/>
                </a:ext>
              </a:extLst>
            </p:cNvPr>
            <p:cNvSpPr>
              <a:spLocks noChangeShapeType="1"/>
            </p:cNvSpPr>
            <p:nvPr/>
          </p:nvSpPr>
          <p:spPr bwMode="auto">
            <a:xfrm>
              <a:off x="1104" y="2352"/>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5070" name="Rectangle 14">
              <a:extLst>
                <a:ext uri="{FF2B5EF4-FFF2-40B4-BE49-F238E27FC236}">
                  <a16:creationId xmlns:a16="http://schemas.microsoft.com/office/drawing/2014/main" id="{5A9A58D3-931D-AE80-3A4E-2D9BFF7E9D62}"/>
                </a:ext>
              </a:extLst>
            </p:cNvPr>
            <p:cNvSpPr>
              <a:spLocks noChangeArrowheads="1"/>
            </p:cNvSpPr>
            <p:nvPr/>
          </p:nvSpPr>
          <p:spPr bwMode="auto">
            <a:xfrm>
              <a:off x="1306" y="3238"/>
              <a:ext cx="600"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71" name="Text Box 15">
              <a:extLst>
                <a:ext uri="{FF2B5EF4-FFF2-40B4-BE49-F238E27FC236}">
                  <a16:creationId xmlns:a16="http://schemas.microsoft.com/office/drawing/2014/main" id="{E68F4A63-0084-6702-155E-0545EEBF8E61}"/>
                </a:ext>
              </a:extLst>
            </p:cNvPr>
            <p:cNvSpPr txBox="1">
              <a:spLocks noChangeArrowheads="1"/>
            </p:cNvSpPr>
            <p:nvPr/>
          </p:nvSpPr>
          <p:spPr bwMode="auto">
            <a:xfrm>
              <a:off x="1296" y="3264"/>
              <a:ext cx="67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2 * 1!</a:t>
              </a:r>
            </a:p>
          </p:txBody>
        </p:sp>
        <p:sp>
          <p:nvSpPr>
            <p:cNvPr id="45072" name="Line 16">
              <a:extLst>
                <a:ext uri="{FF2B5EF4-FFF2-40B4-BE49-F238E27FC236}">
                  <a16:creationId xmlns:a16="http://schemas.microsoft.com/office/drawing/2014/main" id="{4CE00FFD-429B-D09D-BA4E-FC20F97A5FF8}"/>
                </a:ext>
              </a:extLst>
            </p:cNvPr>
            <p:cNvSpPr>
              <a:spLocks noChangeShapeType="1"/>
            </p:cNvSpPr>
            <p:nvPr/>
          </p:nvSpPr>
          <p:spPr bwMode="auto">
            <a:xfrm>
              <a:off x="1392" y="2976"/>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5073" name="Rectangle 17">
              <a:extLst>
                <a:ext uri="{FF2B5EF4-FFF2-40B4-BE49-F238E27FC236}">
                  <a16:creationId xmlns:a16="http://schemas.microsoft.com/office/drawing/2014/main" id="{CB18FF50-E4FA-1BF7-FC79-194C03FE1902}"/>
                </a:ext>
              </a:extLst>
            </p:cNvPr>
            <p:cNvSpPr>
              <a:spLocks noChangeArrowheads="1"/>
            </p:cNvSpPr>
            <p:nvPr/>
          </p:nvSpPr>
          <p:spPr bwMode="auto">
            <a:xfrm>
              <a:off x="1594" y="3840"/>
              <a:ext cx="287"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74" name="Text Box 18">
              <a:extLst>
                <a:ext uri="{FF2B5EF4-FFF2-40B4-BE49-F238E27FC236}">
                  <a16:creationId xmlns:a16="http://schemas.microsoft.com/office/drawing/2014/main" id="{AA5973E7-3853-50CB-C3D7-2BE4B40DECED}"/>
                </a:ext>
              </a:extLst>
            </p:cNvPr>
            <p:cNvSpPr txBox="1">
              <a:spLocks noChangeArrowheads="1"/>
            </p:cNvSpPr>
            <p:nvPr/>
          </p:nvSpPr>
          <p:spPr bwMode="auto">
            <a:xfrm>
              <a:off x="1612" y="3866"/>
              <a:ext cx="22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1</a:t>
              </a:r>
            </a:p>
          </p:txBody>
        </p:sp>
        <p:sp>
          <p:nvSpPr>
            <p:cNvPr id="45075" name="Line 19">
              <a:extLst>
                <a:ext uri="{FF2B5EF4-FFF2-40B4-BE49-F238E27FC236}">
                  <a16:creationId xmlns:a16="http://schemas.microsoft.com/office/drawing/2014/main" id="{0C7F70F9-4B96-6325-3995-212356D870B6}"/>
                </a:ext>
              </a:extLst>
            </p:cNvPr>
            <p:cNvSpPr>
              <a:spLocks noChangeShapeType="1"/>
            </p:cNvSpPr>
            <p:nvPr/>
          </p:nvSpPr>
          <p:spPr bwMode="auto">
            <a:xfrm>
              <a:off x="1728" y="3600"/>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5076" name="Rectangle 20">
              <a:extLst>
                <a:ext uri="{FF2B5EF4-FFF2-40B4-BE49-F238E27FC236}">
                  <a16:creationId xmlns:a16="http://schemas.microsoft.com/office/drawing/2014/main" id="{17DEBE06-6862-AEC6-D94F-25A2279A7DF9}"/>
                </a:ext>
              </a:extLst>
            </p:cNvPr>
            <p:cNvSpPr>
              <a:spLocks noChangeArrowheads="1"/>
            </p:cNvSpPr>
            <p:nvPr/>
          </p:nvSpPr>
          <p:spPr bwMode="auto">
            <a:xfrm>
              <a:off x="2410" y="768"/>
              <a:ext cx="288"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77" name="Text Box 21">
              <a:extLst>
                <a:ext uri="{FF2B5EF4-FFF2-40B4-BE49-F238E27FC236}">
                  <a16:creationId xmlns:a16="http://schemas.microsoft.com/office/drawing/2014/main" id="{E7FE8A23-440E-C54F-65AB-18527286EDFB}"/>
                </a:ext>
              </a:extLst>
            </p:cNvPr>
            <p:cNvSpPr txBox="1">
              <a:spLocks noChangeArrowheads="1"/>
            </p:cNvSpPr>
            <p:nvPr/>
          </p:nvSpPr>
          <p:spPr bwMode="auto">
            <a:xfrm>
              <a:off x="2400" y="794"/>
              <a:ext cx="28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5!</a:t>
              </a:r>
            </a:p>
          </p:txBody>
        </p:sp>
        <p:sp>
          <p:nvSpPr>
            <p:cNvPr id="45078" name="Rectangle 22">
              <a:extLst>
                <a:ext uri="{FF2B5EF4-FFF2-40B4-BE49-F238E27FC236}">
                  <a16:creationId xmlns:a16="http://schemas.microsoft.com/office/drawing/2014/main" id="{038A889E-8120-D010-22BB-26E925267A05}"/>
                </a:ext>
              </a:extLst>
            </p:cNvPr>
            <p:cNvSpPr>
              <a:spLocks noChangeArrowheads="1"/>
            </p:cNvSpPr>
            <p:nvPr/>
          </p:nvSpPr>
          <p:spPr bwMode="auto">
            <a:xfrm>
              <a:off x="2420" y="1366"/>
              <a:ext cx="600"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79" name="Text Box 23">
              <a:extLst>
                <a:ext uri="{FF2B5EF4-FFF2-40B4-BE49-F238E27FC236}">
                  <a16:creationId xmlns:a16="http://schemas.microsoft.com/office/drawing/2014/main" id="{2308A0E3-ECF2-25FE-5BF0-3F2F192B230D}"/>
                </a:ext>
              </a:extLst>
            </p:cNvPr>
            <p:cNvSpPr txBox="1">
              <a:spLocks noChangeArrowheads="1"/>
            </p:cNvSpPr>
            <p:nvPr/>
          </p:nvSpPr>
          <p:spPr bwMode="auto">
            <a:xfrm>
              <a:off x="2410" y="1392"/>
              <a:ext cx="625"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5 * 4!</a:t>
              </a:r>
            </a:p>
          </p:txBody>
        </p:sp>
        <p:sp>
          <p:nvSpPr>
            <p:cNvPr id="45080" name="Line 24">
              <a:extLst>
                <a:ext uri="{FF2B5EF4-FFF2-40B4-BE49-F238E27FC236}">
                  <a16:creationId xmlns:a16="http://schemas.microsoft.com/office/drawing/2014/main" id="{CBF7E54E-B6CE-6985-6276-D977CC6E19C2}"/>
                </a:ext>
              </a:extLst>
            </p:cNvPr>
            <p:cNvSpPr>
              <a:spLocks noChangeShapeType="1"/>
            </p:cNvSpPr>
            <p:nvPr/>
          </p:nvSpPr>
          <p:spPr bwMode="auto">
            <a:xfrm>
              <a:off x="2554" y="1104"/>
              <a:ext cx="0" cy="24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5081" name="Rectangle 25">
              <a:extLst>
                <a:ext uri="{FF2B5EF4-FFF2-40B4-BE49-F238E27FC236}">
                  <a16:creationId xmlns:a16="http://schemas.microsoft.com/office/drawing/2014/main" id="{246E032D-4262-64C5-6D93-C871AC1814AF}"/>
                </a:ext>
              </a:extLst>
            </p:cNvPr>
            <p:cNvSpPr>
              <a:spLocks noChangeArrowheads="1"/>
            </p:cNvSpPr>
            <p:nvPr/>
          </p:nvSpPr>
          <p:spPr bwMode="auto">
            <a:xfrm>
              <a:off x="2746" y="1990"/>
              <a:ext cx="600"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82" name="Text Box 26">
              <a:extLst>
                <a:ext uri="{FF2B5EF4-FFF2-40B4-BE49-F238E27FC236}">
                  <a16:creationId xmlns:a16="http://schemas.microsoft.com/office/drawing/2014/main" id="{2B17BB47-9ADC-3E73-8E42-F47929E8A716}"/>
                </a:ext>
              </a:extLst>
            </p:cNvPr>
            <p:cNvSpPr txBox="1">
              <a:spLocks noChangeArrowheads="1"/>
            </p:cNvSpPr>
            <p:nvPr/>
          </p:nvSpPr>
          <p:spPr bwMode="auto">
            <a:xfrm>
              <a:off x="2736" y="2016"/>
              <a:ext cx="67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4 * 3!</a:t>
              </a:r>
            </a:p>
          </p:txBody>
        </p:sp>
        <p:sp>
          <p:nvSpPr>
            <p:cNvPr id="45083" name="Line 27">
              <a:extLst>
                <a:ext uri="{FF2B5EF4-FFF2-40B4-BE49-F238E27FC236}">
                  <a16:creationId xmlns:a16="http://schemas.microsoft.com/office/drawing/2014/main" id="{B2BC80CE-E9FE-F349-EA78-00EE722836B3}"/>
                </a:ext>
              </a:extLst>
            </p:cNvPr>
            <p:cNvSpPr>
              <a:spLocks noChangeShapeType="1"/>
            </p:cNvSpPr>
            <p:nvPr/>
          </p:nvSpPr>
          <p:spPr bwMode="auto">
            <a:xfrm>
              <a:off x="2832" y="1728"/>
              <a:ext cx="0" cy="24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5084" name="Rectangle 28">
              <a:extLst>
                <a:ext uri="{FF2B5EF4-FFF2-40B4-BE49-F238E27FC236}">
                  <a16:creationId xmlns:a16="http://schemas.microsoft.com/office/drawing/2014/main" id="{1588D7AC-EF92-B1FD-5FCA-8809D0130263}"/>
                </a:ext>
              </a:extLst>
            </p:cNvPr>
            <p:cNvSpPr>
              <a:spLocks noChangeArrowheads="1"/>
            </p:cNvSpPr>
            <p:nvPr/>
          </p:nvSpPr>
          <p:spPr bwMode="auto">
            <a:xfrm>
              <a:off x="3034" y="2614"/>
              <a:ext cx="600"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85" name="Text Box 29">
              <a:extLst>
                <a:ext uri="{FF2B5EF4-FFF2-40B4-BE49-F238E27FC236}">
                  <a16:creationId xmlns:a16="http://schemas.microsoft.com/office/drawing/2014/main" id="{92AD531E-6709-1693-5751-CE0B8410AF27}"/>
                </a:ext>
              </a:extLst>
            </p:cNvPr>
            <p:cNvSpPr txBox="1">
              <a:spLocks noChangeArrowheads="1"/>
            </p:cNvSpPr>
            <p:nvPr/>
          </p:nvSpPr>
          <p:spPr bwMode="auto">
            <a:xfrm>
              <a:off x="3024" y="2640"/>
              <a:ext cx="67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3 * 2!</a:t>
              </a:r>
            </a:p>
          </p:txBody>
        </p:sp>
        <p:sp>
          <p:nvSpPr>
            <p:cNvPr id="45086" name="Line 30">
              <a:extLst>
                <a:ext uri="{FF2B5EF4-FFF2-40B4-BE49-F238E27FC236}">
                  <a16:creationId xmlns:a16="http://schemas.microsoft.com/office/drawing/2014/main" id="{9ABCAB93-990E-1D46-4CA5-05A74FAE07FC}"/>
                </a:ext>
              </a:extLst>
            </p:cNvPr>
            <p:cNvSpPr>
              <a:spLocks noChangeShapeType="1"/>
            </p:cNvSpPr>
            <p:nvPr/>
          </p:nvSpPr>
          <p:spPr bwMode="auto">
            <a:xfrm>
              <a:off x="3120" y="2352"/>
              <a:ext cx="0" cy="24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5087" name="Rectangle 31">
              <a:extLst>
                <a:ext uri="{FF2B5EF4-FFF2-40B4-BE49-F238E27FC236}">
                  <a16:creationId xmlns:a16="http://schemas.microsoft.com/office/drawing/2014/main" id="{D434FD22-F03C-E24E-A73C-B18301AF82F5}"/>
                </a:ext>
              </a:extLst>
            </p:cNvPr>
            <p:cNvSpPr>
              <a:spLocks noChangeArrowheads="1"/>
            </p:cNvSpPr>
            <p:nvPr/>
          </p:nvSpPr>
          <p:spPr bwMode="auto">
            <a:xfrm>
              <a:off x="3322" y="3238"/>
              <a:ext cx="602" cy="362"/>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88" name="Text Box 32">
              <a:extLst>
                <a:ext uri="{FF2B5EF4-FFF2-40B4-BE49-F238E27FC236}">
                  <a16:creationId xmlns:a16="http://schemas.microsoft.com/office/drawing/2014/main" id="{80723B10-7FA6-A537-29DB-0A54391992C6}"/>
                </a:ext>
              </a:extLst>
            </p:cNvPr>
            <p:cNvSpPr txBox="1">
              <a:spLocks noChangeArrowheads="1"/>
            </p:cNvSpPr>
            <p:nvPr/>
          </p:nvSpPr>
          <p:spPr bwMode="auto">
            <a:xfrm>
              <a:off x="3312" y="3264"/>
              <a:ext cx="67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2 * 1!</a:t>
              </a:r>
            </a:p>
          </p:txBody>
        </p:sp>
        <p:sp>
          <p:nvSpPr>
            <p:cNvPr id="45089" name="Line 33">
              <a:extLst>
                <a:ext uri="{FF2B5EF4-FFF2-40B4-BE49-F238E27FC236}">
                  <a16:creationId xmlns:a16="http://schemas.microsoft.com/office/drawing/2014/main" id="{F74C23C8-0BED-6C42-A75F-84B7D5D0633A}"/>
                </a:ext>
              </a:extLst>
            </p:cNvPr>
            <p:cNvSpPr>
              <a:spLocks noChangeShapeType="1"/>
            </p:cNvSpPr>
            <p:nvPr/>
          </p:nvSpPr>
          <p:spPr bwMode="auto">
            <a:xfrm>
              <a:off x="3408" y="2976"/>
              <a:ext cx="0" cy="240"/>
            </a:xfrm>
            <a:prstGeom prst="line">
              <a:avLst/>
            </a:prstGeom>
            <a:noFill/>
            <a:ln w="12700" cap="sq">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45090" name="Rectangle 34">
              <a:extLst>
                <a:ext uri="{FF2B5EF4-FFF2-40B4-BE49-F238E27FC236}">
                  <a16:creationId xmlns:a16="http://schemas.microsoft.com/office/drawing/2014/main" id="{3181E335-3F11-B6E7-82B7-6548877C2060}"/>
                </a:ext>
              </a:extLst>
            </p:cNvPr>
            <p:cNvSpPr>
              <a:spLocks noChangeArrowheads="1"/>
            </p:cNvSpPr>
            <p:nvPr/>
          </p:nvSpPr>
          <p:spPr bwMode="auto">
            <a:xfrm>
              <a:off x="3610" y="3840"/>
              <a:ext cx="288" cy="336"/>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a:p>
          </p:txBody>
        </p:sp>
        <p:sp>
          <p:nvSpPr>
            <p:cNvPr id="45091" name="Text Box 35">
              <a:extLst>
                <a:ext uri="{FF2B5EF4-FFF2-40B4-BE49-F238E27FC236}">
                  <a16:creationId xmlns:a16="http://schemas.microsoft.com/office/drawing/2014/main" id="{6C035147-234B-5C74-3F4B-0773D9F8472C}"/>
                </a:ext>
              </a:extLst>
            </p:cNvPr>
            <p:cNvSpPr txBox="1">
              <a:spLocks noChangeArrowheads="1"/>
            </p:cNvSpPr>
            <p:nvPr/>
          </p:nvSpPr>
          <p:spPr bwMode="auto">
            <a:xfrm>
              <a:off x="3628" y="3866"/>
              <a:ext cx="22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1</a:t>
              </a:r>
            </a:p>
          </p:txBody>
        </p:sp>
        <p:sp>
          <p:nvSpPr>
            <p:cNvPr id="45092" name="Line 36">
              <a:extLst>
                <a:ext uri="{FF2B5EF4-FFF2-40B4-BE49-F238E27FC236}">
                  <a16:creationId xmlns:a16="http://schemas.microsoft.com/office/drawing/2014/main" id="{1AB082A4-95C7-CB7A-E8A1-8D635DBDB5E0}"/>
                </a:ext>
              </a:extLst>
            </p:cNvPr>
            <p:cNvSpPr>
              <a:spLocks noChangeShapeType="1"/>
            </p:cNvSpPr>
            <p:nvPr/>
          </p:nvSpPr>
          <p:spPr bwMode="auto">
            <a:xfrm>
              <a:off x="3744" y="3600"/>
              <a:ext cx="0" cy="240"/>
            </a:xfrm>
            <a:prstGeom prst="line">
              <a:avLst/>
            </a:prstGeom>
            <a:noFill/>
            <a:ln w="12700" cap="sq">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45093" name="Text Box 37">
              <a:extLst>
                <a:ext uri="{FF2B5EF4-FFF2-40B4-BE49-F238E27FC236}">
                  <a16:creationId xmlns:a16="http://schemas.microsoft.com/office/drawing/2014/main" id="{223F4F07-D97F-C13D-15E1-8BB8F0904841}"/>
                </a:ext>
              </a:extLst>
            </p:cNvPr>
            <p:cNvSpPr txBox="1">
              <a:spLocks noChangeArrowheads="1"/>
            </p:cNvSpPr>
            <p:nvPr/>
          </p:nvSpPr>
          <p:spPr bwMode="auto">
            <a:xfrm>
              <a:off x="3984" y="3552"/>
              <a:ext cx="94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1 returned</a:t>
              </a:r>
            </a:p>
          </p:txBody>
        </p:sp>
        <p:sp>
          <p:nvSpPr>
            <p:cNvPr id="45094" name="Text Box 38">
              <a:extLst>
                <a:ext uri="{FF2B5EF4-FFF2-40B4-BE49-F238E27FC236}">
                  <a16:creationId xmlns:a16="http://schemas.microsoft.com/office/drawing/2014/main" id="{C77B8CC7-355F-289E-A065-A904F3C8098B}"/>
                </a:ext>
              </a:extLst>
            </p:cNvPr>
            <p:cNvSpPr txBox="1">
              <a:spLocks noChangeArrowheads="1"/>
            </p:cNvSpPr>
            <p:nvPr/>
          </p:nvSpPr>
          <p:spPr bwMode="auto">
            <a:xfrm>
              <a:off x="3974" y="2906"/>
              <a:ext cx="173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2! = 2*1=2 returned</a:t>
              </a:r>
            </a:p>
          </p:txBody>
        </p:sp>
        <p:sp>
          <p:nvSpPr>
            <p:cNvPr id="45095" name="Text Box 39">
              <a:extLst>
                <a:ext uri="{FF2B5EF4-FFF2-40B4-BE49-F238E27FC236}">
                  <a16:creationId xmlns:a16="http://schemas.microsoft.com/office/drawing/2014/main" id="{C7AD8A29-9828-47AA-D470-C40CC031AB44}"/>
                </a:ext>
              </a:extLst>
            </p:cNvPr>
            <p:cNvSpPr txBox="1">
              <a:spLocks noChangeArrowheads="1"/>
            </p:cNvSpPr>
            <p:nvPr/>
          </p:nvSpPr>
          <p:spPr bwMode="auto">
            <a:xfrm>
              <a:off x="3638" y="2330"/>
              <a:ext cx="183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3! = 3*2 = 6 returned</a:t>
              </a:r>
            </a:p>
          </p:txBody>
        </p:sp>
        <p:sp>
          <p:nvSpPr>
            <p:cNvPr id="45096" name="Text Box 40">
              <a:extLst>
                <a:ext uri="{FF2B5EF4-FFF2-40B4-BE49-F238E27FC236}">
                  <a16:creationId xmlns:a16="http://schemas.microsoft.com/office/drawing/2014/main" id="{50979E45-52FB-A4C7-FC90-634800DC59B9}"/>
                </a:ext>
              </a:extLst>
            </p:cNvPr>
            <p:cNvSpPr txBox="1">
              <a:spLocks noChangeArrowheads="1"/>
            </p:cNvSpPr>
            <p:nvPr/>
          </p:nvSpPr>
          <p:spPr bwMode="auto">
            <a:xfrm>
              <a:off x="3350" y="1658"/>
              <a:ext cx="193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4! = 4*6 = 24 returned</a:t>
              </a:r>
            </a:p>
          </p:txBody>
        </p:sp>
        <p:sp>
          <p:nvSpPr>
            <p:cNvPr id="45097" name="Text Box 41">
              <a:extLst>
                <a:ext uri="{FF2B5EF4-FFF2-40B4-BE49-F238E27FC236}">
                  <a16:creationId xmlns:a16="http://schemas.microsoft.com/office/drawing/2014/main" id="{241FC5C7-9F69-9FEA-177E-A2D967701849}"/>
                </a:ext>
              </a:extLst>
            </p:cNvPr>
            <p:cNvSpPr txBox="1">
              <a:spLocks noChangeArrowheads="1"/>
            </p:cNvSpPr>
            <p:nvPr/>
          </p:nvSpPr>
          <p:spPr bwMode="auto">
            <a:xfrm>
              <a:off x="3014" y="1082"/>
              <a:ext cx="21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5! = 5*24 = 120 returned</a:t>
              </a:r>
            </a:p>
          </p:txBody>
        </p:sp>
        <p:sp>
          <p:nvSpPr>
            <p:cNvPr id="45098" name="Text Box 42">
              <a:extLst>
                <a:ext uri="{FF2B5EF4-FFF2-40B4-BE49-F238E27FC236}">
                  <a16:creationId xmlns:a16="http://schemas.microsoft.com/office/drawing/2014/main" id="{CE663A7E-013C-E10D-CF5C-A347A62D6937}"/>
                </a:ext>
              </a:extLst>
            </p:cNvPr>
            <p:cNvSpPr txBox="1">
              <a:spLocks noChangeArrowheads="1"/>
            </p:cNvSpPr>
            <p:nvPr/>
          </p:nvSpPr>
          <p:spPr bwMode="auto">
            <a:xfrm>
              <a:off x="1104" y="768"/>
              <a:ext cx="934"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Recursive</a:t>
              </a:r>
            </a:p>
            <a:p>
              <a:pPr eaLnBrk="1" hangingPunct="1"/>
              <a:r>
                <a:rPr lang="en-US" altLang="en-US" sz="2400"/>
                <a:t>calls</a:t>
              </a:r>
            </a:p>
          </p:txBody>
        </p:sp>
        <p:sp>
          <p:nvSpPr>
            <p:cNvPr id="45099" name="Line 43">
              <a:extLst>
                <a:ext uri="{FF2B5EF4-FFF2-40B4-BE49-F238E27FC236}">
                  <a16:creationId xmlns:a16="http://schemas.microsoft.com/office/drawing/2014/main" id="{160963C6-845A-D30C-C9D0-0630BEBE8900}"/>
                </a:ext>
              </a:extLst>
            </p:cNvPr>
            <p:cNvSpPr>
              <a:spLocks noChangeShapeType="1"/>
            </p:cNvSpPr>
            <p:nvPr/>
          </p:nvSpPr>
          <p:spPr bwMode="auto">
            <a:xfrm>
              <a:off x="1344" y="1344"/>
              <a:ext cx="0" cy="384"/>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5100" name="Text Box 44">
              <a:extLst>
                <a:ext uri="{FF2B5EF4-FFF2-40B4-BE49-F238E27FC236}">
                  <a16:creationId xmlns:a16="http://schemas.microsoft.com/office/drawing/2014/main" id="{54BDF2E2-BAF9-9B88-6850-FAD6552C810B}"/>
                </a:ext>
              </a:extLst>
            </p:cNvPr>
            <p:cNvSpPr txBox="1">
              <a:spLocks noChangeArrowheads="1"/>
            </p:cNvSpPr>
            <p:nvPr/>
          </p:nvSpPr>
          <p:spPr bwMode="auto">
            <a:xfrm>
              <a:off x="2534" y="3626"/>
              <a:ext cx="934"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ＭＳ Ｐゴシック" panose="020B0600070205080204" pitchFamily="34" charset="-128"/>
                </a:defRPr>
              </a:lvl1pPr>
              <a:lvl2pPr marL="742950" indent="-285750">
                <a:defRPr>
                  <a:solidFill>
                    <a:schemeClr val="tx1"/>
                  </a:solidFill>
                  <a:latin typeface="Times New Roman" panose="02020603050405020304" pitchFamily="18" charset="0"/>
                  <a:ea typeface="ＭＳ Ｐゴシック" panose="020B0600070205080204" pitchFamily="34" charset="-128"/>
                </a:defRPr>
              </a:lvl2pPr>
              <a:lvl3pPr marL="1143000" indent="-228600">
                <a:defRPr>
                  <a:solidFill>
                    <a:schemeClr val="tx1"/>
                  </a:solidFill>
                  <a:latin typeface="Times New Roman" panose="02020603050405020304" pitchFamily="18" charset="0"/>
                  <a:ea typeface="ＭＳ Ｐゴシック" panose="020B0600070205080204" pitchFamily="34" charset="-128"/>
                </a:defRPr>
              </a:lvl3pPr>
              <a:lvl4pPr marL="1600200" indent="-228600">
                <a:defRPr>
                  <a:solidFill>
                    <a:schemeClr val="tx1"/>
                  </a:solidFill>
                  <a:latin typeface="Times New Roman" panose="02020603050405020304" pitchFamily="18" charset="0"/>
                  <a:ea typeface="ＭＳ Ｐゴシック" panose="020B0600070205080204" pitchFamily="34" charset="-128"/>
                </a:defRPr>
              </a:lvl4pPr>
              <a:lvl5pPr marL="2057400" indent="-228600">
                <a:defRPr>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400"/>
                <a:t>Recursive</a:t>
              </a:r>
            </a:p>
            <a:p>
              <a:pPr eaLnBrk="1" hangingPunct="1"/>
              <a:r>
                <a:rPr lang="en-US" altLang="en-US" sz="2400"/>
                <a:t>returns</a:t>
              </a:r>
            </a:p>
          </p:txBody>
        </p:sp>
        <p:sp>
          <p:nvSpPr>
            <p:cNvPr id="45101" name="Line 45">
              <a:extLst>
                <a:ext uri="{FF2B5EF4-FFF2-40B4-BE49-F238E27FC236}">
                  <a16:creationId xmlns:a16="http://schemas.microsoft.com/office/drawing/2014/main" id="{C8539BFD-F0A3-3C78-9C70-9C50BFCE0BA7}"/>
                </a:ext>
              </a:extLst>
            </p:cNvPr>
            <p:cNvSpPr>
              <a:spLocks noChangeShapeType="1"/>
            </p:cNvSpPr>
            <p:nvPr/>
          </p:nvSpPr>
          <p:spPr bwMode="auto">
            <a:xfrm flipV="1">
              <a:off x="2784" y="3167"/>
              <a:ext cx="0" cy="433"/>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AF45-8907-5FEB-48C8-044E5CC7AFBB}"/>
              </a:ext>
            </a:extLst>
          </p:cNvPr>
          <p:cNvSpPr>
            <a:spLocks noGrp="1"/>
          </p:cNvSpPr>
          <p:nvPr>
            <p:ph type="title"/>
          </p:nvPr>
        </p:nvSpPr>
        <p:spPr/>
        <p:txBody>
          <a:bodyPr/>
          <a:lstStyle/>
          <a:p>
            <a:r>
              <a:rPr lang="en-US" sz="3200" b="1" kern="1600" dirty="0">
                <a:effectLst/>
                <a:latin typeface="Arial" panose="020B0604020202020204" pitchFamily="34" charset="0"/>
              </a:rPr>
              <a:t>Comments</a:t>
            </a:r>
            <a:endParaRPr lang="en-US" dirty="0"/>
          </a:p>
        </p:txBody>
      </p:sp>
      <p:sp>
        <p:nvSpPr>
          <p:cNvPr id="4" name="Slide Number Placeholder 3">
            <a:extLst>
              <a:ext uri="{FF2B5EF4-FFF2-40B4-BE49-F238E27FC236}">
                <a16:creationId xmlns:a16="http://schemas.microsoft.com/office/drawing/2014/main" id="{B27EB89B-A296-F05E-DAE4-6990F49D3A7F}"/>
              </a:ext>
            </a:extLst>
          </p:cNvPr>
          <p:cNvSpPr>
            <a:spLocks noGrp="1"/>
          </p:cNvSpPr>
          <p:nvPr>
            <p:ph type="sldNum" sz="quarter" idx="12"/>
          </p:nvPr>
        </p:nvSpPr>
        <p:spPr/>
        <p:txBody>
          <a:bodyPr/>
          <a:lstStyle/>
          <a:p>
            <a:fld id="{6113E31D-E2AB-40D1-8B51-AFA5AFEF393A}" type="slidenum">
              <a:rPr lang="en-US" smtClean="0"/>
              <a:t>29</a:t>
            </a:fld>
            <a:endParaRPr lang="en-US" dirty="0"/>
          </a:p>
        </p:txBody>
      </p:sp>
      <p:sp>
        <p:nvSpPr>
          <p:cNvPr id="5" name="Rectangle 3">
            <a:extLst>
              <a:ext uri="{FF2B5EF4-FFF2-40B4-BE49-F238E27FC236}">
                <a16:creationId xmlns:a16="http://schemas.microsoft.com/office/drawing/2014/main" id="{76C07C7D-35F8-A683-0224-322EF2EEE426}"/>
              </a:ext>
            </a:extLst>
          </p:cNvPr>
          <p:cNvSpPr txBox="1">
            <a:spLocks noChangeArrowheads="1"/>
          </p:cNvSpPr>
          <p:nvPr/>
        </p:nvSpPr>
        <p:spPr>
          <a:xfrm>
            <a:off x="368300" y="952500"/>
            <a:ext cx="11582400" cy="53721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1800" kern="1200">
                <a:solidFill>
                  <a:schemeClr val="tx1"/>
                </a:solidFill>
                <a:latin typeface="Calibri" panose="020F0502020204030204" pitchFamily="34"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alibri" panose="020F0502020204030204" pitchFamily="34"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alibri" panose="020F0502020204030204" pitchFamily="34"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alibri" panose="020F0502020204030204" pitchFamily="34"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Calibri" panose="020F0502020204030204" pitchFamily="34"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ltLang="en-US" sz="2800" dirty="0"/>
              <a:t>There are documentation comments and implementation comments in Java. </a:t>
            </a:r>
          </a:p>
          <a:p>
            <a:r>
              <a:rPr lang="en-US" altLang="en-US" sz="2800" dirty="0"/>
              <a:t>You can generate HTML documentation out of your documentation comments using the </a:t>
            </a:r>
            <a:r>
              <a:rPr lang="en-US" altLang="en-US" sz="2800" dirty="0" err="1"/>
              <a:t>javadoc</a:t>
            </a:r>
            <a:r>
              <a:rPr lang="en-US" altLang="en-US" sz="2800" dirty="0"/>
              <a:t> utility. </a:t>
            </a:r>
          </a:p>
          <a:p>
            <a:r>
              <a:rPr lang="en-US" altLang="en-US" sz="2800" dirty="0"/>
              <a:t>Comments enclosed with /** …. */ are documentation comments.</a:t>
            </a:r>
          </a:p>
          <a:p>
            <a:r>
              <a:rPr lang="en-US" altLang="en-US" sz="2800" dirty="0"/>
              <a:t>Such comments may contain free form text and some tags. </a:t>
            </a:r>
          </a:p>
          <a:p>
            <a:r>
              <a:rPr lang="en-US" altLang="en-US" sz="2800" dirty="0"/>
              <a:t>A tag starts with an @, such as @author or @param. </a:t>
            </a:r>
          </a:p>
          <a:p>
            <a:r>
              <a:rPr lang="en-US" altLang="en-US" sz="2800" dirty="0"/>
              <a:t>The first sentence of the free form text should be the summary statement. </a:t>
            </a:r>
          </a:p>
          <a:p>
            <a:r>
              <a:rPr lang="en-US" altLang="en-US" sz="2800" dirty="0"/>
              <a:t>In the free-form text, you can use HTML modifiers such as &lt;</a:t>
            </a:r>
            <a:r>
              <a:rPr lang="en-US" altLang="en-US" sz="2800" dirty="0" err="1"/>
              <a:t>ul</a:t>
            </a:r>
            <a:r>
              <a:rPr lang="en-US" altLang="en-US" sz="2800" dirty="0"/>
              <a:t>&gt;/&lt;li&gt; for bulleted lists. </a:t>
            </a:r>
          </a:p>
        </p:txBody>
      </p:sp>
    </p:spTree>
    <p:extLst>
      <p:ext uri="{BB962C8B-B14F-4D97-AF65-F5344CB8AC3E}">
        <p14:creationId xmlns:p14="http://schemas.microsoft.com/office/powerpoint/2010/main" val="37333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D1FB-09B8-71B7-BAC4-A582F9D4B762}"/>
              </a:ext>
            </a:extLst>
          </p:cNvPr>
          <p:cNvSpPr>
            <a:spLocks noGrp="1"/>
          </p:cNvSpPr>
          <p:nvPr>
            <p:ph type="title"/>
          </p:nvPr>
        </p:nvSpPr>
        <p:spPr/>
        <p:txBody>
          <a:bodyPr/>
          <a:lstStyle/>
          <a:p>
            <a:r>
              <a:rPr lang="en-US" sz="3200" b="1" i="1" dirty="0">
                <a:effectLst/>
                <a:latin typeface="Arial" panose="020B0604020202020204" pitchFamily="34" charset="0"/>
              </a:rPr>
              <a:t>Characteristics of OOP</a:t>
            </a:r>
            <a:endParaRPr lang="en-US" dirty="0"/>
          </a:p>
        </p:txBody>
      </p:sp>
      <p:sp>
        <p:nvSpPr>
          <p:cNvPr id="3" name="Content Placeholder 2">
            <a:extLst>
              <a:ext uri="{FF2B5EF4-FFF2-40B4-BE49-F238E27FC236}">
                <a16:creationId xmlns:a16="http://schemas.microsoft.com/office/drawing/2014/main" id="{D6E1D629-EA61-17F4-15C4-6854E12896DA}"/>
              </a:ext>
            </a:extLst>
          </p:cNvPr>
          <p:cNvSpPr>
            <a:spLocks noGrp="1"/>
          </p:cNvSpPr>
          <p:nvPr>
            <p:ph idx="1"/>
          </p:nvPr>
        </p:nvSpPr>
        <p:spPr/>
        <p:txBody>
          <a:bodyPr>
            <a:normAutofit/>
          </a:bodyPr>
          <a:lstStyle/>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OOP enables you to represent elements of the problem domain in an OOP language, referred to as objects</a:t>
            </a:r>
          </a:p>
          <a:p>
            <a:pPr marL="0" marR="0" indent="0">
              <a:spcBef>
                <a:spcPts val="0"/>
              </a:spcBef>
              <a:spcAft>
                <a:spcPts val="0"/>
              </a:spcAft>
              <a:buNone/>
            </a:pPr>
            <a:endParaRPr lang="en-US" sz="2400"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rPr>
              <a:t>Characteristic of object-oriented programs:</a:t>
            </a:r>
          </a:p>
          <a:p>
            <a:pPr marL="342900" marR="0" lvl="0" indent="-342900">
              <a:spcBef>
                <a:spcPts val="0"/>
              </a:spcBef>
              <a:spcAft>
                <a:spcPts val="0"/>
              </a:spcAft>
              <a:buFont typeface="+mj-lt"/>
              <a:buAutoNum type="arabicPeriod"/>
              <a:tabLst>
                <a:tab pos="457200" algn="l"/>
              </a:tabLst>
            </a:pPr>
            <a:r>
              <a:rPr lang="en-US" sz="2400" dirty="0">
                <a:effectLst/>
                <a:latin typeface="Times New Roman" panose="02020603050405020304" pitchFamily="18" charset="0"/>
                <a:ea typeface="Times New Roman" panose="02020603050405020304" pitchFamily="18" charset="0"/>
              </a:rPr>
              <a:t>Everything is an object</a:t>
            </a:r>
            <a:endParaRPr lang="en-US" sz="2400" dirty="0">
              <a:latin typeface="Times New Roman" panose="02020603050405020304" pitchFamily="18" charset="0"/>
              <a:ea typeface="Times New Roman" panose="02020603050405020304" pitchFamily="18" charset="0"/>
            </a:endParaRPr>
          </a:p>
          <a:p>
            <a:pPr marL="731520" lvl="1" indent="-457200">
              <a:spcBef>
                <a:spcPts val="0"/>
              </a:spcBef>
              <a:spcAft>
                <a:spcPts val="0"/>
              </a:spcAft>
              <a:buFont typeface="+mj-lt"/>
              <a:buAutoNum type="alphaLcParenR"/>
              <a:tabLst>
                <a:tab pos="457200" algn="l"/>
              </a:tabLst>
            </a:pPr>
            <a:r>
              <a:rPr lang="en-US" sz="2400" dirty="0">
                <a:effectLst/>
                <a:latin typeface="Times New Roman" panose="02020603050405020304" pitchFamily="18" charset="0"/>
                <a:ea typeface="Times New Roman" panose="02020603050405020304" pitchFamily="18" charset="0"/>
              </a:rPr>
              <a:t>Take any conceptual component in the problem and provide abstractions in the form of class definitions</a:t>
            </a:r>
          </a:p>
          <a:p>
            <a:pPr marL="617220" lvl="1" indent="-342900">
              <a:spcBef>
                <a:spcPts val="0"/>
              </a:spcBef>
              <a:spcAft>
                <a:spcPts val="0"/>
              </a:spcAft>
              <a:buFont typeface="+mj-lt"/>
              <a:buAutoNum type="alphaLcParenR"/>
              <a:tabLst>
                <a:tab pos="457200" algn="l"/>
              </a:tabLst>
            </a:pPr>
            <a:r>
              <a:rPr lang="en-US" sz="2400" dirty="0">
                <a:latin typeface="Times New Roman" panose="02020603050405020304" pitchFamily="18" charset="0"/>
                <a:ea typeface="Times New Roman" panose="02020603050405020304" pitchFamily="18" charset="0"/>
              </a:rPr>
              <a:t>Instantiate objects from classes</a:t>
            </a:r>
            <a:endParaRPr lang="en-US" sz="24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2400" dirty="0">
                <a:effectLst/>
                <a:latin typeface="Times New Roman" panose="02020603050405020304" pitchFamily="18" charset="0"/>
                <a:ea typeface="Times New Roman" panose="02020603050405020304" pitchFamily="18" charset="0"/>
              </a:rPr>
              <a:t>A program is a bunch of objects telling each other what to do by sending messages</a:t>
            </a:r>
          </a:p>
          <a:p>
            <a:pPr marL="342900" marR="0" lvl="0" indent="-342900">
              <a:spcBef>
                <a:spcPts val="0"/>
              </a:spcBef>
              <a:spcAft>
                <a:spcPts val="0"/>
              </a:spcAft>
              <a:buFont typeface="+mj-lt"/>
              <a:buAutoNum type="arabicPeriod"/>
              <a:tabLst>
                <a:tab pos="457200" algn="l"/>
              </a:tabLst>
            </a:pPr>
            <a:r>
              <a:rPr lang="en-US" sz="2400" dirty="0">
                <a:effectLst/>
                <a:latin typeface="Times New Roman" panose="02020603050405020304" pitchFamily="18" charset="0"/>
                <a:ea typeface="Times New Roman" panose="02020603050405020304" pitchFamily="18" charset="0"/>
              </a:rPr>
              <a:t>Objects might contain other objects</a:t>
            </a:r>
          </a:p>
          <a:p>
            <a:pPr marL="342900" marR="0" lvl="0" indent="-342900">
              <a:spcBef>
                <a:spcPts val="0"/>
              </a:spcBef>
              <a:spcAft>
                <a:spcPts val="0"/>
              </a:spcAft>
              <a:buFont typeface="+mj-lt"/>
              <a:buAutoNum type="arabicPeriod"/>
              <a:tabLst>
                <a:tab pos="457200" algn="l"/>
              </a:tabLst>
            </a:pPr>
            <a:r>
              <a:rPr lang="en-US" sz="2400" dirty="0">
                <a:effectLst/>
                <a:latin typeface="Times New Roman" panose="02020603050405020304" pitchFamily="18" charset="0"/>
                <a:ea typeface="Times New Roman" panose="02020603050405020304" pitchFamily="18" charset="0"/>
              </a:rPr>
              <a:t>Every object has a type</a:t>
            </a:r>
          </a:p>
          <a:p>
            <a:pPr marL="731520" lvl="1" indent="-457200">
              <a:spcBef>
                <a:spcPts val="0"/>
              </a:spcBef>
              <a:spcAft>
                <a:spcPts val="0"/>
              </a:spcAft>
              <a:buFont typeface="+mj-lt"/>
              <a:buAutoNum type="alphaLcParenR"/>
              <a:tabLst>
                <a:tab pos="457200" algn="l"/>
              </a:tabLst>
            </a:pPr>
            <a:r>
              <a:rPr lang="en-US" sz="2400" dirty="0">
                <a:effectLst/>
                <a:latin typeface="Times New Roman" panose="02020603050405020304" pitchFamily="18" charset="0"/>
                <a:ea typeface="Times New Roman" panose="02020603050405020304" pitchFamily="18" charset="0"/>
              </a:rPr>
              <a:t>Each object is an </a:t>
            </a:r>
            <a:r>
              <a:rPr lang="en-US" sz="2400" i="1" dirty="0">
                <a:effectLst/>
                <a:latin typeface="Times New Roman" panose="02020603050405020304" pitchFamily="18" charset="0"/>
                <a:ea typeface="Times New Roman" panose="02020603050405020304" pitchFamily="18" charset="0"/>
              </a:rPr>
              <a:t>instance</a:t>
            </a:r>
            <a:r>
              <a:rPr lang="en-US" sz="2400" dirty="0">
                <a:effectLst/>
                <a:latin typeface="Times New Roman" panose="02020603050405020304" pitchFamily="18" charset="0"/>
                <a:ea typeface="Times New Roman" panose="02020603050405020304" pitchFamily="18" charset="0"/>
              </a:rPr>
              <a:t> of a </a:t>
            </a:r>
            <a:r>
              <a:rPr lang="en-US" sz="2400" i="1" dirty="0">
                <a:effectLst/>
                <a:latin typeface="Times New Roman" panose="02020603050405020304" pitchFamily="18" charset="0"/>
                <a:ea typeface="Times New Roman" panose="02020603050405020304" pitchFamily="18" charset="0"/>
              </a:rPr>
              <a:t>class</a:t>
            </a:r>
            <a:r>
              <a:rPr lang="en-US" sz="2400" dirty="0">
                <a:effectLst/>
                <a:latin typeface="Times New Roman" panose="02020603050405020304" pitchFamily="18" charset="0"/>
                <a:ea typeface="Times New Roman" panose="02020603050405020304" pitchFamily="18" charset="0"/>
              </a:rPr>
              <a:t>, in which “class” is synonymous with “type.” </a:t>
            </a:r>
          </a:p>
          <a:p>
            <a:pPr marL="617220" lvl="1" indent="-342900">
              <a:spcBef>
                <a:spcPts val="0"/>
              </a:spcBef>
              <a:spcAft>
                <a:spcPts val="0"/>
              </a:spcAft>
              <a:buFont typeface="+mj-lt"/>
              <a:buAutoNum type="alphaLcParenR"/>
              <a:tabLst>
                <a:tab pos="457200" algn="l"/>
              </a:tabLst>
            </a:pPr>
            <a:r>
              <a:rPr lang="en-US" sz="2400" dirty="0">
                <a:latin typeface="Times New Roman" panose="02020603050405020304" pitchFamily="18" charset="0"/>
                <a:ea typeface="Times New Roman" panose="02020603050405020304" pitchFamily="18" charset="0"/>
              </a:rPr>
              <a:t>One </a:t>
            </a:r>
            <a:r>
              <a:rPr lang="en-US" sz="2400" dirty="0">
                <a:effectLst/>
                <a:latin typeface="Times New Roman" panose="02020603050405020304" pitchFamily="18" charset="0"/>
                <a:ea typeface="Times New Roman" panose="02020603050405020304" pitchFamily="18" charset="0"/>
              </a:rPr>
              <a:t>important distinguishing characteristic of a class is “What messages can you send to its objects?”</a:t>
            </a:r>
          </a:p>
          <a:p>
            <a:endParaRPr lang="en-US" sz="2400" dirty="0"/>
          </a:p>
        </p:txBody>
      </p:sp>
      <p:sp>
        <p:nvSpPr>
          <p:cNvPr id="4" name="Slide Number Placeholder 3">
            <a:extLst>
              <a:ext uri="{FF2B5EF4-FFF2-40B4-BE49-F238E27FC236}">
                <a16:creationId xmlns:a16="http://schemas.microsoft.com/office/drawing/2014/main" id="{4FB11DBA-738F-818D-3E5C-645D77C116EF}"/>
              </a:ext>
            </a:extLst>
          </p:cNvPr>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265338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AF45-8907-5FEB-48C8-044E5CC7AFBB}"/>
              </a:ext>
            </a:extLst>
          </p:cNvPr>
          <p:cNvSpPr>
            <a:spLocks noGrp="1"/>
          </p:cNvSpPr>
          <p:nvPr>
            <p:ph type="title"/>
          </p:nvPr>
        </p:nvSpPr>
        <p:spPr/>
        <p:txBody>
          <a:bodyPr/>
          <a:lstStyle/>
          <a:p>
            <a:r>
              <a:rPr lang="en-US" sz="3200" b="1" kern="1600" dirty="0">
                <a:effectLst/>
                <a:latin typeface="Arial" panose="020B0604020202020204" pitchFamily="34" charset="0"/>
              </a:rPr>
              <a:t>Documentation Comments</a:t>
            </a:r>
            <a:endParaRPr lang="en-US" dirty="0"/>
          </a:p>
        </p:txBody>
      </p:sp>
      <p:sp>
        <p:nvSpPr>
          <p:cNvPr id="3" name="Content Placeholder 2">
            <a:extLst>
              <a:ext uri="{FF2B5EF4-FFF2-40B4-BE49-F238E27FC236}">
                <a16:creationId xmlns:a16="http://schemas.microsoft.com/office/drawing/2014/main" id="{FC313D64-780F-715B-D473-69D04D6FB388}"/>
              </a:ext>
            </a:extLst>
          </p:cNvPr>
          <p:cNvSpPr>
            <a:spLocks noGrp="1"/>
          </p:cNvSpPr>
          <p:nvPr>
            <p:ph idx="1"/>
          </p:nvPr>
        </p:nvSpPr>
        <p:spPr/>
        <p:txBody>
          <a:bodyPr>
            <a:normAutofit/>
          </a:bodyPr>
          <a:lstStyle/>
          <a:p>
            <a:pPr marL="0" marR="0" indent="0">
              <a:spcBef>
                <a:spcPts val="0"/>
              </a:spcBef>
              <a:spcAft>
                <a:spcPts val="0"/>
              </a:spcAft>
              <a:buNone/>
            </a:pPr>
            <a:r>
              <a:rPr lang="en-US" dirty="0">
                <a:effectLst/>
                <a:latin typeface="Times New Roman" panose="02020603050405020304" pitchFamily="18" charset="0"/>
                <a:ea typeface="Times New Roman" panose="02020603050405020304" pitchFamily="18" charset="0"/>
              </a:rPr>
              <a:t>Here are some conventions for documentation comments:</a:t>
            </a:r>
          </a:p>
          <a:p>
            <a:pPr marL="342900" marR="0" lvl="0" indent="-342900">
              <a:spcBef>
                <a:spcPts val="0"/>
              </a:spcBef>
              <a:spcAft>
                <a:spcPts val="0"/>
              </a:spcAft>
              <a:buFont typeface="Symbol" pitchFamily="2" charset="2"/>
              <a:buChar char=""/>
              <a:tabLst>
                <a:tab pos="457200" algn="l"/>
              </a:tabLst>
            </a:pPr>
            <a:r>
              <a:rPr lang="en-US" dirty="0">
                <a:effectLst/>
                <a:latin typeface="Times New Roman" panose="02020603050405020304" pitchFamily="18" charset="0"/>
                <a:ea typeface="Times New Roman" panose="02020603050405020304" pitchFamily="18" charset="0"/>
              </a:rPr>
              <a:t>For each class:</a:t>
            </a:r>
          </a:p>
          <a:p>
            <a:pPr marL="742950" marR="0" lvl="1" indent="-285750">
              <a:spcBef>
                <a:spcPts val="0"/>
              </a:spcBef>
              <a:spcAft>
                <a:spcPts val="0"/>
              </a:spcAft>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describe the abstraction it represents</a:t>
            </a:r>
          </a:p>
          <a:p>
            <a:pPr marL="742950" marR="0" lvl="1" indent="-285750">
              <a:spcBef>
                <a:spcPts val="0"/>
              </a:spcBef>
              <a:spcAft>
                <a:spcPts val="0"/>
              </a:spcAft>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have the @author tag</a:t>
            </a:r>
          </a:p>
          <a:p>
            <a:pPr marL="342900" marR="0" lvl="0" indent="-342900">
              <a:spcBef>
                <a:spcPts val="0"/>
              </a:spcBef>
              <a:spcAft>
                <a:spcPts val="0"/>
              </a:spcAft>
              <a:buFont typeface="Symbol" pitchFamily="2" charset="2"/>
              <a:buChar char=""/>
              <a:tabLst>
                <a:tab pos="457200" algn="l"/>
              </a:tabLst>
            </a:pPr>
            <a:r>
              <a:rPr lang="en-US" dirty="0">
                <a:effectLst/>
                <a:latin typeface="Times New Roman" panose="02020603050405020304" pitchFamily="18" charset="0"/>
                <a:ea typeface="Times New Roman" panose="02020603050405020304" pitchFamily="18" charset="0"/>
              </a:rPr>
              <a:t>For each public method:</a:t>
            </a:r>
          </a:p>
          <a:p>
            <a:pPr marL="742950" marR="0" lvl="1" indent="-285750">
              <a:spcBef>
                <a:spcPts val="0"/>
              </a:spcBef>
              <a:spcAft>
                <a:spcPts val="0"/>
              </a:spcAft>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Describe what it does in the first sentence</a:t>
            </a:r>
          </a:p>
          <a:p>
            <a:pPr marL="742950" marR="0" lvl="1" indent="-285750">
              <a:spcBef>
                <a:spcPts val="0"/>
              </a:spcBef>
              <a:spcAft>
                <a:spcPts val="0"/>
              </a:spcAft>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Have @param tag for each of its parameters, if any</a:t>
            </a:r>
          </a:p>
          <a:p>
            <a:pPr marL="742950" marR="0" lvl="1" indent="-285750">
              <a:spcBef>
                <a:spcPts val="0"/>
              </a:spcBef>
              <a:spcAft>
                <a:spcPts val="0"/>
              </a:spcAft>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Have @return tag for its return value, if any</a:t>
            </a:r>
          </a:p>
          <a:p>
            <a:pPr marL="742950" marR="0" lvl="1" indent="-285750">
              <a:spcBef>
                <a:spcPts val="0"/>
              </a:spcBef>
              <a:spcAft>
                <a:spcPts val="0"/>
              </a:spcAft>
              <a:buFont typeface="Courier New" panose="02070309020205020404" pitchFamily="49" charset="0"/>
              <a:buChar char="o"/>
              <a:tabLst>
                <a:tab pos="914400" algn="l"/>
              </a:tabLs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Additionally you may include the following depending on the method [this is a subset of operation contracts in UML documents]:</a:t>
            </a:r>
          </a:p>
          <a:p>
            <a:pPr marL="1143000" marR="0" lvl="2" indent="-228600">
              <a:spcBef>
                <a:spcPts val="0"/>
              </a:spcBef>
              <a:spcAft>
                <a:spcPts val="0"/>
              </a:spcAft>
              <a:buFont typeface="Wingdings" pitchFamily="2" charset="2"/>
              <a:buChar char=""/>
              <a:tabLst>
                <a:tab pos="1371600" algn="l"/>
              </a:tabLst>
            </a:pPr>
            <a:r>
              <a:rPr lang="en-US" dirty="0">
                <a:effectLst/>
                <a:latin typeface="Times New Roman" panose="02020603050405020304" pitchFamily="18" charset="0"/>
                <a:ea typeface="Times New Roman" panose="02020603050405020304" pitchFamily="18" charset="0"/>
              </a:rPr>
              <a:t>Describe the pre-conditions: Describe what has to be done before invoking this method. You may also list the assumptions made by this method.</a:t>
            </a:r>
          </a:p>
          <a:p>
            <a:pPr marL="1143000" marR="0" lvl="2" indent="-228600">
              <a:spcBef>
                <a:spcPts val="0"/>
              </a:spcBef>
              <a:spcAft>
                <a:spcPts val="0"/>
              </a:spcAft>
              <a:buFont typeface="Wingdings" pitchFamily="2" charset="2"/>
              <a:buChar char=""/>
              <a:tabLst>
                <a:tab pos="1371600" algn="l"/>
              </a:tabLst>
            </a:pPr>
            <a:r>
              <a:rPr lang="en-US" dirty="0">
                <a:effectLst/>
                <a:latin typeface="Times New Roman" panose="02020603050405020304" pitchFamily="18" charset="0"/>
                <a:ea typeface="Times New Roman" panose="02020603050405020304" pitchFamily="18" charset="0"/>
              </a:rPr>
              <a:t>Describe the post-conditions – Describe what has happened when this method finishes execution.</a:t>
            </a:r>
          </a:p>
          <a:p>
            <a:pPr marL="1143000" marR="0" lvl="2" indent="-228600">
              <a:spcBef>
                <a:spcPts val="0"/>
              </a:spcBef>
              <a:spcAft>
                <a:spcPts val="0"/>
              </a:spcAft>
              <a:buFont typeface="Wingdings" pitchFamily="2" charset="2"/>
              <a:buChar char=""/>
              <a:tabLst>
                <a:tab pos="1371600" algn="l"/>
              </a:tabLst>
            </a:pPr>
            <a:r>
              <a:rPr lang="en-US" dirty="0">
                <a:effectLst/>
                <a:latin typeface="Times New Roman" panose="02020603050405020304" pitchFamily="18" charset="0"/>
                <a:ea typeface="Times New Roman" panose="02020603050405020304" pitchFamily="18" charset="0"/>
              </a:rPr>
              <a:t>Mention the exceptions this method may throw via @throws tag</a:t>
            </a:r>
          </a:p>
          <a:p>
            <a:pPr marL="1143000" marR="0" lvl="2" indent="-228600">
              <a:spcBef>
                <a:spcPts val="0"/>
              </a:spcBef>
              <a:spcAft>
                <a:spcPts val="0"/>
              </a:spcAft>
              <a:buFont typeface="Wingdings" pitchFamily="2" charset="2"/>
              <a:buChar char=""/>
              <a:tabLst>
                <a:tab pos="1371600" algn="l"/>
              </a:tabLst>
            </a:pPr>
            <a:r>
              <a:rPr lang="en-US" dirty="0">
                <a:effectLst/>
                <a:latin typeface="Times New Roman" panose="02020603050405020304" pitchFamily="18" charset="0"/>
                <a:ea typeface="Times New Roman" panose="02020603050405020304" pitchFamily="18" charset="0"/>
              </a:rPr>
              <a:t>Implementation Notes – Describe any implementation detail necessary for someone to understand the code of this method with respect to the algorithm followed, error handling, multithreading synchronization, locking issues, security issues, performance issues, etc. One downside with this kind of comments is to keep them up to date as the code evolves.</a:t>
            </a:r>
          </a:p>
          <a:p>
            <a:pPr marL="0" marR="0" indent="0">
              <a:spcBef>
                <a:spcPts val="0"/>
              </a:spcBef>
              <a:spcAft>
                <a:spcPts val="0"/>
              </a:spcAft>
              <a:buNone/>
            </a:pPr>
            <a:endParaRPr lang="en-US"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B27EB89B-A296-F05E-DAE4-6990F49D3A7F}"/>
              </a:ext>
            </a:extLst>
          </p:cNvPr>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2187900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AF45-8907-5FEB-48C8-044E5CC7AFBB}"/>
              </a:ext>
            </a:extLst>
          </p:cNvPr>
          <p:cNvSpPr>
            <a:spLocks noGrp="1"/>
          </p:cNvSpPr>
          <p:nvPr>
            <p:ph type="title"/>
          </p:nvPr>
        </p:nvSpPr>
        <p:spPr/>
        <p:txBody>
          <a:bodyPr/>
          <a:lstStyle/>
          <a:p>
            <a:r>
              <a:rPr lang="en-US" sz="3200" b="1" kern="1600" dirty="0">
                <a:effectLst/>
                <a:latin typeface="Arial" panose="020B0604020202020204" pitchFamily="34" charset="0"/>
              </a:rPr>
              <a:t>implementation Comments</a:t>
            </a:r>
            <a:endParaRPr lang="en-US" dirty="0"/>
          </a:p>
        </p:txBody>
      </p:sp>
      <p:sp>
        <p:nvSpPr>
          <p:cNvPr id="3" name="Content Placeholder 2">
            <a:extLst>
              <a:ext uri="{FF2B5EF4-FFF2-40B4-BE49-F238E27FC236}">
                <a16:creationId xmlns:a16="http://schemas.microsoft.com/office/drawing/2014/main" id="{FC313D64-780F-715B-D473-69D04D6FB388}"/>
              </a:ext>
            </a:extLst>
          </p:cNvPr>
          <p:cNvSpPr>
            <a:spLocks noGrp="1"/>
          </p:cNvSpPr>
          <p:nvPr>
            <p:ph idx="1"/>
          </p:nvPr>
        </p:nvSpPr>
        <p:spPr/>
        <p:txBody>
          <a:bodyPr>
            <a:normAutofit/>
          </a:bodyPr>
          <a:lstStyle/>
          <a:p>
            <a:pPr marL="0" marR="0">
              <a:spcBef>
                <a:spcPts val="0"/>
              </a:spcBef>
              <a:spcAft>
                <a:spcPts val="0"/>
              </a:spcAft>
            </a:pPr>
            <a:r>
              <a:rPr lang="en-US" dirty="0">
                <a:effectLst/>
                <a:latin typeface="Times New Roman" panose="02020603050405020304" pitchFamily="18" charset="0"/>
                <a:ea typeface="Times New Roman" panose="02020603050405020304" pitchFamily="18" charset="0"/>
              </a:rPr>
              <a:t>Implementation Comments: </a:t>
            </a:r>
          </a:p>
          <a:p>
            <a:pPr marL="274320" lvl="1">
              <a:spcBef>
                <a:spcPts val="0"/>
              </a:spcBef>
              <a:spcAft>
                <a:spcPts val="0"/>
              </a:spcAft>
            </a:pPr>
            <a:r>
              <a:rPr lang="en-US" dirty="0">
                <a:effectLst/>
                <a:latin typeface="Times New Roman" panose="02020603050405020304" pitchFamily="18" charset="0"/>
                <a:ea typeface="Times New Roman" panose="02020603050405020304" pitchFamily="18" charset="0"/>
              </a:rPr>
              <a:t>These are enclosed by /* .. */ or preceded by //.</a:t>
            </a:r>
          </a:p>
          <a:p>
            <a:pPr marL="274320" lvl="1">
              <a:spcBef>
                <a:spcPts val="0"/>
              </a:spcBef>
              <a:spcAft>
                <a:spcPts val="0"/>
              </a:spcAft>
            </a:pPr>
            <a:r>
              <a:rPr lang="en-US" dirty="0">
                <a:effectLst/>
                <a:latin typeface="Times New Roman" panose="02020603050405020304" pitchFamily="18" charset="0"/>
                <a:ea typeface="Times New Roman" panose="02020603050405020304" pitchFamily="18" charset="0"/>
              </a:rPr>
              <a:t>Occasionally, provide implementation comments around your code</a:t>
            </a:r>
          </a:p>
          <a:p>
            <a:pPr marL="274320" lvl="1">
              <a:spcBef>
                <a:spcPts val="0"/>
              </a:spcBef>
              <a:spcAft>
                <a:spcPts val="0"/>
              </a:spcAft>
            </a:pPr>
            <a:r>
              <a:rPr lang="en-US" dirty="0">
                <a:effectLst/>
                <a:latin typeface="Times New Roman" panose="02020603050405020304" pitchFamily="18" charset="0"/>
                <a:ea typeface="Times New Roman" panose="02020603050405020304" pitchFamily="18" charset="0"/>
              </a:rPr>
              <a:t>Think of the persons who will be reading your code and of yourself who will be reading your own code sometime later. </a:t>
            </a:r>
          </a:p>
          <a:p>
            <a:pPr marL="0" marR="0">
              <a:spcBef>
                <a:spcPts val="0"/>
              </a:spcBef>
              <a:spcAft>
                <a:spcPts val="0"/>
              </a:spcAft>
            </a:pPr>
            <a:endParaRPr lang="en-US"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A</a:t>
            </a:r>
            <a:r>
              <a:rPr lang="en-US" dirty="0">
                <a:effectLst/>
                <a:latin typeface="Times New Roman" panose="02020603050405020304" pitchFamily="18" charset="0"/>
                <a:ea typeface="Times New Roman" panose="02020603050405020304" pitchFamily="18" charset="0"/>
              </a:rPr>
              <a:t>void excessive commenting</a:t>
            </a:r>
            <a:endParaRPr lang="en-US" dirty="0">
              <a:latin typeface="Times New Roman" panose="02020603050405020304" pitchFamily="18" charset="0"/>
              <a:ea typeface="Times New Roman" panose="02020603050405020304" pitchFamily="18" charset="0"/>
            </a:endParaRPr>
          </a:p>
          <a:p>
            <a:pPr marL="274320" lvl="1">
              <a:spcBef>
                <a:spcPts val="0"/>
              </a:spcBef>
              <a:spcAft>
                <a:spcPts val="0"/>
              </a:spcAft>
            </a:pPr>
            <a:r>
              <a:rPr lang="en-US" dirty="0">
                <a:effectLst/>
                <a:latin typeface="Times New Roman" panose="02020603050405020304" pitchFamily="18" charset="0"/>
                <a:ea typeface="Times New Roman" panose="02020603050405020304" pitchFamily="18" charset="0"/>
              </a:rPr>
              <a:t>The best comment is the readability of your code.</a:t>
            </a:r>
          </a:p>
        </p:txBody>
      </p:sp>
      <p:sp>
        <p:nvSpPr>
          <p:cNvPr id="4" name="Slide Number Placeholder 3">
            <a:extLst>
              <a:ext uri="{FF2B5EF4-FFF2-40B4-BE49-F238E27FC236}">
                <a16:creationId xmlns:a16="http://schemas.microsoft.com/office/drawing/2014/main" id="{B27EB89B-A296-F05E-DAE4-6990F49D3A7F}"/>
              </a:ext>
            </a:extLst>
          </p:cNvPr>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83932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3377-7A16-7C69-9E21-02FBB4E112E6}"/>
              </a:ext>
            </a:extLst>
          </p:cNvPr>
          <p:cNvSpPr>
            <a:spLocks noGrp="1"/>
          </p:cNvSpPr>
          <p:nvPr>
            <p:ph type="title"/>
          </p:nvPr>
        </p:nvSpPr>
        <p:spPr/>
        <p:txBody>
          <a:bodyPr/>
          <a:lstStyle/>
          <a:p>
            <a:r>
              <a:rPr lang="en-US" sz="3200" b="1" i="1" dirty="0">
                <a:effectLst/>
                <a:latin typeface="Arial" panose="020B0604020202020204" pitchFamily="34" charset="0"/>
              </a:rPr>
              <a:t>Revisit the Terminology</a:t>
            </a:r>
            <a:endParaRPr lang="en-US" dirty="0"/>
          </a:p>
        </p:txBody>
      </p:sp>
      <p:sp>
        <p:nvSpPr>
          <p:cNvPr id="3" name="Content Placeholder 2">
            <a:extLst>
              <a:ext uri="{FF2B5EF4-FFF2-40B4-BE49-F238E27FC236}">
                <a16:creationId xmlns:a16="http://schemas.microsoft.com/office/drawing/2014/main" id="{1EBEACD4-C3D6-9072-1053-875F860FD801}"/>
              </a:ext>
            </a:extLst>
          </p:cNvPr>
          <p:cNvSpPr>
            <a:spLocks noGrp="1"/>
          </p:cNvSpPr>
          <p:nvPr>
            <p:ph idx="1"/>
          </p:nvPr>
        </p:nvSpPr>
        <p:spPr/>
        <p:txBody>
          <a:bodyPr>
            <a:normAutofit/>
          </a:bodyPr>
          <a:lstStyle/>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Class</a:t>
            </a:r>
          </a:p>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Object</a:t>
            </a:r>
          </a:p>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Abstraction</a:t>
            </a:r>
          </a:p>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Encapsulation</a:t>
            </a:r>
          </a:p>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Constructor</a:t>
            </a:r>
          </a:p>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Instance member/field</a:t>
            </a:r>
          </a:p>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Method overloading</a:t>
            </a:r>
          </a:p>
          <a:p>
            <a:pPr marL="342900" marR="0" lvl="0" indent="-342900">
              <a:spcBef>
                <a:spcPts val="0"/>
              </a:spcBef>
              <a:spcAft>
                <a:spcPts val="0"/>
              </a:spcAft>
              <a:buFont typeface="Symbol" pitchFamily="2" charset="2"/>
              <a:buChar char=""/>
              <a:tabLst>
                <a:tab pos="457200" algn="l"/>
              </a:tabLst>
            </a:pPr>
            <a:r>
              <a:rPr lang="en-US" sz="2400" dirty="0">
                <a:effectLst/>
                <a:latin typeface="Times New Roman" panose="02020603050405020304" pitchFamily="18" charset="0"/>
                <a:ea typeface="Times New Roman" panose="02020603050405020304" pitchFamily="18" charset="0"/>
              </a:rPr>
              <a:t>Setter/Getter method</a:t>
            </a:r>
          </a:p>
          <a:p>
            <a:pPr marL="342900" indent="-342900">
              <a:spcBef>
                <a:spcPts val="0"/>
              </a:spcBef>
              <a:buFont typeface="Symbol" pitchFamily="2" charset="2"/>
              <a:buChar char=""/>
              <a:tabLst>
                <a:tab pos="457200" algn="l"/>
              </a:tabLst>
            </a:pPr>
            <a:r>
              <a:rPr lang="en-US" sz="2400" dirty="0"/>
              <a:t>Static members and functions</a:t>
            </a:r>
          </a:p>
          <a:p>
            <a:pPr marL="342900" indent="-342900">
              <a:spcBef>
                <a:spcPts val="0"/>
              </a:spcBef>
              <a:buFont typeface="Symbol" pitchFamily="2" charset="2"/>
              <a:buChar char=""/>
              <a:tabLst>
                <a:tab pos="457200" algn="l"/>
              </a:tabLst>
            </a:pPr>
            <a:r>
              <a:rPr lang="en-US" sz="2400" dirty="0" err="1"/>
              <a:t>toString</a:t>
            </a:r>
            <a:r>
              <a:rPr lang="en-US" sz="2400" dirty="0"/>
              <a:t> method</a:t>
            </a:r>
          </a:p>
          <a:p>
            <a:pPr marL="342900" indent="-342900">
              <a:spcBef>
                <a:spcPts val="0"/>
              </a:spcBef>
              <a:buFont typeface="Symbol" pitchFamily="2" charset="2"/>
              <a:buChar char=""/>
              <a:tabLst>
                <a:tab pos="457200" algn="l"/>
              </a:tabLst>
            </a:pPr>
            <a:r>
              <a:rPr lang="en-US" sz="2400" dirty="0"/>
              <a:t>this and super</a:t>
            </a:r>
          </a:p>
          <a:p>
            <a:pPr marL="342900" indent="-342900">
              <a:spcBef>
                <a:spcPts val="0"/>
              </a:spcBef>
              <a:buFont typeface="Symbol" pitchFamily="2" charset="2"/>
              <a:buChar char=""/>
              <a:tabLst>
                <a:tab pos="457200" algn="l"/>
              </a:tabLst>
            </a:pPr>
            <a:r>
              <a:rPr lang="en-US" sz="2400" dirty="0"/>
              <a:t>Abstract classes</a:t>
            </a:r>
          </a:p>
          <a:p>
            <a:pPr marL="342900" indent="-342900">
              <a:spcBef>
                <a:spcPts val="0"/>
              </a:spcBef>
              <a:buFont typeface="Symbol" pitchFamily="2" charset="2"/>
              <a:buChar char=""/>
              <a:tabLst>
                <a:tab pos="457200" algn="l"/>
              </a:tabLst>
            </a:pPr>
            <a:endParaRPr lang="en-US" sz="2400" dirty="0"/>
          </a:p>
          <a:p>
            <a:pPr marL="342900" marR="0" lvl="0" indent="-342900">
              <a:spcBef>
                <a:spcPts val="0"/>
              </a:spcBef>
              <a:spcAft>
                <a:spcPts val="0"/>
              </a:spcAft>
              <a:buFont typeface="Symbol" pitchFamily="2" charset="2"/>
              <a:buChar char=""/>
              <a:tabLst>
                <a:tab pos="457200" algn="l"/>
              </a:tabLst>
            </a:pPr>
            <a:endParaRPr lang="en-US" sz="24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
        <p:nvSpPr>
          <p:cNvPr id="4" name="Slide Number Placeholder 3">
            <a:extLst>
              <a:ext uri="{FF2B5EF4-FFF2-40B4-BE49-F238E27FC236}">
                <a16:creationId xmlns:a16="http://schemas.microsoft.com/office/drawing/2014/main" id="{7D2554C4-17B1-62F0-B55E-1D2E80B61469}"/>
              </a:ext>
            </a:extLst>
          </p:cNvPr>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97604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240145B-F5DC-791F-E7D9-1CFCD9FCDE97}"/>
              </a:ext>
            </a:extLst>
          </p:cNvPr>
          <p:cNvSpPr>
            <a:spLocks noGrp="1" noChangeArrowheads="1"/>
          </p:cNvSpPr>
          <p:nvPr>
            <p:ph type="title"/>
          </p:nvPr>
        </p:nvSpPr>
        <p:spPr/>
        <p:txBody>
          <a:bodyPr/>
          <a:lstStyle/>
          <a:p>
            <a:pPr eaLnBrk="1" hangingPunct="1"/>
            <a:r>
              <a:rPr lang="en-US" altLang="en-US" dirty="0"/>
              <a:t>Initialization - What Needs to be Initialized?</a:t>
            </a:r>
          </a:p>
        </p:txBody>
      </p:sp>
      <p:sp>
        <p:nvSpPr>
          <p:cNvPr id="15362" name="Rectangle 3">
            <a:extLst>
              <a:ext uri="{FF2B5EF4-FFF2-40B4-BE49-F238E27FC236}">
                <a16:creationId xmlns:a16="http://schemas.microsoft.com/office/drawing/2014/main" id="{EC2C034D-6EE3-1261-0BDC-B84872D0C194}"/>
              </a:ext>
            </a:extLst>
          </p:cNvPr>
          <p:cNvSpPr>
            <a:spLocks noGrp="1" noChangeArrowheads="1"/>
          </p:cNvSpPr>
          <p:nvPr>
            <p:ph type="body" idx="1"/>
          </p:nvPr>
        </p:nvSpPr>
        <p:spPr/>
        <p:txBody>
          <a:bodyPr/>
          <a:lstStyle/>
          <a:p>
            <a:pPr eaLnBrk="1" hangingPunct="1">
              <a:lnSpc>
                <a:spcPct val="90000"/>
              </a:lnSpc>
            </a:pPr>
            <a:r>
              <a:rPr lang="en-US" altLang="en-US" sz="2800" dirty="0"/>
              <a:t>A stream for file reading needs to be attached to the file</a:t>
            </a:r>
          </a:p>
          <a:p>
            <a:pPr eaLnBrk="1" hangingPunct="1">
              <a:lnSpc>
                <a:spcPct val="90000"/>
              </a:lnSpc>
            </a:pPr>
            <a:r>
              <a:rPr lang="en-US" altLang="en-US" sz="2800" dirty="0"/>
              <a:t>An array of Vectors needs to have the Vectors created (and themselves initialized)</a:t>
            </a:r>
          </a:p>
          <a:p>
            <a:pPr eaLnBrk="1" hangingPunct="1">
              <a:lnSpc>
                <a:spcPct val="90000"/>
              </a:lnSpc>
            </a:pPr>
            <a:r>
              <a:rPr lang="en-US" altLang="en-US" sz="2800" dirty="0"/>
              <a:t>A Checkbox needs to have its state set, and perhaps be associated with an action listener</a:t>
            </a:r>
          </a:p>
          <a:p>
            <a:pPr eaLnBrk="1" hangingPunct="1">
              <a:lnSpc>
                <a:spcPct val="90000"/>
              </a:lnSpc>
            </a:pPr>
            <a:r>
              <a:rPr lang="en-US" altLang="en-US" sz="2800" dirty="0"/>
              <a:t>A Socket needs to have its IP address set</a:t>
            </a:r>
          </a:p>
          <a:p>
            <a:pPr eaLnBrk="1" hangingPunct="1">
              <a:lnSpc>
                <a:spcPct val="90000"/>
              </a:lnSpc>
            </a:pPr>
            <a:r>
              <a:rPr lang="en-US" altLang="en-US" sz="2800" dirty="0"/>
              <a:t>A Rectangle needs to have its dimensions and location set</a:t>
            </a:r>
          </a:p>
          <a:p>
            <a:pPr eaLnBrk="1" hangingPunct="1">
              <a:lnSpc>
                <a:spcPct val="90000"/>
              </a:lnSpc>
            </a:pPr>
            <a:r>
              <a:rPr lang="en-US" altLang="en-US" sz="2800" dirty="0"/>
              <a:t>Etc.</a:t>
            </a:r>
          </a:p>
        </p:txBody>
      </p:sp>
    </p:spTree>
    <p:extLst>
      <p:ext uri="{BB962C8B-B14F-4D97-AF65-F5344CB8AC3E}">
        <p14:creationId xmlns:p14="http://schemas.microsoft.com/office/powerpoint/2010/main" val="1951491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C87E3D27-51F2-CAF4-270B-89F2FA76CD1C}"/>
              </a:ext>
            </a:extLst>
          </p:cNvPr>
          <p:cNvSpPr>
            <a:spLocks noGrp="1" noChangeArrowheads="1"/>
          </p:cNvSpPr>
          <p:nvPr>
            <p:ph type="title"/>
          </p:nvPr>
        </p:nvSpPr>
        <p:spPr/>
        <p:txBody>
          <a:bodyPr/>
          <a:lstStyle/>
          <a:p>
            <a:pPr eaLnBrk="1" hangingPunct="1"/>
            <a:r>
              <a:rPr lang="en-US" altLang="en-US"/>
              <a:t>What If We Forget?</a:t>
            </a:r>
          </a:p>
        </p:txBody>
      </p:sp>
      <p:sp>
        <p:nvSpPr>
          <p:cNvPr id="16386" name="Rectangle 3">
            <a:extLst>
              <a:ext uri="{FF2B5EF4-FFF2-40B4-BE49-F238E27FC236}">
                <a16:creationId xmlns:a16="http://schemas.microsoft.com/office/drawing/2014/main" id="{745A5BED-E681-B143-166F-9E1CFDA467BA}"/>
              </a:ext>
            </a:extLst>
          </p:cNvPr>
          <p:cNvSpPr>
            <a:spLocks noGrp="1" noChangeArrowheads="1"/>
          </p:cNvSpPr>
          <p:nvPr>
            <p:ph type="body" idx="1"/>
          </p:nvPr>
        </p:nvSpPr>
        <p:spPr/>
        <p:txBody>
          <a:bodyPr>
            <a:normAutofit/>
          </a:bodyPr>
          <a:lstStyle/>
          <a:p>
            <a:pPr eaLnBrk="1" hangingPunct="1"/>
            <a:r>
              <a:rPr lang="en-US" altLang="en-US" sz="2400" dirty="0"/>
              <a:t>Things don</a:t>
            </a:r>
            <a:r>
              <a:rPr lang="ja-JP" altLang="en-US" sz="2400">
                <a:latin typeface="Arial" panose="020B0604020202020204" pitchFamily="34" charset="0"/>
              </a:rPr>
              <a:t>’</a:t>
            </a:r>
            <a:r>
              <a:rPr lang="en-US" altLang="ja-JP" sz="2400" dirty="0"/>
              <a:t>t act the way we expect them to!</a:t>
            </a:r>
          </a:p>
          <a:p>
            <a:pPr eaLnBrk="1" hangingPunct="1"/>
            <a:r>
              <a:rPr lang="en-US" altLang="en-US" sz="2400" dirty="0"/>
              <a:t>We only learn about problems at runtime</a:t>
            </a:r>
          </a:p>
          <a:p>
            <a:pPr eaLnBrk="1" hangingPunct="1"/>
            <a:r>
              <a:rPr lang="en-US" altLang="en-US" sz="2400" dirty="0"/>
              <a:t>Maybe we don</a:t>
            </a:r>
            <a:r>
              <a:rPr lang="ja-JP" altLang="en-US" sz="2400">
                <a:latin typeface="Arial" panose="020B0604020202020204" pitchFamily="34" charset="0"/>
              </a:rPr>
              <a:t>’</a:t>
            </a:r>
            <a:r>
              <a:rPr lang="en-US" altLang="ja-JP" sz="2400" dirty="0"/>
              <a:t>t find out until it</a:t>
            </a:r>
            <a:r>
              <a:rPr lang="ja-JP" altLang="en-US" sz="2400">
                <a:latin typeface="Arial" panose="020B0604020202020204" pitchFamily="34" charset="0"/>
              </a:rPr>
              <a:t>’</a:t>
            </a:r>
            <a:r>
              <a:rPr lang="en-US" altLang="ja-JP" sz="2400" dirty="0"/>
              <a:t>s too late</a:t>
            </a:r>
          </a:p>
          <a:p>
            <a:pPr eaLnBrk="1" hangingPunct="1"/>
            <a:r>
              <a:rPr lang="en-US" altLang="en-US" sz="2400" dirty="0"/>
              <a:t>Common culprits:</a:t>
            </a:r>
          </a:p>
          <a:p>
            <a:pPr lvl="1" eaLnBrk="1" hangingPunct="1"/>
            <a:r>
              <a:rPr lang="en-US" altLang="en-US" sz="2400" dirty="0">
                <a:ea typeface="Arial" panose="020B0604020202020204" pitchFamily="34" charset="0"/>
              </a:rPr>
              <a:t>references that lead nowhere</a:t>
            </a:r>
          </a:p>
          <a:p>
            <a:pPr lvl="1" eaLnBrk="1" hangingPunct="1"/>
            <a:r>
              <a:rPr lang="en-US" altLang="en-US" sz="2400" dirty="0">
                <a:ea typeface="Arial" panose="020B0604020202020204" pitchFamily="34" charset="0"/>
              </a:rPr>
              <a:t>garbage values</a:t>
            </a:r>
          </a:p>
        </p:txBody>
      </p:sp>
    </p:spTree>
    <p:extLst>
      <p:ext uri="{BB962C8B-B14F-4D97-AF65-F5344CB8AC3E}">
        <p14:creationId xmlns:p14="http://schemas.microsoft.com/office/powerpoint/2010/main" val="163352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9A089DE3-B2A3-3B9C-7C81-E101980906FE}"/>
              </a:ext>
            </a:extLst>
          </p:cNvPr>
          <p:cNvSpPr>
            <a:spLocks noGrp="1" noChangeArrowheads="1"/>
          </p:cNvSpPr>
          <p:nvPr>
            <p:ph type="title"/>
          </p:nvPr>
        </p:nvSpPr>
        <p:spPr/>
        <p:txBody>
          <a:bodyPr/>
          <a:lstStyle/>
          <a:p>
            <a:pPr eaLnBrk="1" hangingPunct="1"/>
            <a:r>
              <a:rPr lang="en-US" altLang="en-US"/>
              <a:t>How Does Java Help?</a:t>
            </a:r>
          </a:p>
        </p:txBody>
      </p:sp>
      <p:sp>
        <p:nvSpPr>
          <p:cNvPr id="17410" name="Rectangle 3">
            <a:extLst>
              <a:ext uri="{FF2B5EF4-FFF2-40B4-BE49-F238E27FC236}">
                <a16:creationId xmlns:a16="http://schemas.microsoft.com/office/drawing/2014/main" id="{9DE34191-7D19-A5CB-B565-B1A97FDF2BF6}"/>
              </a:ext>
            </a:extLst>
          </p:cNvPr>
          <p:cNvSpPr>
            <a:spLocks noGrp="1" noChangeArrowheads="1"/>
          </p:cNvSpPr>
          <p:nvPr>
            <p:ph type="body" idx="1"/>
          </p:nvPr>
        </p:nvSpPr>
        <p:spPr/>
        <p:txBody>
          <a:bodyPr>
            <a:normAutofit/>
          </a:bodyPr>
          <a:lstStyle/>
          <a:p>
            <a:pPr eaLnBrk="1" hangingPunct="1"/>
            <a:r>
              <a:rPr lang="en-US" altLang="en-US" sz="2400" dirty="0"/>
              <a:t>Java initializes all class member variables to zero whenever we create an object</a:t>
            </a:r>
          </a:p>
          <a:p>
            <a:pPr eaLnBrk="1" hangingPunct="1"/>
            <a:r>
              <a:rPr lang="en-US" altLang="en-US" sz="2400" dirty="0"/>
              <a:t>Java allows us to write </a:t>
            </a:r>
            <a:r>
              <a:rPr lang="en-US" altLang="en-US" sz="2400" i="1" dirty="0"/>
              <a:t>constructors</a:t>
            </a:r>
            <a:r>
              <a:rPr lang="en-US" altLang="en-US" sz="2400" dirty="0"/>
              <a:t>, special methods, one of which will be called on object creation</a:t>
            </a:r>
          </a:p>
          <a:p>
            <a:pPr eaLnBrk="1" hangingPunct="1"/>
            <a:r>
              <a:rPr lang="en-US" altLang="en-US" sz="2400" dirty="0"/>
              <a:t>Java refuses to create an object (compile error) if we haven</a:t>
            </a:r>
            <a:r>
              <a:rPr lang="ja-JP" altLang="en-US" sz="2400">
                <a:latin typeface="Arial" panose="020B0604020202020204" pitchFamily="34" charset="0"/>
              </a:rPr>
              <a:t>’</a:t>
            </a:r>
            <a:r>
              <a:rPr lang="en-US" altLang="ja-JP" sz="2400" dirty="0"/>
              <a:t>t provided the right kind of constructor</a:t>
            </a:r>
            <a:endParaRPr lang="en-US" altLang="en-US" sz="2400" dirty="0"/>
          </a:p>
        </p:txBody>
      </p:sp>
    </p:spTree>
    <p:extLst>
      <p:ext uri="{BB962C8B-B14F-4D97-AF65-F5344CB8AC3E}">
        <p14:creationId xmlns:p14="http://schemas.microsoft.com/office/powerpoint/2010/main" val="299213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6A28E085-2EA3-7501-AE26-3CE8A1639C02}"/>
              </a:ext>
            </a:extLst>
          </p:cNvPr>
          <p:cNvSpPr>
            <a:spLocks noGrp="1" noChangeArrowheads="1"/>
          </p:cNvSpPr>
          <p:nvPr>
            <p:ph type="title"/>
          </p:nvPr>
        </p:nvSpPr>
        <p:spPr/>
        <p:txBody>
          <a:bodyPr/>
          <a:lstStyle/>
          <a:p>
            <a:pPr eaLnBrk="1" hangingPunct="1"/>
            <a:r>
              <a:rPr lang="en-US" altLang="en-US"/>
              <a:t>Constructors</a:t>
            </a:r>
          </a:p>
        </p:txBody>
      </p:sp>
      <p:sp>
        <p:nvSpPr>
          <p:cNvPr id="18434" name="Rectangle 3">
            <a:extLst>
              <a:ext uri="{FF2B5EF4-FFF2-40B4-BE49-F238E27FC236}">
                <a16:creationId xmlns:a16="http://schemas.microsoft.com/office/drawing/2014/main" id="{666D050D-3CD3-7231-5A39-64D8CC6B31E5}"/>
              </a:ext>
            </a:extLst>
          </p:cNvPr>
          <p:cNvSpPr>
            <a:spLocks noGrp="1" noChangeArrowheads="1"/>
          </p:cNvSpPr>
          <p:nvPr>
            <p:ph type="body" idx="1"/>
          </p:nvPr>
        </p:nvSpPr>
        <p:spPr/>
        <p:txBody>
          <a:bodyPr/>
          <a:lstStyle/>
          <a:p>
            <a:pPr eaLnBrk="1" hangingPunct="1"/>
            <a:r>
              <a:rPr lang="en-US" altLang="en-US" sz="2800" dirty="0"/>
              <a:t>A constructor method has the same name as the class</a:t>
            </a:r>
          </a:p>
          <a:p>
            <a:pPr lvl="1"/>
            <a:r>
              <a:rPr lang="en-US" altLang="en-US" sz="2800" dirty="0"/>
              <a:t>It has no return type.</a:t>
            </a:r>
          </a:p>
          <a:p>
            <a:pPr eaLnBrk="1" hangingPunct="1"/>
            <a:r>
              <a:rPr lang="en-US" altLang="en-US" sz="2800" dirty="0"/>
              <a:t>There can be many different constructors, each with a distinct </a:t>
            </a:r>
            <a:r>
              <a:rPr lang="en-US" altLang="en-US" sz="2800" i="1" dirty="0"/>
              <a:t>argument signature</a:t>
            </a:r>
            <a:r>
              <a:rPr lang="en-US" altLang="en-US" sz="2800" dirty="0"/>
              <a:t>.</a:t>
            </a:r>
          </a:p>
          <a:p>
            <a:pPr lvl="1"/>
            <a:r>
              <a:rPr lang="en-US" altLang="en-US" sz="2800" dirty="0"/>
              <a:t>Constructors can be overloaded</a:t>
            </a:r>
          </a:p>
          <a:p>
            <a:pPr eaLnBrk="1" hangingPunct="1"/>
            <a:r>
              <a:rPr lang="en-US" altLang="en-US" sz="2800" dirty="0"/>
              <a:t>You specify the particular constructor you want when you create an object.</a:t>
            </a:r>
          </a:p>
        </p:txBody>
      </p:sp>
    </p:spTree>
    <p:extLst>
      <p:ext uri="{BB962C8B-B14F-4D97-AF65-F5344CB8AC3E}">
        <p14:creationId xmlns:p14="http://schemas.microsoft.com/office/powerpoint/2010/main" val="217055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B176CEA0-C457-8027-B871-6ACA23EF524C}"/>
              </a:ext>
            </a:extLst>
          </p:cNvPr>
          <p:cNvSpPr>
            <a:spLocks noGrp="1" noChangeArrowheads="1"/>
          </p:cNvSpPr>
          <p:nvPr>
            <p:ph type="title"/>
          </p:nvPr>
        </p:nvSpPr>
        <p:spPr/>
        <p:txBody>
          <a:bodyPr/>
          <a:lstStyle/>
          <a:p>
            <a:pPr eaLnBrk="1" hangingPunct="1"/>
            <a:r>
              <a:rPr lang="en-US" altLang="en-US" dirty="0"/>
              <a:t>Default Constructor</a:t>
            </a:r>
          </a:p>
        </p:txBody>
      </p:sp>
      <p:sp>
        <p:nvSpPr>
          <p:cNvPr id="23554" name="Rectangle 3">
            <a:extLst>
              <a:ext uri="{FF2B5EF4-FFF2-40B4-BE49-F238E27FC236}">
                <a16:creationId xmlns:a16="http://schemas.microsoft.com/office/drawing/2014/main" id="{F00B5EAF-B1A8-7214-638A-41026F7C2A07}"/>
              </a:ext>
            </a:extLst>
          </p:cNvPr>
          <p:cNvSpPr>
            <a:spLocks noGrp="1" noChangeArrowheads="1"/>
          </p:cNvSpPr>
          <p:nvPr>
            <p:ph type="body" idx="1"/>
          </p:nvPr>
        </p:nvSpPr>
        <p:spPr/>
        <p:txBody>
          <a:bodyPr>
            <a:normAutofit/>
          </a:bodyPr>
          <a:lstStyle/>
          <a:p>
            <a:pPr eaLnBrk="1" hangingPunct="1"/>
            <a:r>
              <a:rPr lang="en-US" altLang="en-US" sz="2800" dirty="0"/>
              <a:t>The compiler will write one for you!</a:t>
            </a:r>
          </a:p>
          <a:p>
            <a:pPr eaLnBrk="1" hangingPunct="1"/>
            <a:r>
              <a:rPr lang="en-US" altLang="en-US" sz="2800" dirty="0"/>
              <a:t>But </a:t>
            </a:r>
            <a:r>
              <a:rPr lang="en-US" altLang="en-US" sz="2800" b="1" i="1" u="sng" dirty="0"/>
              <a:t>only</a:t>
            </a:r>
            <a:r>
              <a:rPr lang="en-US" altLang="en-US" sz="2800" dirty="0"/>
              <a:t> if you haven</a:t>
            </a:r>
            <a:r>
              <a:rPr lang="ja-JP" altLang="en-US" sz="2800">
                <a:latin typeface="Arial" panose="020B0604020202020204" pitchFamily="34" charset="0"/>
              </a:rPr>
              <a:t>’</a:t>
            </a:r>
            <a:r>
              <a:rPr lang="en-US" altLang="ja-JP" sz="2800" dirty="0"/>
              <a:t>t written any constructors at all (for this class).</a:t>
            </a:r>
          </a:p>
          <a:p>
            <a:pPr eaLnBrk="1" hangingPunct="1"/>
            <a:r>
              <a:rPr lang="en-US" altLang="en-US" sz="2800" dirty="0"/>
              <a:t>A </a:t>
            </a:r>
            <a:r>
              <a:rPr lang="en-US" altLang="en-US" sz="2800" i="1" dirty="0"/>
              <a:t>default constructor</a:t>
            </a:r>
            <a:r>
              <a:rPr lang="en-US" altLang="en-US" sz="2800" dirty="0"/>
              <a:t> has no arguments (but still has the same name as the class).</a:t>
            </a:r>
          </a:p>
          <a:p>
            <a:pPr eaLnBrk="1" hangingPunct="1"/>
            <a:endParaRPr lang="en-US" altLang="en-US" sz="2800" dirty="0"/>
          </a:p>
        </p:txBody>
      </p:sp>
    </p:spTree>
    <p:extLst>
      <p:ext uri="{BB962C8B-B14F-4D97-AF65-F5344CB8AC3E}">
        <p14:creationId xmlns:p14="http://schemas.microsoft.com/office/powerpoint/2010/main" val="3988160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0.21.0.2123"/>
  <p:tag name="SLIDO_PRESENTATION_ID" val="00000000-0000-0000-0000-000000000000"/>
  <p:tag name="SLIDO_EVENT_UUID" val="58baac74-dc41-42f1-bd85-ed3b739803bf"/>
  <p:tag name="SLIDO_EVENT_SECTION_UUID" val="4414582b-8220-4747-8657-aca0ff588f6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12630</TotalTime>
  <Words>2504</Words>
  <Application>Microsoft Macintosh PowerPoint</Application>
  <PresentationFormat>Widescreen</PresentationFormat>
  <Paragraphs>399</Paragraphs>
  <Slides>31</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Arial</vt:lpstr>
      <vt:lpstr>Calibri</vt:lpstr>
      <vt:lpstr>Calibri Light</vt:lpstr>
      <vt:lpstr>Consolas</vt:lpstr>
      <vt:lpstr>Courier New</vt:lpstr>
      <vt:lpstr>Rockwell</vt:lpstr>
      <vt:lpstr>Rockwell Condensed</vt:lpstr>
      <vt:lpstr>Symbol</vt:lpstr>
      <vt:lpstr>Times New Roman</vt:lpstr>
      <vt:lpstr>Wingdings</vt:lpstr>
      <vt:lpstr>Wood Type</vt:lpstr>
      <vt:lpstr>Office Theme</vt:lpstr>
      <vt:lpstr>Object Oriented Programming in Java   Week 5</vt:lpstr>
      <vt:lpstr>Today</vt:lpstr>
      <vt:lpstr>Characteristics of OOP</vt:lpstr>
      <vt:lpstr>Revisit the Terminology</vt:lpstr>
      <vt:lpstr>Initialization - What Needs to be Initialized?</vt:lpstr>
      <vt:lpstr>What If We Forget?</vt:lpstr>
      <vt:lpstr>How Does Java Help?</vt:lpstr>
      <vt:lpstr>Constructors</vt:lpstr>
      <vt:lpstr>Default Constructor</vt:lpstr>
      <vt:lpstr>A Common Error</vt:lpstr>
      <vt:lpstr>Member Initialization</vt:lpstr>
      <vt:lpstr>Member Initialization (cont.)</vt:lpstr>
      <vt:lpstr>Constructors Again</vt:lpstr>
      <vt:lpstr>Static Member Initialization</vt:lpstr>
      <vt:lpstr>Why Inheritance and Abstraction</vt:lpstr>
      <vt:lpstr>Example: Library books</vt:lpstr>
      <vt:lpstr>Constructor 1</vt:lpstr>
      <vt:lpstr>Constructor 2</vt:lpstr>
      <vt:lpstr>Constructor 3</vt:lpstr>
      <vt:lpstr>Constructor 4</vt:lpstr>
      <vt:lpstr>Constructor 5</vt:lpstr>
      <vt:lpstr>Constructor 6</vt:lpstr>
      <vt:lpstr>Override vs. OVerload</vt:lpstr>
      <vt:lpstr>Override vs. OVerload</vt:lpstr>
      <vt:lpstr>Abstract classes</vt:lpstr>
      <vt:lpstr>Recursion</vt:lpstr>
      <vt:lpstr>Recursion (cont.)</vt:lpstr>
      <vt:lpstr>Illustration</vt:lpstr>
      <vt:lpstr>Comments</vt:lpstr>
      <vt:lpstr>Documentation Comments</vt:lpstr>
      <vt:lpstr>implementation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Neelam Dwivedi</dc:creator>
  <cp:lastModifiedBy>Yucel, Sakir</cp:lastModifiedBy>
  <cp:revision>288</cp:revision>
  <cp:lastPrinted>2018-06-18T16:36:17Z</cp:lastPrinted>
  <dcterms:created xsi:type="dcterms:W3CDTF">2015-08-06T20:39:40Z</dcterms:created>
  <dcterms:modified xsi:type="dcterms:W3CDTF">2023-09-25T15:33:20Z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0.21.0.2123</vt:lpwstr>
  </property>
</Properties>
</file>