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727" r:id="rId1"/>
  </p:sldMasterIdLst>
  <p:notesMasterIdLst>
    <p:notesMasterId r:id="rId22"/>
  </p:notesMasterIdLst>
  <p:sldIdLst>
    <p:sldId id="256" r:id="rId2"/>
    <p:sldId id="301" r:id="rId3"/>
    <p:sldId id="334" r:id="rId4"/>
    <p:sldId id="337" r:id="rId5"/>
    <p:sldId id="291" r:id="rId6"/>
    <p:sldId id="313" r:id="rId7"/>
    <p:sldId id="314" r:id="rId8"/>
    <p:sldId id="336" r:id="rId9"/>
    <p:sldId id="338" r:id="rId10"/>
    <p:sldId id="309" r:id="rId11"/>
    <p:sldId id="310" r:id="rId12"/>
    <p:sldId id="311" r:id="rId13"/>
    <p:sldId id="303" r:id="rId14"/>
    <p:sldId id="302" r:id="rId15"/>
    <p:sldId id="339" r:id="rId16"/>
    <p:sldId id="332" r:id="rId17"/>
    <p:sldId id="340" r:id="rId18"/>
    <p:sldId id="342" r:id="rId19"/>
    <p:sldId id="329" r:id="rId20"/>
    <p:sldId id="315" r:id="rId21"/>
  </p:sldIdLst>
  <p:sldSz cx="12192000" cy="6858000"/>
  <p:notesSz cx="6934200" cy="9232900"/>
  <p:custDataLst>
    <p:tags r:id="rId2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69" autoAdjust="0"/>
    <p:restoredTop sz="78231" autoAdjust="0"/>
  </p:normalViewPr>
  <p:slideViewPr>
    <p:cSldViewPr snapToGrid="0">
      <p:cViewPr varScale="1">
        <p:scale>
          <a:sx n="99" d="100"/>
          <a:sy n="99" d="100"/>
        </p:scale>
        <p:origin x="1688" y="16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3248"/>
          </a:xfrm>
          <a:prstGeom prst="rect">
            <a:avLst/>
          </a:prstGeom>
        </p:spPr>
        <p:txBody>
          <a:bodyPr vert="horz" lIns="92382" tIns="46191" rIns="92382" bIns="46191" rtlCol="0"/>
          <a:lstStyle>
            <a:lvl1pPr algn="l">
              <a:defRPr sz="1200"/>
            </a:lvl1pPr>
          </a:lstStyle>
          <a:p>
            <a:endParaRPr lang="en-US"/>
          </a:p>
        </p:txBody>
      </p:sp>
      <p:sp>
        <p:nvSpPr>
          <p:cNvPr id="3" name="Date Placeholder 2"/>
          <p:cNvSpPr>
            <a:spLocks noGrp="1"/>
          </p:cNvSpPr>
          <p:nvPr>
            <p:ph type="dt" idx="1"/>
          </p:nvPr>
        </p:nvSpPr>
        <p:spPr>
          <a:xfrm>
            <a:off x="3927775" y="0"/>
            <a:ext cx="3004820" cy="463248"/>
          </a:xfrm>
          <a:prstGeom prst="rect">
            <a:avLst/>
          </a:prstGeom>
        </p:spPr>
        <p:txBody>
          <a:bodyPr vert="horz" lIns="92382" tIns="46191" rIns="92382" bIns="46191" rtlCol="0"/>
          <a:lstStyle>
            <a:lvl1pPr algn="r">
              <a:defRPr sz="1200"/>
            </a:lvl1pPr>
          </a:lstStyle>
          <a:p>
            <a:fld id="{7D2620D3-E57A-4DC2-8BDB-613D56BBECA7}" type="datetimeFigureOut">
              <a:rPr lang="en-US" smtClean="0"/>
              <a:t>10/2/23</a:t>
            </a:fld>
            <a:endParaRPr lang="en-US"/>
          </a:p>
        </p:txBody>
      </p:sp>
      <p:sp>
        <p:nvSpPr>
          <p:cNvPr id="4" name="Slide Image Placeholder 3"/>
          <p:cNvSpPr>
            <a:spLocks noGrp="1" noRot="1" noChangeAspect="1"/>
          </p:cNvSpPr>
          <p:nvPr>
            <p:ph type="sldImg" idx="2"/>
          </p:nvPr>
        </p:nvSpPr>
        <p:spPr>
          <a:xfrm>
            <a:off x="696913" y="1154113"/>
            <a:ext cx="5540375" cy="3116262"/>
          </a:xfrm>
          <a:prstGeom prst="rect">
            <a:avLst/>
          </a:prstGeom>
          <a:noFill/>
          <a:ln w="12700">
            <a:solidFill>
              <a:prstClr val="black"/>
            </a:solidFill>
          </a:ln>
        </p:spPr>
        <p:txBody>
          <a:bodyPr vert="horz" lIns="92382" tIns="46191" rIns="92382" bIns="46191" rtlCol="0" anchor="ctr"/>
          <a:lstStyle/>
          <a:p>
            <a:endParaRPr lang="en-US"/>
          </a:p>
        </p:txBody>
      </p:sp>
      <p:sp>
        <p:nvSpPr>
          <p:cNvPr id="5" name="Notes Placeholder 4"/>
          <p:cNvSpPr>
            <a:spLocks noGrp="1"/>
          </p:cNvSpPr>
          <p:nvPr>
            <p:ph type="body" sz="quarter" idx="3"/>
          </p:nvPr>
        </p:nvSpPr>
        <p:spPr>
          <a:xfrm>
            <a:off x="693420" y="4443333"/>
            <a:ext cx="5547360" cy="3635454"/>
          </a:xfrm>
          <a:prstGeom prst="rect">
            <a:avLst/>
          </a:prstGeom>
        </p:spPr>
        <p:txBody>
          <a:bodyPr vert="horz" lIns="92382" tIns="46191" rIns="92382" bIns="4619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69653"/>
            <a:ext cx="3004820" cy="463247"/>
          </a:xfrm>
          <a:prstGeom prst="rect">
            <a:avLst/>
          </a:prstGeom>
        </p:spPr>
        <p:txBody>
          <a:bodyPr vert="horz" lIns="92382" tIns="46191" rIns="92382" bIns="46191" rtlCol="0" anchor="b"/>
          <a:lstStyle>
            <a:lvl1pPr algn="l">
              <a:defRPr sz="1200"/>
            </a:lvl1pPr>
          </a:lstStyle>
          <a:p>
            <a:endParaRPr lang="en-US"/>
          </a:p>
        </p:txBody>
      </p:sp>
      <p:sp>
        <p:nvSpPr>
          <p:cNvPr id="7" name="Slide Number Placeholder 6"/>
          <p:cNvSpPr>
            <a:spLocks noGrp="1"/>
          </p:cNvSpPr>
          <p:nvPr>
            <p:ph type="sldNum" sz="quarter" idx="5"/>
          </p:nvPr>
        </p:nvSpPr>
        <p:spPr>
          <a:xfrm>
            <a:off x="3927775" y="8769653"/>
            <a:ext cx="3004820" cy="463247"/>
          </a:xfrm>
          <a:prstGeom prst="rect">
            <a:avLst/>
          </a:prstGeom>
        </p:spPr>
        <p:txBody>
          <a:bodyPr vert="horz" lIns="92382" tIns="46191" rIns="92382" bIns="46191" rtlCol="0" anchor="b"/>
          <a:lstStyle>
            <a:lvl1pPr algn="r">
              <a:defRPr sz="1200"/>
            </a:lvl1pPr>
          </a:lstStyle>
          <a:p>
            <a:fld id="{B07FCADD-75F8-45D8-9CD0-EB1F0666E435}" type="slidenum">
              <a:rPr lang="en-US" smtClean="0"/>
              <a:t>‹#›</a:t>
            </a:fld>
            <a:endParaRPr lang="en-US"/>
          </a:p>
        </p:txBody>
      </p:sp>
    </p:spTree>
    <p:extLst>
      <p:ext uri="{BB962C8B-B14F-4D97-AF65-F5344CB8AC3E}">
        <p14:creationId xmlns:p14="http://schemas.microsoft.com/office/powerpoint/2010/main" val="1799096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7FCADD-75F8-45D8-9CD0-EB1F0666E435}" type="slidenum">
              <a:rPr lang="en-US" smtClean="0"/>
              <a:t>3</a:t>
            </a:fld>
            <a:endParaRPr lang="en-US"/>
          </a:p>
        </p:txBody>
      </p:sp>
    </p:spTree>
    <p:extLst>
      <p:ext uri="{BB962C8B-B14F-4D97-AF65-F5344CB8AC3E}">
        <p14:creationId xmlns:p14="http://schemas.microsoft.com/office/powerpoint/2010/main" val="2417667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7FCADD-75F8-45D8-9CD0-EB1F0666E435}" type="slidenum">
              <a:rPr lang="en-US" smtClean="0"/>
              <a:t>6</a:t>
            </a:fld>
            <a:endParaRPr lang="en-US"/>
          </a:p>
        </p:txBody>
      </p:sp>
    </p:spTree>
    <p:extLst>
      <p:ext uri="{BB962C8B-B14F-4D97-AF65-F5344CB8AC3E}">
        <p14:creationId xmlns:p14="http://schemas.microsoft.com/office/powerpoint/2010/main" val="2677888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7FCADD-75F8-45D8-9CD0-EB1F0666E435}" type="slidenum">
              <a:rPr lang="en-US" smtClean="0"/>
              <a:t>7</a:t>
            </a:fld>
            <a:endParaRPr lang="en-US"/>
          </a:p>
        </p:txBody>
      </p:sp>
    </p:spTree>
    <p:extLst>
      <p:ext uri="{BB962C8B-B14F-4D97-AF65-F5344CB8AC3E}">
        <p14:creationId xmlns:p14="http://schemas.microsoft.com/office/powerpoint/2010/main" val="1825369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7FCADD-75F8-45D8-9CD0-EB1F0666E435}" type="slidenum">
              <a:rPr lang="en-US" smtClean="0"/>
              <a:t>13</a:t>
            </a:fld>
            <a:endParaRPr lang="en-US"/>
          </a:p>
        </p:txBody>
      </p:sp>
    </p:spTree>
    <p:extLst>
      <p:ext uri="{BB962C8B-B14F-4D97-AF65-F5344CB8AC3E}">
        <p14:creationId xmlns:p14="http://schemas.microsoft.com/office/powerpoint/2010/main" val="2077640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000" dirty="0">
                <a:effectLst/>
                <a:latin typeface="Times New Roman" panose="02020603050405020304" pitchFamily="18" charset="0"/>
                <a:ea typeface="Times New Roman" panose="02020603050405020304" pitchFamily="18" charset="0"/>
              </a:rPr>
              <a:t>In the has-a relation, objects of class A contains objects of class B. In many situations, objects of class B come into existence with the creation of objects of A and they disappear when objects of class A disappear. Sometimes, objects of class A manages the lifetime of objects of class B, that is, objects of class A creates objects of class B, use them and dispose them. Note that, however, in Java, object disposal is not an explicit operation.</a:t>
            </a:r>
          </a:p>
          <a:p>
            <a:pPr marL="0" marR="0">
              <a:spcBef>
                <a:spcPts val="0"/>
              </a:spcBef>
              <a:spcAft>
                <a:spcPts val="0"/>
              </a:spcAft>
            </a:pPr>
            <a:r>
              <a:rPr lang="en-US" sz="1000" dirty="0">
                <a:effectLst/>
                <a:latin typeface="Times New Roman" panose="02020603050405020304" pitchFamily="18" charset="0"/>
                <a:ea typeface="Times New Roman" panose="02020603050405020304" pitchFamily="18" charset="0"/>
              </a:rPr>
              <a:t>Your new class can be made up of any number and type of other objects, in any combination that you need to achieve the functionality desired in your new class. Because you are composing a new class from existing classes, this concept is called </a:t>
            </a:r>
            <a:r>
              <a:rPr lang="en-US" sz="1000" i="1" dirty="0">
                <a:effectLst/>
                <a:latin typeface="Times New Roman" panose="02020603050405020304" pitchFamily="18" charset="0"/>
                <a:ea typeface="Times New Roman" panose="02020603050405020304" pitchFamily="18" charset="0"/>
              </a:rPr>
              <a:t>composition</a:t>
            </a:r>
            <a:r>
              <a:rPr lang="en-US" sz="1000" dirty="0">
                <a:effectLst/>
                <a:latin typeface="Times New Roman" panose="02020603050405020304" pitchFamily="18" charset="0"/>
                <a:ea typeface="Times New Roman" panose="02020603050405020304" pitchFamily="18" charset="0"/>
              </a:rPr>
              <a:t>. Composition is often referred to as a “has-a” relationship, as in “a car has an engine.”</a:t>
            </a:r>
          </a:p>
          <a:p>
            <a:pPr marL="0" marR="0">
              <a:spcBef>
                <a:spcPts val="0"/>
              </a:spcBef>
              <a:spcAft>
                <a:spcPts val="0"/>
              </a:spcAft>
            </a:pPr>
            <a:r>
              <a:rPr lang="en-US" sz="1000" dirty="0">
                <a:effectLst/>
                <a:latin typeface="Times New Roman" panose="02020603050405020304" pitchFamily="18" charset="0"/>
                <a:ea typeface="Times New Roman" panose="02020603050405020304" pitchFamily="18" charset="0"/>
              </a:rPr>
              <a:t>Composition comes with a great deal of flexibility. The member objects of your new class are typically private, making them inaccessible to the client programmers who are using the class. This allows you to change those members without disturbing existing client code. You can also change the member objects at run time, to dynamically change the behavior of your program. Inheritance does not have this flexibility since the compiler must place compile-time restrictions on classes created with inheritance, as we shall see later.</a:t>
            </a:r>
          </a:p>
          <a:p>
            <a:pPr marL="0" marR="0">
              <a:spcBef>
                <a:spcPts val="0"/>
              </a:spcBef>
              <a:spcAft>
                <a:spcPts val="0"/>
              </a:spcAft>
            </a:pPr>
            <a:r>
              <a:rPr lang="en-US" sz="1000" dirty="0">
                <a:effectLst/>
                <a:latin typeface="Times New Roman" panose="02020603050405020304" pitchFamily="18" charset="0"/>
                <a:ea typeface="Times New Roman" panose="02020603050405020304" pitchFamily="18" charset="0"/>
              </a:rPr>
              <a:t>In the uses-a relation, an object of class A has a reference to an object of class B. Object of class A doesn’t create object of class B. Rather, object of class B may exist without an object of class A. Most of the time, when an object of class A is being constructed, the reference to object of class B is passed to the constructor of object A. Also, it is common that a reference to object B is attached to the object A via a setter method.</a:t>
            </a:r>
          </a:p>
          <a:p>
            <a:endParaRPr lang="en-US" sz="1000" dirty="0"/>
          </a:p>
          <a:p>
            <a:pPr marL="228600" marR="514350">
              <a:spcBef>
                <a:spcPts val="0"/>
              </a:spcBef>
              <a:spcAft>
                <a:spcPts val="0"/>
              </a:spcAft>
            </a:pPr>
            <a:r>
              <a:rPr lang="en-US" sz="1000" dirty="0">
                <a:effectLst/>
                <a:latin typeface="Times New Roman" panose="02020603050405020304" pitchFamily="18" charset="0"/>
                <a:ea typeface="Times New Roman" panose="02020603050405020304" pitchFamily="18" charset="0"/>
              </a:rPr>
              <a:t>From Core Java</a:t>
            </a:r>
          </a:p>
          <a:p>
            <a:pPr marL="45720" marR="514350" indent="0">
              <a:spcBef>
                <a:spcPts val="0"/>
              </a:spcBef>
              <a:spcAft>
                <a:spcPts val="0"/>
              </a:spcAft>
              <a:buNone/>
            </a:pPr>
            <a:r>
              <a:rPr lang="en-US" sz="1000" dirty="0">
                <a:effectLst/>
                <a:latin typeface="Times New Roman" panose="02020603050405020304" pitchFamily="18" charset="0"/>
                <a:ea typeface="Times New Roman" panose="02020603050405020304" pitchFamily="18" charset="0"/>
              </a:rPr>
              <a:t>	“A simple rule can help you decide whether or not inheritance is the right design for your data. The “is–a” rule states that every object of the subclass is an object of the superclass. For example, every manager is an 	employee. Thus, it makes sense for the Manager class to be a subclass of the Employee class. Naturally, the opposite is not true—not every employee is a manager.</a:t>
            </a:r>
          </a:p>
          <a:p>
            <a:pPr marL="45720" marR="514350" indent="0">
              <a:spcBef>
                <a:spcPts val="0"/>
              </a:spcBef>
              <a:spcAft>
                <a:spcPts val="0"/>
              </a:spcAft>
              <a:buNone/>
            </a:pPr>
            <a:r>
              <a:rPr lang="en-US" sz="1200" dirty="0">
                <a:latin typeface="Times New Roman" panose="02020603050405020304" pitchFamily="18" charset="0"/>
                <a:ea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rPr>
              <a:t>Another way of formulating the “is–a” rule is the substitution principle. That principle states that you can use a subclass object whenever the program expects a superclass object.”</a:t>
            </a:r>
          </a:p>
          <a:p>
            <a:endParaRPr lang="en-US" sz="1000" dirty="0"/>
          </a:p>
        </p:txBody>
      </p:sp>
      <p:sp>
        <p:nvSpPr>
          <p:cNvPr id="4" name="Slide Number Placeholder 3"/>
          <p:cNvSpPr>
            <a:spLocks noGrp="1"/>
          </p:cNvSpPr>
          <p:nvPr>
            <p:ph type="sldNum" sz="quarter" idx="5"/>
          </p:nvPr>
        </p:nvSpPr>
        <p:spPr/>
        <p:txBody>
          <a:bodyPr/>
          <a:lstStyle/>
          <a:p>
            <a:fld id="{B07FCADD-75F8-45D8-9CD0-EB1F0666E435}" type="slidenum">
              <a:rPr lang="en-US" smtClean="0"/>
              <a:t>16</a:t>
            </a:fld>
            <a:endParaRPr lang="en-US"/>
          </a:p>
        </p:txBody>
      </p:sp>
    </p:spTree>
    <p:extLst>
      <p:ext uri="{BB962C8B-B14F-4D97-AF65-F5344CB8AC3E}">
        <p14:creationId xmlns:p14="http://schemas.microsoft.com/office/powerpoint/2010/main" val="369101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you can have nested packages.</a:t>
            </a:r>
          </a:p>
        </p:txBody>
      </p:sp>
      <p:sp>
        <p:nvSpPr>
          <p:cNvPr id="4" name="Slide Number Placeholder 3"/>
          <p:cNvSpPr>
            <a:spLocks noGrp="1"/>
          </p:cNvSpPr>
          <p:nvPr>
            <p:ph type="sldNum" sz="quarter" idx="5"/>
          </p:nvPr>
        </p:nvSpPr>
        <p:spPr/>
        <p:txBody>
          <a:bodyPr/>
          <a:lstStyle/>
          <a:p>
            <a:fld id="{B07FCADD-75F8-45D8-9CD0-EB1F0666E435}" type="slidenum">
              <a:rPr lang="en-US" smtClean="0"/>
              <a:t>20</a:t>
            </a:fld>
            <a:endParaRPr lang="en-US"/>
          </a:p>
        </p:txBody>
      </p:sp>
    </p:spTree>
    <p:extLst>
      <p:ext uri="{BB962C8B-B14F-4D97-AF65-F5344CB8AC3E}">
        <p14:creationId xmlns:p14="http://schemas.microsoft.com/office/powerpoint/2010/main" val="400033848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7738DA-BEF1-493A-9F02-6F7E7DA88CD4}" type="datetime1">
              <a:rPr lang="en-US" smtClean="0"/>
              <a:t>10/2/23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578440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6D7988-D36B-419E-B76D-9705B48DF50C}" type="datetime1">
              <a:rPr lang="en-US" smtClean="0"/>
              <a:t>10/2/23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2287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5C5FC2-44A6-4877-B6C4-95E3540A263F}" type="datetime1">
              <a:rPr lang="en-US" smtClean="0"/>
              <a:t>10/2/23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10902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5900" y="167132"/>
            <a:ext cx="11582400" cy="467868"/>
          </a:xfrm>
        </p:spPr>
        <p:txBody>
          <a:bodyPr>
            <a:noAutofit/>
          </a:bodyPr>
          <a:lstStyle>
            <a:lvl1pPr>
              <a:defRPr sz="2400">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215900" y="800100"/>
            <a:ext cx="11582400" cy="5372100"/>
          </a:xfrm>
        </p:spPr>
        <p:txBody>
          <a:bodyPr>
            <a:normAutofit/>
          </a:bodyPr>
          <a:lstStyle>
            <a:lvl1pPr>
              <a:defRPr sz="1800">
                <a:latin typeface="Calibri" panose="020F0502020204030204" pitchFamily="34" charset="0"/>
              </a:defRPr>
            </a:lvl1pPr>
            <a:lvl2pPr>
              <a:defRPr sz="1800">
                <a:latin typeface="Calibri" panose="020F0502020204030204" pitchFamily="34" charset="0"/>
              </a:defRPr>
            </a:lvl2pPr>
            <a:lvl3pPr>
              <a:defRPr sz="18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2CFA23-25B9-4FC7-A329-28A80E2C5612}" type="datetime1">
              <a:rPr lang="en-US" smtClean="0"/>
              <a:t>10/2/23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617225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739FA328-BC75-4935-B868-E9D3DBC0157D}" type="datetime1">
              <a:rPr lang="en-US" smtClean="0"/>
              <a:t>10/2/23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3707690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8783" y="153328"/>
            <a:ext cx="11582400" cy="403264"/>
          </a:xfrm>
        </p:spPr>
        <p:txBody>
          <a:bodyPr>
            <a:noAutofit/>
          </a:bodyPr>
          <a:lstStyle>
            <a:lvl1pPr>
              <a:defRPr sz="2400"/>
            </a:lvl1pPr>
          </a:lstStyle>
          <a:p>
            <a:r>
              <a:rPr lang="en-US"/>
              <a:t>Click to edit Master title style</a:t>
            </a:r>
            <a:endParaRPr lang="en-US" dirty="0"/>
          </a:p>
        </p:txBody>
      </p:sp>
      <p:sp>
        <p:nvSpPr>
          <p:cNvPr id="3" name="Content Placeholder 2"/>
          <p:cNvSpPr>
            <a:spLocks noGrp="1"/>
          </p:cNvSpPr>
          <p:nvPr>
            <p:ph sz="half" idx="1"/>
          </p:nvPr>
        </p:nvSpPr>
        <p:spPr>
          <a:xfrm>
            <a:off x="596348" y="728870"/>
            <a:ext cx="5228380" cy="5443330"/>
          </a:xfrm>
        </p:spPr>
        <p:txBody>
          <a:bodyPr/>
          <a:lstStyle>
            <a:lvl1pPr>
              <a:defRPr sz="2000">
                <a:latin typeface="Calibri" panose="020F0502020204030204" pitchFamily="34" charset="0"/>
              </a:defRPr>
            </a:lvl1pPr>
            <a:lvl2pPr>
              <a:defRPr sz="1800">
                <a:latin typeface="Calibri" panose="020F0502020204030204" pitchFamily="34" charset="0"/>
              </a:defRPr>
            </a:lvl2pPr>
            <a:lvl3pPr>
              <a:defRPr sz="1600">
                <a:latin typeface="Calibri" panose="020F0502020204030204" pitchFamily="34" charset="0"/>
              </a:defRPr>
            </a:lvl3pPr>
            <a:lvl4pPr>
              <a:defRPr sz="1600">
                <a:latin typeface="Calibri" panose="020F0502020204030204" pitchFamily="34" charset="0"/>
              </a:defRPr>
            </a:lvl4pPr>
            <a:lvl5pPr>
              <a:defRPr sz="1600">
                <a:latin typeface="Calibri" panose="020F0502020204030204"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90724" y="728870"/>
            <a:ext cx="5228380" cy="5443330"/>
          </a:xfrm>
        </p:spPr>
        <p:txBody>
          <a:bodyPr/>
          <a:lstStyle>
            <a:lvl1pPr>
              <a:defRPr sz="2000">
                <a:latin typeface="Calibri" panose="020F0502020204030204" pitchFamily="34" charset="0"/>
              </a:defRPr>
            </a:lvl1pPr>
            <a:lvl2pPr>
              <a:defRPr sz="1800">
                <a:latin typeface="Calibri" panose="020F0502020204030204" pitchFamily="34" charset="0"/>
              </a:defRPr>
            </a:lvl2pPr>
            <a:lvl3pPr>
              <a:defRPr sz="1600">
                <a:latin typeface="Calibri" panose="020F0502020204030204" pitchFamily="34" charset="0"/>
              </a:defRPr>
            </a:lvl3pPr>
            <a:lvl4pPr>
              <a:defRPr sz="1600">
                <a:latin typeface="Calibri" panose="020F0502020204030204" pitchFamily="34" charset="0"/>
              </a:defRPr>
            </a:lvl4pPr>
            <a:lvl5pPr>
              <a:defRPr sz="1600">
                <a:latin typeface="Calibri" panose="020F0502020204030204"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CD46F0-79CA-4850-9F2C-FF12EA175DC0}" type="datetime1">
              <a:rPr lang="en-US" smtClean="0"/>
              <a:t>10/2/23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1717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5B373C-6706-4DF3-A81C-69B3081C5D07}" type="datetime1">
              <a:rPr lang="en-US" smtClean="0"/>
              <a:t>10/2/23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9674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67F579-BD1A-4B76-B1A0-86D2BBEEE23E}" type="datetime1">
              <a:rPr lang="en-US" smtClean="0"/>
              <a:t>10/2/23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53082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009B9-4BEA-40F8-B405-AD23E1CC94CB}" type="datetime1">
              <a:rPr lang="en-US" smtClean="0"/>
              <a:t>10/2/23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0830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612D68-4D09-44CC-949F-8A115F05C9B9}" type="datetime1">
              <a:rPr lang="en-US" smtClean="0"/>
              <a:t>10/2/23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08682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4D250E-4B0C-48E6-B5E7-4759822FA69D}" type="datetime1">
              <a:rPr lang="en-US" smtClean="0"/>
              <a:t>10/2/23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59310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0FB774F-8ADF-4E86-A15F-5226BD7DDAB0}" type="datetime1">
              <a:rPr lang="en-US" smtClean="0"/>
              <a:t>10/2/23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76126382"/>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www.youtube.com/watch?v=rfOjch4p0Po" TargetMode="External"/><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java.sun.com/docs/books/tutorial/java/javaOO/accesscontrol.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a:t>Object Oriented Programming in Java</a:t>
            </a:r>
            <a:br>
              <a:rPr lang="en-US" sz="2400" dirty="0"/>
            </a:br>
            <a:br>
              <a:rPr lang="en-US" sz="2400" dirty="0"/>
            </a:br>
            <a:br>
              <a:rPr lang="en-US" sz="2400" dirty="0"/>
            </a:br>
            <a:r>
              <a:rPr lang="en-US" sz="2400" dirty="0">
                <a:solidFill>
                  <a:schemeClr val="accent1"/>
                </a:solidFill>
              </a:rPr>
              <a:t>Week 6</a:t>
            </a:r>
          </a:p>
        </p:txBody>
      </p:sp>
      <p:sp>
        <p:nvSpPr>
          <p:cNvPr id="4" name="Slide Number Placeholder 3"/>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1474083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EC7ED-C3BA-4C7D-9599-63FF9637EF22}"/>
              </a:ext>
            </a:extLst>
          </p:cNvPr>
          <p:cNvSpPr>
            <a:spLocks noGrp="1"/>
          </p:cNvSpPr>
          <p:nvPr>
            <p:ph type="title"/>
          </p:nvPr>
        </p:nvSpPr>
        <p:spPr/>
        <p:txBody>
          <a:bodyPr/>
          <a:lstStyle/>
          <a:p>
            <a:r>
              <a:rPr lang="en-US" dirty="0"/>
              <a:t>Encapsulation across Inheritance</a:t>
            </a:r>
          </a:p>
        </p:txBody>
      </p:sp>
      <p:sp>
        <p:nvSpPr>
          <p:cNvPr id="4" name="Slide Number Placeholder 3">
            <a:extLst>
              <a:ext uri="{FF2B5EF4-FFF2-40B4-BE49-F238E27FC236}">
                <a16:creationId xmlns:a16="http://schemas.microsoft.com/office/drawing/2014/main" id="{FE5A6979-C383-4C4D-A4F1-5B298E8138BE}"/>
              </a:ext>
            </a:extLst>
          </p:cNvPr>
          <p:cNvSpPr>
            <a:spLocks noGrp="1"/>
          </p:cNvSpPr>
          <p:nvPr>
            <p:ph type="sldNum" sz="quarter" idx="12"/>
          </p:nvPr>
        </p:nvSpPr>
        <p:spPr/>
        <p:txBody>
          <a:bodyPr/>
          <a:lstStyle/>
          <a:p>
            <a:fld id="{6113E31D-E2AB-40D1-8B51-AFA5AFEF393A}" type="slidenum">
              <a:rPr lang="en-US" smtClean="0"/>
              <a:t>10</a:t>
            </a:fld>
            <a:endParaRPr lang="en-US" dirty="0"/>
          </a:p>
        </p:txBody>
      </p:sp>
      <p:sp>
        <p:nvSpPr>
          <p:cNvPr id="6" name="TextBox 5">
            <a:extLst>
              <a:ext uri="{FF2B5EF4-FFF2-40B4-BE49-F238E27FC236}">
                <a16:creationId xmlns:a16="http://schemas.microsoft.com/office/drawing/2014/main" id="{DFDF193D-ED69-486B-B94A-85273C26017F}"/>
              </a:ext>
            </a:extLst>
          </p:cNvPr>
          <p:cNvSpPr txBox="1"/>
          <p:nvPr/>
        </p:nvSpPr>
        <p:spPr>
          <a:xfrm>
            <a:off x="215900" y="720489"/>
            <a:ext cx="5583580" cy="5509200"/>
          </a:xfrm>
          <a:prstGeom prst="rect">
            <a:avLst/>
          </a:prstGeom>
          <a:noFill/>
        </p:spPr>
        <p:txBody>
          <a:bodyPr wrap="none" rtlCol="0">
            <a:spAutoFit/>
          </a:bodyPr>
          <a:lstStyle/>
          <a:p>
            <a:r>
              <a:rPr lang="en-US" sz="1600" dirty="0">
                <a:solidFill>
                  <a:srgbClr val="7F0055"/>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BankAccount</a:t>
            </a:r>
            <a:r>
              <a:rPr lang="en-US" sz="1600" dirty="0">
                <a:solidFill>
                  <a:srgbClr val="000000"/>
                </a:solidFill>
                <a:latin typeface="Consolas" panose="020B0609020204030204" pitchFamily="49" charset="0"/>
              </a:rPr>
              <a:t> {</a:t>
            </a:r>
          </a:p>
          <a:p>
            <a:pPr lvl="1"/>
            <a:r>
              <a:rPr lang="en-US" sz="1600" dirty="0">
                <a:solidFill>
                  <a:srgbClr val="7F0055"/>
                </a:solidFill>
                <a:latin typeface="Consolas" panose="020B0609020204030204" pitchFamily="49" charset="0"/>
              </a:rPr>
              <a:t>private</a:t>
            </a:r>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float</a:t>
            </a:r>
            <a:r>
              <a:rPr lang="en-US" sz="1600" dirty="0">
                <a:solidFill>
                  <a:srgbClr val="000000"/>
                </a:solidFill>
                <a:latin typeface="Consolas" panose="020B0609020204030204" pitchFamily="49" charset="0"/>
              </a:rPr>
              <a:t> </a:t>
            </a:r>
            <a:r>
              <a:rPr lang="en-US" sz="1600" dirty="0" err="1">
                <a:solidFill>
                  <a:srgbClr val="0000C0"/>
                </a:solidFill>
                <a:latin typeface="Consolas" panose="020B0609020204030204" pitchFamily="49" charset="0"/>
              </a:rPr>
              <a:t>interestRate</a:t>
            </a:r>
            <a:r>
              <a:rPr lang="en-US" sz="1600" dirty="0">
                <a:solidFill>
                  <a:srgbClr val="0000C0"/>
                </a:solidFill>
                <a:latin typeface="Consolas" panose="020B0609020204030204" pitchFamily="49" charset="0"/>
              </a:rPr>
              <a:t>, balance</a:t>
            </a:r>
            <a:r>
              <a:rPr lang="en-US" sz="1600" dirty="0">
                <a:solidFill>
                  <a:srgbClr val="000000"/>
                </a:solidFill>
                <a:latin typeface="Consolas" panose="020B0609020204030204" pitchFamily="49" charset="0"/>
              </a:rPr>
              <a:t>;</a:t>
            </a:r>
          </a:p>
          <a:p>
            <a:pPr lvl="1"/>
            <a:r>
              <a:rPr lang="en-US" sz="1600" dirty="0">
                <a:solidFill>
                  <a:srgbClr val="7F0055"/>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BankAccount</a:t>
            </a:r>
            <a:r>
              <a:rPr lang="en-US" sz="1600" dirty="0">
                <a:solidFill>
                  <a:srgbClr val="000000"/>
                </a:solidFill>
                <a:latin typeface="Consolas" panose="020B0609020204030204" pitchFamily="49" charset="0"/>
              </a:rPr>
              <a:t>(</a:t>
            </a:r>
            <a:r>
              <a:rPr lang="en-US" sz="1600" dirty="0">
                <a:solidFill>
                  <a:srgbClr val="7F0055"/>
                </a:solidFill>
                <a:latin typeface="Consolas" panose="020B0609020204030204" pitchFamily="49" charset="0"/>
              </a:rPr>
              <a:t>float</a:t>
            </a:r>
            <a:r>
              <a:rPr lang="en-US" sz="1600" dirty="0">
                <a:solidFill>
                  <a:srgbClr val="000000"/>
                </a:solidFill>
                <a:latin typeface="Consolas" panose="020B0609020204030204" pitchFamily="49" charset="0"/>
              </a:rPr>
              <a:t> </a:t>
            </a:r>
            <a:r>
              <a:rPr lang="en-US" sz="1600" dirty="0">
                <a:solidFill>
                  <a:srgbClr val="6A3E3E"/>
                </a:solidFill>
                <a:latin typeface="Consolas" panose="020B0609020204030204" pitchFamily="49" charset="0"/>
              </a:rPr>
              <a:t>balance</a:t>
            </a:r>
            <a:r>
              <a:rPr lang="en-US" sz="1600" dirty="0">
                <a:solidFill>
                  <a:srgbClr val="000000"/>
                </a:solidFill>
                <a:latin typeface="Consolas" panose="020B0609020204030204" pitchFamily="49" charset="0"/>
              </a:rPr>
              <a:t>) {</a:t>
            </a:r>
          </a:p>
          <a:p>
            <a:pPr lvl="2"/>
            <a:r>
              <a:rPr lang="en-US" sz="1600" dirty="0" err="1">
                <a:solidFill>
                  <a:srgbClr val="7F0055"/>
                </a:solidFill>
                <a:latin typeface="Consolas" panose="020B0609020204030204" pitchFamily="49" charset="0"/>
              </a:rPr>
              <a:t>this</a:t>
            </a:r>
            <a:r>
              <a:rPr lang="en-US" sz="1600" dirty="0" err="1">
                <a:solidFill>
                  <a:srgbClr val="000000"/>
                </a:solidFill>
                <a:latin typeface="Consolas" panose="020B0609020204030204" pitchFamily="49" charset="0"/>
              </a:rPr>
              <a:t>.</a:t>
            </a:r>
            <a:r>
              <a:rPr lang="en-US" sz="1600" dirty="0" err="1">
                <a:solidFill>
                  <a:srgbClr val="0000C0"/>
                </a:solidFill>
                <a:latin typeface="Consolas" panose="020B0609020204030204" pitchFamily="49" charset="0"/>
              </a:rPr>
              <a:t>balance</a:t>
            </a:r>
            <a:r>
              <a:rPr lang="en-US" sz="1600" dirty="0">
                <a:solidFill>
                  <a:srgbClr val="000000"/>
                </a:solidFill>
                <a:latin typeface="Consolas" panose="020B0609020204030204" pitchFamily="49" charset="0"/>
              </a:rPr>
              <a:t> = </a:t>
            </a:r>
            <a:r>
              <a:rPr lang="en-US" sz="1600" dirty="0">
                <a:solidFill>
                  <a:srgbClr val="6A3E3E"/>
                </a:solidFill>
                <a:latin typeface="Consolas" panose="020B0609020204030204" pitchFamily="49" charset="0"/>
              </a:rPr>
              <a:t>balance</a:t>
            </a:r>
            <a:r>
              <a:rPr lang="en-US" sz="1600" dirty="0">
                <a:solidFill>
                  <a:srgbClr val="000000"/>
                </a:solidFill>
                <a:latin typeface="Consolas" panose="020B0609020204030204" pitchFamily="49" charset="0"/>
              </a:rPr>
              <a:t>;</a:t>
            </a:r>
          </a:p>
          <a:p>
            <a:pPr lvl="2"/>
            <a:r>
              <a:rPr lang="en-US" sz="1600" dirty="0" err="1">
                <a:solidFill>
                  <a:srgbClr val="0000C0"/>
                </a:solidFill>
                <a:latin typeface="Consolas" panose="020B0609020204030204" pitchFamily="49" charset="0"/>
              </a:rPr>
              <a:t>interestRate</a:t>
            </a:r>
            <a:r>
              <a:rPr lang="en-US" sz="1600" dirty="0">
                <a:solidFill>
                  <a:srgbClr val="000000"/>
                </a:solidFill>
                <a:latin typeface="Consolas" panose="020B0609020204030204" pitchFamily="49" charset="0"/>
              </a:rPr>
              <a:t> = 0.03f;</a:t>
            </a:r>
          </a:p>
          <a:p>
            <a:pPr lvl="1"/>
            <a:r>
              <a:rPr lang="en-US" sz="1600" dirty="0">
                <a:solidFill>
                  <a:srgbClr val="000000"/>
                </a:solidFill>
                <a:latin typeface="Consolas" panose="020B0609020204030204" pitchFamily="49" charset="0"/>
              </a:rPr>
              <a:t>}</a:t>
            </a:r>
          </a:p>
          <a:p>
            <a:pPr lvl="1"/>
            <a:r>
              <a:rPr lang="en-US" sz="1600" dirty="0">
                <a:solidFill>
                  <a:srgbClr val="7F0055"/>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float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getInterestRate</a:t>
            </a:r>
            <a:r>
              <a:rPr lang="en-US" sz="1600" dirty="0">
                <a:solidFill>
                  <a:srgbClr val="000000"/>
                </a:solidFill>
                <a:latin typeface="Consolas" panose="020B0609020204030204" pitchFamily="49" charset="0"/>
              </a:rPr>
              <a:t>() { </a:t>
            </a:r>
          </a:p>
          <a:p>
            <a:pPr lvl="2"/>
            <a:r>
              <a:rPr lang="en-US" sz="1600" dirty="0">
                <a:solidFill>
                  <a:srgbClr val="7F0055"/>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err="1">
                <a:solidFill>
                  <a:srgbClr val="0000C0"/>
                </a:solidFill>
                <a:latin typeface="Consolas" panose="020B0609020204030204" pitchFamily="49" charset="0"/>
              </a:rPr>
              <a:t>interestRate</a:t>
            </a:r>
            <a:r>
              <a:rPr lang="en-US" sz="1600" dirty="0">
                <a:solidFill>
                  <a:srgbClr val="000000"/>
                </a:solidFill>
                <a:latin typeface="Consolas" panose="020B0609020204030204" pitchFamily="49" charset="0"/>
              </a:rPr>
              <a:t>; </a:t>
            </a:r>
          </a:p>
          <a:p>
            <a:pPr lvl="1"/>
            <a:r>
              <a:rPr lang="en-US" sz="1600" dirty="0">
                <a:solidFill>
                  <a:srgbClr val="000000"/>
                </a:solidFill>
                <a:latin typeface="Consolas" panose="020B0609020204030204" pitchFamily="49" charset="0"/>
              </a:rPr>
              <a:t>}</a:t>
            </a:r>
          </a:p>
          <a:p>
            <a:pPr lvl="1"/>
            <a:r>
              <a:rPr lang="en-US" sz="1600" dirty="0">
                <a:solidFill>
                  <a:srgbClr val="7F0055"/>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setInterestRate</a:t>
            </a:r>
            <a:r>
              <a:rPr lang="en-US" sz="1600" dirty="0">
                <a:solidFill>
                  <a:srgbClr val="000000"/>
                </a:solidFill>
                <a:latin typeface="Consolas" panose="020B0609020204030204" pitchFamily="49" charset="0"/>
              </a:rPr>
              <a:t>(</a:t>
            </a:r>
            <a:r>
              <a:rPr lang="en-US" sz="1600" dirty="0">
                <a:solidFill>
                  <a:srgbClr val="7F0055"/>
                </a:solidFill>
                <a:latin typeface="Consolas" panose="020B0609020204030204" pitchFamily="49" charset="0"/>
              </a:rPr>
              <a:t>float</a:t>
            </a:r>
            <a:r>
              <a:rPr lang="en-US" sz="1600" dirty="0">
                <a:solidFill>
                  <a:srgbClr val="000000"/>
                </a:solidFill>
                <a:latin typeface="Consolas" panose="020B0609020204030204" pitchFamily="49" charset="0"/>
              </a:rPr>
              <a:t> </a:t>
            </a:r>
            <a:r>
              <a:rPr lang="en-US" sz="1600" dirty="0" err="1">
                <a:solidFill>
                  <a:srgbClr val="6A3E3E"/>
                </a:solidFill>
                <a:latin typeface="Consolas" panose="020B0609020204030204" pitchFamily="49" charset="0"/>
              </a:rPr>
              <a:t>interestRate</a:t>
            </a:r>
            <a:r>
              <a:rPr lang="en-US" sz="1600" dirty="0">
                <a:solidFill>
                  <a:srgbClr val="000000"/>
                </a:solidFill>
                <a:latin typeface="Consolas" panose="020B0609020204030204" pitchFamily="49" charset="0"/>
              </a:rPr>
              <a:t>) { </a:t>
            </a:r>
          </a:p>
          <a:p>
            <a:pPr lvl="2"/>
            <a:r>
              <a:rPr lang="en-US" sz="1600" dirty="0" err="1">
                <a:solidFill>
                  <a:srgbClr val="7F0055"/>
                </a:solidFill>
                <a:latin typeface="Consolas" panose="020B0609020204030204" pitchFamily="49" charset="0"/>
              </a:rPr>
              <a:t>this</a:t>
            </a:r>
            <a:r>
              <a:rPr lang="en-US" sz="1600" dirty="0" err="1">
                <a:solidFill>
                  <a:srgbClr val="000000"/>
                </a:solidFill>
                <a:latin typeface="Consolas" panose="020B0609020204030204" pitchFamily="49" charset="0"/>
              </a:rPr>
              <a:t>.</a:t>
            </a:r>
            <a:r>
              <a:rPr lang="en-US" sz="1600" dirty="0" err="1">
                <a:solidFill>
                  <a:srgbClr val="0000C0"/>
                </a:solidFill>
                <a:latin typeface="Consolas" panose="020B0609020204030204" pitchFamily="49" charset="0"/>
              </a:rPr>
              <a:t>interestRate</a:t>
            </a:r>
            <a:r>
              <a:rPr lang="en-US" sz="1600" dirty="0">
                <a:solidFill>
                  <a:srgbClr val="000000"/>
                </a:solidFill>
                <a:latin typeface="Consolas" panose="020B0609020204030204" pitchFamily="49" charset="0"/>
              </a:rPr>
              <a:t> = </a:t>
            </a:r>
            <a:r>
              <a:rPr lang="en-US" sz="1600" dirty="0" err="1">
                <a:solidFill>
                  <a:srgbClr val="6A3E3E"/>
                </a:solidFill>
                <a:latin typeface="Consolas" panose="020B0609020204030204" pitchFamily="49" charset="0"/>
              </a:rPr>
              <a:t>interestRate</a:t>
            </a:r>
            <a:r>
              <a:rPr lang="en-US" sz="1600" dirty="0">
                <a:solidFill>
                  <a:srgbClr val="000000"/>
                </a:solidFill>
                <a:latin typeface="Consolas" panose="020B0609020204030204" pitchFamily="49" charset="0"/>
              </a:rPr>
              <a:t>; </a:t>
            </a:r>
          </a:p>
          <a:p>
            <a:pPr lvl="1"/>
            <a:r>
              <a:rPr lang="en-US" sz="1600" dirty="0">
                <a:solidFill>
                  <a:srgbClr val="000000"/>
                </a:solidFill>
                <a:latin typeface="Consolas" panose="020B0609020204030204" pitchFamily="49" charset="0"/>
              </a:rPr>
              <a:t>}</a:t>
            </a:r>
          </a:p>
          <a:p>
            <a:pPr lvl="1"/>
            <a:r>
              <a:rPr lang="en-US" sz="1600" dirty="0">
                <a:solidFill>
                  <a:srgbClr val="7F0055"/>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float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getBalance</a:t>
            </a:r>
            <a:r>
              <a:rPr lang="en-US" sz="1600" dirty="0">
                <a:solidFill>
                  <a:srgbClr val="000000"/>
                </a:solidFill>
                <a:latin typeface="Consolas" panose="020B0609020204030204" pitchFamily="49" charset="0"/>
              </a:rPr>
              <a:t>() { </a:t>
            </a:r>
          </a:p>
          <a:p>
            <a:pPr lvl="2"/>
            <a:r>
              <a:rPr lang="en-US" sz="1600" dirty="0">
                <a:solidFill>
                  <a:srgbClr val="7F0055"/>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0000C0"/>
                </a:solidFill>
                <a:latin typeface="Consolas" panose="020B0609020204030204" pitchFamily="49" charset="0"/>
              </a:rPr>
              <a:t>balance</a:t>
            </a:r>
            <a:r>
              <a:rPr lang="en-US" sz="1600" dirty="0">
                <a:solidFill>
                  <a:srgbClr val="000000"/>
                </a:solidFill>
                <a:latin typeface="Consolas" panose="020B0609020204030204" pitchFamily="49" charset="0"/>
              </a:rPr>
              <a:t>; </a:t>
            </a:r>
          </a:p>
          <a:p>
            <a:pPr lvl="1"/>
            <a:r>
              <a:rPr lang="en-US" sz="1600" dirty="0">
                <a:solidFill>
                  <a:srgbClr val="000000"/>
                </a:solidFill>
                <a:latin typeface="Consolas" panose="020B0609020204030204" pitchFamily="49" charset="0"/>
              </a:rPr>
              <a:t>}</a:t>
            </a:r>
          </a:p>
          <a:p>
            <a:pPr lvl="1"/>
            <a:r>
              <a:rPr lang="en-US" sz="1600" dirty="0">
                <a:solidFill>
                  <a:srgbClr val="7F0055"/>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setBalance</a:t>
            </a:r>
            <a:r>
              <a:rPr lang="en-US" sz="1600" dirty="0">
                <a:solidFill>
                  <a:srgbClr val="000000"/>
                </a:solidFill>
                <a:latin typeface="Consolas" panose="020B0609020204030204" pitchFamily="49" charset="0"/>
              </a:rPr>
              <a:t>(</a:t>
            </a:r>
            <a:r>
              <a:rPr lang="en-US" sz="1600" dirty="0">
                <a:solidFill>
                  <a:srgbClr val="7F0055"/>
                </a:solidFill>
                <a:latin typeface="Consolas" panose="020B0609020204030204" pitchFamily="49" charset="0"/>
              </a:rPr>
              <a:t>float</a:t>
            </a:r>
            <a:r>
              <a:rPr lang="en-US" sz="1600" dirty="0">
                <a:solidFill>
                  <a:srgbClr val="000000"/>
                </a:solidFill>
                <a:latin typeface="Consolas" panose="020B0609020204030204" pitchFamily="49" charset="0"/>
              </a:rPr>
              <a:t> </a:t>
            </a:r>
            <a:r>
              <a:rPr lang="en-US" sz="1600" dirty="0">
                <a:solidFill>
                  <a:srgbClr val="6A3E3E"/>
                </a:solidFill>
                <a:latin typeface="Consolas" panose="020B0609020204030204" pitchFamily="49" charset="0"/>
              </a:rPr>
              <a:t>balance</a:t>
            </a:r>
            <a:r>
              <a:rPr lang="en-US" sz="1600" dirty="0">
                <a:solidFill>
                  <a:srgbClr val="000000"/>
                </a:solidFill>
                <a:latin typeface="Consolas" panose="020B0609020204030204" pitchFamily="49" charset="0"/>
              </a:rPr>
              <a:t>) { </a:t>
            </a:r>
          </a:p>
          <a:p>
            <a:pPr lvl="2"/>
            <a:r>
              <a:rPr lang="en-US" sz="1600" dirty="0" err="1">
                <a:solidFill>
                  <a:srgbClr val="7F0055"/>
                </a:solidFill>
                <a:latin typeface="Consolas" panose="020B0609020204030204" pitchFamily="49" charset="0"/>
              </a:rPr>
              <a:t>this</a:t>
            </a:r>
            <a:r>
              <a:rPr lang="en-US" sz="1600" dirty="0" err="1">
                <a:solidFill>
                  <a:srgbClr val="000000"/>
                </a:solidFill>
                <a:latin typeface="Consolas" panose="020B0609020204030204" pitchFamily="49" charset="0"/>
              </a:rPr>
              <a:t>.</a:t>
            </a:r>
            <a:r>
              <a:rPr lang="en-US" sz="1600" dirty="0" err="1">
                <a:solidFill>
                  <a:srgbClr val="0000C0"/>
                </a:solidFill>
                <a:latin typeface="Consolas" panose="020B0609020204030204" pitchFamily="49" charset="0"/>
              </a:rPr>
              <a:t>balance</a:t>
            </a:r>
            <a:r>
              <a:rPr lang="en-US" sz="1600" dirty="0">
                <a:solidFill>
                  <a:srgbClr val="000000"/>
                </a:solidFill>
                <a:latin typeface="Consolas" panose="020B0609020204030204" pitchFamily="49" charset="0"/>
              </a:rPr>
              <a:t> = </a:t>
            </a:r>
            <a:r>
              <a:rPr lang="en-US" sz="1600" dirty="0">
                <a:solidFill>
                  <a:srgbClr val="6A3E3E"/>
                </a:solidFill>
                <a:latin typeface="Consolas" panose="020B0609020204030204" pitchFamily="49" charset="0"/>
              </a:rPr>
              <a:t>balance</a:t>
            </a:r>
            <a:r>
              <a:rPr lang="en-US" sz="1600" dirty="0">
                <a:solidFill>
                  <a:srgbClr val="000000"/>
                </a:solidFill>
                <a:latin typeface="Consolas" panose="020B0609020204030204" pitchFamily="49" charset="0"/>
              </a:rPr>
              <a:t>; </a:t>
            </a:r>
          </a:p>
          <a:p>
            <a:pPr lvl="1"/>
            <a:r>
              <a:rPr lang="en-US" sz="1600" dirty="0">
                <a:solidFill>
                  <a:srgbClr val="000000"/>
                </a:solidFill>
                <a:latin typeface="Consolas" panose="020B0609020204030204" pitchFamily="49" charset="0"/>
              </a:rPr>
              <a:t>}</a:t>
            </a:r>
          </a:p>
          <a:p>
            <a:pPr lvl="1"/>
            <a:r>
              <a:rPr lang="en-US" sz="1600" dirty="0">
                <a:solidFill>
                  <a:srgbClr val="7F0055"/>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float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calculateInterest</a:t>
            </a:r>
            <a:r>
              <a:rPr lang="en-US" sz="1600" dirty="0">
                <a:solidFill>
                  <a:srgbClr val="000000"/>
                </a:solidFill>
                <a:latin typeface="Consolas" panose="020B0609020204030204" pitchFamily="49" charset="0"/>
              </a:rPr>
              <a:t>() { </a:t>
            </a:r>
          </a:p>
          <a:p>
            <a:pPr lvl="2"/>
            <a:r>
              <a:rPr lang="en-US" sz="1600" dirty="0">
                <a:solidFill>
                  <a:srgbClr val="7F0055"/>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err="1">
                <a:solidFill>
                  <a:srgbClr val="0000C0"/>
                </a:solidFill>
                <a:latin typeface="Consolas" panose="020B0609020204030204" pitchFamily="49" charset="0"/>
              </a:rPr>
              <a:t>interestRate</a:t>
            </a:r>
            <a:r>
              <a:rPr lang="en-US" sz="1600" dirty="0">
                <a:solidFill>
                  <a:srgbClr val="000000"/>
                </a:solidFill>
                <a:latin typeface="Consolas" panose="020B0609020204030204" pitchFamily="49" charset="0"/>
              </a:rPr>
              <a:t> * </a:t>
            </a:r>
            <a:r>
              <a:rPr lang="en-US" sz="1600" dirty="0">
                <a:solidFill>
                  <a:srgbClr val="0000C0"/>
                </a:solidFill>
                <a:latin typeface="Consolas" panose="020B0609020204030204" pitchFamily="49" charset="0"/>
              </a:rPr>
              <a:t>balance</a:t>
            </a:r>
            <a:r>
              <a:rPr lang="en-US" sz="1600" dirty="0">
                <a:solidFill>
                  <a:srgbClr val="000000"/>
                </a:solidFill>
                <a:latin typeface="Consolas" panose="020B0609020204030204" pitchFamily="49" charset="0"/>
              </a:rPr>
              <a:t>; </a:t>
            </a:r>
          </a:p>
          <a:p>
            <a:pPr lvl="1"/>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dirty="0"/>
          </a:p>
        </p:txBody>
      </p:sp>
      <p:pic>
        <p:nvPicPr>
          <p:cNvPr id="8" name="Picture 7" descr="Generated by PlantUML">
            <a:extLst>
              <a:ext uri="{FF2B5EF4-FFF2-40B4-BE49-F238E27FC236}">
                <a16:creationId xmlns:a16="http://schemas.microsoft.com/office/drawing/2014/main" id="{62D0C845-AC3E-470E-A7C6-FD2346AA7B7D}"/>
              </a:ext>
            </a:extLst>
          </p:cNvPr>
          <p:cNvPicPr/>
          <p:nvPr/>
        </p:nvPicPr>
        <p:blipFill>
          <a:blip r:embed="rId2">
            <a:extLst>
              <a:ext uri="{28A0092B-C50C-407E-A947-70E740481C1C}">
                <a14:useLocalDpi xmlns:a14="http://schemas.microsoft.com/office/drawing/2010/main" val="0"/>
              </a:ext>
            </a:extLst>
          </a:blip>
          <a:stretch>
            <a:fillRect/>
          </a:stretch>
        </p:blipFill>
        <p:spPr>
          <a:xfrm>
            <a:off x="6018749" y="220091"/>
            <a:ext cx="5779551" cy="5828623"/>
          </a:xfrm>
          <a:prstGeom prst="rect">
            <a:avLst/>
          </a:prstGeom>
        </p:spPr>
      </p:pic>
    </p:spTree>
    <p:extLst>
      <p:ext uri="{BB962C8B-B14F-4D97-AF65-F5344CB8AC3E}">
        <p14:creationId xmlns:p14="http://schemas.microsoft.com/office/powerpoint/2010/main" val="2400808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EC7ED-C3BA-4C7D-9599-63FF9637EF22}"/>
              </a:ext>
            </a:extLst>
          </p:cNvPr>
          <p:cNvSpPr>
            <a:spLocks noGrp="1"/>
          </p:cNvSpPr>
          <p:nvPr>
            <p:ph type="title"/>
          </p:nvPr>
        </p:nvSpPr>
        <p:spPr/>
        <p:txBody>
          <a:bodyPr/>
          <a:lstStyle/>
          <a:p>
            <a:r>
              <a:rPr lang="en-US" dirty="0"/>
              <a:t>Encapsulation across Inheritance</a:t>
            </a:r>
          </a:p>
        </p:txBody>
      </p:sp>
      <p:sp>
        <p:nvSpPr>
          <p:cNvPr id="4" name="Slide Number Placeholder 3">
            <a:extLst>
              <a:ext uri="{FF2B5EF4-FFF2-40B4-BE49-F238E27FC236}">
                <a16:creationId xmlns:a16="http://schemas.microsoft.com/office/drawing/2014/main" id="{FE5A6979-C383-4C4D-A4F1-5B298E8138BE}"/>
              </a:ext>
            </a:extLst>
          </p:cNvPr>
          <p:cNvSpPr>
            <a:spLocks noGrp="1"/>
          </p:cNvSpPr>
          <p:nvPr>
            <p:ph type="sldNum" sz="quarter" idx="12"/>
          </p:nvPr>
        </p:nvSpPr>
        <p:spPr/>
        <p:txBody>
          <a:bodyPr/>
          <a:lstStyle/>
          <a:p>
            <a:fld id="{6113E31D-E2AB-40D1-8B51-AFA5AFEF393A}" type="slidenum">
              <a:rPr lang="en-US" smtClean="0"/>
              <a:t>11</a:t>
            </a:fld>
            <a:endParaRPr lang="en-US" dirty="0"/>
          </a:p>
        </p:txBody>
      </p:sp>
      <p:sp>
        <p:nvSpPr>
          <p:cNvPr id="6" name="TextBox 5">
            <a:extLst>
              <a:ext uri="{FF2B5EF4-FFF2-40B4-BE49-F238E27FC236}">
                <a16:creationId xmlns:a16="http://schemas.microsoft.com/office/drawing/2014/main" id="{DFDF193D-ED69-486B-B94A-85273C26017F}"/>
              </a:ext>
            </a:extLst>
          </p:cNvPr>
          <p:cNvSpPr txBox="1"/>
          <p:nvPr/>
        </p:nvSpPr>
        <p:spPr>
          <a:xfrm>
            <a:off x="215900" y="1191734"/>
            <a:ext cx="5682966" cy="4770537"/>
          </a:xfrm>
          <a:prstGeom prst="rect">
            <a:avLst/>
          </a:prstGeom>
          <a:noFill/>
        </p:spPr>
        <p:txBody>
          <a:bodyPr wrap="none" rtlCol="0">
            <a:spAutoFit/>
          </a:bodyPr>
          <a:lstStyle/>
          <a:p>
            <a:pPr algn="l"/>
            <a:r>
              <a:rPr lang="en-US" sz="1600" dirty="0">
                <a:solidFill>
                  <a:srgbClr val="7F0055"/>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SavingsAccount</a:t>
            </a:r>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extends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BankAccount</a:t>
            </a:r>
            <a:r>
              <a:rPr lang="en-US" sz="1600" dirty="0">
                <a:solidFill>
                  <a:srgbClr val="000000"/>
                </a:solidFill>
                <a:latin typeface="Consolas" panose="020B0609020204030204" pitchFamily="49" charset="0"/>
              </a:rPr>
              <a:t> {</a:t>
            </a:r>
          </a:p>
          <a:p>
            <a:pPr lvl="1"/>
            <a:r>
              <a:rPr lang="en-US" sz="1600" dirty="0">
                <a:solidFill>
                  <a:srgbClr val="7F0055"/>
                </a:solidFill>
                <a:latin typeface="Consolas" panose="020B0609020204030204" pitchFamily="49" charset="0"/>
              </a:rPr>
              <a:t>private</a:t>
            </a:r>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float</a:t>
            </a:r>
            <a:r>
              <a:rPr lang="en-US" sz="1600" dirty="0">
                <a:solidFill>
                  <a:srgbClr val="000000"/>
                </a:solidFill>
                <a:latin typeface="Consolas" panose="020B0609020204030204" pitchFamily="49" charset="0"/>
              </a:rPr>
              <a:t> </a:t>
            </a:r>
            <a:r>
              <a:rPr lang="en-US" sz="1600" dirty="0" err="1">
                <a:solidFill>
                  <a:srgbClr val="0000C0"/>
                </a:solidFill>
                <a:latin typeface="Consolas" panose="020B0609020204030204" pitchFamily="49" charset="0"/>
              </a:rPr>
              <a:t>interestRate</a:t>
            </a:r>
            <a:r>
              <a:rPr lang="en-US" sz="1600" dirty="0">
                <a:solidFill>
                  <a:srgbClr val="000000"/>
                </a:solidFill>
                <a:latin typeface="Consolas" panose="020B0609020204030204" pitchFamily="49" charset="0"/>
              </a:rPr>
              <a:t>;</a:t>
            </a:r>
          </a:p>
          <a:p>
            <a:pPr lvl="1"/>
            <a:r>
              <a:rPr lang="en-US" sz="1600" dirty="0">
                <a:solidFill>
                  <a:srgbClr val="7F0055"/>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SavingsAccount</a:t>
            </a:r>
            <a:r>
              <a:rPr lang="en-US" sz="1600" dirty="0">
                <a:solidFill>
                  <a:srgbClr val="000000"/>
                </a:solidFill>
                <a:latin typeface="Consolas" panose="020B0609020204030204" pitchFamily="49" charset="0"/>
              </a:rPr>
              <a:t>(</a:t>
            </a:r>
            <a:r>
              <a:rPr lang="en-US" sz="1600" dirty="0">
                <a:solidFill>
                  <a:srgbClr val="7F0055"/>
                </a:solidFill>
                <a:latin typeface="Consolas" panose="020B0609020204030204" pitchFamily="49" charset="0"/>
              </a:rPr>
              <a:t>float</a:t>
            </a:r>
            <a:r>
              <a:rPr lang="en-US" sz="1600" dirty="0">
                <a:solidFill>
                  <a:srgbClr val="000000"/>
                </a:solidFill>
                <a:latin typeface="Consolas" panose="020B0609020204030204" pitchFamily="49" charset="0"/>
              </a:rPr>
              <a:t> </a:t>
            </a:r>
            <a:r>
              <a:rPr lang="en-US" sz="1600" dirty="0">
                <a:solidFill>
                  <a:srgbClr val="6A3E3E"/>
                </a:solidFill>
                <a:latin typeface="Consolas" panose="020B0609020204030204" pitchFamily="49" charset="0"/>
              </a:rPr>
              <a:t>balance</a:t>
            </a:r>
            <a:r>
              <a:rPr lang="en-US" sz="1600" dirty="0">
                <a:solidFill>
                  <a:srgbClr val="000000"/>
                </a:solidFill>
                <a:latin typeface="Consolas" panose="020B0609020204030204" pitchFamily="49" charset="0"/>
              </a:rPr>
              <a:t>) {</a:t>
            </a:r>
          </a:p>
          <a:p>
            <a:pPr lvl="2"/>
            <a:r>
              <a:rPr lang="en-US" sz="1600" dirty="0">
                <a:solidFill>
                  <a:srgbClr val="7F0055"/>
                </a:solidFill>
                <a:latin typeface="Consolas" panose="020B0609020204030204" pitchFamily="49" charset="0"/>
              </a:rPr>
              <a:t>super</a:t>
            </a:r>
            <a:r>
              <a:rPr lang="en-US" sz="1600" dirty="0">
                <a:solidFill>
                  <a:srgbClr val="000000"/>
                </a:solidFill>
                <a:latin typeface="Consolas" panose="020B0609020204030204" pitchFamily="49" charset="0"/>
              </a:rPr>
              <a:t>(</a:t>
            </a:r>
            <a:r>
              <a:rPr lang="en-US" sz="1600" dirty="0">
                <a:solidFill>
                  <a:srgbClr val="6A3E3E"/>
                </a:solidFill>
                <a:latin typeface="Consolas" panose="020B0609020204030204" pitchFamily="49" charset="0"/>
              </a:rPr>
              <a:t>balance</a:t>
            </a:r>
            <a:r>
              <a:rPr lang="en-US" sz="1600" dirty="0">
                <a:solidFill>
                  <a:srgbClr val="000000"/>
                </a:solidFill>
                <a:latin typeface="Consolas" panose="020B0609020204030204" pitchFamily="49" charset="0"/>
              </a:rPr>
              <a:t>);</a:t>
            </a:r>
          </a:p>
          <a:p>
            <a:pPr lvl="2"/>
            <a:r>
              <a:rPr lang="en-US" sz="1600" dirty="0" err="1">
                <a:solidFill>
                  <a:srgbClr val="0000C0"/>
                </a:solidFill>
                <a:latin typeface="Consolas" panose="020B0609020204030204" pitchFamily="49" charset="0"/>
              </a:rPr>
              <a:t>interestRate</a:t>
            </a:r>
            <a:r>
              <a:rPr lang="en-US" sz="1600" dirty="0">
                <a:solidFill>
                  <a:srgbClr val="000000"/>
                </a:solidFill>
                <a:latin typeface="Consolas" panose="020B0609020204030204" pitchFamily="49" charset="0"/>
              </a:rPr>
              <a:t> = 0.04f;</a:t>
            </a:r>
          </a:p>
          <a:p>
            <a:pPr lvl="1"/>
            <a:r>
              <a:rPr lang="en-US" sz="1600" dirty="0">
                <a:solidFill>
                  <a:srgbClr val="000000"/>
                </a:solidFill>
                <a:latin typeface="Consolas" panose="020B0609020204030204" pitchFamily="49" charset="0"/>
              </a:rPr>
              <a:t>}</a:t>
            </a:r>
          </a:p>
          <a:p>
            <a:pPr lvl="1"/>
            <a:r>
              <a:rPr lang="en-US" sz="1600" dirty="0">
                <a:solidFill>
                  <a:srgbClr val="646464"/>
                </a:solidFill>
                <a:latin typeface="Consolas" panose="020B0609020204030204" pitchFamily="49" charset="0"/>
              </a:rPr>
              <a:t>@Override</a:t>
            </a:r>
          </a:p>
          <a:p>
            <a:pPr lvl="1"/>
            <a:r>
              <a:rPr lang="en-US" sz="1600" dirty="0">
                <a:solidFill>
                  <a:srgbClr val="7F0055"/>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float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getInterestRate</a:t>
            </a:r>
            <a:r>
              <a:rPr lang="en-US" sz="1600" dirty="0">
                <a:solidFill>
                  <a:srgbClr val="000000"/>
                </a:solidFill>
                <a:latin typeface="Consolas" panose="020B0609020204030204" pitchFamily="49" charset="0"/>
              </a:rPr>
              <a:t>() {</a:t>
            </a:r>
          </a:p>
          <a:p>
            <a:pPr lvl="2"/>
            <a:r>
              <a:rPr lang="en-US" sz="1600" dirty="0">
                <a:solidFill>
                  <a:srgbClr val="7F0055"/>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err="1">
                <a:solidFill>
                  <a:srgbClr val="0000C0"/>
                </a:solidFill>
                <a:latin typeface="Consolas" panose="020B0609020204030204" pitchFamily="49" charset="0"/>
              </a:rPr>
              <a:t>interestRate</a:t>
            </a:r>
            <a:r>
              <a:rPr lang="en-US" sz="1600" dirty="0">
                <a:solidFill>
                  <a:srgbClr val="000000"/>
                </a:solidFill>
                <a:latin typeface="Consolas" panose="020B0609020204030204" pitchFamily="49" charset="0"/>
              </a:rPr>
              <a:t>;</a:t>
            </a:r>
          </a:p>
          <a:p>
            <a:pPr lvl="1"/>
            <a:r>
              <a:rPr lang="en-US" sz="1600" dirty="0">
                <a:solidFill>
                  <a:srgbClr val="000000"/>
                </a:solidFill>
                <a:latin typeface="Consolas" panose="020B0609020204030204" pitchFamily="49" charset="0"/>
              </a:rPr>
              <a:t>}</a:t>
            </a:r>
          </a:p>
          <a:p>
            <a:pPr lvl="1"/>
            <a:r>
              <a:rPr lang="en-US" sz="1600" dirty="0">
                <a:solidFill>
                  <a:srgbClr val="646464"/>
                </a:solidFill>
                <a:latin typeface="Consolas" panose="020B0609020204030204" pitchFamily="49" charset="0"/>
              </a:rPr>
              <a:t>@Override</a:t>
            </a:r>
          </a:p>
          <a:p>
            <a:pPr lvl="1"/>
            <a:r>
              <a:rPr lang="en-US" sz="1600" dirty="0">
                <a:solidFill>
                  <a:srgbClr val="7F0055"/>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setInterestRate</a:t>
            </a:r>
            <a:r>
              <a:rPr lang="en-US" sz="1600" dirty="0">
                <a:solidFill>
                  <a:srgbClr val="000000"/>
                </a:solidFill>
                <a:latin typeface="Consolas" panose="020B0609020204030204" pitchFamily="49" charset="0"/>
              </a:rPr>
              <a:t>(</a:t>
            </a:r>
            <a:r>
              <a:rPr lang="en-US" sz="1600" dirty="0">
                <a:solidFill>
                  <a:srgbClr val="7F0055"/>
                </a:solidFill>
                <a:latin typeface="Consolas" panose="020B0609020204030204" pitchFamily="49" charset="0"/>
              </a:rPr>
              <a:t>float</a:t>
            </a:r>
            <a:r>
              <a:rPr lang="en-US" sz="1600" dirty="0">
                <a:solidFill>
                  <a:srgbClr val="000000"/>
                </a:solidFill>
                <a:latin typeface="Consolas" panose="020B0609020204030204" pitchFamily="49" charset="0"/>
              </a:rPr>
              <a:t> </a:t>
            </a:r>
            <a:r>
              <a:rPr lang="en-US" sz="1600" dirty="0" err="1">
                <a:solidFill>
                  <a:srgbClr val="6A3E3E"/>
                </a:solidFill>
                <a:latin typeface="Consolas" panose="020B0609020204030204" pitchFamily="49" charset="0"/>
              </a:rPr>
              <a:t>interestRate</a:t>
            </a:r>
            <a:r>
              <a:rPr lang="en-US" sz="1600" dirty="0">
                <a:solidFill>
                  <a:srgbClr val="000000"/>
                </a:solidFill>
                <a:latin typeface="Consolas" panose="020B0609020204030204" pitchFamily="49" charset="0"/>
              </a:rPr>
              <a:t>) {</a:t>
            </a:r>
          </a:p>
          <a:p>
            <a:pPr lvl="2"/>
            <a:r>
              <a:rPr lang="en-US" sz="1600" dirty="0" err="1">
                <a:solidFill>
                  <a:srgbClr val="7F0055"/>
                </a:solidFill>
                <a:latin typeface="Consolas" panose="020B0609020204030204" pitchFamily="49" charset="0"/>
              </a:rPr>
              <a:t>this</a:t>
            </a:r>
            <a:r>
              <a:rPr lang="en-US" sz="1600" dirty="0" err="1">
                <a:solidFill>
                  <a:srgbClr val="000000"/>
                </a:solidFill>
                <a:latin typeface="Consolas" panose="020B0609020204030204" pitchFamily="49" charset="0"/>
              </a:rPr>
              <a:t>.</a:t>
            </a:r>
            <a:r>
              <a:rPr lang="en-US" sz="1600" dirty="0" err="1">
                <a:solidFill>
                  <a:srgbClr val="0000C0"/>
                </a:solidFill>
                <a:latin typeface="Consolas" panose="020B0609020204030204" pitchFamily="49" charset="0"/>
              </a:rPr>
              <a:t>interestRate</a:t>
            </a:r>
            <a:r>
              <a:rPr lang="en-US" sz="1600" dirty="0">
                <a:solidFill>
                  <a:srgbClr val="000000"/>
                </a:solidFill>
                <a:latin typeface="Consolas" panose="020B0609020204030204" pitchFamily="49" charset="0"/>
              </a:rPr>
              <a:t> = </a:t>
            </a:r>
            <a:r>
              <a:rPr lang="en-US" sz="1600" dirty="0" err="1">
                <a:solidFill>
                  <a:srgbClr val="6A3E3E"/>
                </a:solidFill>
                <a:latin typeface="Consolas" panose="020B0609020204030204" pitchFamily="49" charset="0"/>
              </a:rPr>
              <a:t>interestRate</a:t>
            </a:r>
            <a:r>
              <a:rPr lang="en-US" sz="1600" dirty="0">
                <a:solidFill>
                  <a:srgbClr val="000000"/>
                </a:solidFill>
                <a:latin typeface="Consolas" panose="020B0609020204030204" pitchFamily="49" charset="0"/>
              </a:rPr>
              <a:t>;</a:t>
            </a:r>
          </a:p>
          <a:p>
            <a:pPr lvl="1"/>
            <a:r>
              <a:rPr lang="en-US" sz="1600" dirty="0">
                <a:solidFill>
                  <a:srgbClr val="000000"/>
                </a:solidFill>
                <a:latin typeface="Consolas" panose="020B0609020204030204" pitchFamily="49" charset="0"/>
              </a:rPr>
              <a:t>}</a:t>
            </a:r>
          </a:p>
          <a:p>
            <a:pPr lvl="1"/>
            <a:r>
              <a:rPr lang="en-US" sz="1600" dirty="0">
                <a:solidFill>
                  <a:srgbClr val="646464"/>
                </a:solidFill>
                <a:latin typeface="Consolas" panose="020B0609020204030204" pitchFamily="49" charset="0"/>
              </a:rPr>
              <a:t>@Override</a:t>
            </a:r>
          </a:p>
          <a:p>
            <a:pPr lvl="1"/>
            <a:r>
              <a:rPr lang="en-US" sz="1600" dirty="0">
                <a:solidFill>
                  <a:srgbClr val="7F0055"/>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float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calculateInterest</a:t>
            </a:r>
            <a:r>
              <a:rPr lang="en-US" sz="1600" dirty="0">
                <a:solidFill>
                  <a:srgbClr val="000000"/>
                </a:solidFill>
                <a:latin typeface="Consolas" panose="020B0609020204030204" pitchFamily="49" charset="0"/>
              </a:rPr>
              <a:t>() {</a:t>
            </a:r>
          </a:p>
          <a:p>
            <a:pPr lvl="2"/>
            <a:r>
              <a:rPr lang="en-US" sz="1600" dirty="0">
                <a:solidFill>
                  <a:srgbClr val="7F0055"/>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err="1">
                <a:solidFill>
                  <a:srgbClr val="0000C0"/>
                </a:solidFill>
                <a:latin typeface="Consolas" panose="020B0609020204030204" pitchFamily="49" charset="0"/>
              </a:rPr>
              <a:t>interestRate</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getBalance</a:t>
            </a:r>
            <a:r>
              <a:rPr lang="en-US" sz="1600" dirty="0">
                <a:solidFill>
                  <a:srgbClr val="000000"/>
                </a:solidFill>
                <a:latin typeface="Consolas" panose="020B0609020204030204" pitchFamily="49" charset="0"/>
              </a:rPr>
              <a:t>();</a:t>
            </a:r>
          </a:p>
          <a:p>
            <a:pPr lvl="1"/>
            <a:r>
              <a:rPr lang="en-US" sz="1600" dirty="0">
                <a:solidFill>
                  <a:srgbClr val="000000"/>
                </a:solidFill>
                <a:latin typeface="Consolas" panose="020B0609020204030204" pitchFamily="49" charset="0"/>
              </a:rPr>
              <a:t>}</a:t>
            </a:r>
          </a:p>
          <a:p>
            <a:pPr algn="l"/>
            <a:r>
              <a:rPr lang="en-US" sz="1600" dirty="0">
                <a:solidFill>
                  <a:srgbClr val="000000"/>
                </a:solidFill>
                <a:latin typeface="Consolas" panose="020B0609020204030204" pitchFamily="49" charset="0"/>
              </a:rPr>
              <a:t>}</a:t>
            </a:r>
            <a:endParaRPr lang="en-US" sz="1600" dirty="0"/>
          </a:p>
        </p:txBody>
      </p:sp>
      <p:pic>
        <p:nvPicPr>
          <p:cNvPr id="3" name="Picture 2" descr="Generated by PlantUML">
            <a:extLst>
              <a:ext uri="{FF2B5EF4-FFF2-40B4-BE49-F238E27FC236}">
                <a16:creationId xmlns:a16="http://schemas.microsoft.com/office/drawing/2014/main" id="{37460E5C-BFD9-45E2-B681-BD8D190A13F3}"/>
              </a:ext>
            </a:extLst>
          </p:cNvPr>
          <p:cNvPicPr/>
          <p:nvPr/>
        </p:nvPicPr>
        <p:blipFill>
          <a:blip r:embed="rId2">
            <a:extLst>
              <a:ext uri="{28A0092B-C50C-407E-A947-70E740481C1C}">
                <a14:useLocalDpi xmlns:a14="http://schemas.microsoft.com/office/drawing/2010/main" val="0"/>
              </a:ext>
            </a:extLst>
          </a:blip>
          <a:stretch>
            <a:fillRect/>
          </a:stretch>
        </p:blipFill>
        <p:spPr>
          <a:xfrm>
            <a:off x="6018749" y="220091"/>
            <a:ext cx="5779551" cy="5828623"/>
          </a:xfrm>
          <a:prstGeom prst="rect">
            <a:avLst/>
          </a:prstGeom>
        </p:spPr>
      </p:pic>
    </p:spTree>
    <p:extLst>
      <p:ext uri="{BB962C8B-B14F-4D97-AF65-F5344CB8AC3E}">
        <p14:creationId xmlns:p14="http://schemas.microsoft.com/office/powerpoint/2010/main" val="371290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EC7ED-C3BA-4C7D-9599-63FF9637EF22}"/>
              </a:ext>
            </a:extLst>
          </p:cNvPr>
          <p:cNvSpPr>
            <a:spLocks noGrp="1"/>
          </p:cNvSpPr>
          <p:nvPr>
            <p:ph type="title"/>
          </p:nvPr>
        </p:nvSpPr>
        <p:spPr/>
        <p:txBody>
          <a:bodyPr/>
          <a:lstStyle/>
          <a:p>
            <a:r>
              <a:rPr lang="en-US" dirty="0"/>
              <a:t>Encapsulation across Inheritance</a:t>
            </a:r>
          </a:p>
        </p:txBody>
      </p:sp>
      <p:sp>
        <p:nvSpPr>
          <p:cNvPr id="4" name="Slide Number Placeholder 3">
            <a:extLst>
              <a:ext uri="{FF2B5EF4-FFF2-40B4-BE49-F238E27FC236}">
                <a16:creationId xmlns:a16="http://schemas.microsoft.com/office/drawing/2014/main" id="{FE5A6979-C383-4C4D-A4F1-5B298E8138BE}"/>
              </a:ext>
            </a:extLst>
          </p:cNvPr>
          <p:cNvSpPr>
            <a:spLocks noGrp="1"/>
          </p:cNvSpPr>
          <p:nvPr>
            <p:ph type="sldNum" sz="quarter" idx="12"/>
          </p:nvPr>
        </p:nvSpPr>
        <p:spPr/>
        <p:txBody>
          <a:bodyPr/>
          <a:lstStyle/>
          <a:p>
            <a:fld id="{6113E31D-E2AB-40D1-8B51-AFA5AFEF393A}" type="slidenum">
              <a:rPr lang="en-US" smtClean="0"/>
              <a:t>12</a:t>
            </a:fld>
            <a:endParaRPr lang="en-US" dirty="0"/>
          </a:p>
        </p:txBody>
      </p:sp>
      <p:sp>
        <p:nvSpPr>
          <p:cNvPr id="6" name="TextBox 5">
            <a:extLst>
              <a:ext uri="{FF2B5EF4-FFF2-40B4-BE49-F238E27FC236}">
                <a16:creationId xmlns:a16="http://schemas.microsoft.com/office/drawing/2014/main" id="{DFDF193D-ED69-486B-B94A-85273C26017F}"/>
              </a:ext>
            </a:extLst>
          </p:cNvPr>
          <p:cNvSpPr txBox="1"/>
          <p:nvPr/>
        </p:nvSpPr>
        <p:spPr>
          <a:xfrm>
            <a:off x="100490" y="1546113"/>
            <a:ext cx="7391767" cy="3046988"/>
          </a:xfrm>
          <a:prstGeom prst="rect">
            <a:avLst/>
          </a:prstGeom>
          <a:noFill/>
        </p:spPr>
        <p:txBody>
          <a:bodyPr wrap="none" rtlCol="0">
            <a:spAutoFit/>
          </a:bodyPr>
          <a:lstStyle/>
          <a:p>
            <a:r>
              <a:rPr lang="en-US" sz="1600" dirty="0">
                <a:solidFill>
                  <a:srgbClr val="7F0055"/>
                </a:solidFill>
                <a:latin typeface="Consolas" panose="020B0609020204030204" pitchFamily="49" charset="0"/>
              </a:rPr>
              <a:t>import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bank.accounts.BankAccount</a:t>
            </a:r>
            <a:r>
              <a:rPr lang="en-US" sz="1600" dirty="0">
                <a:solidFill>
                  <a:srgbClr val="000000"/>
                </a:solidFill>
                <a:latin typeface="Consolas" panose="020B0609020204030204" pitchFamily="49" charset="0"/>
              </a:rPr>
              <a:t>;</a:t>
            </a:r>
          </a:p>
          <a:p>
            <a:r>
              <a:rPr lang="en-US" sz="1600" dirty="0">
                <a:solidFill>
                  <a:srgbClr val="7F0055"/>
                </a:solidFill>
                <a:latin typeface="Consolas" panose="020B0609020204030204" pitchFamily="49" charset="0"/>
              </a:rPr>
              <a:t>import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bank.accounts.SavingsAccount</a:t>
            </a:r>
            <a:r>
              <a:rPr lang="en-US" sz="1600" dirty="0">
                <a:solidFill>
                  <a:srgbClr val="000000"/>
                </a:solidFill>
                <a:latin typeface="Consolas" panose="020B0609020204030204" pitchFamily="49" charset="0"/>
              </a:rPr>
              <a:t>;</a:t>
            </a:r>
          </a:p>
          <a:p>
            <a:endParaRPr lang="en-US" sz="1600" dirty="0">
              <a:latin typeface="Consolas" panose="020B0609020204030204" pitchFamily="49" charset="0"/>
            </a:endParaRPr>
          </a:p>
          <a:p>
            <a:r>
              <a:rPr lang="en-US" sz="1600" dirty="0">
                <a:solidFill>
                  <a:srgbClr val="7F0055"/>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class</a:t>
            </a:r>
            <a:r>
              <a:rPr lang="en-US" sz="1600" dirty="0">
                <a:solidFill>
                  <a:srgbClr val="000000"/>
                </a:solidFill>
                <a:latin typeface="Consolas" panose="020B0609020204030204" pitchFamily="49" charset="0"/>
              </a:rPr>
              <a:t> Bank {</a:t>
            </a:r>
          </a:p>
          <a:p>
            <a:pPr lvl="1"/>
            <a:r>
              <a:rPr lang="en-US" sz="1600" dirty="0">
                <a:solidFill>
                  <a:srgbClr val="7F0055"/>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void</a:t>
            </a:r>
            <a:r>
              <a:rPr lang="en-US" sz="1600" dirty="0">
                <a:solidFill>
                  <a:srgbClr val="000000"/>
                </a:solidFill>
                <a:latin typeface="Consolas" panose="020B0609020204030204" pitchFamily="49" charset="0"/>
              </a:rPr>
              <a:t> main(String[] </a:t>
            </a:r>
            <a:r>
              <a:rPr lang="en-US" sz="1600" dirty="0" err="1">
                <a:solidFill>
                  <a:srgbClr val="6A3E3E"/>
                </a:solidFill>
                <a:latin typeface="Consolas" panose="020B0609020204030204" pitchFamily="49" charset="0"/>
              </a:rPr>
              <a:t>args</a:t>
            </a:r>
            <a:r>
              <a:rPr lang="en-US" sz="1600" dirty="0">
                <a:solidFill>
                  <a:srgbClr val="000000"/>
                </a:solidFill>
                <a:latin typeface="Consolas" panose="020B0609020204030204" pitchFamily="49" charset="0"/>
              </a:rPr>
              <a:t>) {</a:t>
            </a:r>
          </a:p>
          <a:p>
            <a:pPr lvl="2"/>
            <a:r>
              <a:rPr lang="en-US" sz="1600" dirty="0" err="1">
                <a:solidFill>
                  <a:srgbClr val="000000"/>
                </a:solidFill>
                <a:latin typeface="Consolas" panose="020B0609020204030204" pitchFamily="49" charset="0"/>
              </a:rPr>
              <a:t>BankAccount</a:t>
            </a:r>
            <a:r>
              <a:rPr lang="en-US" sz="1600" dirty="0">
                <a:solidFill>
                  <a:srgbClr val="000000"/>
                </a:solidFill>
                <a:latin typeface="Consolas" panose="020B0609020204030204" pitchFamily="49" charset="0"/>
              </a:rPr>
              <a:t> </a:t>
            </a:r>
            <a:r>
              <a:rPr lang="en-US" sz="1600" dirty="0" err="1">
                <a:solidFill>
                  <a:srgbClr val="6A3E3E"/>
                </a:solidFill>
                <a:latin typeface="Consolas" panose="020B0609020204030204" pitchFamily="49" charset="0"/>
              </a:rPr>
              <a:t>bankAccount</a:t>
            </a:r>
            <a:r>
              <a:rPr lang="en-US" sz="1600" dirty="0">
                <a:solidFill>
                  <a:srgbClr val="000000"/>
                </a:solidFill>
                <a:latin typeface="Consolas" panose="020B0609020204030204" pitchFamily="49" charset="0"/>
              </a:rPr>
              <a:t> = </a:t>
            </a:r>
            <a:r>
              <a:rPr lang="en-US" sz="1600" dirty="0">
                <a:solidFill>
                  <a:srgbClr val="7F0055"/>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BankAccount</a:t>
            </a:r>
            <a:r>
              <a:rPr lang="en-US" sz="1600" dirty="0">
                <a:solidFill>
                  <a:srgbClr val="000000"/>
                </a:solidFill>
                <a:latin typeface="Consolas" panose="020B0609020204030204" pitchFamily="49" charset="0"/>
              </a:rPr>
              <a:t>(100);</a:t>
            </a:r>
          </a:p>
          <a:p>
            <a:pPr lvl="2"/>
            <a:r>
              <a:rPr lang="en-US" sz="1600" dirty="0" err="1">
                <a:solidFill>
                  <a:srgbClr val="000000"/>
                </a:solidFill>
                <a:latin typeface="Consolas" panose="020B0609020204030204" pitchFamily="49" charset="0"/>
              </a:rPr>
              <a:t>SavingsAccount</a:t>
            </a:r>
            <a:r>
              <a:rPr lang="en-US" sz="1600" dirty="0">
                <a:solidFill>
                  <a:srgbClr val="000000"/>
                </a:solidFill>
                <a:latin typeface="Consolas" panose="020B0609020204030204" pitchFamily="49" charset="0"/>
              </a:rPr>
              <a:t> </a:t>
            </a:r>
            <a:r>
              <a:rPr lang="en-US" sz="1600" dirty="0" err="1">
                <a:solidFill>
                  <a:srgbClr val="6A3E3E"/>
                </a:solidFill>
                <a:latin typeface="Consolas" panose="020B0609020204030204" pitchFamily="49" charset="0"/>
              </a:rPr>
              <a:t>savingsAccount</a:t>
            </a:r>
            <a:r>
              <a:rPr lang="en-US" sz="1600" dirty="0">
                <a:solidFill>
                  <a:srgbClr val="000000"/>
                </a:solidFill>
                <a:latin typeface="Consolas" panose="020B0609020204030204" pitchFamily="49" charset="0"/>
              </a:rPr>
              <a:t> = </a:t>
            </a:r>
            <a:r>
              <a:rPr lang="en-US" sz="1600" dirty="0">
                <a:solidFill>
                  <a:srgbClr val="7F0055"/>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SavingsAccount</a:t>
            </a:r>
            <a:r>
              <a:rPr lang="en-US" sz="1600" dirty="0">
                <a:solidFill>
                  <a:srgbClr val="000000"/>
                </a:solidFill>
                <a:latin typeface="Consolas" panose="020B0609020204030204" pitchFamily="49" charset="0"/>
              </a:rPr>
              <a:t>(100);</a:t>
            </a:r>
          </a:p>
          <a:p>
            <a:pPr lvl="2"/>
            <a:r>
              <a:rPr lang="en-US" sz="1600" dirty="0" err="1">
                <a:solidFill>
                  <a:srgbClr val="000000"/>
                </a:solidFill>
                <a:latin typeface="Consolas" panose="020B0609020204030204" pitchFamily="49" charset="0"/>
              </a:rPr>
              <a:t>System.</a:t>
            </a:r>
            <a:r>
              <a:rPr lang="en-US" sz="1600" i="1" dirty="0" err="1">
                <a:solidFill>
                  <a:srgbClr val="0000C0"/>
                </a:solidFill>
                <a:latin typeface="Consolas" panose="020B0609020204030204" pitchFamily="49" charset="0"/>
              </a:rPr>
              <a:t>out</a:t>
            </a:r>
            <a:r>
              <a:rPr lang="en-US" sz="1600" i="1" dirty="0" err="1">
                <a:solidFill>
                  <a:srgbClr val="000000"/>
                </a:solidFill>
                <a:latin typeface="Consolas" panose="020B0609020204030204" pitchFamily="49" charset="0"/>
              </a:rPr>
              <a:t>.println</a:t>
            </a:r>
            <a:r>
              <a:rPr lang="en-US" sz="1600" i="1" dirty="0">
                <a:solidFill>
                  <a:srgbClr val="000000"/>
                </a:solidFill>
                <a:latin typeface="Consolas" panose="020B0609020204030204" pitchFamily="49" charset="0"/>
              </a:rPr>
              <a:t>(</a:t>
            </a:r>
            <a:r>
              <a:rPr lang="en-US" sz="1600" i="1" dirty="0" err="1">
                <a:solidFill>
                  <a:srgbClr val="6A3E3E"/>
                </a:solidFill>
                <a:latin typeface="Consolas" panose="020B0609020204030204" pitchFamily="49" charset="0"/>
              </a:rPr>
              <a:t>bankAccount</a:t>
            </a:r>
            <a:r>
              <a:rPr lang="en-US" sz="1600" i="1" dirty="0" err="1">
                <a:solidFill>
                  <a:srgbClr val="000000"/>
                </a:solidFill>
                <a:latin typeface="Consolas" panose="020B0609020204030204" pitchFamily="49" charset="0"/>
              </a:rPr>
              <a:t>.calculateInterest</a:t>
            </a:r>
            <a:r>
              <a:rPr lang="en-US" sz="1600" i="1" dirty="0">
                <a:solidFill>
                  <a:srgbClr val="000000"/>
                </a:solidFill>
                <a:latin typeface="Consolas" panose="020B0609020204030204" pitchFamily="49" charset="0"/>
              </a:rPr>
              <a:t>());</a:t>
            </a:r>
          </a:p>
          <a:p>
            <a:pPr lvl="2"/>
            <a:r>
              <a:rPr lang="en-US" sz="1600" dirty="0" err="1">
                <a:solidFill>
                  <a:srgbClr val="000000"/>
                </a:solidFill>
                <a:latin typeface="Consolas" panose="020B0609020204030204" pitchFamily="49" charset="0"/>
              </a:rPr>
              <a:t>System.</a:t>
            </a:r>
            <a:r>
              <a:rPr lang="en-US" sz="1600" i="1" dirty="0" err="1">
                <a:solidFill>
                  <a:srgbClr val="0000C0"/>
                </a:solidFill>
                <a:latin typeface="Consolas" panose="020B0609020204030204" pitchFamily="49" charset="0"/>
              </a:rPr>
              <a:t>out</a:t>
            </a:r>
            <a:r>
              <a:rPr lang="en-US" sz="1600" i="1" dirty="0" err="1">
                <a:solidFill>
                  <a:srgbClr val="000000"/>
                </a:solidFill>
                <a:latin typeface="Consolas" panose="020B0609020204030204" pitchFamily="49" charset="0"/>
              </a:rPr>
              <a:t>.println</a:t>
            </a:r>
            <a:r>
              <a:rPr lang="en-US" sz="1600" i="1" dirty="0">
                <a:solidFill>
                  <a:srgbClr val="000000"/>
                </a:solidFill>
                <a:latin typeface="Consolas" panose="020B0609020204030204" pitchFamily="49" charset="0"/>
              </a:rPr>
              <a:t>(</a:t>
            </a:r>
            <a:r>
              <a:rPr lang="en-US" sz="1600" i="1" dirty="0" err="1">
                <a:solidFill>
                  <a:srgbClr val="6A3E3E"/>
                </a:solidFill>
                <a:latin typeface="Consolas" panose="020B0609020204030204" pitchFamily="49" charset="0"/>
              </a:rPr>
              <a:t>savingsAccount</a:t>
            </a:r>
            <a:r>
              <a:rPr lang="en-US" sz="1600" i="1" dirty="0" err="1">
                <a:solidFill>
                  <a:srgbClr val="000000"/>
                </a:solidFill>
                <a:latin typeface="Consolas" panose="020B0609020204030204" pitchFamily="49" charset="0"/>
              </a:rPr>
              <a:t>.calculateInterest</a:t>
            </a:r>
            <a:r>
              <a:rPr lang="en-US" sz="1600" i="1" dirty="0">
                <a:solidFill>
                  <a:srgbClr val="000000"/>
                </a:solidFill>
                <a:latin typeface="Consolas" panose="020B0609020204030204" pitchFamily="49" charset="0"/>
              </a:rPr>
              <a:t>());</a:t>
            </a:r>
          </a:p>
          <a:p>
            <a:pPr lvl="1"/>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endParaRPr lang="en-US" sz="1600" dirty="0"/>
          </a:p>
        </p:txBody>
      </p:sp>
      <p:pic>
        <p:nvPicPr>
          <p:cNvPr id="8" name="Picture 7" descr="Generated by PlantUML">
            <a:extLst>
              <a:ext uri="{FF2B5EF4-FFF2-40B4-BE49-F238E27FC236}">
                <a16:creationId xmlns:a16="http://schemas.microsoft.com/office/drawing/2014/main" id="{64F1DB91-1E1E-4BF6-B3DC-CDE3B97394AD}"/>
              </a:ext>
            </a:extLst>
          </p:cNvPr>
          <p:cNvPicPr/>
          <p:nvPr/>
        </p:nvPicPr>
        <p:blipFill>
          <a:blip r:embed="rId2">
            <a:extLst>
              <a:ext uri="{28A0092B-C50C-407E-A947-70E740481C1C}">
                <a14:useLocalDpi xmlns:a14="http://schemas.microsoft.com/office/drawing/2010/main" val="0"/>
              </a:ext>
            </a:extLst>
          </a:blip>
          <a:stretch>
            <a:fillRect/>
          </a:stretch>
        </p:blipFill>
        <p:spPr>
          <a:xfrm>
            <a:off x="7391400" y="908634"/>
            <a:ext cx="4800600" cy="4848225"/>
          </a:xfrm>
          <a:prstGeom prst="rect">
            <a:avLst/>
          </a:prstGeom>
        </p:spPr>
      </p:pic>
    </p:spTree>
    <p:extLst>
      <p:ext uri="{BB962C8B-B14F-4D97-AF65-F5344CB8AC3E}">
        <p14:creationId xmlns:p14="http://schemas.microsoft.com/office/powerpoint/2010/main" val="4056537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900" y="76979"/>
            <a:ext cx="11582400" cy="467868"/>
          </a:xfrm>
        </p:spPr>
        <p:txBody>
          <a:bodyPr/>
          <a:lstStyle/>
          <a:p>
            <a:r>
              <a:rPr lang="en-US" dirty="0"/>
              <a:t>Static variables</a:t>
            </a:r>
          </a:p>
        </p:txBody>
      </p:sp>
      <p:sp>
        <p:nvSpPr>
          <p:cNvPr id="4" name="Slide Number Placeholder 3"/>
          <p:cNvSpPr>
            <a:spLocks noGrp="1"/>
          </p:cNvSpPr>
          <p:nvPr>
            <p:ph type="sldNum" sz="quarter" idx="12"/>
          </p:nvPr>
        </p:nvSpPr>
        <p:spPr>
          <a:xfrm>
            <a:off x="11311128" y="5925051"/>
            <a:ext cx="640080" cy="365125"/>
          </a:xfrm>
        </p:spPr>
        <p:txBody>
          <a:bodyPr/>
          <a:lstStyle/>
          <a:p>
            <a:fld id="{6113E31D-E2AB-40D1-8B51-AFA5AFEF393A}" type="slidenum">
              <a:rPr lang="en-US" smtClean="0"/>
              <a:t>13</a:t>
            </a:fld>
            <a:endParaRPr lang="en-US" dirty="0"/>
          </a:p>
        </p:txBody>
      </p:sp>
      <p:sp>
        <p:nvSpPr>
          <p:cNvPr id="13" name="TextBox 12">
            <a:extLst>
              <a:ext uri="{FF2B5EF4-FFF2-40B4-BE49-F238E27FC236}">
                <a16:creationId xmlns:a16="http://schemas.microsoft.com/office/drawing/2014/main" id="{536C3E34-3C98-41A3-BA09-A18448276C32}"/>
              </a:ext>
            </a:extLst>
          </p:cNvPr>
          <p:cNvSpPr txBox="1"/>
          <p:nvPr/>
        </p:nvSpPr>
        <p:spPr>
          <a:xfrm>
            <a:off x="4049865" y="255082"/>
            <a:ext cx="4573688" cy="861774"/>
          </a:xfrm>
          <a:prstGeom prst="rect">
            <a:avLst/>
          </a:prstGeom>
          <a:noFill/>
          <a:ln>
            <a:solidFill>
              <a:schemeClr val="bg1">
                <a:lumMod val="75000"/>
              </a:schemeClr>
            </a:solidFill>
          </a:ln>
        </p:spPr>
        <p:txBody>
          <a:bodyPr wrap="none" rtlCol="0">
            <a:spAutoFit/>
          </a:bodyPr>
          <a:lstStyle/>
          <a:p>
            <a:r>
              <a:rPr lang="en-US" sz="1600" dirty="0">
                <a:solidFill>
                  <a:srgbClr val="7F0055"/>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BankAccount</a:t>
            </a:r>
            <a:r>
              <a:rPr lang="en-US" sz="1600" dirty="0">
                <a:solidFill>
                  <a:srgbClr val="000000"/>
                </a:solidFill>
                <a:latin typeface="Consolas" panose="020B0609020204030204" pitchFamily="49" charset="0"/>
              </a:rPr>
              <a:t> {</a:t>
            </a:r>
          </a:p>
          <a:p>
            <a:pPr lvl="1"/>
            <a:r>
              <a:rPr lang="en-US" sz="1600" dirty="0">
                <a:solidFill>
                  <a:srgbClr val="7F0055"/>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float</a:t>
            </a:r>
            <a:r>
              <a:rPr lang="en-US" sz="1600" dirty="0">
                <a:solidFill>
                  <a:srgbClr val="000000"/>
                </a:solidFill>
                <a:latin typeface="Consolas" panose="020B0609020204030204" pitchFamily="49" charset="0"/>
              </a:rPr>
              <a:t> </a:t>
            </a:r>
            <a:r>
              <a:rPr lang="en-US" sz="1600" i="1" dirty="0" err="1">
                <a:solidFill>
                  <a:srgbClr val="0000C0"/>
                </a:solidFill>
                <a:latin typeface="Consolas" panose="020B0609020204030204" pitchFamily="49" charset="0"/>
              </a:rPr>
              <a:t>transactionFee</a:t>
            </a:r>
            <a:r>
              <a:rPr lang="en-US" sz="1600" i="1" dirty="0">
                <a:solidFill>
                  <a:srgbClr val="000000"/>
                </a:solidFill>
                <a:latin typeface="Consolas" panose="020B0609020204030204" pitchFamily="49" charset="0"/>
              </a:rPr>
              <a:t> = 0.2f;</a:t>
            </a:r>
          </a:p>
          <a:p>
            <a:r>
              <a:rPr lang="en-US" sz="1600" dirty="0">
                <a:solidFill>
                  <a:srgbClr val="000000"/>
                </a:solidFill>
                <a:latin typeface="Consolas" panose="020B0609020204030204" pitchFamily="49" charset="0"/>
              </a:rPr>
              <a:t>}</a:t>
            </a:r>
            <a:endParaRPr lang="en-US" sz="1600" dirty="0"/>
          </a:p>
        </p:txBody>
      </p:sp>
      <p:sp>
        <p:nvSpPr>
          <p:cNvPr id="15" name="TextBox 14">
            <a:extLst>
              <a:ext uri="{FF2B5EF4-FFF2-40B4-BE49-F238E27FC236}">
                <a16:creationId xmlns:a16="http://schemas.microsoft.com/office/drawing/2014/main" id="{817B5619-4200-4EBC-A4DD-E195E11AC4D8}"/>
              </a:ext>
            </a:extLst>
          </p:cNvPr>
          <p:cNvSpPr txBox="1"/>
          <p:nvPr/>
        </p:nvSpPr>
        <p:spPr>
          <a:xfrm>
            <a:off x="3474667" y="1595744"/>
            <a:ext cx="5682966" cy="830997"/>
          </a:xfrm>
          <a:prstGeom prst="rect">
            <a:avLst/>
          </a:prstGeom>
          <a:noFill/>
          <a:ln>
            <a:solidFill>
              <a:schemeClr val="bg1">
                <a:lumMod val="75000"/>
              </a:schemeClr>
            </a:solidFill>
          </a:ln>
        </p:spPr>
        <p:txBody>
          <a:bodyPr wrap="none" rtlCol="0">
            <a:spAutoFit/>
          </a:bodyPr>
          <a:lstStyle/>
          <a:p>
            <a:r>
              <a:rPr lang="en-US" sz="1600" dirty="0">
                <a:solidFill>
                  <a:srgbClr val="7F0055"/>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SavingsAccount</a:t>
            </a:r>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extends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BankAccount</a:t>
            </a:r>
            <a:r>
              <a:rPr lang="en-US" sz="1600" dirty="0">
                <a:solidFill>
                  <a:srgbClr val="000000"/>
                </a:solidFill>
                <a:latin typeface="Consolas" panose="020B0609020204030204" pitchFamily="49" charset="0"/>
              </a:rPr>
              <a:t> {</a:t>
            </a:r>
          </a:p>
          <a:p>
            <a:pPr lvl="1"/>
            <a:r>
              <a:rPr lang="en-US" sz="1600" dirty="0">
                <a:solidFill>
                  <a:srgbClr val="7F0055"/>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float</a:t>
            </a:r>
            <a:r>
              <a:rPr lang="en-US" sz="1600" dirty="0">
                <a:solidFill>
                  <a:srgbClr val="000000"/>
                </a:solidFill>
                <a:latin typeface="Consolas" panose="020B0609020204030204" pitchFamily="49" charset="0"/>
              </a:rPr>
              <a:t> </a:t>
            </a:r>
            <a:r>
              <a:rPr lang="en-US" sz="1600" i="1" dirty="0" err="1">
                <a:solidFill>
                  <a:srgbClr val="0000C0"/>
                </a:solidFill>
                <a:latin typeface="Consolas" panose="020B0609020204030204" pitchFamily="49" charset="0"/>
              </a:rPr>
              <a:t>transactionFee</a:t>
            </a:r>
            <a:r>
              <a:rPr lang="en-US" sz="1600" i="1" dirty="0">
                <a:solidFill>
                  <a:srgbClr val="000000"/>
                </a:solidFill>
                <a:latin typeface="Consolas" panose="020B0609020204030204" pitchFamily="49" charset="0"/>
              </a:rPr>
              <a:t> = 0.4f;</a:t>
            </a:r>
          </a:p>
          <a:p>
            <a:r>
              <a:rPr lang="en-US" sz="1600" dirty="0">
                <a:solidFill>
                  <a:srgbClr val="000000"/>
                </a:solidFill>
                <a:latin typeface="Consolas" panose="020B0609020204030204" pitchFamily="49" charset="0"/>
              </a:rPr>
              <a:t>}</a:t>
            </a:r>
            <a:endParaRPr lang="en-US" sz="1600" dirty="0"/>
          </a:p>
        </p:txBody>
      </p:sp>
      <p:sp>
        <p:nvSpPr>
          <p:cNvPr id="16" name="Isosceles Triangle 15">
            <a:extLst>
              <a:ext uri="{FF2B5EF4-FFF2-40B4-BE49-F238E27FC236}">
                <a16:creationId xmlns:a16="http://schemas.microsoft.com/office/drawing/2014/main" id="{CB189051-9099-4019-8E8A-8D4C012817DB}"/>
              </a:ext>
            </a:extLst>
          </p:cNvPr>
          <p:cNvSpPr/>
          <p:nvPr/>
        </p:nvSpPr>
        <p:spPr>
          <a:xfrm>
            <a:off x="6209413" y="1104283"/>
            <a:ext cx="212651" cy="261707"/>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Connector: Elbow 19">
            <a:extLst>
              <a:ext uri="{FF2B5EF4-FFF2-40B4-BE49-F238E27FC236}">
                <a16:creationId xmlns:a16="http://schemas.microsoft.com/office/drawing/2014/main" id="{5C553203-FFC9-42DD-A81B-4ABDE8809120}"/>
              </a:ext>
            </a:extLst>
          </p:cNvPr>
          <p:cNvCxnSpPr>
            <a:stCxn id="15" idx="0"/>
            <a:endCxn id="16" idx="3"/>
          </p:cNvCxnSpPr>
          <p:nvPr/>
        </p:nvCxnSpPr>
        <p:spPr>
          <a:xfrm rot="16200000" flipV="1">
            <a:off x="6201068" y="1480661"/>
            <a:ext cx="229754" cy="41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81DAFE6-BF30-4239-9B4E-664C4CC86751}"/>
              </a:ext>
            </a:extLst>
          </p:cNvPr>
          <p:cNvSpPr txBox="1"/>
          <p:nvPr/>
        </p:nvSpPr>
        <p:spPr>
          <a:xfrm>
            <a:off x="1462618" y="2540798"/>
            <a:ext cx="9860392" cy="3046988"/>
          </a:xfrm>
          <a:prstGeom prst="rect">
            <a:avLst/>
          </a:prstGeom>
          <a:noFill/>
          <a:ln>
            <a:solidFill>
              <a:schemeClr val="bg1">
                <a:lumMod val="75000"/>
              </a:schemeClr>
            </a:solidFill>
          </a:ln>
        </p:spPr>
        <p:txBody>
          <a:bodyPr wrap="none" rtlCol="0">
            <a:spAutoFit/>
          </a:bodyPr>
          <a:lstStyle/>
          <a:p>
            <a:r>
              <a:rPr lang="en-US" sz="1600" dirty="0">
                <a:solidFill>
                  <a:srgbClr val="7F0055"/>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class</a:t>
            </a:r>
            <a:r>
              <a:rPr lang="en-US" sz="1600" dirty="0">
                <a:solidFill>
                  <a:srgbClr val="000000"/>
                </a:solidFill>
                <a:latin typeface="Consolas" panose="020B0609020204030204" pitchFamily="49" charset="0"/>
              </a:rPr>
              <a:t> Bank {</a:t>
            </a:r>
          </a:p>
          <a:p>
            <a:pPr lvl="1"/>
            <a:r>
              <a:rPr lang="en-US" sz="1600" dirty="0">
                <a:solidFill>
                  <a:srgbClr val="7F0055"/>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void</a:t>
            </a:r>
            <a:r>
              <a:rPr lang="en-US" sz="1600" dirty="0">
                <a:solidFill>
                  <a:srgbClr val="000000"/>
                </a:solidFill>
                <a:latin typeface="Consolas" panose="020B0609020204030204" pitchFamily="49" charset="0"/>
              </a:rPr>
              <a:t> main(String[] </a:t>
            </a:r>
            <a:r>
              <a:rPr lang="en-US" sz="1600" dirty="0" err="1">
                <a:solidFill>
                  <a:srgbClr val="6A3E3E"/>
                </a:solidFill>
                <a:latin typeface="Consolas" panose="020B0609020204030204" pitchFamily="49" charset="0"/>
              </a:rPr>
              <a:t>args</a:t>
            </a:r>
            <a:r>
              <a:rPr lang="en-US" sz="1600" dirty="0">
                <a:solidFill>
                  <a:srgbClr val="000000"/>
                </a:solidFill>
                <a:latin typeface="Consolas" panose="020B0609020204030204" pitchFamily="49" charset="0"/>
              </a:rPr>
              <a:t>) {</a:t>
            </a:r>
          </a:p>
          <a:p>
            <a:pPr lvl="2"/>
            <a:r>
              <a:rPr lang="en-US" sz="1600" dirty="0" err="1">
                <a:solidFill>
                  <a:srgbClr val="000000"/>
                </a:solidFill>
                <a:latin typeface="Consolas" panose="020B0609020204030204" pitchFamily="49" charset="0"/>
              </a:rPr>
              <a:t>BankAccount</a:t>
            </a:r>
            <a:r>
              <a:rPr lang="en-US" sz="1600" dirty="0">
                <a:solidFill>
                  <a:srgbClr val="000000"/>
                </a:solidFill>
                <a:latin typeface="Consolas" panose="020B0609020204030204" pitchFamily="49" charset="0"/>
              </a:rPr>
              <a:t> </a:t>
            </a:r>
            <a:r>
              <a:rPr lang="en-US" sz="1600" dirty="0" err="1">
                <a:solidFill>
                  <a:srgbClr val="6A3E3E"/>
                </a:solidFill>
                <a:latin typeface="Consolas" panose="020B0609020204030204" pitchFamily="49" charset="0"/>
              </a:rPr>
              <a:t>bankAccount</a:t>
            </a:r>
            <a:r>
              <a:rPr lang="en-US" sz="1600" dirty="0">
                <a:solidFill>
                  <a:srgbClr val="000000"/>
                </a:solidFill>
                <a:latin typeface="Consolas" panose="020B0609020204030204" pitchFamily="49" charset="0"/>
              </a:rPr>
              <a:t> = </a:t>
            </a:r>
            <a:r>
              <a:rPr lang="en-US" sz="1600" dirty="0">
                <a:solidFill>
                  <a:srgbClr val="7F0055"/>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BankAccount</a:t>
            </a:r>
            <a:r>
              <a:rPr lang="en-US" sz="1600" dirty="0">
                <a:solidFill>
                  <a:srgbClr val="000000"/>
                </a:solidFill>
                <a:latin typeface="Consolas" panose="020B0609020204030204" pitchFamily="49" charset="0"/>
              </a:rPr>
              <a:t>();</a:t>
            </a:r>
          </a:p>
          <a:p>
            <a:pPr lvl="2"/>
            <a:r>
              <a:rPr lang="en-US" sz="1600" dirty="0" err="1">
                <a:solidFill>
                  <a:srgbClr val="000000"/>
                </a:solidFill>
                <a:latin typeface="Consolas" panose="020B0609020204030204" pitchFamily="49" charset="0"/>
              </a:rPr>
              <a:t>SavingsAccount</a:t>
            </a:r>
            <a:r>
              <a:rPr lang="en-US" sz="1600" dirty="0">
                <a:solidFill>
                  <a:srgbClr val="000000"/>
                </a:solidFill>
                <a:latin typeface="Consolas" panose="020B0609020204030204" pitchFamily="49" charset="0"/>
              </a:rPr>
              <a:t> </a:t>
            </a:r>
            <a:r>
              <a:rPr lang="en-US" sz="1600" dirty="0" err="1">
                <a:solidFill>
                  <a:srgbClr val="6A3E3E"/>
                </a:solidFill>
                <a:latin typeface="Consolas" panose="020B0609020204030204" pitchFamily="49" charset="0"/>
              </a:rPr>
              <a:t>savingsAccount</a:t>
            </a:r>
            <a:r>
              <a:rPr lang="en-US" sz="1600" dirty="0">
                <a:solidFill>
                  <a:srgbClr val="000000"/>
                </a:solidFill>
                <a:latin typeface="Consolas" panose="020B0609020204030204" pitchFamily="49" charset="0"/>
              </a:rPr>
              <a:t> = </a:t>
            </a:r>
            <a:r>
              <a:rPr lang="en-US" sz="1600" dirty="0">
                <a:solidFill>
                  <a:srgbClr val="7F0055"/>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SavingsAccount</a:t>
            </a:r>
            <a:r>
              <a:rPr lang="en-US" sz="1600" dirty="0">
                <a:solidFill>
                  <a:srgbClr val="000000"/>
                </a:solidFill>
                <a:latin typeface="Consolas" panose="020B0609020204030204" pitchFamily="49" charset="0"/>
              </a:rPr>
              <a:t>();</a:t>
            </a:r>
          </a:p>
          <a:p>
            <a:pPr lvl="2"/>
            <a:endParaRPr lang="en-US" sz="1600" dirty="0">
              <a:latin typeface="Consolas" panose="020B0609020204030204" pitchFamily="49" charset="0"/>
            </a:endParaRPr>
          </a:p>
          <a:p>
            <a:pPr lvl="2"/>
            <a:r>
              <a:rPr lang="en-US" sz="1600" dirty="0" err="1">
                <a:solidFill>
                  <a:srgbClr val="000000"/>
                </a:solidFill>
                <a:latin typeface="Consolas" panose="020B0609020204030204" pitchFamily="49" charset="0"/>
              </a:rPr>
              <a:t>System.</a:t>
            </a:r>
            <a:r>
              <a:rPr lang="en-US" sz="1600" i="1" dirty="0" err="1">
                <a:solidFill>
                  <a:srgbClr val="0000C0"/>
                </a:solidFill>
                <a:latin typeface="Consolas" panose="020B0609020204030204" pitchFamily="49" charset="0"/>
              </a:rPr>
              <a:t>out</a:t>
            </a:r>
            <a:r>
              <a:rPr lang="en-US" sz="1600" i="1" dirty="0" err="1">
                <a:solidFill>
                  <a:srgbClr val="000000"/>
                </a:solidFill>
                <a:latin typeface="Consolas" panose="020B0609020204030204" pitchFamily="49" charset="0"/>
              </a:rPr>
              <a:t>.println</a:t>
            </a:r>
            <a:r>
              <a:rPr lang="en-US" sz="1600" i="1" dirty="0">
                <a:solidFill>
                  <a:srgbClr val="000000"/>
                </a:solidFill>
                <a:latin typeface="Consolas" panose="020B0609020204030204" pitchFamily="49" charset="0"/>
              </a:rPr>
              <a:t>(</a:t>
            </a:r>
            <a:r>
              <a:rPr lang="en-US" sz="1600" i="1" dirty="0">
                <a:solidFill>
                  <a:srgbClr val="2A00FF"/>
                </a:solidFill>
                <a:latin typeface="Consolas" panose="020B0609020204030204" pitchFamily="49" charset="0"/>
              </a:rPr>
              <a:t>"</a:t>
            </a:r>
            <a:r>
              <a:rPr lang="en-US" sz="1600" i="1" dirty="0" err="1">
                <a:solidFill>
                  <a:srgbClr val="2A00FF"/>
                </a:solidFill>
                <a:latin typeface="Consolas" panose="020B0609020204030204" pitchFamily="49" charset="0"/>
              </a:rPr>
              <a:t>BankAccount</a:t>
            </a:r>
            <a:r>
              <a:rPr lang="en-US" sz="1600" i="1" dirty="0">
                <a:solidFill>
                  <a:srgbClr val="2A00FF"/>
                </a:solidFill>
                <a:latin typeface="Consolas" panose="020B0609020204030204" pitchFamily="49" charset="0"/>
              </a:rPr>
              <a:t> fee: "</a:t>
            </a:r>
            <a:r>
              <a:rPr lang="en-US" sz="1600" i="1" dirty="0">
                <a:solidFill>
                  <a:srgbClr val="000000"/>
                </a:solidFill>
                <a:latin typeface="Consolas" panose="020B0609020204030204" pitchFamily="49" charset="0"/>
              </a:rPr>
              <a:t> + </a:t>
            </a:r>
            <a:r>
              <a:rPr lang="en-US" sz="1600" i="1" dirty="0" err="1">
                <a:solidFill>
                  <a:srgbClr val="000000"/>
                </a:solidFill>
                <a:latin typeface="Consolas" panose="020B0609020204030204" pitchFamily="49" charset="0"/>
              </a:rPr>
              <a:t>BankAccount.</a:t>
            </a:r>
            <a:r>
              <a:rPr lang="en-US" sz="1600" i="1" dirty="0" err="1">
                <a:solidFill>
                  <a:srgbClr val="0000C0"/>
                </a:solidFill>
                <a:latin typeface="Consolas" panose="020B0609020204030204" pitchFamily="49" charset="0"/>
              </a:rPr>
              <a:t>transactionFee</a:t>
            </a:r>
            <a:r>
              <a:rPr lang="en-US" sz="1600" i="1" dirty="0">
                <a:solidFill>
                  <a:srgbClr val="000000"/>
                </a:solidFill>
                <a:latin typeface="Consolas" panose="020B0609020204030204" pitchFamily="49" charset="0"/>
              </a:rPr>
              <a:t>);</a:t>
            </a:r>
          </a:p>
          <a:p>
            <a:pPr lvl="2"/>
            <a:r>
              <a:rPr lang="en-US" sz="1600" dirty="0" err="1">
                <a:solidFill>
                  <a:srgbClr val="000000"/>
                </a:solidFill>
                <a:latin typeface="Consolas" panose="020B0609020204030204" pitchFamily="49" charset="0"/>
              </a:rPr>
              <a:t>System.</a:t>
            </a:r>
            <a:r>
              <a:rPr lang="en-US" sz="1600" i="1" dirty="0" err="1">
                <a:solidFill>
                  <a:srgbClr val="0000C0"/>
                </a:solidFill>
                <a:latin typeface="Consolas" panose="020B0609020204030204" pitchFamily="49" charset="0"/>
              </a:rPr>
              <a:t>out</a:t>
            </a:r>
            <a:r>
              <a:rPr lang="en-US" sz="1600" i="1" dirty="0" err="1">
                <a:solidFill>
                  <a:srgbClr val="000000"/>
                </a:solidFill>
                <a:latin typeface="Consolas" panose="020B0609020204030204" pitchFamily="49" charset="0"/>
              </a:rPr>
              <a:t>.println</a:t>
            </a:r>
            <a:r>
              <a:rPr lang="en-US" sz="1600" i="1" dirty="0">
                <a:solidFill>
                  <a:srgbClr val="000000"/>
                </a:solidFill>
                <a:latin typeface="Consolas" panose="020B0609020204030204" pitchFamily="49" charset="0"/>
              </a:rPr>
              <a:t>(</a:t>
            </a:r>
            <a:r>
              <a:rPr lang="en-US" sz="1600" i="1" dirty="0">
                <a:solidFill>
                  <a:srgbClr val="2A00FF"/>
                </a:solidFill>
                <a:latin typeface="Consolas" panose="020B0609020204030204" pitchFamily="49" charset="0"/>
              </a:rPr>
              <a:t>"</a:t>
            </a:r>
            <a:r>
              <a:rPr lang="en-US" sz="1600" i="1" dirty="0" err="1">
                <a:solidFill>
                  <a:srgbClr val="2A00FF"/>
                </a:solidFill>
                <a:latin typeface="Consolas" panose="020B0609020204030204" pitchFamily="49" charset="0"/>
              </a:rPr>
              <a:t>SavingsAccount</a:t>
            </a:r>
            <a:r>
              <a:rPr lang="en-US" sz="1600" i="1" dirty="0">
                <a:solidFill>
                  <a:srgbClr val="2A00FF"/>
                </a:solidFill>
                <a:latin typeface="Consolas" panose="020B0609020204030204" pitchFamily="49" charset="0"/>
              </a:rPr>
              <a:t> fee: "</a:t>
            </a:r>
            <a:r>
              <a:rPr lang="en-US" sz="1600" i="1" dirty="0">
                <a:solidFill>
                  <a:srgbClr val="000000"/>
                </a:solidFill>
                <a:latin typeface="Consolas" panose="020B0609020204030204" pitchFamily="49" charset="0"/>
              </a:rPr>
              <a:t> + </a:t>
            </a:r>
            <a:r>
              <a:rPr lang="en-US" sz="1600" i="1" dirty="0" err="1">
                <a:solidFill>
                  <a:srgbClr val="000000"/>
                </a:solidFill>
                <a:latin typeface="Consolas" panose="020B0609020204030204" pitchFamily="49" charset="0"/>
              </a:rPr>
              <a:t>SavingsAccount.</a:t>
            </a:r>
            <a:r>
              <a:rPr lang="en-US" sz="1600" i="1" dirty="0" err="1">
                <a:solidFill>
                  <a:srgbClr val="0000C0"/>
                </a:solidFill>
                <a:latin typeface="Consolas" panose="020B0609020204030204" pitchFamily="49" charset="0"/>
              </a:rPr>
              <a:t>transactionFee</a:t>
            </a:r>
            <a:r>
              <a:rPr lang="en-US" sz="1600" i="1" dirty="0">
                <a:solidFill>
                  <a:srgbClr val="000000"/>
                </a:solidFill>
                <a:latin typeface="Consolas" panose="020B0609020204030204" pitchFamily="49" charset="0"/>
              </a:rPr>
              <a:t>);</a:t>
            </a:r>
          </a:p>
          <a:p>
            <a:pPr lvl="2"/>
            <a:endParaRPr lang="en-US" sz="1600" dirty="0">
              <a:latin typeface="Consolas" panose="020B0609020204030204" pitchFamily="49" charset="0"/>
            </a:endParaRPr>
          </a:p>
          <a:p>
            <a:pPr lvl="2"/>
            <a:r>
              <a:rPr lang="en-US" sz="1600" dirty="0" err="1">
                <a:solidFill>
                  <a:srgbClr val="6A3E3E"/>
                </a:solidFill>
                <a:highlight>
                  <a:srgbClr val="FFFF00"/>
                </a:highlight>
                <a:latin typeface="Consolas" panose="020B0609020204030204" pitchFamily="49" charset="0"/>
              </a:rPr>
              <a:t>savingsAccount</a:t>
            </a:r>
            <a:r>
              <a:rPr lang="en-US" sz="1600" dirty="0" err="1">
                <a:solidFill>
                  <a:srgbClr val="000000"/>
                </a:solidFill>
                <a:latin typeface="Consolas" panose="020B0609020204030204" pitchFamily="49" charset="0"/>
              </a:rPr>
              <a:t>.</a:t>
            </a:r>
            <a:r>
              <a:rPr lang="en-US" sz="1600" i="1" dirty="0" err="1">
                <a:solidFill>
                  <a:srgbClr val="0000C0"/>
                </a:solidFill>
                <a:latin typeface="Consolas" panose="020B0609020204030204" pitchFamily="49" charset="0"/>
              </a:rPr>
              <a:t>transactionFee</a:t>
            </a:r>
            <a:r>
              <a:rPr lang="en-US" sz="1600" i="1" dirty="0">
                <a:solidFill>
                  <a:srgbClr val="000000"/>
                </a:solidFill>
                <a:latin typeface="Consolas" panose="020B0609020204030204" pitchFamily="49" charset="0"/>
              </a:rPr>
              <a:t> = 0.3f; </a:t>
            </a:r>
            <a:r>
              <a:rPr lang="en-US" sz="1600" i="1" dirty="0">
                <a:solidFill>
                  <a:srgbClr val="92D050"/>
                </a:solidFill>
                <a:latin typeface="Consolas" panose="020B0609020204030204" pitchFamily="49" charset="0"/>
              </a:rPr>
              <a:t>//using object to change class variable</a:t>
            </a:r>
          </a:p>
          <a:p>
            <a:pPr lvl="2"/>
            <a:r>
              <a:rPr lang="en-US" sz="1600" dirty="0" err="1">
                <a:solidFill>
                  <a:srgbClr val="000000"/>
                </a:solidFill>
                <a:latin typeface="Consolas" panose="020B0609020204030204" pitchFamily="49" charset="0"/>
              </a:rPr>
              <a:t>System.</a:t>
            </a:r>
            <a:r>
              <a:rPr lang="en-US" sz="1600" i="1" dirty="0" err="1">
                <a:solidFill>
                  <a:srgbClr val="0000C0"/>
                </a:solidFill>
                <a:latin typeface="Consolas" panose="020B0609020204030204" pitchFamily="49" charset="0"/>
              </a:rPr>
              <a:t>out</a:t>
            </a:r>
            <a:r>
              <a:rPr lang="en-US" sz="1600" i="1" dirty="0" err="1">
                <a:solidFill>
                  <a:srgbClr val="000000"/>
                </a:solidFill>
                <a:latin typeface="Consolas" panose="020B0609020204030204" pitchFamily="49" charset="0"/>
              </a:rPr>
              <a:t>.println</a:t>
            </a:r>
            <a:r>
              <a:rPr lang="en-US" sz="1600" i="1" dirty="0">
                <a:solidFill>
                  <a:srgbClr val="000000"/>
                </a:solidFill>
                <a:latin typeface="Consolas" panose="020B0609020204030204" pitchFamily="49" charset="0"/>
              </a:rPr>
              <a:t>(</a:t>
            </a:r>
            <a:r>
              <a:rPr lang="en-US" sz="1600" i="1" dirty="0">
                <a:solidFill>
                  <a:srgbClr val="2A00FF"/>
                </a:solidFill>
                <a:latin typeface="Consolas" panose="020B0609020204030204" pitchFamily="49" charset="0"/>
              </a:rPr>
              <a:t>"</a:t>
            </a:r>
            <a:r>
              <a:rPr lang="en-US" sz="1600" i="1" dirty="0" err="1">
                <a:solidFill>
                  <a:srgbClr val="2A00FF"/>
                </a:solidFill>
                <a:latin typeface="Consolas" panose="020B0609020204030204" pitchFamily="49" charset="0"/>
              </a:rPr>
              <a:t>SavingsAccount</a:t>
            </a:r>
            <a:r>
              <a:rPr lang="en-US" sz="1600" i="1" dirty="0">
                <a:solidFill>
                  <a:srgbClr val="2A00FF"/>
                </a:solidFill>
                <a:latin typeface="Consolas" panose="020B0609020204030204" pitchFamily="49" charset="0"/>
              </a:rPr>
              <a:t> fee: "</a:t>
            </a:r>
            <a:r>
              <a:rPr lang="en-US" sz="1600" i="1" dirty="0">
                <a:solidFill>
                  <a:srgbClr val="000000"/>
                </a:solidFill>
                <a:latin typeface="Consolas" panose="020B0609020204030204" pitchFamily="49" charset="0"/>
              </a:rPr>
              <a:t> + </a:t>
            </a:r>
            <a:r>
              <a:rPr lang="en-US" sz="1600" i="1" dirty="0" err="1">
                <a:solidFill>
                  <a:srgbClr val="000000"/>
                </a:solidFill>
                <a:highlight>
                  <a:srgbClr val="FFFF00"/>
                </a:highlight>
                <a:latin typeface="Consolas" panose="020B0609020204030204" pitchFamily="49" charset="0"/>
              </a:rPr>
              <a:t>SavingsAccount</a:t>
            </a:r>
            <a:r>
              <a:rPr lang="en-US" sz="1600" i="1" dirty="0" err="1">
                <a:solidFill>
                  <a:srgbClr val="000000"/>
                </a:solidFill>
                <a:latin typeface="Consolas" panose="020B0609020204030204" pitchFamily="49" charset="0"/>
              </a:rPr>
              <a:t>.</a:t>
            </a:r>
            <a:r>
              <a:rPr lang="en-US" sz="1600" i="1" dirty="0" err="1">
                <a:solidFill>
                  <a:srgbClr val="0000C0"/>
                </a:solidFill>
                <a:latin typeface="Consolas" panose="020B0609020204030204" pitchFamily="49" charset="0"/>
              </a:rPr>
              <a:t>transactionFee</a:t>
            </a:r>
            <a:r>
              <a:rPr lang="en-US" sz="1600" i="1" dirty="0">
                <a:solidFill>
                  <a:srgbClr val="000000"/>
                </a:solidFill>
                <a:latin typeface="Consolas" panose="020B0609020204030204" pitchFamily="49" charset="0"/>
              </a:rPr>
              <a:t>);</a:t>
            </a:r>
          </a:p>
          <a:p>
            <a:pPr lvl="1"/>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dirty="0"/>
          </a:p>
        </p:txBody>
      </p:sp>
      <p:sp>
        <p:nvSpPr>
          <p:cNvPr id="5" name="TextBox 4">
            <a:extLst>
              <a:ext uri="{FF2B5EF4-FFF2-40B4-BE49-F238E27FC236}">
                <a16:creationId xmlns:a16="http://schemas.microsoft.com/office/drawing/2014/main" id="{7C07A3FB-5066-9520-77CC-A3B91AD83305}"/>
              </a:ext>
            </a:extLst>
          </p:cNvPr>
          <p:cNvSpPr txBox="1"/>
          <p:nvPr/>
        </p:nvSpPr>
        <p:spPr>
          <a:xfrm>
            <a:off x="1413453" y="5744697"/>
            <a:ext cx="9649495" cy="923330"/>
          </a:xfrm>
          <a:prstGeom prst="rect">
            <a:avLst/>
          </a:prstGeom>
          <a:noFill/>
        </p:spPr>
        <p:txBody>
          <a:bodyPr wrap="square">
            <a:spAutoFit/>
          </a:bodyPr>
          <a:lstStyle/>
          <a:p>
            <a:r>
              <a:rPr lang="en-US" dirty="0"/>
              <a:t>Compiler will give warning if static variable is accessed via an object</a:t>
            </a:r>
          </a:p>
          <a:p>
            <a:r>
              <a:rPr lang="en-US" dirty="0"/>
              <a:t>What if </a:t>
            </a:r>
            <a:r>
              <a:rPr lang="en-US" dirty="0" err="1"/>
              <a:t>SavingsAccount</a:t>
            </a:r>
            <a:r>
              <a:rPr lang="en-US" dirty="0"/>
              <a:t> does not have its own </a:t>
            </a:r>
            <a:r>
              <a:rPr lang="en-US" dirty="0" err="1"/>
              <a:t>transactionFee</a:t>
            </a:r>
            <a:r>
              <a:rPr lang="en-US" dirty="0"/>
              <a:t>?</a:t>
            </a:r>
          </a:p>
          <a:p>
            <a:r>
              <a:rPr lang="en-US" dirty="0"/>
              <a:t>Cannot have static local variables, unlike C/C++: Only final is allowed for local variables</a:t>
            </a:r>
          </a:p>
        </p:txBody>
      </p:sp>
    </p:spTree>
    <p:extLst>
      <p:ext uri="{BB962C8B-B14F-4D97-AF65-F5344CB8AC3E}">
        <p14:creationId xmlns:p14="http://schemas.microsoft.com/office/powerpoint/2010/main" val="3631934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773" y="167132"/>
            <a:ext cx="3224464" cy="467868"/>
          </a:xfrm>
        </p:spPr>
        <p:txBody>
          <a:bodyPr/>
          <a:lstStyle/>
          <a:p>
            <a:r>
              <a:rPr lang="en-US" dirty="0"/>
              <a:t>Final</a:t>
            </a:r>
          </a:p>
        </p:txBody>
      </p:sp>
      <p:sp>
        <p:nvSpPr>
          <p:cNvPr id="3" name="Content Placeholder 2"/>
          <p:cNvSpPr>
            <a:spLocks noGrp="1"/>
          </p:cNvSpPr>
          <p:nvPr>
            <p:ph idx="1"/>
          </p:nvPr>
        </p:nvSpPr>
        <p:spPr>
          <a:xfrm>
            <a:off x="673768" y="800100"/>
            <a:ext cx="3912300" cy="5293203"/>
          </a:xfrm>
        </p:spPr>
        <p:txBody>
          <a:bodyPr/>
          <a:lstStyle/>
          <a:p>
            <a:r>
              <a:rPr lang="en-US" dirty="0"/>
              <a:t>Final variable: constant</a:t>
            </a:r>
          </a:p>
          <a:p>
            <a:pPr lvl="1"/>
            <a:r>
              <a:rPr lang="en-US" dirty="0"/>
              <a:t>Member or local variable</a:t>
            </a:r>
          </a:p>
          <a:p>
            <a:r>
              <a:rPr lang="en-US" dirty="0"/>
              <a:t>Final method: cannot be over-ridden</a:t>
            </a:r>
          </a:p>
          <a:p>
            <a:r>
              <a:rPr lang="en-US" dirty="0"/>
              <a:t>Final class: cannot be sub-classed</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6113E31D-E2AB-40D1-8B51-AFA5AFEF393A}" type="slidenum">
              <a:rPr lang="en-US" smtClean="0"/>
              <a:t>14</a:t>
            </a:fld>
            <a:endParaRPr lang="en-US" dirty="0"/>
          </a:p>
        </p:txBody>
      </p:sp>
      <p:sp>
        <p:nvSpPr>
          <p:cNvPr id="5" name="TextBox 4"/>
          <p:cNvSpPr txBox="1"/>
          <p:nvPr/>
        </p:nvSpPr>
        <p:spPr>
          <a:xfrm>
            <a:off x="4825556" y="800100"/>
            <a:ext cx="6805612" cy="3293209"/>
          </a:xfrm>
          <a:prstGeom prst="rect">
            <a:avLst/>
          </a:prstGeom>
          <a:noFill/>
          <a:ln>
            <a:solidFill>
              <a:schemeClr val="bg1">
                <a:lumMod val="85000"/>
              </a:schemeClr>
            </a:solidFill>
          </a:ln>
        </p:spPr>
        <p:txBody>
          <a:bodyPr wrap="square" rtlCol="0">
            <a:spAutoFit/>
          </a:bodyPr>
          <a:lstStyle/>
          <a:p>
            <a:r>
              <a:rPr lang="en-US" sz="1600" dirty="0">
                <a:solidFill>
                  <a:srgbClr val="7F0055"/>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class</a:t>
            </a:r>
            <a:r>
              <a:rPr lang="en-US" sz="1600" dirty="0">
                <a:solidFill>
                  <a:srgbClr val="000000"/>
                </a:solidFill>
                <a:latin typeface="Consolas" panose="020B0609020204030204" pitchFamily="49" charset="0"/>
              </a:rPr>
              <a:t> Circle {</a:t>
            </a:r>
          </a:p>
          <a:p>
            <a:endParaRPr lang="en-US" sz="1600" dirty="0">
              <a:latin typeface="Consolas" panose="020B0609020204030204" pitchFamily="49" charset="0"/>
            </a:endParaRPr>
          </a:p>
          <a:p>
            <a:pPr lvl="1"/>
            <a:r>
              <a:rPr lang="en-US" sz="1600" dirty="0">
                <a:solidFill>
                  <a:srgbClr val="7F0055"/>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final</a:t>
            </a:r>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double</a:t>
            </a:r>
            <a:r>
              <a:rPr lang="en-US" sz="1600" dirty="0">
                <a:solidFill>
                  <a:srgbClr val="000000"/>
                </a:solidFill>
                <a:latin typeface="Consolas" panose="020B0609020204030204" pitchFamily="49" charset="0"/>
              </a:rPr>
              <a:t> </a:t>
            </a:r>
            <a:r>
              <a:rPr lang="en-US" sz="1600" i="1" dirty="0">
                <a:solidFill>
                  <a:srgbClr val="0000C0"/>
                </a:solidFill>
                <a:latin typeface="Consolas" panose="020B0609020204030204" pitchFamily="49" charset="0"/>
              </a:rPr>
              <a:t>PI</a:t>
            </a:r>
            <a:r>
              <a:rPr lang="en-US" sz="1600" i="1" dirty="0">
                <a:solidFill>
                  <a:srgbClr val="000000"/>
                </a:solidFill>
                <a:latin typeface="Consolas" panose="020B0609020204030204" pitchFamily="49" charset="0"/>
              </a:rPr>
              <a:t> = 3.14159;</a:t>
            </a:r>
          </a:p>
          <a:p>
            <a:pPr lvl="1"/>
            <a:endParaRPr lang="en-US" sz="1600" dirty="0">
              <a:latin typeface="Consolas" panose="020B0609020204030204" pitchFamily="49" charset="0"/>
            </a:endParaRPr>
          </a:p>
          <a:p>
            <a:pPr lvl="1"/>
            <a:r>
              <a:rPr lang="en-US" sz="1600" dirty="0">
                <a:solidFill>
                  <a:srgbClr val="7F0055"/>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final</a:t>
            </a:r>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double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calculateArea</a:t>
            </a:r>
            <a:r>
              <a:rPr lang="en-US" sz="1600" dirty="0">
                <a:solidFill>
                  <a:srgbClr val="000000"/>
                </a:solidFill>
                <a:latin typeface="Consolas" panose="020B0609020204030204" pitchFamily="49" charset="0"/>
              </a:rPr>
              <a:t>(</a:t>
            </a:r>
            <a:r>
              <a:rPr lang="en-US" sz="1600" dirty="0">
                <a:solidFill>
                  <a:srgbClr val="7F0055"/>
                </a:solidFill>
                <a:latin typeface="Consolas" panose="020B0609020204030204" pitchFamily="49" charset="0"/>
              </a:rPr>
              <a:t>double</a:t>
            </a:r>
            <a:r>
              <a:rPr lang="en-US" sz="1600" dirty="0">
                <a:solidFill>
                  <a:srgbClr val="000000"/>
                </a:solidFill>
                <a:latin typeface="Consolas" panose="020B0609020204030204" pitchFamily="49" charset="0"/>
              </a:rPr>
              <a:t> </a:t>
            </a:r>
            <a:r>
              <a:rPr lang="en-US" sz="1600" dirty="0">
                <a:solidFill>
                  <a:srgbClr val="6A3E3E"/>
                </a:solidFill>
                <a:latin typeface="Consolas" panose="020B0609020204030204" pitchFamily="49" charset="0"/>
              </a:rPr>
              <a:t>radius</a:t>
            </a:r>
            <a:r>
              <a:rPr lang="en-US" sz="1600" dirty="0">
                <a:solidFill>
                  <a:srgbClr val="000000"/>
                </a:solidFill>
                <a:latin typeface="Consolas" panose="020B0609020204030204" pitchFamily="49" charset="0"/>
              </a:rPr>
              <a:t>) {</a:t>
            </a:r>
          </a:p>
          <a:p>
            <a:pPr lvl="2"/>
            <a:r>
              <a:rPr lang="en-US" sz="1600" dirty="0">
                <a:solidFill>
                  <a:srgbClr val="7F0055"/>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i="1" dirty="0">
                <a:solidFill>
                  <a:srgbClr val="0000C0"/>
                </a:solidFill>
                <a:latin typeface="Consolas" panose="020B0609020204030204" pitchFamily="49" charset="0"/>
              </a:rPr>
              <a:t>PI</a:t>
            </a:r>
            <a:r>
              <a:rPr lang="en-US" sz="1600" i="1" dirty="0">
                <a:solidFill>
                  <a:srgbClr val="000000"/>
                </a:solidFill>
                <a:latin typeface="Consolas" panose="020B0609020204030204" pitchFamily="49" charset="0"/>
              </a:rPr>
              <a:t> * </a:t>
            </a:r>
            <a:r>
              <a:rPr lang="en-US" sz="1600" i="1" dirty="0">
                <a:solidFill>
                  <a:srgbClr val="6A3E3E"/>
                </a:solidFill>
                <a:latin typeface="Consolas" panose="020B0609020204030204" pitchFamily="49" charset="0"/>
              </a:rPr>
              <a:t>radius</a:t>
            </a:r>
            <a:r>
              <a:rPr lang="en-US" sz="1600" i="1" dirty="0">
                <a:solidFill>
                  <a:srgbClr val="000000"/>
                </a:solidFill>
                <a:latin typeface="Consolas" panose="020B0609020204030204" pitchFamily="49" charset="0"/>
              </a:rPr>
              <a:t> * </a:t>
            </a:r>
            <a:r>
              <a:rPr lang="en-US" sz="1600" i="1" dirty="0">
                <a:solidFill>
                  <a:srgbClr val="6A3E3E"/>
                </a:solidFill>
                <a:latin typeface="Consolas" panose="020B0609020204030204" pitchFamily="49" charset="0"/>
              </a:rPr>
              <a:t>radius</a:t>
            </a:r>
            <a:r>
              <a:rPr lang="en-US" sz="1600" i="1" dirty="0">
                <a:solidFill>
                  <a:srgbClr val="000000"/>
                </a:solidFill>
                <a:latin typeface="Consolas" panose="020B0609020204030204" pitchFamily="49" charset="0"/>
              </a:rPr>
              <a:t>;</a:t>
            </a:r>
          </a:p>
          <a:p>
            <a:pPr lvl="1"/>
            <a:r>
              <a:rPr lang="en-US" sz="1600" dirty="0">
                <a:solidFill>
                  <a:srgbClr val="000000"/>
                </a:solidFill>
                <a:latin typeface="Consolas" panose="020B0609020204030204" pitchFamily="49" charset="0"/>
              </a:rPr>
              <a:t>}</a:t>
            </a:r>
          </a:p>
          <a:p>
            <a:pPr lvl="1"/>
            <a:endParaRPr lang="en-US" sz="1600" dirty="0">
              <a:latin typeface="Consolas" panose="020B0609020204030204" pitchFamily="49" charset="0"/>
            </a:endParaRPr>
          </a:p>
          <a:p>
            <a:pPr lvl="1"/>
            <a:r>
              <a:rPr lang="en-US" sz="1600" dirty="0">
                <a:solidFill>
                  <a:srgbClr val="7F0055"/>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void</a:t>
            </a:r>
            <a:r>
              <a:rPr lang="en-US" sz="1600" dirty="0">
                <a:solidFill>
                  <a:srgbClr val="000000"/>
                </a:solidFill>
                <a:latin typeface="Consolas" panose="020B0609020204030204" pitchFamily="49" charset="0"/>
              </a:rPr>
              <a:t> main(String[] </a:t>
            </a:r>
            <a:r>
              <a:rPr lang="en-US" sz="1600" dirty="0" err="1">
                <a:solidFill>
                  <a:srgbClr val="6A3E3E"/>
                </a:solidFill>
                <a:latin typeface="Consolas" panose="020B0609020204030204" pitchFamily="49" charset="0"/>
              </a:rPr>
              <a:t>args</a:t>
            </a:r>
            <a:r>
              <a:rPr lang="en-US" sz="1600" dirty="0">
                <a:solidFill>
                  <a:srgbClr val="000000"/>
                </a:solidFill>
                <a:latin typeface="Consolas" panose="020B0609020204030204" pitchFamily="49" charset="0"/>
              </a:rPr>
              <a:t>) {</a:t>
            </a:r>
            <a:endParaRPr lang="en-US" sz="1600" dirty="0">
              <a:latin typeface="Consolas" panose="020B0609020204030204" pitchFamily="49" charset="0"/>
            </a:endParaRPr>
          </a:p>
          <a:p>
            <a:pPr lvl="2"/>
            <a:r>
              <a:rPr lang="en-US" sz="1600" dirty="0">
                <a:solidFill>
                  <a:srgbClr val="000000"/>
                </a:solidFill>
                <a:latin typeface="Consolas" panose="020B0609020204030204" pitchFamily="49" charset="0"/>
              </a:rPr>
              <a:t>Circle </a:t>
            </a:r>
            <a:r>
              <a:rPr lang="en-US" sz="1600" dirty="0">
                <a:solidFill>
                  <a:srgbClr val="6A3E3E"/>
                </a:solidFill>
                <a:latin typeface="Consolas" panose="020B0609020204030204" pitchFamily="49" charset="0"/>
              </a:rPr>
              <a:t>c</a:t>
            </a:r>
            <a:r>
              <a:rPr lang="en-US" sz="1600" dirty="0">
                <a:solidFill>
                  <a:srgbClr val="000000"/>
                </a:solidFill>
                <a:latin typeface="Consolas" panose="020B0609020204030204" pitchFamily="49" charset="0"/>
              </a:rPr>
              <a:t> = </a:t>
            </a:r>
            <a:r>
              <a:rPr lang="en-US" sz="1600" dirty="0">
                <a:solidFill>
                  <a:srgbClr val="7F0055"/>
                </a:solidFill>
                <a:latin typeface="Consolas" panose="020B0609020204030204" pitchFamily="49" charset="0"/>
              </a:rPr>
              <a:t>new</a:t>
            </a:r>
            <a:r>
              <a:rPr lang="en-US" sz="1600" dirty="0">
                <a:solidFill>
                  <a:srgbClr val="000000"/>
                </a:solidFill>
                <a:latin typeface="Consolas" panose="020B0609020204030204" pitchFamily="49" charset="0"/>
              </a:rPr>
              <a:t> Circle();</a:t>
            </a:r>
          </a:p>
          <a:p>
            <a:pPr lvl="2"/>
            <a:r>
              <a:rPr lang="en-US" sz="1600" dirty="0" err="1">
                <a:solidFill>
                  <a:srgbClr val="000000"/>
                </a:solidFill>
                <a:latin typeface="Consolas" panose="020B0609020204030204" pitchFamily="49" charset="0"/>
              </a:rPr>
              <a:t>System.</a:t>
            </a:r>
            <a:r>
              <a:rPr lang="en-US" sz="1600" i="1" dirty="0" err="1">
                <a:solidFill>
                  <a:srgbClr val="0000C0"/>
                </a:solidFill>
                <a:latin typeface="Consolas" panose="020B0609020204030204" pitchFamily="49" charset="0"/>
              </a:rPr>
              <a:t>out</a:t>
            </a:r>
            <a:r>
              <a:rPr lang="en-US" sz="1600" i="1" dirty="0" err="1">
                <a:solidFill>
                  <a:srgbClr val="000000"/>
                </a:solidFill>
                <a:latin typeface="Consolas" panose="020B0609020204030204" pitchFamily="49" charset="0"/>
              </a:rPr>
              <a:t>.println</a:t>
            </a:r>
            <a:r>
              <a:rPr lang="en-US" sz="1600" i="1" dirty="0">
                <a:solidFill>
                  <a:srgbClr val="000000"/>
                </a:solidFill>
                <a:latin typeface="Consolas" panose="020B0609020204030204" pitchFamily="49" charset="0"/>
              </a:rPr>
              <a:t>(</a:t>
            </a:r>
            <a:r>
              <a:rPr lang="en-US" sz="1600" i="1" dirty="0">
                <a:solidFill>
                  <a:srgbClr val="2A00FF"/>
                </a:solidFill>
                <a:latin typeface="Consolas" panose="020B0609020204030204" pitchFamily="49" charset="0"/>
              </a:rPr>
              <a:t>"Area = "</a:t>
            </a:r>
            <a:r>
              <a:rPr lang="en-US" sz="1600" i="1" dirty="0">
                <a:solidFill>
                  <a:srgbClr val="000000"/>
                </a:solidFill>
                <a:latin typeface="Consolas" panose="020B0609020204030204" pitchFamily="49" charset="0"/>
              </a:rPr>
              <a:t> + </a:t>
            </a:r>
            <a:r>
              <a:rPr lang="en-US" sz="1600" i="1" dirty="0" err="1">
                <a:solidFill>
                  <a:srgbClr val="6A3E3E"/>
                </a:solidFill>
                <a:latin typeface="Consolas" panose="020B0609020204030204" pitchFamily="49" charset="0"/>
              </a:rPr>
              <a:t>c</a:t>
            </a:r>
            <a:r>
              <a:rPr lang="en-US" sz="1600" i="1" dirty="0" err="1">
                <a:solidFill>
                  <a:srgbClr val="000000"/>
                </a:solidFill>
                <a:latin typeface="Consolas" panose="020B0609020204030204" pitchFamily="49" charset="0"/>
              </a:rPr>
              <a:t>.calculateArea</a:t>
            </a:r>
            <a:r>
              <a:rPr lang="en-US" sz="1600" i="1" dirty="0">
                <a:solidFill>
                  <a:srgbClr val="000000"/>
                </a:solidFill>
                <a:latin typeface="Consolas" panose="020B0609020204030204" pitchFamily="49" charset="0"/>
              </a:rPr>
              <a:t>(5));</a:t>
            </a:r>
          </a:p>
          <a:p>
            <a:pPr lvl="1"/>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294536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773" y="167132"/>
            <a:ext cx="3224464" cy="467868"/>
          </a:xfrm>
        </p:spPr>
        <p:txBody>
          <a:bodyPr/>
          <a:lstStyle/>
          <a:p>
            <a:r>
              <a:rPr lang="en-US" dirty="0"/>
              <a:t>Local variables</a:t>
            </a:r>
          </a:p>
        </p:txBody>
      </p:sp>
      <p:sp>
        <p:nvSpPr>
          <p:cNvPr id="3" name="Content Placeholder 2"/>
          <p:cNvSpPr>
            <a:spLocks noGrp="1"/>
          </p:cNvSpPr>
          <p:nvPr>
            <p:ph idx="1"/>
          </p:nvPr>
        </p:nvSpPr>
        <p:spPr>
          <a:xfrm>
            <a:off x="673768" y="800100"/>
            <a:ext cx="8174018" cy="2252193"/>
          </a:xfrm>
        </p:spPr>
        <p:txBody>
          <a:bodyPr>
            <a:normAutofit/>
          </a:bodyPr>
          <a:lstStyle/>
          <a:p>
            <a:r>
              <a:rPr lang="en-US" sz="2000" dirty="0"/>
              <a:t>Local variables are not initialized by default</a:t>
            </a:r>
          </a:p>
          <a:p>
            <a:r>
              <a:rPr lang="en-US" sz="2000" dirty="0"/>
              <a:t>You need to initialize them before using</a:t>
            </a:r>
          </a:p>
          <a:p>
            <a:endParaRPr lang="en-US" sz="2000" dirty="0"/>
          </a:p>
          <a:p>
            <a:endParaRPr lang="en-US" sz="2000" dirty="0"/>
          </a:p>
          <a:p>
            <a:endParaRPr lang="en-US" sz="2000" dirty="0"/>
          </a:p>
        </p:txBody>
      </p:sp>
      <p:sp>
        <p:nvSpPr>
          <p:cNvPr id="4" name="Slide Number Placeholder 3"/>
          <p:cNvSpPr>
            <a:spLocks noGrp="1"/>
          </p:cNvSpPr>
          <p:nvPr>
            <p:ph type="sldNum" sz="quarter" idx="12"/>
          </p:nvPr>
        </p:nvSpPr>
        <p:spPr/>
        <p:txBody>
          <a:bodyPr/>
          <a:lstStyle/>
          <a:p>
            <a:fld id="{6113E31D-E2AB-40D1-8B51-AFA5AFEF393A}" type="slidenum">
              <a:rPr lang="en-US" smtClean="0"/>
              <a:t>15</a:t>
            </a:fld>
            <a:endParaRPr lang="en-US" dirty="0"/>
          </a:p>
        </p:txBody>
      </p:sp>
      <p:sp>
        <p:nvSpPr>
          <p:cNvPr id="5" name="TextBox 4"/>
          <p:cNvSpPr txBox="1"/>
          <p:nvPr/>
        </p:nvSpPr>
        <p:spPr>
          <a:xfrm>
            <a:off x="673768" y="2324637"/>
            <a:ext cx="6805612" cy="1077218"/>
          </a:xfrm>
          <a:prstGeom prst="rect">
            <a:avLst/>
          </a:prstGeom>
          <a:noFill/>
          <a:ln>
            <a:solidFill>
              <a:schemeClr val="bg1">
                <a:lumMod val="85000"/>
              </a:schemeClr>
            </a:solidFill>
          </a:ln>
        </p:spPr>
        <p:txBody>
          <a:bodyPr wrap="square" rtlCol="0">
            <a:spAutoFit/>
          </a:bodyPr>
          <a:lstStyle/>
          <a:p>
            <a:r>
              <a:rPr lang="en-US" sz="1600" b="1" dirty="0">
                <a:solidFill>
                  <a:srgbClr val="7F0055"/>
                </a:solidFill>
                <a:latin typeface="Menlo" panose="020B0609030804020204" pitchFamily="49" charset="0"/>
              </a:rPr>
              <a:t>void</a:t>
            </a:r>
            <a:r>
              <a:rPr lang="en-US" sz="1600" dirty="0">
                <a:solidFill>
                  <a:srgbClr val="000000"/>
                </a:solidFill>
                <a:latin typeface="Menlo" panose="020B0609030804020204" pitchFamily="49" charset="0"/>
              </a:rPr>
              <a:t> </a:t>
            </a:r>
            <a:r>
              <a:rPr lang="en-US" sz="1600" dirty="0" err="1">
                <a:solidFill>
                  <a:srgbClr val="000000"/>
                </a:solidFill>
                <a:latin typeface="Menlo" panose="020B0609030804020204" pitchFamily="49" charset="0"/>
              </a:rPr>
              <a:t>someMethod</a:t>
            </a:r>
            <a:r>
              <a:rPr lang="en-US" sz="1600" dirty="0">
                <a:solidFill>
                  <a:srgbClr val="000000"/>
                </a:solidFill>
                <a:latin typeface="Menlo" panose="020B0609030804020204" pitchFamily="49" charset="0"/>
              </a:rPr>
              <a:t>() {</a:t>
            </a:r>
          </a:p>
          <a:p>
            <a:r>
              <a:rPr lang="en-US" sz="1600" b="1" dirty="0">
                <a:solidFill>
                  <a:srgbClr val="7F0055"/>
                </a:solidFill>
                <a:latin typeface="Menlo" panose="020B0609030804020204" pitchFamily="49" charset="0"/>
              </a:rPr>
              <a:t>   int</a:t>
            </a:r>
            <a:r>
              <a:rPr lang="en-US" sz="1600" dirty="0">
                <a:solidFill>
                  <a:srgbClr val="000000"/>
                </a:solidFill>
                <a:latin typeface="Menlo" panose="020B0609030804020204" pitchFamily="49" charset="0"/>
              </a:rPr>
              <a:t> </a:t>
            </a:r>
            <a:r>
              <a:rPr lang="en-US" sz="1600" dirty="0" err="1">
                <a:solidFill>
                  <a:srgbClr val="6A3E3E"/>
                </a:solidFill>
                <a:latin typeface="Menlo" panose="020B0609030804020204" pitchFamily="49" charset="0"/>
              </a:rPr>
              <a:t>i</a:t>
            </a:r>
            <a:r>
              <a:rPr lang="en-US" sz="1600" dirty="0">
                <a:solidFill>
                  <a:srgbClr val="000000"/>
                </a:solidFill>
                <a:latin typeface="Menlo" panose="020B0609030804020204" pitchFamily="49" charset="0"/>
              </a:rPr>
              <a:t>;</a:t>
            </a:r>
          </a:p>
          <a:p>
            <a:r>
              <a:rPr lang="en-US" sz="1600" dirty="0">
                <a:solidFill>
                  <a:srgbClr val="000000"/>
                </a:solidFill>
                <a:latin typeface="Menlo" panose="020B0609030804020204" pitchFamily="49" charset="0"/>
              </a:rPr>
              <a:t>   </a:t>
            </a:r>
            <a:r>
              <a:rPr lang="en-US" sz="1600" dirty="0" err="1">
                <a:solidFill>
                  <a:srgbClr val="000000"/>
                </a:solidFill>
                <a:latin typeface="Menlo" panose="020B0609030804020204" pitchFamily="49" charset="0"/>
              </a:rPr>
              <a:t>System.</a:t>
            </a:r>
            <a:r>
              <a:rPr lang="en-US" sz="1600" b="1" i="1" dirty="0" err="1">
                <a:solidFill>
                  <a:srgbClr val="0000C0"/>
                </a:solidFill>
                <a:latin typeface="Menlo" panose="020B0609030804020204" pitchFamily="49" charset="0"/>
              </a:rPr>
              <a:t>out</a:t>
            </a:r>
            <a:r>
              <a:rPr lang="en-US" sz="1600" dirty="0" err="1">
                <a:solidFill>
                  <a:srgbClr val="000000"/>
                </a:solidFill>
                <a:latin typeface="Menlo" panose="020B0609030804020204" pitchFamily="49" charset="0"/>
              </a:rPr>
              <a:t>.println</a:t>
            </a:r>
            <a:r>
              <a:rPr lang="en-US" sz="1600" dirty="0">
                <a:solidFill>
                  <a:srgbClr val="000000"/>
                </a:solidFill>
                <a:latin typeface="Menlo" panose="020B0609030804020204" pitchFamily="49" charset="0"/>
              </a:rPr>
              <a:t>(</a:t>
            </a:r>
            <a:r>
              <a:rPr lang="en-US" sz="1600" u="sng" dirty="0" err="1">
                <a:solidFill>
                  <a:srgbClr val="6A3E3E"/>
                </a:solidFill>
                <a:latin typeface="Menlo" panose="020B0609030804020204" pitchFamily="49" charset="0"/>
              </a:rPr>
              <a:t>i</a:t>
            </a:r>
            <a:r>
              <a:rPr lang="en-US" sz="1600" dirty="0">
                <a:solidFill>
                  <a:srgbClr val="000000"/>
                </a:solidFill>
                <a:latin typeface="Menlo" panose="020B0609030804020204" pitchFamily="49" charset="0"/>
              </a:rPr>
              <a:t>);</a:t>
            </a:r>
          </a:p>
          <a:p>
            <a:r>
              <a:rPr lang="en-US" sz="1600" dirty="0">
                <a:solidFill>
                  <a:srgbClr val="000000"/>
                </a:solidFill>
                <a:latin typeface="Menlo" panose="020B0609030804020204" pitchFamily="49" charset="0"/>
              </a:rPr>
              <a:t>}</a:t>
            </a:r>
          </a:p>
        </p:txBody>
      </p:sp>
    </p:spTree>
    <p:extLst>
      <p:ext uri="{BB962C8B-B14F-4D97-AF65-F5344CB8AC3E}">
        <p14:creationId xmlns:p14="http://schemas.microsoft.com/office/powerpoint/2010/main" val="935444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0A30B-C309-DEF2-AD02-D12D7F2344E5}"/>
              </a:ext>
            </a:extLst>
          </p:cNvPr>
          <p:cNvSpPr>
            <a:spLocks noGrp="1"/>
          </p:cNvSpPr>
          <p:nvPr>
            <p:ph type="title"/>
          </p:nvPr>
        </p:nvSpPr>
        <p:spPr/>
        <p:txBody>
          <a:bodyPr/>
          <a:lstStyle/>
          <a:p>
            <a:r>
              <a:rPr lang="en-US" sz="2000" b="1" i="1" dirty="0">
                <a:effectLst/>
                <a:latin typeface="Arial" panose="020B0604020202020204" pitchFamily="34" charset="0"/>
              </a:rPr>
              <a:t>Relationships among Classes</a:t>
            </a:r>
            <a:endParaRPr lang="en-US" sz="2800" dirty="0"/>
          </a:p>
        </p:txBody>
      </p:sp>
      <p:sp>
        <p:nvSpPr>
          <p:cNvPr id="3" name="Content Placeholder 2">
            <a:extLst>
              <a:ext uri="{FF2B5EF4-FFF2-40B4-BE49-F238E27FC236}">
                <a16:creationId xmlns:a16="http://schemas.microsoft.com/office/drawing/2014/main" id="{20C2B5AF-8503-FD02-CFE3-83743A40912F}"/>
              </a:ext>
            </a:extLst>
          </p:cNvPr>
          <p:cNvSpPr>
            <a:spLocks noGrp="1"/>
          </p:cNvSpPr>
          <p:nvPr>
            <p:ph idx="1"/>
          </p:nvPr>
        </p:nvSpPr>
        <p:spPr>
          <a:xfrm>
            <a:off x="215900" y="800100"/>
            <a:ext cx="6808355" cy="3051464"/>
          </a:xfrm>
        </p:spPr>
        <p:txBody>
          <a:bodyPr>
            <a:normAutofit/>
          </a:bodyPr>
          <a:lstStyle/>
          <a:p>
            <a:pPr marL="0" marR="0" indent="0">
              <a:spcBef>
                <a:spcPts val="0"/>
              </a:spcBef>
              <a:spcAft>
                <a:spcPts val="0"/>
              </a:spcAft>
              <a:buNone/>
            </a:pPr>
            <a:r>
              <a:rPr lang="en-US" sz="2400" dirty="0">
                <a:effectLst/>
                <a:latin typeface="Times New Roman" panose="02020603050405020304" pitchFamily="18" charset="0"/>
                <a:ea typeface="Times New Roman" panose="02020603050405020304" pitchFamily="18" charset="0"/>
              </a:rPr>
              <a:t>Common relationships between two classes:</a:t>
            </a:r>
          </a:p>
          <a:p>
            <a:pPr marL="457200" indent="-457200">
              <a:spcBef>
                <a:spcPts val="0"/>
              </a:spcBef>
              <a:buFont typeface="+mj-lt"/>
              <a:buAutoNum type="arabicPeriod"/>
              <a:tabLst>
                <a:tab pos="457200" algn="l"/>
              </a:tabLst>
            </a:pPr>
            <a:r>
              <a:rPr lang="en-US" sz="2400" dirty="0">
                <a:effectLst/>
                <a:latin typeface="Times New Roman" panose="02020603050405020304" pitchFamily="18" charset="0"/>
                <a:ea typeface="Times New Roman" panose="02020603050405020304" pitchFamily="18" charset="0"/>
              </a:rPr>
              <a:t>Inheritance: is-a relation</a:t>
            </a:r>
          </a:p>
          <a:p>
            <a:pPr marL="457200" marR="0" lvl="0" indent="-457200">
              <a:spcBef>
                <a:spcPts val="0"/>
              </a:spcBef>
              <a:spcAft>
                <a:spcPts val="0"/>
              </a:spcAft>
              <a:buFont typeface="+mj-lt"/>
              <a:buAutoNum type="arabicPeriod"/>
              <a:tabLst>
                <a:tab pos="457200" algn="l"/>
              </a:tabLst>
            </a:pPr>
            <a:r>
              <a:rPr lang="en-US" sz="2400" dirty="0">
                <a:effectLst/>
                <a:latin typeface="Times New Roman" panose="02020603050405020304" pitchFamily="18" charset="0"/>
                <a:ea typeface="Times New Roman" panose="02020603050405020304" pitchFamily="18" charset="0"/>
              </a:rPr>
              <a:t>Composition/Aggregation: has-a relation</a:t>
            </a:r>
          </a:p>
          <a:p>
            <a:pPr marL="457200" marR="0" lvl="0" indent="-457200">
              <a:spcBef>
                <a:spcPts val="0"/>
              </a:spcBef>
              <a:spcAft>
                <a:spcPts val="0"/>
              </a:spcAft>
              <a:buFont typeface="+mj-lt"/>
              <a:buAutoNum type="arabicPeriod"/>
              <a:tabLst>
                <a:tab pos="457200" algn="l"/>
              </a:tabLst>
            </a:pPr>
            <a:r>
              <a:rPr lang="en-US" sz="2400" dirty="0">
                <a:effectLst/>
                <a:latin typeface="Times New Roman" panose="02020603050405020304" pitchFamily="18" charset="0"/>
                <a:ea typeface="Times New Roman" panose="02020603050405020304" pitchFamily="18" charset="0"/>
              </a:rPr>
              <a:t>Dependence/Association: uses-a relation</a:t>
            </a:r>
          </a:p>
        </p:txBody>
      </p:sp>
      <p:sp>
        <p:nvSpPr>
          <p:cNvPr id="4" name="Slide Number Placeholder 3">
            <a:extLst>
              <a:ext uri="{FF2B5EF4-FFF2-40B4-BE49-F238E27FC236}">
                <a16:creationId xmlns:a16="http://schemas.microsoft.com/office/drawing/2014/main" id="{24B4949C-E0EC-7B71-8A77-81081546DBF4}"/>
              </a:ext>
            </a:extLst>
          </p:cNvPr>
          <p:cNvSpPr>
            <a:spLocks noGrp="1"/>
          </p:cNvSpPr>
          <p:nvPr>
            <p:ph type="sldNum" sz="quarter" idx="12"/>
          </p:nvPr>
        </p:nvSpPr>
        <p:spPr/>
        <p:txBody>
          <a:bodyPr/>
          <a:lstStyle/>
          <a:p>
            <a:fld id="{6113E31D-E2AB-40D1-8B51-AFA5AFEF393A}" type="slidenum">
              <a:rPr lang="en-US" smtClean="0"/>
              <a:t>16</a:t>
            </a:fld>
            <a:endParaRPr lang="en-US" dirty="0"/>
          </a:p>
        </p:txBody>
      </p:sp>
      <p:sp>
        <p:nvSpPr>
          <p:cNvPr id="8" name="Rectangle 5">
            <a:extLst>
              <a:ext uri="{FF2B5EF4-FFF2-40B4-BE49-F238E27FC236}">
                <a16:creationId xmlns:a16="http://schemas.microsoft.com/office/drawing/2014/main" id="{FD8FC85C-9AFA-2377-24B6-4A2EDD6833BB}"/>
              </a:ext>
            </a:extLst>
          </p:cNvPr>
          <p:cNvSpPr>
            <a:spLocks noChangeArrowheads="1"/>
          </p:cNvSpPr>
          <p:nvPr/>
        </p:nvSpPr>
        <p:spPr bwMode="auto">
          <a:xfrm>
            <a:off x="4323523" y="49093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a:extLst>
              <a:ext uri="{FF2B5EF4-FFF2-40B4-BE49-F238E27FC236}">
                <a16:creationId xmlns:a16="http://schemas.microsoft.com/office/drawing/2014/main" id="{15331882-49F6-25A9-36A1-A03F510D640C}"/>
              </a:ext>
            </a:extLst>
          </p:cNvPr>
          <p:cNvGraphicFramePr>
            <a:graphicFrameLocks noChangeAspect="1"/>
          </p:cNvGraphicFramePr>
          <p:nvPr/>
        </p:nvGraphicFramePr>
        <p:xfrm>
          <a:off x="2439306" y="2421073"/>
          <a:ext cx="7641128" cy="3456701"/>
        </p:xfrm>
        <a:graphic>
          <a:graphicData uri="http://schemas.openxmlformats.org/presentationml/2006/ole">
            <mc:AlternateContent xmlns:mc="http://schemas.openxmlformats.org/markup-compatibility/2006">
              <mc:Choice xmlns:v="urn:schemas-microsoft-com:vml" Requires="v">
                <p:oleObj r:id="rId3" imgW="24917400" imgH="11226800" progId="Visio.Drawing.6">
                  <p:embed/>
                </p:oleObj>
              </mc:Choice>
              <mc:Fallback>
                <p:oleObj r:id="rId3" imgW="24917400" imgH="11226800" progId="Visio.Drawing.6">
                  <p:embed/>
                  <p:pic>
                    <p:nvPicPr>
                      <p:cNvPr id="9" name="Object 8">
                        <a:extLst>
                          <a:ext uri="{FF2B5EF4-FFF2-40B4-BE49-F238E27FC236}">
                            <a16:creationId xmlns:a16="http://schemas.microsoft.com/office/drawing/2014/main" id="{15331882-49F6-25A9-36A1-A03F510D64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9306" y="2421073"/>
                        <a:ext cx="7641128" cy="3456701"/>
                      </a:xfrm>
                      <a:prstGeom prst="rect">
                        <a:avLst/>
                      </a:prstGeom>
                      <a:noFill/>
                    </p:spPr>
                  </p:pic>
                </p:oleObj>
              </mc:Fallback>
            </mc:AlternateContent>
          </a:graphicData>
        </a:graphic>
      </p:graphicFrame>
    </p:spTree>
    <p:extLst>
      <p:ext uri="{BB962C8B-B14F-4D97-AF65-F5344CB8AC3E}">
        <p14:creationId xmlns:p14="http://schemas.microsoft.com/office/powerpoint/2010/main" val="2385196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1304F-3C61-E538-A08B-7AF677C4A0C0}"/>
              </a:ext>
            </a:extLst>
          </p:cNvPr>
          <p:cNvSpPr>
            <a:spLocks noGrp="1"/>
          </p:cNvSpPr>
          <p:nvPr>
            <p:ph type="title"/>
          </p:nvPr>
        </p:nvSpPr>
        <p:spPr/>
        <p:txBody>
          <a:bodyPr/>
          <a:lstStyle/>
          <a:p>
            <a:r>
              <a:rPr lang="en-US"/>
              <a:t>code</a:t>
            </a:r>
          </a:p>
        </p:txBody>
      </p:sp>
      <p:sp>
        <p:nvSpPr>
          <p:cNvPr id="4" name="Slide Number Placeholder 3">
            <a:extLst>
              <a:ext uri="{FF2B5EF4-FFF2-40B4-BE49-F238E27FC236}">
                <a16:creationId xmlns:a16="http://schemas.microsoft.com/office/drawing/2014/main" id="{D7111147-B53A-9313-05EE-C61507326E65}"/>
              </a:ext>
            </a:extLst>
          </p:cNvPr>
          <p:cNvSpPr>
            <a:spLocks noGrp="1"/>
          </p:cNvSpPr>
          <p:nvPr>
            <p:ph type="sldNum" sz="quarter" idx="12"/>
          </p:nvPr>
        </p:nvSpPr>
        <p:spPr/>
        <p:txBody>
          <a:bodyPr/>
          <a:lstStyle/>
          <a:p>
            <a:fld id="{6113E31D-E2AB-40D1-8B51-AFA5AFEF393A}" type="slidenum">
              <a:rPr lang="en-US" smtClean="0"/>
              <a:t>17</a:t>
            </a:fld>
            <a:endParaRPr lang="en-US" dirty="0"/>
          </a:p>
        </p:txBody>
      </p:sp>
      <p:sp>
        <p:nvSpPr>
          <p:cNvPr id="8" name="TextBox 7">
            <a:extLst>
              <a:ext uri="{FF2B5EF4-FFF2-40B4-BE49-F238E27FC236}">
                <a16:creationId xmlns:a16="http://schemas.microsoft.com/office/drawing/2014/main" id="{23A34DB3-7CF6-F04B-72B4-BD37BFF2E665}"/>
              </a:ext>
            </a:extLst>
          </p:cNvPr>
          <p:cNvSpPr txBox="1"/>
          <p:nvPr/>
        </p:nvSpPr>
        <p:spPr>
          <a:xfrm>
            <a:off x="3786116" y="856294"/>
            <a:ext cx="8012184" cy="4524315"/>
          </a:xfrm>
          <a:prstGeom prst="rect">
            <a:avLst/>
          </a:prstGeom>
          <a:noFill/>
        </p:spPr>
        <p:txBody>
          <a:bodyPr wrap="square" rtlCol="0">
            <a:spAutoFit/>
          </a:bodyPr>
          <a:lstStyle/>
          <a:p>
            <a:r>
              <a:rPr lang="en-US" sz="1600" dirty="0"/>
              <a:t>public class Order {</a:t>
            </a:r>
          </a:p>
          <a:p>
            <a:r>
              <a:rPr lang="en-US" sz="1600" dirty="0"/>
              <a:t>  private </a:t>
            </a:r>
            <a:r>
              <a:rPr lang="en-US" sz="1600" dirty="0" err="1"/>
              <a:t>ArrayList</a:t>
            </a:r>
            <a:r>
              <a:rPr lang="en-US" sz="1600" dirty="0"/>
              <a:t>&lt;</a:t>
            </a:r>
            <a:r>
              <a:rPr lang="en-US" sz="1600" dirty="0" err="1"/>
              <a:t>OrderItem</a:t>
            </a:r>
            <a:r>
              <a:rPr lang="en-US" sz="1600" dirty="0"/>
              <a:t>&gt; </a:t>
            </a:r>
            <a:r>
              <a:rPr lang="en-US" sz="1600" dirty="0" err="1"/>
              <a:t>orderItems</a:t>
            </a:r>
            <a:r>
              <a:rPr lang="en-US" sz="1600" dirty="0"/>
              <a:t>; // a collection of order items</a:t>
            </a:r>
          </a:p>
          <a:p>
            <a:r>
              <a:rPr lang="en-US" sz="1600" dirty="0"/>
              <a:t>  public void </a:t>
            </a:r>
            <a:r>
              <a:rPr lang="en-US" sz="1600" dirty="0" err="1"/>
              <a:t>addOrderItem</a:t>
            </a:r>
            <a:r>
              <a:rPr lang="en-US" sz="1600" dirty="0"/>
              <a:t>(</a:t>
            </a:r>
            <a:r>
              <a:rPr lang="en-US" sz="1600" dirty="0" err="1"/>
              <a:t>OrderItem</a:t>
            </a:r>
            <a:r>
              <a:rPr lang="en-US" sz="1600" dirty="0"/>
              <a:t> item) { // may not be desired</a:t>
            </a:r>
          </a:p>
          <a:p>
            <a:r>
              <a:rPr lang="en-US" sz="1600" dirty="0"/>
              <a:t>  // implement</a:t>
            </a:r>
          </a:p>
          <a:p>
            <a:r>
              <a:rPr lang="en-US" sz="1600" dirty="0"/>
              <a:t>  }</a:t>
            </a:r>
          </a:p>
          <a:p>
            <a:r>
              <a:rPr lang="en-US" sz="1600" dirty="0"/>
              <a:t>  public void </a:t>
            </a:r>
            <a:r>
              <a:rPr lang="en-US" sz="1600" dirty="0" err="1"/>
              <a:t>addOrderItem</a:t>
            </a:r>
            <a:r>
              <a:rPr lang="en-US" sz="1600" dirty="0"/>
              <a:t>(String </a:t>
            </a:r>
            <a:r>
              <a:rPr lang="en-US" sz="1600" dirty="0" err="1"/>
              <a:t>upc</a:t>
            </a:r>
            <a:r>
              <a:rPr lang="en-US" sz="1600" dirty="0"/>
              <a:t>, int quantity, double price)   // implement</a:t>
            </a:r>
          </a:p>
          <a:p>
            <a:r>
              <a:rPr lang="en-US" sz="1600" dirty="0"/>
              <a:t>  public void </a:t>
            </a:r>
            <a:r>
              <a:rPr lang="en-US" sz="1600" dirty="0" err="1"/>
              <a:t>removeOrderItem</a:t>
            </a:r>
            <a:r>
              <a:rPr lang="en-US" sz="1600" dirty="0"/>
              <a:t>(String </a:t>
            </a:r>
            <a:r>
              <a:rPr lang="en-US" sz="1600" dirty="0" err="1"/>
              <a:t>upc</a:t>
            </a:r>
            <a:r>
              <a:rPr lang="en-US" sz="1600" dirty="0"/>
              <a:t>, int quantity)    // implement</a:t>
            </a:r>
          </a:p>
          <a:p>
            <a:r>
              <a:rPr lang="en-US" sz="1600" dirty="0"/>
              <a:t>  public void </a:t>
            </a:r>
            <a:r>
              <a:rPr lang="en-US" sz="1600" dirty="0" err="1"/>
              <a:t>printOrderItems</a:t>
            </a:r>
            <a:r>
              <a:rPr lang="en-US" sz="1600" dirty="0"/>
              <a:t>()    // implement</a:t>
            </a:r>
          </a:p>
          <a:p>
            <a:r>
              <a:rPr lang="en-US" sz="1600" dirty="0"/>
              <a:t> </a:t>
            </a:r>
          </a:p>
          <a:p>
            <a:r>
              <a:rPr lang="en-US" sz="1600" dirty="0"/>
              <a:t>  public double </a:t>
            </a:r>
            <a:r>
              <a:rPr lang="en-US" sz="1600" dirty="0" err="1"/>
              <a:t>getTotal</a:t>
            </a:r>
            <a:r>
              <a:rPr lang="en-US" sz="1600" dirty="0"/>
              <a:t>() {</a:t>
            </a:r>
          </a:p>
          <a:p>
            <a:r>
              <a:rPr lang="en-US" sz="1600" dirty="0"/>
              <a:t>    double total = 0;</a:t>
            </a:r>
          </a:p>
          <a:p>
            <a:r>
              <a:rPr lang="en-US" sz="1600" dirty="0"/>
              <a:t>    for (</a:t>
            </a:r>
            <a:r>
              <a:rPr lang="en-US" sz="1600" dirty="0" err="1"/>
              <a:t>OrderItem</a:t>
            </a:r>
            <a:r>
              <a:rPr lang="en-US" sz="1600" dirty="0"/>
              <a:t> item : </a:t>
            </a:r>
            <a:r>
              <a:rPr lang="en-US" sz="1600" dirty="0" err="1"/>
              <a:t>orderItems</a:t>
            </a:r>
            <a:r>
              <a:rPr lang="en-US" sz="1600" dirty="0"/>
              <a:t>) {</a:t>
            </a:r>
          </a:p>
          <a:p>
            <a:r>
              <a:rPr lang="en-US" sz="1600" dirty="0"/>
              <a:t>      total += </a:t>
            </a:r>
            <a:r>
              <a:rPr lang="en-US" sz="1600" dirty="0" err="1"/>
              <a:t>item.getCost</a:t>
            </a:r>
            <a:r>
              <a:rPr lang="en-US" sz="1600" dirty="0"/>
              <a:t>();</a:t>
            </a:r>
          </a:p>
          <a:p>
            <a:r>
              <a:rPr lang="en-US" sz="1600" dirty="0"/>
              <a:t>    }</a:t>
            </a:r>
          </a:p>
          <a:p>
            <a:r>
              <a:rPr lang="en-US" sz="1600" dirty="0"/>
              <a:t>    return total;</a:t>
            </a:r>
          </a:p>
          <a:p>
            <a:r>
              <a:rPr lang="en-US" sz="1600" dirty="0"/>
              <a:t>  }</a:t>
            </a:r>
          </a:p>
          <a:p>
            <a:r>
              <a:rPr lang="en-US" sz="1600" dirty="0"/>
              <a:t>  public </a:t>
            </a:r>
            <a:r>
              <a:rPr lang="en-US" sz="1600" dirty="0" err="1"/>
              <a:t>boolean</a:t>
            </a:r>
            <a:r>
              <a:rPr lang="en-US" sz="1600" dirty="0"/>
              <a:t> pay(Account account)     // logic to pay using account</a:t>
            </a:r>
          </a:p>
          <a:p>
            <a:r>
              <a:rPr lang="en-US" sz="1600" dirty="0"/>
              <a:t>}</a:t>
            </a:r>
          </a:p>
        </p:txBody>
      </p:sp>
      <p:sp>
        <p:nvSpPr>
          <p:cNvPr id="9" name="TextBox 8">
            <a:extLst>
              <a:ext uri="{FF2B5EF4-FFF2-40B4-BE49-F238E27FC236}">
                <a16:creationId xmlns:a16="http://schemas.microsoft.com/office/drawing/2014/main" id="{CCB48495-04CC-954B-12AD-B39DD3B56B83}"/>
              </a:ext>
            </a:extLst>
          </p:cNvPr>
          <p:cNvSpPr txBox="1"/>
          <p:nvPr/>
        </p:nvSpPr>
        <p:spPr>
          <a:xfrm>
            <a:off x="286927" y="2274838"/>
            <a:ext cx="3512693" cy="2554545"/>
          </a:xfrm>
          <a:prstGeom prst="rect">
            <a:avLst/>
          </a:prstGeom>
          <a:noFill/>
        </p:spPr>
        <p:txBody>
          <a:bodyPr wrap="none" rtlCol="0">
            <a:spAutoFit/>
          </a:bodyPr>
          <a:lstStyle/>
          <a:p>
            <a:r>
              <a:rPr lang="en-US" sz="1600" dirty="0"/>
              <a:t>public class </a:t>
            </a:r>
            <a:r>
              <a:rPr lang="en-US" sz="1600" dirty="0" err="1"/>
              <a:t>OrderItem</a:t>
            </a:r>
            <a:r>
              <a:rPr lang="en-US" sz="1600" dirty="0"/>
              <a:t> {</a:t>
            </a:r>
          </a:p>
          <a:p>
            <a:r>
              <a:rPr lang="en-US" sz="1600" dirty="0"/>
              <a:t>    private String </a:t>
            </a:r>
            <a:r>
              <a:rPr lang="en-US" sz="1600" dirty="0" err="1"/>
              <a:t>upc</a:t>
            </a:r>
            <a:r>
              <a:rPr lang="en-US" sz="1600" dirty="0"/>
              <a:t>;</a:t>
            </a:r>
          </a:p>
          <a:p>
            <a:r>
              <a:rPr lang="en-US" sz="1600" dirty="0"/>
              <a:t>    private int quantity;</a:t>
            </a:r>
          </a:p>
          <a:p>
            <a:r>
              <a:rPr lang="en-US" sz="1600" dirty="0"/>
              <a:t>    private double price; </a:t>
            </a:r>
          </a:p>
          <a:p>
            <a:r>
              <a:rPr lang="en-US" sz="1600" dirty="0"/>
              <a:t>    // constructors, getter/setters </a:t>
            </a:r>
            <a:r>
              <a:rPr lang="en-US" sz="1600" dirty="0" err="1"/>
              <a:t>etc</a:t>
            </a:r>
            <a:endParaRPr lang="en-US" sz="1600" dirty="0"/>
          </a:p>
          <a:p>
            <a:r>
              <a:rPr lang="en-US" sz="1600" dirty="0"/>
              <a:t>    public double </a:t>
            </a:r>
            <a:r>
              <a:rPr lang="en-US" sz="1600" dirty="0" err="1"/>
              <a:t>getCost</a:t>
            </a:r>
            <a:r>
              <a:rPr lang="en-US" sz="1600" dirty="0"/>
              <a:t>() {</a:t>
            </a:r>
          </a:p>
          <a:p>
            <a:r>
              <a:rPr lang="en-US" sz="1600" dirty="0"/>
              <a:t>      return quantity * price;</a:t>
            </a:r>
          </a:p>
          <a:p>
            <a:r>
              <a:rPr lang="en-US" sz="1600" dirty="0"/>
              <a:t>    }</a:t>
            </a:r>
          </a:p>
          <a:p>
            <a:r>
              <a:rPr lang="en-US" sz="1600" dirty="0"/>
              <a:t>}</a:t>
            </a:r>
          </a:p>
          <a:p>
            <a:endParaRPr lang="en-US" sz="1600" dirty="0"/>
          </a:p>
        </p:txBody>
      </p:sp>
    </p:spTree>
    <p:extLst>
      <p:ext uri="{BB962C8B-B14F-4D97-AF65-F5344CB8AC3E}">
        <p14:creationId xmlns:p14="http://schemas.microsoft.com/office/powerpoint/2010/main" val="2649648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1304F-3C61-E538-A08B-7AF677C4A0C0}"/>
              </a:ext>
            </a:extLst>
          </p:cNvPr>
          <p:cNvSpPr>
            <a:spLocks noGrp="1"/>
          </p:cNvSpPr>
          <p:nvPr>
            <p:ph type="title"/>
          </p:nvPr>
        </p:nvSpPr>
        <p:spPr/>
        <p:txBody>
          <a:bodyPr/>
          <a:lstStyle/>
          <a:p>
            <a:r>
              <a:rPr lang="en-US"/>
              <a:t>code</a:t>
            </a:r>
          </a:p>
        </p:txBody>
      </p:sp>
      <p:sp>
        <p:nvSpPr>
          <p:cNvPr id="4" name="Slide Number Placeholder 3">
            <a:extLst>
              <a:ext uri="{FF2B5EF4-FFF2-40B4-BE49-F238E27FC236}">
                <a16:creationId xmlns:a16="http://schemas.microsoft.com/office/drawing/2014/main" id="{D7111147-B53A-9313-05EE-C61507326E65}"/>
              </a:ext>
            </a:extLst>
          </p:cNvPr>
          <p:cNvSpPr>
            <a:spLocks noGrp="1"/>
          </p:cNvSpPr>
          <p:nvPr>
            <p:ph type="sldNum" sz="quarter" idx="12"/>
          </p:nvPr>
        </p:nvSpPr>
        <p:spPr/>
        <p:txBody>
          <a:bodyPr/>
          <a:lstStyle/>
          <a:p>
            <a:fld id="{6113E31D-E2AB-40D1-8B51-AFA5AFEF393A}" type="slidenum">
              <a:rPr lang="en-US" smtClean="0"/>
              <a:t>18</a:t>
            </a:fld>
            <a:endParaRPr lang="en-US" dirty="0"/>
          </a:p>
        </p:txBody>
      </p:sp>
      <p:sp>
        <p:nvSpPr>
          <p:cNvPr id="5" name="TextBox 4">
            <a:extLst>
              <a:ext uri="{FF2B5EF4-FFF2-40B4-BE49-F238E27FC236}">
                <a16:creationId xmlns:a16="http://schemas.microsoft.com/office/drawing/2014/main" id="{909CB5EC-9F63-C651-96D2-0922F855054B}"/>
              </a:ext>
            </a:extLst>
          </p:cNvPr>
          <p:cNvSpPr txBox="1"/>
          <p:nvPr/>
        </p:nvSpPr>
        <p:spPr>
          <a:xfrm>
            <a:off x="2549235" y="917472"/>
            <a:ext cx="7038109" cy="4801314"/>
          </a:xfrm>
          <a:prstGeom prst="rect">
            <a:avLst/>
          </a:prstGeom>
          <a:noFill/>
        </p:spPr>
        <p:txBody>
          <a:bodyPr wrap="square" rtlCol="0">
            <a:spAutoFit/>
          </a:bodyPr>
          <a:lstStyle/>
          <a:p>
            <a:r>
              <a:rPr lang="en-US" dirty="0"/>
              <a:t>public class </a:t>
            </a:r>
            <a:r>
              <a:rPr lang="en-US" dirty="0" err="1"/>
              <a:t>RushOrder</a:t>
            </a:r>
            <a:r>
              <a:rPr lang="en-US" dirty="0"/>
              <a:t> extends Order {</a:t>
            </a:r>
          </a:p>
          <a:p>
            <a:r>
              <a:rPr lang="en-US" dirty="0"/>
              <a:t>  private int </a:t>
            </a:r>
            <a:r>
              <a:rPr lang="en-US" dirty="0" err="1"/>
              <a:t>deliveryDay</a:t>
            </a:r>
            <a:r>
              <a:rPr lang="en-US" dirty="0"/>
              <a:t>;</a:t>
            </a:r>
          </a:p>
          <a:p>
            <a:r>
              <a:rPr lang="en-US" dirty="0"/>
              <a:t>  public </a:t>
            </a:r>
            <a:r>
              <a:rPr lang="en-US" dirty="0" err="1"/>
              <a:t>RushOrder</a:t>
            </a:r>
            <a:r>
              <a:rPr lang="en-US" dirty="0"/>
              <a:t>(int d) {</a:t>
            </a:r>
          </a:p>
          <a:p>
            <a:r>
              <a:rPr lang="en-US" dirty="0"/>
              <a:t>    super();</a:t>
            </a:r>
          </a:p>
          <a:p>
            <a:r>
              <a:rPr lang="en-US" dirty="0"/>
              <a:t>    </a:t>
            </a:r>
            <a:r>
              <a:rPr lang="en-US" dirty="0" err="1"/>
              <a:t>deliveryDay</a:t>
            </a:r>
            <a:r>
              <a:rPr lang="en-US" dirty="0"/>
              <a:t> = d;</a:t>
            </a:r>
          </a:p>
          <a:p>
            <a:r>
              <a:rPr lang="en-US" dirty="0"/>
              <a:t>  }</a:t>
            </a:r>
          </a:p>
          <a:p>
            <a:r>
              <a:rPr lang="en-US" dirty="0"/>
              <a:t>  @Override</a:t>
            </a:r>
          </a:p>
          <a:p>
            <a:r>
              <a:rPr lang="en-US" dirty="0"/>
              <a:t>  public double </a:t>
            </a:r>
            <a:r>
              <a:rPr lang="en-US" dirty="0" err="1"/>
              <a:t>getTotal</a:t>
            </a:r>
            <a:r>
              <a:rPr lang="en-US" dirty="0"/>
              <a:t>() {</a:t>
            </a:r>
          </a:p>
          <a:p>
            <a:r>
              <a:rPr lang="en-US" dirty="0"/>
              <a:t>    double total = </a:t>
            </a:r>
            <a:r>
              <a:rPr lang="en-US" dirty="0" err="1"/>
              <a:t>super.getTotal</a:t>
            </a:r>
            <a:r>
              <a:rPr lang="en-US" dirty="0"/>
              <a:t>();</a:t>
            </a:r>
          </a:p>
          <a:p>
            <a:r>
              <a:rPr lang="en-US" dirty="0"/>
              <a:t>    if (total == 0) {</a:t>
            </a:r>
          </a:p>
          <a:p>
            <a:r>
              <a:rPr lang="en-US" dirty="0"/>
              <a:t>       return total;</a:t>
            </a:r>
          </a:p>
          <a:p>
            <a:r>
              <a:rPr lang="en-US" dirty="0"/>
              <a:t>    }</a:t>
            </a:r>
          </a:p>
          <a:p>
            <a:r>
              <a:rPr lang="en-US" dirty="0"/>
              <a:t>    // add delivery charge to total based on </a:t>
            </a:r>
            <a:r>
              <a:rPr lang="en-US" dirty="0" err="1"/>
              <a:t>deliveryDay</a:t>
            </a:r>
            <a:r>
              <a:rPr lang="en-US" dirty="0"/>
              <a:t> </a:t>
            </a:r>
          </a:p>
          <a:p>
            <a:r>
              <a:rPr lang="en-US" dirty="0"/>
              <a:t>    return total;</a:t>
            </a:r>
          </a:p>
          <a:p>
            <a:r>
              <a:rPr lang="en-US" dirty="0"/>
              <a:t>  }</a:t>
            </a:r>
          </a:p>
          <a:p>
            <a:r>
              <a:rPr lang="en-US" dirty="0"/>
              <a:t>}</a:t>
            </a:r>
          </a:p>
          <a:p>
            <a:endParaRPr lang="en-US" dirty="0"/>
          </a:p>
        </p:txBody>
      </p:sp>
    </p:spTree>
    <p:extLst>
      <p:ext uri="{BB962C8B-B14F-4D97-AF65-F5344CB8AC3E}">
        <p14:creationId xmlns:p14="http://schemas.microsoft.com/office/powerpoint/2010/main" val="2898996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B147C-9E31-0936-1579-39C2C1DC79FF}"/>
              </a:ext>
            </a:extLst>
          </p:cNvPr>
          <p:cNvSpPr>
            <a:spLocks noGrp="1"/>
          </p:cNvSpPr>
          <p:nvPr>
            <p:ph type="title"/>
          </p:nvPr>
        </p:nvSpPr>
        <p:spPr/>
        <p:txBody>
          <a:bodyPr/>
          <a:lstStyle/>
          <a:p>
            <a:r>
              <a:rPr lang="en-US" dirty="0"/>
              <a:t>Dynamic programming (</a:t>
            </a:r>
            <a:r>
              <a:rPr lang="en-US" dirty="0" err="1"/>
              <a:t>Memoization</a:t>
            </a:r>
            <a:r>
              <a:rPr lang="en-US" dirty="0"/>
              <a:t>) for Recursion</a:t>
            </a:r>
          </a:p>
        </p:txBody>
      </p:sp>
      <p:sp>
        <p:nvSpPr>
          <p:cNvPr id="3" name="Content Placeholder 2">
            <a:extLst>
              <a:ext uri="{FF2B5EF4-FFF2-40B4-BE49-F238E27FC236}">
                <a16:creationId xmlns:a16="http://schemas.microsoft.com/office/drawing/2014/main" id="{D1287903-8918-9D5C-2E67-96DE3E274F4C}"/>
              </a:ext>
            </a:extLst>
          </p:cNvPr>
          <p:cNvSpPr>
            <a:spLocks noGrp="1"/>
          </p:cNvSpPr>
          <p:nvPr>
            <p:ph idx="1"/>
          </p:nvPr>
        </p:nvSpPr>
        <p:spPr/>
        <p:txBody>
          <a:bodyPr>
            <a:normAutofit/>
          </a:bodyPr>
          <a:lstStyle/>
          <a:p>
            <a:pPr marL="0" indent="0">
              <a:buNone/>
            </a:pPr>
            <a:r>
              <a:rPr lang="en-US" sz="2400" dirty="0"/>
              <a:t>Fibonacci Numbers</a:t>
            </a:r>
          </a:p>
          <a:p>
            <a:r>
              <a:rPr lang="en-US" sz="2400" dirty="0"/>
              <a:t>F(n) = F(n-1) + F(n-2)</a:t>
            </a:r>
          </a:p>
          <a:p>
            <a:r>
              <a:rPr lang="en-US" sz="2400" dirty="0"/>
              <a:t>F(0) = 0</a:t>
            </a:r>
          </a:p>
          <a:p>
            <a:r>
              <a:rPr lang="en-US" sz="2400" dirty="0"/>
              <a:t>F(1) = 1</a:t>
            </a:r>
          </a:p>
          <a:p>
            <a:endParaRPr lang="en-US" sz="2400" dirty="0"/>
          </a:p>
          <a:p>
            <a:pPr marL="0" indent="0">
              <a:buNone/>
            </a:pPr>
            <a:r>
              <a:rPr lang="en-US" sz="2400" dirty="0" err="1"/>
              <a:t>Memoization</a:t>
            </a:r>
            <a:endParaRPr lang="en-US" sz="2400" dirty="0"/>
          </a:p>
          <a:p>
            <a:r>
              <a:rPr lang="en-US" sz="2400" dirty="0"/>
              <a:t>Cache the calculated numbers as opposed to calculating them again</a:t>
            </a:r>
          </a:p>
          <a:p>
            <a:pPr lvl="1"/>
            <a:r>
              <a:rPr lang="en-US" sz="2400" dirty="0"/>
              <a:t>E.g. </a:t>
            </a:r>
          </a:p>
          <a:p>
            <a:pPr lvl="2"/>
            <a:r>
              <a:rPr lang="en-US" sz="2400" dirty="0"/>
              <a:t>F[6] = F[5] + F[4]</a:t>
            </a:r>
          </a:p>
          <a:p>
            <a:pPr lvl="2"/>
            <a:r>
              <a:rPr lang="en-US" sz="2400" dirty="0"/>
              <a:t>F[5] = F[4] + F[3]</a:t>
            </a:r>
          </a:p>
        </p:txBody>
      </p:sp>
      <p:sp>
        <p:nvSpPr>
          <p:cNvPr id="4" name="Slide Number Placeholder 3">
            <a:extLst>
              <a:ext uri="{FF2B5EF4-FFF2-40B4-BE49-F238E27FC236}">
                <a16:creationId xmlns:a16="http://schemas.microsoft.com/office/drawing/2014/main" id="{98A29CF2-89C1-86CC-4AE7-94F85849626F}"/>
              </a:ext>
            </a:extLst>
          </p:cNvPr>
          <p:cNvSpPr>
            <a:spLocks noGrp="1"/>
          </p:cNvSpPr>
          <p:nvPr>
            <p:ph type="sldNum" sz="quarter" idx="12"/>
          </p:nvPr>
        </p:nvSpPr>
        <p:spPr/>
        <p:txBody>
          <a:bodyPr/>
          <a:lstStyle/>
          <a:p>
            <a:fld id="{6113E31D-E2AB-40D1-8B51-AFA5AFEF393A}" type="slidenum">
              <a:rPr lang="en-US" smtClean="0"/>
              <a:t>19</a:t>
            </a:fld>
            <a:endParaRPr lang="en-US" dirty="0"/>
          </a:p>
        </p:txBody>
      </p:sp>
      <p:sp>
        <p:nvSpPr>
          <p:cNvPr id="5" name="TextBox 4">
            <a:extLst>
              <a:ext uri="{FF2B5EF4-FFF2-40B4-BE49-F238E27FC236}">
                <a16:creationId xmlns:a16="http://schemas.microsoft.com/office/drawing/2014/main" id="{B214D8A5-C5F5-C8D9-5C73-DFC353B7A830}"/>
              </a:ext>
            </a:extLst>
          </p:cNvPr>
          <p:cNvSpPr txBox="1"/>
          <p:nvPr/>
        </p:nvSpPr>
        <p:spPr>
          <a:xfrm>
            <a:off x="2305318" y="273032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14015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1739" y="2194715"/>
            <a:ext cx="3359427" cy="467868"/>
          </a:xfrm>
        </p:spPr>
        <p:txBody>
          <a:bodyPr/>
          <a:lstStyle/>
          <a:p>
            <a:r>
              <a:rPr lang="en-US" dirty="0"/>
              <a:t>Today</a:t>
            </a:r>
          </a:p>
        </p:txBody>
      </p:sp>
      <p:sp>
        <p:nvSpPr>
          <p:cNvPr id="3" name="Content Placeholder 2"/>
          <p:cNvSpPr>
            <a:spLocks noGrp="1"/>
          </p:cNvSpPr>
          <p:nvPr>
            <p:ph idx="1"/>
          </p:nvPr>
        </p:nvSpPr>
        <p:spPr>
          <a:xfrm>
            <a:off x="3488634" y="3150704"/>
            <a:ext cx="3538331" cy="1868557"/>
          </a:xfrm>
        </p:spPr>
        <p:txBody>
          <a:bodyPr>
            <a:normAutofit lnSpcReduction="10000"/>
          </a:bodyPr>
          <a:lstStyle/>
          <a:p>
            <a:r>
              <a:rPr lang="en-US" dirty="0"/>
              <a:t>Reviews</a:t>
            </a:r>
          </a:p>
          <a:p>
            <a:r>
              <a:rPr lang="en-US" dirty="0"/>
              <a:t>Encapsulation</a:t>
            </a:r>
          </a:p>
          <a:p>
            <a:r>
              <a:rPr lang="en-US" dirty="0"/>
              <a:t>Static</a:t>
            </a:r>
          </a:p>
          <a:p>
            <a:r>
              <a:rPr lang="en-US" dirty="0"/>
              <a:t>Final</a:t>
            </a:r>
          </a:p>
          <a:p>
            <a:r>
              <a:rPr lang="en-US" dirty="0"/>
              <a:t>Relationships among classes</a:t>
            </a:r>
          </a:p>
          <a:p>
            <a:endParaRPr lang="en-US" dirty="0"/>
          </a:p>
        </p:txBody>
      </p:sp>
      <p:sp>
        <p:nvSpPr>
          <p:cNvPr id="4" name="Slide Number Placeholder 3"/>
          <p:cNvSpPr>
            <a:spLocks noGrp="1"/>
          </p:cNvSpPr>
          <p:nvPr>
            <p:ph type="sldNum" sz="quarter" idx="12"/>
          </p:nvPr>
        </p:nvSpPr>
        <p:spPr/>
        <p:txBody>
          <a:bodyPr/>
          <a:lstStyle/>
          <a:p>
            <a:fld id="{6113E31D-E2AB-40D1-8B51-AFA5AFEF393A}" type="slidenum">
              <a:rPr lang="en-US" smtClean="0"/>
              <a:t>2</a:t>
            </a:fld>
            <a:endParaRPr lang="en-US" dirty="0"/>
          </a:p>
        </p:txBody>
      </p:sp>
    </p:spTree>
    <p:extLst>
      <p:ext uri="{BB962C8B-B14F-4D97-AF65-F5344CB8AC3E}">
        <p14:creationId xmlns:p14="http://schemas.microsoft.com/office/powerpoint/2010/main" val="1018041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Java Module</a:t>
            </a:r>
          </a:p>
        </p:txBody>
      </p:sp>
      <p:sp>
        <p:nvSpPr>
          <p:cNvPr id="6" name="Content Placeholder 5"/>
          <p:cNvSpPr>
            <a:spLocks noGrp="1"/>
          </p:cNvSpPr>
          <p:nvPr>
            <p:ph idx="1"/>
          </p:nvPr>
        </p:nvSpPr>
        <p:spPr/>
        <p:txBody>
          <a:bodyPr/>
          <a:lstStyle/>
          <a:p>
            <a:r>
              <a:rPr lang="en-US" dirty="0"/>
              <a:t>A group of closely related packages and resources along with a new module descriptor file.</a:t>
            </a:r>
          </a:p>
        </p:txBody>
      </p:sp>
      <p:sp>
        <p:nvSpPr>
          <p:cNvPr id="5" name="Slide Number Placeholder 4"/>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400" b="1" i="0" u="none" strike="noStrike" kern="1200" cap="none" spc="0" normalizeH="0" baseline="0" noProof="0" smtClean="0">
                <a:ln>
                  <a:noFill/>
                </a:ln>
                <a:solidFill>
                  <a:srgbClr val="FFFFFF"/>
                </a:solidFill>
                <a:effectLst/>
                <a:uLnTx/>
                <a:uFillTx/>
                <a:latin typeface="Rockwell Condensed" panose="020606030504050201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20</a:t>
            </a:fld>
            <a:endParaRPr kumimoji="0" lang="en-US" sz="1400" b="1" i="0" u="none" strike="noStrike" kern="1200" cap="none" spc="0" normalizeH="0" baseline="0" noProof="0" dirty="0">
              <a:ln>
                <a:noFill/>
              </a:ln>
              <a:solidFill>
                <a:srgbClr val="FFFFFF"/>
              </a:solidFill>
              <a:effectLst/>
              <a:uLnTx/>
              <a:uFillTx/>
              <a:latin typeface="Rockwell Condensed" panose="02060603050405020104"/>
              <a:ea typeface="+mn-ea"/>
              <a:cs typeface="+mn-cs"/>
            </a:endParaRPr>
          </a:p>
        </p:txBody>
      </p:sp>
      <p:sp>
        <p:nvSpPr>
          <p:cNvPr id="3" name="TextBox 2"/>
          <p:cNvSpPr txBox="1"/>
          <p:nvPr/>
        </p:nvSpPr>
        <p:spPr>
          <a:xfrm>
            <a:off x="5899094" y="6537881"/>
            <a:ext cx="4649030" cy="20005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Rockwell" panose="02060603020205020403"/>
                <a:ea typeface="+mn-ea"/>
                <a:cs typeface="+mn-cs"/>
              </a:rPr>
              <a:t>A good resource to learn more about packages: </a:t>
            </a:r>
            <a:r>
              <a:rPr kumimoji="0" lang="en-US" sz="700" b="0" i="0" u="none" strike="noStrike" kern="1200" cap="none" spc="0" normalizeH="0" baseline="0" noProof="0" dirty="0">
                <a:ln>
                  <a:noFill/>
                </a:ln>
                <a:solidFill>
                  <a:prstClr val="black"/>
                </a:solidFill>
                <a:effectLst/>
                <a:uLnTx/>
                <a:uFillTx/>
                <a:latin typeface="Rockwell" panose="02060603020205020403"/>
                <a:ea typeface="+mn-ea"/>
                <a:cs typeface="+mn-cs"/>
                <a:hlinkClick r:id="rId3"/>
              </a:rPr>
              <a:t>https://</a:t>
            </a:r>
            <a:r>
              <a:rPr kumimoji="0" lang="en-US" sz="700" b="0" i="0" u="none" strike="noStrike" kern="1200" cap="none" spc="0" normalizeH="0" baseline="0" noProof="0" dirty="0" err="1">
                <a:ln>
                  <a:noFill/>
                </a:ln>
                <a:solidFill>
                  <a:prstClr val="black"/>
                </a:solidFill>
                <a:effectLst/>
                <a:uLnTx/>
                <a:uFillTx/>
                <a:latin typeface="Rockwell" panose="02060603020205020403"/>
                <a:ea typeface="+mn-ea"/>
                <a:cs typeface="+mn-cs"/>
                <a:hlinkClick r:id="rId3"/>
              </a:rPr>
              <a:t>www.youtube.com</a:t>
            </a:r>
            <a:r>
              <a:rPr kumimoji="0" lang="en-US" sz="700" b="0" i="0" u="none" strike="noStrike" kern="1200" cap="none" spc="0" normalizeH="0" baseline="0" noProof="0" dirty="0">
                <a:ln>
                  <a:noFill/>
                </a:ln>
                <a:solidFill>
                  <a:prstClr val="black"/>
                </a:solidFill>
                <a:effectLst/>
                <a:uLnTx/>
                <a:uFillTx/>
                <a:latin typeface="Rockwell" panose="02060603020205020403"/>
                <a:ea typeface="+mn-ea"/>
                <a:cs typeface="+mn-cs"/>
                <a:hlinkClick r:id="rId3"/>
              </a:rPr>
              <a:t>/</a:t>
            </a:r>
            <a:r>
              <a:rPr kumimoji="0" lang="en-US" sz="700" b="0" i="0" u="none" strike="noStrike" kern="1200" cap="none" spc="0" normalizeH="0" baseline="0" noProof="0" dirty="0" err="1">
                <a:ln>
                  <a:noFill/>
                </a:ln>
                <a:solidFill>
                  <a:prstClr val="black"/>
                </a:solidFill>
                <a:effectLst/>
                <a:uLnTx/>
                <a:uFillTx/>
                <a:latin typeface="Rockwell" panose="02060603020205020403"/>
                <a:ea typeface="+mn-ea"/>
                <a:cs typeface="+mn-cs"/>
                <a:hlinkClick r:id="rId3"/>
              </a:rPr>
              <a:t>watch?v</a:t>
            </a:r>
            <a:r>
              <a:rPr kumimoji="0" lang="en-US" sz="700" b="0" i="0" u="none" strike="noStrike" kern="1200" cap="none" spc="0" normalizeH="0" baseline="0" noProof="0" dirty="0">
                <a:ln>
                  <a:noFill/>
                </a:ln>
                <a:solidFill>
                  <a:prstClr val="black"/>
                </a:solidFill>
                <a:effectLst/>
                <a:uLnTx/>
                <a:uFillTx/>
                <a:latin typeface="Rockwell" panose="02060603020205020403"/>
                <a:ea typeface="+mn-ea"/>
                <a:cs typeface="+mn-cs"/>
                <a:hlinkClick r:id="rId3"/>
              </a:rPr>
              <a:t>=</a:t>
            </a:r>
            <a:r>
              <a:rPr kumimoji="0" lang="en-US" sz="700" b="0" i="0" u="none" strike="noStrike" kern="1200" cap="none" spc="0" normalizeH="0" baseline="0" noProof="0" dirty="0" err="1">
                <a:ln>
                  <a:noFill/>
                </a:ln>
                <a:solidFill>
                  <a:prstClr val="black"/>
                </a:solidFill>
                <a:effectLst/>
                <a:uLnTx/>
                <a:uFillTx/>
                <a:latin typeface="Rockwell" panose="02060603020205020403"/>
                <a:ea typeface="+mn-ea"/>
                <a:cs typeface="+mn-cs"/>
                <a:hlinkClick r:id="rId3"/>
              </a:rPr>
              <a:t>rfOjch4p0Po</a:t>
            </a:r>
            <a:r>
              <a:rPr kumimoji="0" lang="en-US" sz="700" b="0" i="0" u="none" strike="noStrike" kern="1200" cap="none" spc="0" normalizeH="0" baseline="0" noProof="0" dirty="0">
                <a:ln>
                  <a:noFill/>
                </a:ln>
                <a:solidFill>
                  <a:prstClr val="black"/>
                </a:solidFill>
                <a:effectLst/>
                <a:uLnTx/>
                <a:uFillTx/>
                <a:latin typeface="Rockwell" panose="02060603020205020403"/>
                <a:ea typeface="+mn-ea"/>
                <a:cs typeface="+mn-cs"/>
              </a:rPr>
              <a:t> </a:t>
            </a:r>
          </a:p>
        </p:txBody>
      </p:sp>
      <p:pic>
        <p:nvPicPr>
          <p:cNvPr id="4" name="Picture 3"/>
          <p:cNvPicPr>
            <a:picLocks noChangeAspect="1"/>
          </p:cNvPicPr>
          <p:nvPr/>
        </p:nvPicPr>
        <p:blipFill>
          <a:blip r:embed="rId4"/>
          <a:stretch>
            <a:fillRect/>
          </a:stretch>
        </p:blipFill>
        <p:spPr>
          <a:xfrm>
            <a:off x="6174223" y="1418459"/>
            <a:ext cx="4380082" cy="1223402"/>
          </a:xfrm>
          <a:prstGeom prst="rect">
            <a:avLst/>
          </a:prstGeom>
          <a:ln>
            <a:solidFill>
              <a:schemeClr val="bg1">
                <a:lumMod val="75000"/>
              </a:schemeClr>
            </a:solidFill>
          </a:ln>
        </p:spPr>
      </p:pic>
      <p:pic>
        <p:nvPicPr>
          <p:cNvPr id="7" name="Picture 6"/>
          <p:cNvPicPr>
            <a:picLocks noChangeAspect="1"/>
          </p:cNvPicPr>
          <p:nvPr/>
        </p:nvPicPr>
        <p:blipFill>
          <a:blip r:embed="rId5"/>
          <a:stretch>
            <a:fillRect/>
          </a:stretch>
        </p:blipFill>
        <p:spPr>
          <a:xfrm>
            <a:off x="6674563" y="2431880"/>
            <a:ext cx="4501740" cy="785644"/>
          </a:xfrm>
          <a:prstGeom prst="rect">
            <a:avLst/>
          </a:prstGeom>
          <a:ln>
            <a:solidFill>
              <a:schemeClr val="bg1">
                <a:lumMod val="75000"/>
              </a:schemeClr>
            </a:solidFill>
          </a:ln>
        </p:spPr>
      </p:pic>
      <p:pic>
        <p:nvPicPr>
          <p:cNvPr id="8" name="Picture 7"/>
          <p:cNvPicPr>
            <a:picLocks noChangeAspect="1"/>
          </p:cNvPicPr>
          <p:nvPr/>
        </p:nvPicPr>
        <p:blipFill>
          <a:blip r:embed="rId6"/>
          <a:stretch>
            <a:fillRect/>
          </a:stretch>
        </p:blipFill>
        <p:spPr>
          <a:xfrm>
            <a:off x="7099339" y="3101547"/>
            <a:ext cx="4264362" cy="1531189"/>
          </a:xfrm>
          <a:prstGeom prst="rect">
            <a:avLst/>
          </a:prstGeom>
          <a:ln>
            <a:solidFill>
              <a:schemeClr val="bg1">
                <a:lumMod val="75000"/>
              </a:schemeClr>
            </a:solidFill>
          </a:ln>
        </p:spPr>
      </p:pic>
      <p:pic>
        <p:nvPicPr>
          <p:cNvPr id="9" name="Picture 8"/>
          <p:cNvPicPr>
            <a:picLocks noChangeAspect="1"/>
          </p:cNvPicPr>
          <p:nvPr/>
        </p:nvPicPr>
        <p:blipFill>
          <a:blip r:embed="rId7"/>
          <a:stretch>
            <a:fillRect/>
          </a:stretch>
        </p:blipFill>
        <p:spPr>
          <a:xfrm>
            <a:off x="7560186" y="4607534"/>
            <a:ext cx="4551662" cy="754680"/>
          </a:xfrm>
          <a:prstGeom prst="rect">
            <a:avLst/>
          </a:prstGeom>
          <a:ln>
            <a:solidFill>
              <a:schemeClr val="bg1">
                <a:lumMod val="75000"/>
              </a:schemeClr>
            </a:solidFill>
          </a:ln>
        </p:spPr>
      </p:pic>
      <p:pic>
        <p:nvPicPr>
          <p:cNvPr id="10" name="Picture 9"/>
          <p:cNvPicPr>
            <a:picLocks noChangeAspect="1"/>
          </p:cNvPicPr>
          <p:nvPr/>
        </p:nvPicPr>
        <p:blipFill>
          <a:blip r:embed="rId8"/>
          <a:stretch>
            <a:fillRect/>
          </a:stretch>
        </p:blipFill>
        <p:spPr>
          <a:xfrm>
            <a:off x="3982806" y="1416275"/>
            <a:ext cx="2011727" cy="2312120"/>
          </a:xfrm>
          <a:prstGeom prst="rect">
            <a:avLst/>
          </a:prstGeom>
          <a:ln>
            <a:solidFill>
              <a:schemeClr val="bg1">
                <a:lumMod val="75000"/>
              </a:schemeClr>
            </a:solidFill>
          </a:ln>
        </p:spPr>
      </p:pic>
      <p:pic>
        <p:nvPicPr>
          <p:cNvPr id="11" name="Picture 10"/>
          <p:cNvPicPr>
            <a:picLocks noChangeAspect="1"/>
          </p:cNvPicPr>
          <p:nvPr/>
        </p:nvPicPr>
        <p:blipFill>
          <a:blip r:embed="rId9"/>
          <a:stretch>
            <a:fillRect/>
          </a:stretch>
        </p:blipFill>
        <p:spPr>
          <a:xfrm>
            <a:off x="3828730" y="4032242"/>
            <a:ext cx="3040185" cy="2305058"/>
          </a:xfrm>
          <a:prstGeom prst="rect">
            <a:avLst/>
          </a:prstGeom>
        </p:spPr>
      </p:pic>
      <p:pic>
        <p:nvPicPr>
          <p:cNvPr id="12" name="Picture 11"/>
          <p:cNvPicPr>
            <a:picLocks noChangeAspect="1"/>
          </p:cNvPicPr>
          <p:nvPr/>
        </p:nvPicPr>
        <p:blipFill>
          <a:blip r:embed="rId10"/>
          <a:stretch>
            <a:fillRect/>
          </a:stretch>
        </p:blipFill>
        <p:spPr>
          <a:xfrm>
            <a:off x="132584" y="1416274"/>
            <a:ext cx="3432185" cy="3519868"/>
          </a:xfrm>
          <a:prstGeom prst="rect">
            <a:avLst/>
          </a:prstGeom>
        </p:spPr>
      </p:pic>
      <p:cxnSp>
        <p:nvCxnSpPr>
          <p:cNvPr id="16" name="Straight Arrow Connector 15"/>
          <p:cNvCxnSpPr/>
          <p:nvPr/>
        </p:nvCxnSpPr>
        <p:spPr>
          <a:xfrm flipV="1">
            <a:off x="1371600" y="2641861"/>
            <a:ext cx="2944368" cy="1828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1172804" y="1599299"/>
            <a:ext cx="2914564" cy="6236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511943" y="3654215"/>
            <a:ext cx="2351897" cy="11950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1642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DBBD0-3039-B9F2-02EB-8AF5F30C0F32}"/>
              </a:ext>
            </a:extLst>
          </p:cNvPr>
          <p:cNvSpPr>
            <a:spLocks noGrp="1"/>
          </p:cNvSpPr>
          <p:nvPr>
            <p:ph type="title"/>
          </p:nvPr>
        </p:nvSpPr>
        <p:spPr/>
        <p:txBody>
          <a:bodyPr/>
          <a:lstStyle/>
          <a:p>
            <a:r>
              <a:rPr lang="en-US" dirty="0"/>
              <a:t>Constructor Calls in hierarchy</a:t>
            </a:r>
          </a:p>
        </p:txBody>
      </p:sp>
      <p:sp>
        <p:nvSpPr>
          <p:cNvPr id="3" name="Content Placeholder 2">
            <a:extLst>
              <a:ext uri="{FF2B5EF4-FFF2-40B4-BE49-F238E27FC236}">
                <a16:creationId xmlns:a16="http://schemas.microsoft.com/office/drawing/2014/main" id="{FDD6F23B-8268-FDC9-C1E7-AD5BE6F136C6}"/>
              </a:ext>
            </a:extLst>
          </p:cNvPr>
          <p:cNvSpPr>
            <a:spLocks noGrp="1"/>
          </p:cNvSpPr>
          <p:nvPr>
            <p:ph idx="1"/>
          </p:nvPr>
        </p:nvSpPr>
        <p:spPr>
          <a:xfrm>
            <a:off x="215900" y="800099"/>
            <a:ext cx="11582400" cy="3890095"/>
          </a:xfrm>
        </p:spPr>
        <p:txBody>
          <a:bodyPr>
            <a:normAutofit/>
          </a:bodyPr>
          <a:lstStyle/>
          <a:p>
            <a:r>
              <a:rPr lang="en-US" sz="2000" dirty="0"/>
              <a:t>In a class hierarchy, subclass constructor must invoke a super class constructor</a:t>
            </a:r>
          </a:p>
          <a:p>
            <a:r>
              <a:rPr lang="en-US" sz="2000" dirty="0"/>
              <a:t>Default constructor of super class is invoked automatically when no other super constructor is invoked</a:t>
            </a:r>
          </a:p>
          <a:p>
            <a:r>
              <a:rPr lang="en-US" sz="2000" dirty="0"/>
              <a:t>If no default constructor exists in super class, a non-default constructor must be invoked explicitly</a:t>
            </a:r>
          </a:p>
          <a:p>
            <a:r>
              <a:rPr lang="en-US" sz="2000" dirty="0"/>
              <a:t>Default constructor in a subclass:</a:t>
            </a:r>
          </a:p>
          <a:p>
            <a:pPr lvl="1"/>
            <a:r>
              <a:rPr lang="en-US" sz="2000" dirty="0"/>
              <a:t>Default constructor is created when there is no constructor in the class</a:t>
            </a:r>
          </a:p>
          <a:p>
            <a:pPr lvl="2"/>
            <a:r>
              <a:rPr lang="en-US" sz="2000" dirty="0"/>
              <a:t>But , it should be able invoke a default constructor of the super class</a:t>
            </a:r>
          </a:p>
          <a:p>
            <a:pPr lvl="1"/>
            <a:r>
              <a:rPr lang="en-US" sz="2000" dirty="0"/>
              <a:t>If there is no default constructor in the super class, </a:t>
            </a:r>
          </a:p>
          <a:p>
            <a:pPr lvl="2"/>
            <a:r>
              <a:rPr lang="en-US" sz="2000" dirty="0"/>
              <a:t>then default constructor cannot be automatically generated for the subclass</a:t>
            </a:r>
          </a:p>
          <a:p>
            <a:pPr lvl="2"/>
            <a:r>
              <a:rPr lang="en-US" sz="2000" dirty="0"/>
              <a:t>some constructor(s) must be defined explicitly for the sub class, and these constructors must invoke an appropriate super constructor</a:t>
            </a:r>
          </a:p>
        </p:txBody>
      </p:sp>
      <p:sp>
        <p:nvSpPr>
          <p:cNvPr id="4" name="Slide Number Placeholder 3">
            <a:extLst>
              <a:ext uri="{FF2B5EF4-FFF2-40B4-BE49-F238E27FC236}">
                <a16:creationId xmlns:a16="http://schemas.microsoft.com/office/drawing/2014/main" id="{F0A7DD20-0D5F-5A8B-C85A-DC472B05D8B6}"/>
              </a:ext>
            </a:extLst>
          </p:cNvPr>
          <p:cNvSpPr>
            <a:spLocks noGrp="1"/>
          </p:cNvSpPr>
          <p:nvPr>
            <p:ph type="sldNum" sz="quarter" idx="12"/>
          </p:nvPr>
        </p:nvSpPr>
        <p:spPr/>
        <p:txBody>
          <a:bodyPr/>
          <a:lstStyle/>
          <a:p>
            <a:fld id="{6113E31D-E2AB-40D1-8B51-AFA5AFEF393A}" type="slidenum">
              <a:rPr lang="en-US" smtClean="0"/>
              <a:t>3</a:t>
            </a:fld>
            <a:endParaRPr lang="en-US" dirty="0"/>
          </a:p>
        </p:txBody>
      </p:sp>
      <p:sp>
        <p:nvSpPr>
          <p:cNvPr id="5" name="TextBox 4">
            <a:extLst>
              <a:ext uri="{FF2B5EF4-FFF2-40B4-BE49-F238E27FC236}">
                <a16:creationId xmlns:a16="http://schemas.microsoft.com/office/drawing/2014/main" id="{42450CA4-560A-3A3D-AC6F-11B401B811DF}"/>
              </a:ext>
            </a:extLst>
          </p:cNvPr>
          <p:cNvSpPr txBox="1"/>
          <p:nvPr/>
        </p:nvSpPr>
        <p:spPr>
          <a:xfrm>
            <a:off x="2807595" y="4941436"/>
            <a:ext cx="3013656" cy="1754326"/>
          </a:xfrm>
          <a:prstGeom prst="rect">
            <a:avLst/>
          </a:prstGeom>
          <a:noFill/>
        </p:spPr>
        <p:txBody>
          <a:bodyPr wrap="square" rtlCol="0">
            <a:spAutoFit/>
          </a:bodyPr>
          <a:lstStyle/>
          <a:p>
            <a:r>
              <a:rPr lang="en-US" dirty="0"/>
              <a:t>class A</a:t>
            </a:r>
            <a:br>
              <a:rPr lang="en-US" dirty="0"/>
            </a:br>
            <a:r>
              <a:rPr lang="en-US" dirty="0"/>
              <a:t>{</a:t>
            </a:r>
            <a:br>
              <a:rPr lang="en-US" dirty="0"/>
            </a:br>
            <a:r>
              <a:rPr lang="en-US" dirty="0"/>
              <a:t>    A(int </a:t>
            </a:r>
            <a:r>
              <a:rPr lang="en-US" dirty="0" err="1"/>
              <a:t>i</a:t>
            </a:r>
            <a:r>
              <a:rPr lang="en-US" dirty="0"/>
              <a:t>) {}</a:t>
            </a:r>
            <a:br>
              <a:rPr lang="en-US" dirty="0"/>
            </a:br>
            <a:r>
              <a:rPr lang="en-US" dirty="0"/>
              <a:t>}</a:t>
            </a:r>
            <a:br>
              <a:rPr lang="en-US" dirty="0"/>
            </a:br>
            <a:br>
              <a:rPr lang="en-US" dirty="0"/>
            </a:br>
            <a:endParaRPr lang="en-US" dirty="0"/>
          </a:p>
        </p:txBody>
      </p:sp>
      <p:sp>
        <p:nvSpPr>
          <p:cNvPr id="6" name="TextBox 5">
            <a:extLst>
              <a:ext uri="{FF2B5EF4-FFF2-40B4-BE49-F238E27FC236}">
                <a16:creationId xmlns:a16="http://schemas.microsoft.com/office/drawing/2014/main" id="{488E6083-5AAC-DFB3-B92F-4D23CF858650}"/>
              </a:ext>
            </a:extLst>
          </p:cNvPr>
          <p:cNvSpPr txBox="1"/>
          <p:nvPr/>
        </p:nvSpPr>
        <p:spPr>
          <a:xfrm>
            <a:off x="4812321" y="4915678"/>
            <a:ext cx="2017860" cy="2031325"/>
          </a:xfrm>
          <a:prstGeom prst="rect">
            <a:avLst/>
          </a:prstGeom>
          <a:noFill/>
        </p:spPr>
        <p:txBody>
          <a:bodyPr wrap="none" rtlCol="0">
            <a:spAutoFit/>
          </a:bodyPr>
          <a:lstStyle/>
          <a:p>
            <a:r>
              <a:rPr lang="en-US" dirty="0"/>
              <a:t>class B extends A</a:t>
            </a:r>
            <a:br>
              <a:rPr lang="en-US" dirty="0"/>
            </a:br>
            <a:r>
              <a:rPr lang="en-US" dirty="0"/>
              <a:t>{</a:t>
            </a:r>
            <a:br>
              <a:rPr lang="en-US" dirty="0"/>
            </a:br>
            <a:r>
              <a:rPr lang="en-US" dirty="0"/>
              <a:t>   B() {</a:t>
            </a:r>
            <a:br>
              <a:rPr lang="en-US" dirty="0"/>
            </a:br>
            <a:r>
              <a:rPr lang="en-US" dirty="0"/>
              <a:t>      super(5);</a:t>
            </a:r>
            <a:br>
              <a:rPr lang="en-US" dirty="0"/>
            </a:br>
            <a:r>
              <a:rPr lang="en-US" dirty="0"/>
              <a:t>  }</a:t>
            </a:r>
            <a:br>
              <a:rPr lang="en-US" dirty="0"/>
            </a:br>
            <a:r>
              <a:rPr lang="en-US" dirty="0"/>
              <a:t>}</a:t>
            </a:r>
          </a:p>
          <a:p>
            <a:endParaRPr lang="en-US" dirty="0"/>
          </a:p>
        </p:txBody>
      </p:sp>
    </p:spTree>
    <p:extLst>
      <p:ext uri="{BB962C8B-B14F-4D97-AF65-F5344CB8AC3E}">
        <p14:creationId xmlns:p14="http://schemas.microsoft.com/office/powerpoint/2010/main" val="2085924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B70A1-C95E-0FC9-1EBA-8FE10F2CDD59}"/>
              </a:ext>
            </a:extLst>
          </p:cNvPr>
          <p:cNvSpPr>
            <a:spLocks noGrp="1"/>
          </p:cNvSpPr>
          <p:nvPr>
            <p:ph type="title"/>
          </p:nvPr>
        </p:nvSpPr>
        <p:spPr/>
        <p:txBody>
          <a:bodyPr/>
          <a:lstStyle/>
          <a:p>
            <a:r>
              <a:rPr lang="en-US" sz="2400" b="1" i="1" dirty="0">
                <a:effectLst/>
                <a:latin typeface="Arial" panose="020B0604020202020204" pitchFamily="34" charset="0"/>
              </a:rPr>
              <a:t>Declared Type vs Actual Type</a:t>
            </a:r>
            <a:endParaRPr lang="en-US" dirty="0"/>
          </a:p>
        </p:txBody>
      </p:sp>
      <p:sp>
        <p:nvSpPr>
          <p:cNvPr id="3" name="Content Placeholder 2">
            <a:extLst>
              <a:ext uri="{FF2B5EF4-FFF2-40B4-BE49-F238E27FC236}">
                <a16:creationId xmlns:a16="http://schemas.microsoft.com/office/drawing/2014/main" id="{EF0E3F8A-D0EE-01ED-45CC-53EC3A4D5D0B}"/>
              </a:ext>
            </a:extLst>
          </p:cNvPr>
          <p:cNvSpPr>
            <a:spLocks noGrp="1"/>
          </p:cNvSpPr>
          <p:nvPr>
            <p:ph idx="1"/>
          </p:nvPr>
        </p:nvSpPr>
        <p:spPr>
          <a:xfrm>
            <a:off x="563631" y="800100"/>
            <a:ext cx="8000821" cy="2560609"/>
          </a:xfrm>
        </p:spPr>
        <p:txBody>
          <a:bodyPr>
            <a:normAutofit/>
          </a:bodyPr>
          <a:lstStyle/>
          <a:p>
            <a:pPr marL="0" marR="0" indent="0">
              <a:spcBef>
                <a:spcPts val="0"/>
              </a:spcBef>
              <a:spcAft>
                <a:spcPts val="0"/>
              </a:spcAft>
              <a:buNone/>
            </a:pPr>
            <a:r>
              <a:rPr lang="en-US" sz="2000" dirty="0"/>
              <a:t>Declared</a:t>
            </a:r>
            <a:r>
              <a:rPr lang="en-US" sz="2000" dirty="0">
                <a:effectLst/>
                <a:latin typeface="Times New Roman" panose="02020603050405020304" pitchFamily="18" charset="0"/>
                <a:ea typeface="Times New Roman" panose="02020603050405020304" pitchFamily="18" charset="0"/>
              </a:rPr>
              <a:t> type:</a:t>
            </a:r>
          </a:p>
          <a:p>
            <a:pPr>
              <a:spcBef>
                <a:spcPts val="0"/>
              </a:spcBef>
            </a:pPr>
            <a:r>
              <a:rPr lang="en-US" sz="2000" dirty="0">
                <a:latin typeface="Times New Roman" panose="02020603050405020304" pitchFamily="18" charset="0"/>
                <a:ea typeface="Times New Roman" panose="02020603050405020304" pitchFamily="18" charset="0"/>
              </a:rPr>
              <a:t>T</a:t>
            </a:r>
            <a:r>
              <a:rPr lang="en-US" sz="2000" dirty="0">
                <a:effectLst/>
                <a:latin typeface="Times New Roman" panose="02020603050405020304" pitchFamily="18" charset="0"/>
                <a:ea typeface="Times New Roman" panose="02020603050405020304" pitchFamily="18" charset="0"/>
              </a:rPr>
              <a:t>he type the variable is declared with</a:t>
            </a:r>
          </a:p>
          <a:p>
            <a:pPr>
              <a:spcBef>
                <a:spcPts val="0"/>
              </a:spcBef>
            </a:pPr>
            <a:r>
              <a:rPr lang="en-US" sz="2000" dirty="0">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ndicates what methods can be invoked</a:t>
            </a:r>
          </a:p>
          <a:p>
            <a:pPr>
              <a:spcBef>
                <a:spcPts val="0"/>
              </a:spcBef>
            </a:pPr>
            <a:r>
              <a:rPr lang="en-US" sz="2000" dirty="0">
                <a:effectLst/>
                <a:latin typeface="Times New Roman" panose="02020603050405020304" pitchFamily="18" charset="0"/>
                <a:ea typeface="Times New Roman" panose="02020603050405020304" pitchFamily="18" charset="0"/>
              </a:rPr>
              <a:t>Only methods defined in the declared type can be invoked on an object</a:t>
            </a:r>
          </a:p>
          <a:p>
            <a:pPr marL="0" marR="0">
              <a:spcBef>
                <a:spcPts val="0"/>
              </a:spcBef>
              <a:spcAft>
                <a:spcPts val="0"/>
              </a:spcAft>
            </a:pPr>
            <a:endParaRPr lang="en-US" sz="20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Actual type:</a:t>
            </a:r>
          </a:p>
          <a:p>
            <a:pPr>
              <a:spcBef>
                <a:spcPts val="0"/>
              </a:spcBef>
            </a:pPr>
            <a:r>
              <a:rPr lang="en-US" sz="2000" dirty="0">
                <a:latin typeface="Times New Roman" panose="02020603050405020304" pitchFamily="18" charset="0"/>
                <a:ea typeface="Times New Roman" panose="02020603050405020304" pitchFamily="18" charset="0"/>
              </a:rPr>
              <a:t>The t</a:t>
            </a:r>
            <a:r>
              <a:rPr lang="en-US" sz="2000" dirty="0">
                <a:effectLst/>
                <a:latin typeface="Times New Roman" panose="02020603050405020304" pitchFamily="18" charset="0"/>
                <a:ea typeface="Times New Roman" panose="02020603050405020304" pitchFamily="18" charset="0"/>
              </a:rPr>
              <a:t>ype of which the object is created with the constructor call</a:t>
            </a:r>
          </a:p>
          <a:p>
            <a:pPr>
              <a:spcBef>
                <a:spcPts val="0"/>
              </a:spcBef>
            </a:pPr>
            <a:r>
              <a:rPr lang="en-US" sz="2000" dirty="0">
                <a:effectLst/>
                <a:latin typeface="Times New Roman" panose="02020603050405020304" pitchFamily="18" charset="0"/>
                <a:ea typeface="Times New Roman" panose="02020603050405020304" pitchFamily="18" charset="0"/>
              </a:rPr>
              <a:t>Actual type determines run-time binding of method invocations</a:t>
            </a:r>
          </a:p>
          <a:p>
            <a:endParaRPr lang="en-US" sz="2000" dirty="0"/>
          </a:p>
        </p:txBody>
      </p:sp>
      <p:sp>
        <p:nvSpPr>
          <p:cNvPr id="4" name="Slide Number Placeholder 3">
            <a:extLst>
              <a:ext uri="{FF2B5EF4-FFF2-40B4-BE49-F238E27FC236}">
                <a16:creationId xmlns:a16="http://schemas.microsoft.com/office/drawing/2014/main" id="{B5B2806B-3BA2-CBBA-2A48-1AD8CBEE32A3}"/>
              </a:ext>
            </a:extLst>
          </p:cNvPr>
          <p:cNvSpPr>
            <a:spLocks noGrp="1"/>
          </p:cNvSpPr>
          <p:nvPr>
            <p:ph type="sldNum" sz="quarter" idx="12"/>
          </p:nvPr>
        </p:nvSpPr>
        <p:spPr/>
        <p:txBody>
          <a:bodyPr/>
          <a:lstStyle/>
          <a:p>
            <a:fld id="{6113E31D-E2AB-40D1-8B51-AFA5AFEF393A}" type="slidenum">
              <a:rPr lang="en-US" smtClean="0"/>
              <a:t>4</a:t>
            </a:fld>
            <a:endParaRPr lang="en-US" dirty="0"/>
          </a:p>
        </p:txBody>
      </p:sp>
      <p:pic>
        <p:nvPicPr>
          <p:cNvPr id="5" name="Picture 4" descr="TIJ317">
            <a:extLst>
              <a:ext uri="{FF2B5EF4-FFF2-40B4-BE49-F238E27FC236}">
                <a16:creationId xmlns:a16="http://schemas.microsoft.com/office/drawing/2014/main" id="{714D9AA1-9EEA-18D1-69E8-1555778565B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69818" y="3360709"/>
            <a:ext cx="3340735" cy="2397760"/>
          </a:xfrm>
          <a:prstGeom prst="rect">
            <a:avLst/>
          </a:prstGeom>
          <a:noFill/>
          <a:ln>
            <a:noFill/>
          </a:ln>
        </p:spPr>
      </p:pic>
      <p:sp>
        <p:nvSpPr>
          <p:cNvPr id="6" name="TextBox 5">
            <a:extLst>
              <a:ext uri="{FF2B5EF4-FFF2-40B4-BE49-F238E27FC236}">
                <a16:creationId xmlns:a16="http://schemas.microsoft.com/office/drawing/2014/main" id="{42F7A97F-01BC-F6E0-5668-09F278216C45}"/>
              </a:ext>
            </a:extLst>
          </p:cNvPr>
          <p:cNvSpPr txBox="1"/>
          <p:nvPr/>
        </p:nvSpPr>
        <p:spPr>
          <a:xfrm>
            <a:off x="7064471" y="4097924"/>
            <a:ext cx="1946943" cy="923330"/>
          </a:xfrm>
          <a:prstGeom prst="rect">
            <a:avLst/>
          </a:prstGeom>
          <a:noFill/>
        </p:spPr>
        <p:txBody>
          <a:bodyPr wrap="none" rtlCol="0">
            <a:spAutoFit/>
          </a:bodyPr>
          <a:lstStyle/>
          <a:p>
            <a:r>
              <a:rPr lang="en-US" dirty="0"/>
              <a:t>Shape s;</a:t>
            </a:r>
          </a:p>
          <a:p>
            <a:r>
              <a:rPr lang="en-US" dirty="0"/>
              <a:t>s = new Circle();</a:t>
            </a:r>
          </a:p>
          <a:p>
            <a:r>
              <a:rPr lang="en-US" dirty="0" err="1"/>
              <a:t>s.draw</a:t>
            </a:r>
            <a:r>
              <a:rPr lang="en-US" dirty="0"/>
              <a:t>();</a:t>
            </a:r>
          </a:p>
        </p:txBody>
      </p:sp>
    </p:spTree>
    <p:extLst>
      <p:ext uri="{BB962C8B-B14F-4D97-AF65-F5344CB8AC3E}">
        <p14:creationId xmlns:p14="http://schemas.microsoft.com/office/powerpoint/2010/main" val="1073505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872" y="462904"/>
            <a:ext cx="9820210" cy="467868"/>
          </a:xfrm>
        </p:spPr>
        <p:txBody>
          <a:bodyPr/>
          <a:lstStyle/>
          <a:p>
            <a:r>
              <a:rPr lang="en-US"/>
              <a:t>Encapsulation</a:t>
            </a:r>
            <a:endParaRPr lang="en-US" dirty="0"/>
          </a:p>
        </p:txBody>
      </p:sp>
      <p:sp>
        <p:nvSpPr>
          <p:cNvPr id="4" name="Slide Number Placeholder 3"/>
          <p:cNvSpPr>
            <a:spLocks noGrp="1"/>
          </p:cNvSpPr>
          <p:nvPr>
            <p:ph type="sldNum" sz="quarter" idx="12"/>
          </p:nvPr>
        </p:nvSpPr>
        <p:spPr/>
        <p:txBody>
          <a:bodyPr/>
          <a:lstStyle/>
          <a:p>
            <a:fld id="{6113E31D-E2AB-40D1-8B51-AFA5AFEF393A}" type="slidenum">
              <a:rPr lang="en-US" smtClean="0"/>
              <a:t>5</a:t>
            </a:fld>
            <a:endParaRPr lang="en-US" dirty="0"/>
          </a:p>
        </p:txBody>
      </p:sp>
      <p:sp>
        <p:nvSpPr>
          <p:cNvPr id="17" name="Content Placeholder 16">
            <a:extLst>
              <a:ext uri="{FF2B5EF4-FFF2-40B4-BE49-F238E27FC236}">
                <a16:creationId xmlns:a16="http://schemas.microsoft.com/office/drawing/2014/main" id="{12690C00-61F6-4142-B44E-28ABE7FAE8BF}"/>
              </a:ext>
            </a:extLst>
          </p:cNvPr>
          <p:cNvSpPr>
            <a:spLocks noGrp="1"/>
          </p:cNvSpPr>
          <p:nvPr>
            <p:ph idx="1"/>
          </p:nvPr>
        </p:nvSpPr>
        <p:spPr>
          <a:xfrm>
            <a:off x="880872" y="1191126"/>
            <a:ext cx="6602770" cy="3404937"/>
          </a:xfrm>
          <a:noFill/>
          <a:ln>
            <a:solidFill>
              <a:schemeClr val="bg1">
                <a:lumMod val="65000"/>
              </a:schemeClr>
            </a:solidFill>
          </a:ln>
        </p:spPr>
        <p:txBody>
          <a:bodyPr>
            <a:normAutofit/>
          </a:bodyPr>
          <a:lstStyle/>
          <a:p>
            <a:pPr marL="274320" lvl="1" indent="0">
              <a:buNone/>
            </a:pP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SavingAccount</a:t>
            </a:r>
            <a:r>
              <a:rPr lang="en-US" b="1" dirty="0">
                <a:solidFill>
                  <a:srgbClr val="000000"/>
                </a:solidFill>
                <a:latin typeface="Consolas" panose="020B0609020204030204" pitchFamily="49" charset="0"/>
              </a:rPr>
              <a:t> {</a:t>
            </a:r>
          </a:p>
          <a:p>
            <a:pPr marL="548640" lvl="2" indent="0">
              <a:buNone/>
            </a:pPr>
            <a:r>
              <a:rPr lang="fr-FR" b="1" dirty="0">
                <a:solidFill>
                  <a:srgbClr val="7F0055"/>
                </a:solidFill>
                <a:latin typeface="Consolas" panose="020B0609020204030204" pitchFamily="49" charset="0"/>
              </a:rPr>
              <a:t>double</a:t>
            </a:r>
            <a:r>
              <a:rPr lang="fr-FR" b="1" dirty="0">
                <a:solidFill>
                  <a:srgbClr val="000000"/>
                </a:solidFill>
                <a:latin typeface="Consolas" panose="020B0609020204030204" pitchFamily="49" charset="0"/>
              </a:rPr>
              <a:t> </a:t>
            </a:r>
            <a:r>
              <a:rPr lang="fr-FR" b="1" dirty="0" err="1">
                <a:solidFill>
                  <a:srgbClr val="0000C0"/>
                </a:solidFill>
                <a:latin typeface="Consolas" panose="020B0609020204030204" pitchFamily="49" charset="0"/>
              </a:rPr>
              <a:t>interest</a:t>
            </a:r>
            <a:r>
              <a:rPr lang="fr-FR" b="1" dirty="0">
                <a:solidFill>
                  <a:srgbClr val="000000"/>
                </a:solidFill>
                <a:latin typeface="Consolas" panose="020B0609020204030204" pitchFamily="49" charset="0"/>
              </a:rPr>
              <a:t> = 0.03, </a:t>
            </a:r>
            <a:r>
              <a:rPr lang="fr-FR" b="1" dirty="0">
                <a:solidFill>
                  <a:srgbClr val="0000C0"/>
                </a:solidFill>
                <a:latin typeface="Consolas" panose="020B0609020204030204" pitchFamily="49" charset="0"/>
              </a:rPr>
              <a:t>balance</a:t>
            </a:r>
            <a:r>
              <a:rPr lang="fr-FR" b="1" dirty="0">
                <a:solidFill>
                  <a:srgbClr val="000000"/>
                </a:solidFill>
                <a:latin typeface="Consolas" panose="020B0609020204030204" pitchFamily="49" charset="0"/>
              </a:rPr>
              <a:t>;</a:t>
            </a:r>
          </a:p>
          <a:p>
            <a:pPr marL="548640" lvl="2" indent="0">
              <a:buNone/>
            </a:pP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deposit(</a:t>
            </a:r>
            <a:r>
              <a:rPr lang="en-US" b="1" dirty="0">
                <a:solidFill>
                  <a:srgbClr val="7F0055"/>
                </a:solidFill>
                <a:latin typeface="Consolas" panose="020B0609020204030204" pitchFamily="49" charset="0"/>
              </a:rPr>
              <a:t>double</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deposit</a:t>
            </a:r>
            <a:r>
              <a:rPr lang="en-US" b="1" dirty="0">
                <a:solidFill>
                  <a:srgbClr val="000000"/>
                </a:solidFill>
                <a:latin typeface="Consolas" panose="020B0609020204030204" pitchFamily="49" charset="0"/>
              </a:rPr>
              <a:t>) {</a:t>
            </a:r>
          </a:p>
          <a:p>
            <a:pPr marL="822960" lvl="3" indent="0">
              <a:buNone/>
            </a:pPr>
            <a:r>
              <a:rPr lang="en-US" dirty="0">
                <a:solidFill>
                  <a:srgbClr val="0000C0"/>
                </a:solidFill>
                <a:latin typeface="Consolas" panose="020B0609020204030204" pitchFamily="49" charset="0"/>
              </a:rPr>
              <a:t>balance</a:t>
            </a:r>
            <a:r>
              <a:rPr lang="en-US" dirty="0">
                <a:solidFill>
                  <a:srgbClr val="000000"/>
                </a:solidFill>
                <a:latin typeface="Consolas" panose="020B0609020204030204" pitchFamily="49" charset="0"/>
              </a:rPr>
              <a:t> += </a:t>
            </a:r>
            <a:r>
              <a:rPr lang="en-US" dirty="0">
                <a:solidFill>
                  <a:srgbClr val="6A3E3E"/>
                </a:solidFill>
                <a:latin typeface="Consolas" panose="020B0609020204030204" pitchFamily="49" charset="0"/>
              </a:rPr>
              <a:t>deposit</a:t>
            </a:r>
            <a:r>
              <a:rPr lang="en-US" dirty="0">
                <a:solidFill>
                  <a:srgbClr val="000000"/>
                </a:solidFill>
                <a:latin typeface="Consolas" panose="020B0609020204030204" pitchFamily="49" charset="0"/>
              </a:rPr>
              <a:t>;</a:t>
            </a:r>
            <a:endParaRPr lang="en-US" b="1" dirty="0">
              <a:solidFill>
                <a:srgbClr val="000000"/>
              </a:solidFill>
              <a:latin typeface="Consolas" panose="020B0609020204030204" pitchFamily="49" charset="0"/>
            </a:endParaRPr>
          </a:p>
          <a:p>
            <a:pPr marL="548640" lvl="2" indent="0">
              <a:buNone/>
            </a:pPr>
            <a:r>
              <a:rPr lang="en-US" dirty="0">
                <a:solidFill>
                  <a:srgbClr val="000000"/>
                </a:solidFill>
                <a:latin typeface="Consolas" panose="020B0609020204030204" pitchFamily="49" charset="0"/>
              </a:rPr>
              <a:t>}</a:t>
            </a:r>
          </a:p>
          <a:p>
            <a:pPr marL="548640" lvl="2" indent="0">
              <a:buNone/>
            </a:pPr>
            <a:r>
              <a:rPr lang="en-US" b="1" dirty="0">
                <a:solidFill>
                  <a:srgbClr val="7F0055"/>
                </a:solidFill>
                <a:latin typeface="Consolas" panose="020B0609020204030204" pitchFamily="49" charset="0"/>
              </a:rPr>
              <a:t>double</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calculateBalance</a:t>
            </a:r>
            <a:r>
              <a:rPr lang="en-US" b="1" dirty="0">
                <a:solidFill>
                  <a:srgbClr val="000000"/>
                </a:solidFill>
                <a:latin typeface="Consolas" panose="020B0609020204030204" pitchFamily="49" charset="0"/>
              </a:rPr>
              <a:t>() {</a:t>
            </a:r>
          </a:p>
          <a:p>
            <a:pPr marL="822960" lvl="3" indent="0">
              <a:buNone/>
            </a:pPr>
            <a:r>
              <a:rPr lang="en-US" dirty="0">
                <a:solidFill>
                  <a:srgbClr val="3F7F5F"/>
                </a:solidFill>
                <a:latin typeface="Consolas" panose="020B0609020204030204" pitchFamily="49" charset="0"/>
              </a:rPr>
              <a:t>//some interest-calculations </a:t>
            </a:r>
          </a:p>
          <a:p>
            <a:pPr marL="822960" lvl="3" indent="0">
              <a:buNone/>
            </a:pPr>
            <a:r>
              <a:rPr lang="en-US" b="1" dirty="0">
                <a:solidFill>
                  <a:srgbClr val="7F0055"/>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a:solidFill>
                  <a:srgbClr val="0000C0"/>
                </a:solidFill>
                <a:latin typeface="Consolas" panose="020B0609020204030204" pitchFamily="49" charset="0"/>
              </a:rPr>
              <a:t>balance</a:t>
            </a:r>
            <a:r>
              <a:rPr lang="en-US" b="1" dirty="0">
                <a:solidFill>
                  <a:srgbClr val="000000"/>
                </a:solidFill>
                <a:latin typeface="Consolas" panose="020B0609020204030204" pitchFamily="49" charset="0"/>
              </a:rPr>
              <a:t>;</a:t>
            </a:r>
          </a:p>
          <a:p>
            <a:pPr marL="548640" lvl="2" indent="0">
              <a:buNone/>
            </a:pPr>
            <a:r>
              <a:rPr lang="en-US" dirty="0">
                <a:solidFill>
                  <a:srgbClr val="000000"/>
                </a:solidFill>
                <a:latin typeface="Consolas" panose="020B0609020204030204" pitchFamily="49" charset="0"/>
              </a:rPr>
              <a:t>}</a:t>
            </a:r>
          </a:p>
          <a:p>
            <a:pPr marL="274320" lvl="1" indent="0">
              <a:buNone/>
            </a:pPr>
            <a:r>
              <a:rPr lang="en-US" dirty="0">
                <a:solidFill>
                  <a:srgbClr val="000000"/>
                </a:solidFill>
                <a:latin typeface="Consolas" panose="020B0609020204030204" pitchFamily="49" charset="0"/>
              </a:rPr>
              <a:t>}</a:t>
            </a:r>
          </a:p>
          <a:p>
            <a:endParaRPr lang="en-US" dirty="0"/>
          </a:p>
        </p:txBody>
      </p:sp>
      <p:sp>
        <p:nvSpPr>
          <p:cNvPr id="19" name="TextBox 18">
            <a:extLst>
              <a:ext uri="{FF2B5EF4-FFF2-40B4-BE49-F238E27FC236}">
                <a16:creationId xmlns:a16="http://schemas.microsoft.com/office/drawing/2014/main" id="{351DC422-10A4-49C4-932D-BCE00A59DE12}"/>
              </a:ext>
            </a:extLst>
          </p:cNvPr>
          <p:cNvSpPr txBox="1"/>
          <p:nvPr/>
        </p:nvSpPr>
        <p:spPr>
          <a:xfrm>
            <a:off x="2049975" y="3913837"/>
            <a:ext cx="7182255" cy="2862322"/>
          </a:xfrm>
          <a:prstGeom prst="rect">
            <a:avLst/>
          </a:prstGeom>
          <a:solidFill>
            <a:schemeClr val="bg1"/>
          </a:solidFill>
          <a:ln>
            <a:solidFill>
              <a:schemeClr val="bg1">
                <a:lumMod val="65000"/>
              </a:schemeClr>
            </a:solidFill>
          </a:ln>
        </p:spPr>
        <p:txBody>
          <a:bodyPr wrap="square" rtlCol="0">
            <a:spAutoFit/>
          </a:bodyPr>
          <a:lstStyle/>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ATM {</a:t>
            </a:r>
          </a:p>
          <a:p>
            <a:pPr lvl="1"/>
            <a:r>
              <a:rPr lang="en-US" dirty="0" err="1">
                <a:solidFill>
                  <a:srgbClr val="000000"/>
                </a:solidFill>
                <a:latin typeface="Consolas" panose="020B0609020204030204" pitchFamily="49" charset="0"/>
              </a:rPr>
              <a:t>SavingAccount</a:t>
            </a:r>
            <a:r>
              <a:rPr lang="en-US" dirty="0">
                <a:solidFill>
                  <a:srgbClr val="000000"/>
                </a:solidFill>
                <a:latin typeface="Consolas" panose="020B0609020204030204" pitchFamily="49" charset="0"/>
              </a:rPr>
              <a:t> </a:t>
            </a:r>
            <a:r>
              <a:rPr lang="en-US" dirty="0" err="1">
                <a:solidFill>
                  <a:srgbClr val="0000C0"/>
                </a:solidFill>
                <a:latin typeface="Consolas" panose="020B0609020204030204" pitchFamily="49" charset="0"/>
              </a:rPr>
              <a:t>savingAccount</a:t>
            </a:r>
            <a:r>
              <a:rPr lang="en-US" dirty="0">
                <a:solidFill>
                  <a:srgbClr val="000000"/>
                </a:solidFill>
                <a:latin typeface="Consolas" panose="020B0609020204030204" pitchFamily="49" charset="0"/>
              </a:rPr>
              <a:t>;</a:t>
            </a:r>
          </a:p>
          <a:p>
            <a:pPr lvl="1"/>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depositCheck</a:t>
            </a:r>
            <a:r>
              <a:rPr lang="en-US" b="1" dirty="0">
                <a:solidFill>
                  <a:srgbClr val="000000"/>
                </a:solidFill>
                <a:latin typeface="Consolas" panose="020B0609020204030204" pitchFamily="49" charset="0"/>
              </a:rPr>
              <a:t>(</a:t>
            </a:r>
            <a:r>
              <a:rPr lang="en-US" b="1" dirty="0">
                <a:solidFill>
                  <a:srgbClr val="7F0055"/>
                </a:solidFill>
                <a:latin typeface="Consolas" panose="020B0609020204030204" pitchFamily="49" charset="0"/>
              </a:rPr>
              <a:t>double</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amount</a:t>
            </a:r>
            <a:r>
              <a:rPr lang="en-US" b="1" dirty="0">
                <a:solidFill>
                  <a:srgbClr val="000000"/>
                </a:solidFill>
                <a:latin typeface="Consolas" panose="020B0609020204030204" pitchFamily="49" charset="0"/>
              </a:rPr>
              <a:t>) {</a:t>
            </a:r>
          </a:p>
          <a:p>
            <a:pPr lvl="2"/>
            <a:r>
              <a:rPr lang="en-US" dirty="0" err="1">
                <a:solidFill>
                  <a:srgbClr val="0000C0"/>
                </a:solidFill>
                <a:latin typeface="Consolas" panose="020B0609020204030204" pitchFamily="49" charset="0"/>
              </a:rPr>
              <a:t>savingAccount</a:t>
            </a:r>
            <a:r>
              <a:rPr lang="en-US" dirty="0" err="1">
                <a:solidFill>
                  <a:srgbClr val="000000"/>
                </a:solidFill>
                <a:latin typeface="Consolas" panose="020B0609020204030204" pitchFamily="49" charset="0"/>
              </a:rPr>
              <a:t>.deposit</a:t>
            </a:r>
            <a:r>
              <a:rPr lang="en-US" dirty="0">
                <a:solidFill>
                  <a:srgbClr val="000000"/>
                </a:solidFill>
                <a:latin typeface="Consolas" panose="020B0609020204030204" pitchFamily="49" charset="0"/>
              </a:rPr>
              <a:t>(</a:t>
            </a:r>
            <a:r>
              <a:rPr lang="en-US" dirty="0">
                <a:solidFill>
                  <a:srgbClr val="6A3E3E"/>
                </a:solidFill>
                <a:latin typeface="Consolas" panose="020B0609020204030204" pitchFamily="49" charset="0"/>
              </a:rPr>
              <a:t>amount</a:t>
            </a:r>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p>
          <a:p>
            <a:pPr lvl="1"/>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printBalance</a:t>
            </a:r>
            <a:r>
              <a:rPr lang="en-US" b="1" dirty="0">
                <a:solidFill>
                  <a:srgbClr val="000000"/>
                </a:solidFill>
                <a:latin typeface="Consolas" panose="020B0609020204030204" pitchFamily="49" charset="0"/>
              </a:rPr>
              <a:t>() {</a:t>
            </a:r>
          </a:p>
          <a:p>
            <a:pPr lvl="1"/>
            <a:r>
              <a:rPr lang="en-US" b="1" dirty="0">
                <a:solidFill>
                  <a:srgbClr val="000000"/>
                </a:solidFill>
                <a:latin typeface="Consolas" panose="020B0609020204030204" pitchFamily="49" charset="0"/>
              </a:rPr>
              <a:t>	</a:t>
            </a:r>
          </a:p>
          <a:p>
            <a:pPr lvl="2"/>
            <a:endParaRPr lang="en-US" dirty="0">
              <a:solidFill>
                <a:srgbClr val="000000"/>
              </a:solidFill>
              <a:latin typeface="Consolas" panose="020B0609020204030204" pitchFamily="49" charset="0"/>
            </a:endParaRPr>
          </a:p>
          <a:p>
            <a:pPr lvl="2"/>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err="1">
                <a:solidFill>
                  <a:srgbClr val="0000C0"/>
                </a:solidFill>
                <a:latin typeface="Consolas" panose="020B0609020204030204" pitchFamily="49" charset="0"/>
              </a:rPr>
              <a:t>savingAccount</a:t>
            </a:r>
            <a:r>
              <a:rPr lang="en-US" b="1" i="1" dirty="0" err="1">
                <a:solidFill>
                  <a:srgbClr val="000000"/>
                </a:solidFill>
                <a:latin typeface="Consolas" panose="020B0609020204030204" pitchFamily="49" charset="0"/>
              </a:rPr>
              <a:t>.</a:t>
            </a:r>
            <a:r>
              <a:rPr lang="en-US" b="1" i="1" dirty="0" err="1">
                <a:solidFill>
                  <a:srgbClr val="0000C0"/>
                </a:solidFill>
                <a:latin typeface="Consolas" panose="020B0609020204030204" pitchFamily="49" charset="0"/>
              </a:rPr>
              <a:t>balance</a:t>
            </a:r>
            <a:r>
              <a:rPr lang="en-US" b="1" i="1"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r>
              <a:rPr lang="en-US" sz="1800" dirty="0">
                <a:solidFill>
                  <a:srgbClr val="000000"/>
                </a:solidFill>
                <a:latin typeface="Consolas" panose="020B0609020204030204" pitchFamily="49" charset="0"/>
              </a:rPr>
              <a:t>}</a:t>
            </a:r>
            <a:endParaRPr lang="en-US" dirty="0"/>
          </a:p>
        </p:txBody>
      </p:sp>
      <p:pic>
        <p:nvPicPr>
          <p:cNvPr id="20" name="Picture 19" descr="Generated by PlantUML">
            <a:extLst>
              <a:ext uri="{FF2B5EF4-FFF2-40B4-BE49-F238E27FC236}">
                <a16:creationId xmlns:a16="http://schemas.microsoft.com/office/drawing/2014/main" id="{4F49E5F6-2536-4959-A744-7CED5B18A7C0}"/>
              </a:ext>
            </a:extLst>
          </p:cNvPr>
          <p:cNvPicPr/>
          <p:nvPr/>
        </p:nvPicPr>
        <p:blipFill>
          <a:blip r:embed="rId2">
            <a:extLst>
              <a:ext uri="{28A0092B-C50C-407E-A947-70E740481C1C}">
                <a14:useLocalDpi xmlns:a14="http://schemas.microsoft.com/office/drawing/2010/main" val="0"/>
              </a:ext>
            </a:extLst>
          </a:blip>
          <a:stretch>
            <a:fillRect/>
          </a:stretch>
        </p:blipFill>
        <p:spPr>
          <a:xfrm>
            <a:off x="7868653" y="930771"/>
            <a:ext cx="3442476" cy="4399217"/>
          </a:xfrm>
          <a:prstGeom prst="rect">
            <a:avLst/>
          </a:prstGeom>
        </p:spPr>
      </p:pic>
      <p:sp>
        <p:nvSpPr>
          <p:cNvPr id="21" name="TextBox 20">
            <a:extLst>
              <a:ext uri="{FF2B5EF4-FFF2-40B4-BE49-F238E27FC236}">
                <a16:creationId xmlns:a16="http://schemas.microsoft.com/office/drawing/2014/main" id="{F86730CF-F3DF-404B-A8AD-58AE96A85FA7}"/>
              </a:ext>
            </a:extLst>
          </p:cNvPr>
          <p:cNvSpPr txBox="1"/>
          <p:nvPr/>
        </p:nvSpPr>
        <p:spPr>
          <a:xfrm>
            <a:off x="2959769" y="5585669"/>
            <a:ext cx="6263253" cy="646331"/>
          </a:xfrm>
          <a:prstGeom prst="rect">
            <a:avLst/>
          </a:prstGeom>
          <a:noFill/>
        </p:spPr>
        <p:txBody>
          <a:bodyPr wrap="none" rtlCol="0">
            <a:spAutoFit/>
          </a:bodyPr>
          <a:lstStyle/>
          <a:p>
            <a:pPr algn="l"/>
            <a:r>
              <a:rPr lang="en-US" sz="1800" dirty="0" err="1">
                <a:solidFill>
                  <a:srgbClr val="0000C0"/>
                </a:solidFill>
                <a:highlight>
                  <a:srgbClr val="FFFF00"/>
                </a:highlight>
                <a:latin typeface="Consolas" panose="020B0609020204030204" pitchFamily="49" charset="0"/>
              </a:rPr>
              <a:t>savingAccount</a:t>
            </a:r>
            <a:r>
              <a:rPr lang="en-US" sz="1800" dirty="0" err="1">
                <a:solidFill>
                  <a:srgbClr val="000000"/>
                </a:solidFill>
                <a:highlight>
                  <a:srgbClr val="FFFF00"/>
                </a:highlight>
                <a:latin typeface="Consolas" panose="020B0609020204030204" pitchFamily="49" charset="0"/>
              </a:rPr>
              <a:t>.</a:t>
            </a:r>
            <a:r>
              <a:rPr lang="en-US" sz="1800" dirty="0" err="1">
                <a:solidFill>
                  <a:srgbClr val="0000C0"/>
                </a:solidFill>
                <a:highlight>
                  <a:srgbClr val="FFFF00"/>
                </a:highlight>
                <a:latin typeface="Consolas" panose="020B0609020204030204" pitchFamily="49" charset="0"/>
              </a:rPr>
              <a:t>interest</a:t>
            </a:r>
            <a:r>
              <a:rPr lang="en-US" sz="1800" dirty="0">
                <a:solidFill>
                  <a:srgbClr val="000000"/>
                </a:solidFill>
                <a:highlight>
                  <a:srgbClr val="FFFF00"/>
                </a:highlight>
                <a:latin typeface="Consolas" panose="020B0609020204030204" pitchFamily="49" charset="0"/>
              </a:rPr>
              <a:t> = 0.05;</a:t>
            </a:r>
          </a:p>
          <a:p>
            <a:pPr algn="l"/>
            <a:r>
              <a:rPr lang="en-US" sz="1800" dirty="0" err="1">
                <a:solidFill>
                  <a:srgbClr val="0000C0"/>
                </a:solidFill>
                <a:highlight>
                  <a:srgbClr val="FFFF00"/>
                </a:highlight>
                <a:latin typeface="Consolas" panose="020B0609020204030204" pitchFamily="49" charset="0"/>
              </a:rPr>
              <a:t>savingAccount</a:t>
            </a:r>
            <a:r>
              <a:rPr lang="en-US" sz="1800" dirty="0" err="1">
                <a:solidFill>
                  <a:srgbClr val="000000"/>
                </a:solidFill>
                <a:highlight>
                  <a:srgbClr val="FFFF00"/>
                </a:highlight>
                <a:latin typeface="Consolas" panose="020B0609020204030204" pitchFamily="49" charset="0"/>
              </a:rPr>
              <a:t>.</a:t>
            </a:r>
            <a:r>
              <a:rPr lang="en-US" sz="1800" dirty="0" err="1">
                <a:solidFill>
                  <a:srgbClr val="0000C0"/>
                </a:solidFill>
                <a:highlight>
                  <a:srgbClr val="FFFF00"/>
                </a:highlight>
                <a:latin typeface="Consolas" panose="020B0609020204030204" pitchFamily="49" charset="0"/>
              </a:rPr>
              <a:t>balance</a:t>
            </a:r>
            <a:r>
              <a:rPr lang="en-US" sz="1800" dirty="0">
                <a:solidFill>
                  <a:srgbClr val="000000"/>
                </a:solidFill>
                <a:highlight>
                  <a:srgbClr val="FFFF00"/>
                </a:highlight>
                <a:latin typeface="Consolas" panose="020B0609020204030204" pitchFamily="49" charset="0"/>
              </a:rPr>
              <a:t> *= </a:t>
            </a:r>
            <a:r>
              <a:rPr lang="en-US" sz="1800" dirty="0" err="1">
                <a:solidFill>
                  <a:srgbClr val="0000C0"/>
                </a:solidFill>
                <a:highlight>
                  <a:srgbClr val="FFFF00"/>
                </a:highlight>
                <a:latin typeface="Consolas" panose="020B0609020204030204" pitchFamily="49" charset="0"/>
              </a:rPr>
              <a:t>savingAccount</a:t>
            </a:r>
            <a:r>
              <a:rPr lang="en-US" sz="1800" dirty="0" err="1">
                <a:solidFill>
                  <a:srgbClr val="000000"/>
                </a:solidFill>
                <a:highlight>
                  <a:srgbClr val="FFFF00"/>
                </a:highlight>
                <a:latin typeface="Consolas" panose="020B0609020204030204" pitchFamily="49" charset="0"/>
              </a:rPr>
              <a:t>.</a:t>
            </a:r>
            <a:r>
              <a:rPr lang="en-US" sz="1800" dirty="0" err="1">
                <a:solidFill>
                  <a:srgbClr val="0000C0"/>
                </a:solidFill>
                <a:highlight>
                  <a:srgbClr val="FFFF00"/>
                </a:highlight>
                <a:latin typeface="Consolas" panose="020B0609020204030204" pitchFamily="49" charset="0"/>
              </a:rPr>
              <a:t>interest</a:t>
            </a:r>
            <a:r>
              <a:rPr lang="en-US" sz="1800" dirty="0">
                <a:solidFill>
                  <a:srgbClr val="000000"/>
                </a:solidFill>
                <a:highlight>
                  <a:srgbClr val="FFFF00"/>
                </a:highlight>
                <a:latin typeface="Consolas" panose="020B0609020204030204" pitchFamily="49" charset="0"/>
              </a:rPr>
              <a:t>;</a:t>
            </a:r>
            <a:endParaRPr lang="en-US" dirty="0">
              <a:highlight>
                <a:srgbClr val="FFFF00"/>
              </a:highlight>
            </a:endParaRPr>
          </a:p>
        </p:txBody>
      </p:sp>
    </p:spTree>
    <p:extLst>
      <p:ext uri="{BB962C8B-B14F-4D97-AF65-F5344CB8AC3E}">
        <p14:creationId xmlns:p14="http://schemas.microsoft.com/office/powerpoint/2010/main" val="1163140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animBg="1"/>
      <p:bldP spid="19" grpId="0" animBg="1"/>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872" y="462904"/>
            <a:ext cx="9820210" cy="467868"/>
          </a:xfrm>
        </p:spPr>
        <p:txBody>
          <a:bodyPr/>
          <a:lstStyle/>
          <a:p>
            <a:r>
              <a:rPr lang="en-US" dirty="0"/>
              <a:t>Encapsulation</a:t>
            </a:r>
          </a:p>
        </p:txBody>
      </p:sp>
      <p:sp>
        <p:nvSpPr>
          <p:cNvPr id="4" name="Slide Number Placeholder 3"/>
          <p:cNvSpPr>
            <a:spLocks noGrp="1"/>
          </p:cNvSpPr>
          <p:nvPr>
            <p:ph type="sldNum" sz="quarter" idx="12"/>
          </p:nvPr>
        </p:nvSpPr>
        <p:spPr/>
        <p:txBody>
          <a:bodyPr/>
          <a:lstStyle/>
          <a:p>
            <a:fld id="{6113E31D-E2AB-40D1-8B51-AFA5AFEF393A}" type="slidenum">
              <a:rPr lang="en-US" smtClean="0"/>
              <a:t>6</a:t>
            </a:fld>
            <a:endParaRPr lang="en-US" dirty="0"/>
          </a:p>
        </p:txBody>
      </p:sp>
      <p:sp>
        <p:nvSpPr>
          <p:cNvPr id="17" name="Content Placeholder 16">
            <a:extLst>
              <a:ext uri="{FF2B5EF4-FFF2-40B4-BE49-F238E27FC236}">
                <a16:creationId xmlns:a16="http://schemas.microsoft.com/office/drawing/2014/main" id="{12690C00-61F6-4142-B44E-28ABE7FAE8BF}"/>
              </a:ext>
            </a:extLst>
          </p:cNvPr>
          <p:cNvSpPr>
            <a:spLocks noGrp="1"/>
          </p:cNvSpPr>
          <p:nvPr>
            <p:ph idx="1"/>
          </p:nvPr>
        </p:nvSpPr>
        <p:spPr>
          <a:xfrm>
            <a:off x="880872" y="1191126"/>
            <a:ext cx="6602770" cy="3404937"/>
          </a:xfrm>
          <a:noFill/>
          <a:ln>
            <a:solidFill>
              <a:schemeClr val="bg1">
                <a:lumMod val="65000"/>
              </a:schemeClr>
            </a:solidFill>
          </a:ln>
        </p:spPr>
        <p:txBody>
          <a:bodyPr>
            <a:normAutofit/>
          </a:bodyPr>
          <a:lstStyle/>
          <a:p>
            <a:pPr marL="274320" lvl="1" indent="0">
              <a:buNone/>
            </a:pP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SavingAccount</a:t>
            </a:r>
            <a:r>
              <a:rPr lang="en-US" b="1" dirty="0">
                <a:solidFill>
                  <a:srgbClr val="000000"/>
                </a:solidFill>
                <a:latin typeface="Consolas" panose="020B0609020204030204" pitchFamily="49" charset="0"/>
              </a:rPr>
              <a:t> {</a:t>
            </a:r>
          </a:p>
          <a:p>
            <a:pPr marL="548640" lvl="2" indent="0">
              <a:buNone/>
            </a:pPr>
            <a:r>
              <a:rPr lang="fr-FR" b="1" dirty="0" err="1">
                <a:solidFill>
                  <a:srgbClr val="7F0055"/>
                </a:solidFill>
                <a:highlight>
                  <a:srgbClr val="FFFF00"/>
                </a:highlight>
                <a:latin typeface="Consolas" panose="020B0609020204030204" pitchFamily="49" charset="0"/>
              </a:rPr>
              <a:t>private</a:t>
            </a:r>
            <a:r>
              <a:rPr lang="fr-FR" b="1" dirty="0">
                <a:solidFill>
                  <a:srgbClr val="7F0055"/>
                </a:solidFill>
                <a:highlight>
                  <a:srgbClr val="FFFF00"/>
                </a:highlight>
                <a:latin typeface="Consolas" panose="020B0609020204030204" pitchFamily="49" charset="0"/>
              </a:rPr>
              <a:t> </a:t>
            </a:r>
            <a:r>
              <a:rPr lang="fr-FR" b="1" dirty="0">
                <a:solidFill>
                  <a:srgbClr val="7F0055"/>
                </a:solidFill>
                <a:latin typeface="Consolas" panose="020B0609020204030204" pitchFamily="49" charset="0"/>
              </a:rPr>
              <a:t>double</a:t>
            </a:r>
            <a:r>
              <a:rPr lang="fr-FR" b="1" dirty="0">
                <a:solidFill>
                  <a:srgbClr val="000000"/>
                </a:solidFill>
                <a:latin typeface="Consolas" panose="020B0609020204030204" pitchFamily="49" charset="0"/>
              </a:rPr>
              <a:t> </a:t>
            </a:r>
            <a:r>
              <a:rPr lang="fr-FR" b="1" dirty="0" err="1">
                <a:solidFill>
                  <a:srgbClr val="0000C0"/>
                </a:solidFill>
                <a:latin typeface="Consolas" panose="020B0609020204030204" pitchFamily="49" charset="0"/>
              </a:rPr>
              <a:t>interest</a:t>
            </a:r>
            <a:r>
              <a:rPr lang="fr-FR" b="1" dirty="0">
                <a:solidFill>
                  <a:srgbClr val="000000"/>
                </a:solidFill>
                <a:latin typeface="Consolas" panose="020B0609020204030204" pitchFamily="49" charset="0"/>
              </a:rPr>
              <a:t> = 0.03, </a:t>
            </a:r>
            <a:r>
              <a:rPr lang="fr-FR" b="1" dirty="0">
                <a:solidFill>
                  <a:srgbClr val="0000C0"/>
                </a:solidFill>
                <a:latin typeface="Consolas" panose="020B0609020204030204" pitchFamily="49" charset="0"/>
              </a:rPr>
              <a:t>balance</a:t>
            </a:r>
            <a:r>
              <a:rPr lang="fr-FR" b="1" dirty="0">
                <a:solidFill>
                  <a:srgbClr val="000000"/>
                </a:solidFill>
                <a:latin typeface="Consolas" panose="020B0609020204030204" pitchFamily="49" charset="0"/>
              </a:rPr>
              <a:t>;</a:t>
            </a:r>
          </a:p>
          <a:p>
            <a:pPr marL="548640" lvl="2" indent="0">
              <a:buNone/>
            </a:pP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deposit(</a:t>
            </a:r>
            <a:r>
              <a:rPr lang="en-US" b="1" dirty="0">
                <a:solidFill>
                  <a:srgbClr val="7F0055"/>
                </a:solidFill>
                <a:latin typeface="Consolas" panose="020B0609020204030204" pitchFamily="49" charset="0"/>
              </a:rPr>
              <a:t>double</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deposit</a:t>
            </a:r>
            <a:r>
              <a:rPr lang="en-US" b="1" dirty="0">
                <a:solidFill>
                  <a:srgbClr val="000000"/>
                </a:solidFill>
                <a:latin typeface="Consolas" panose="020B0609020204030204" pitchFamily="49" charset="0"/>
              </a:rPr>
              <a:t>) {</a:t>
            </a:r>
          </a:p>
          <a:p>
            <a:pPr marL="822960" lvl="3" indent="0">
              <a:buNone/>
            </a:pPr>
            <a:r>
              <a:rPr lang="en-US" dirty="0">
                <a:solidFill>
                  <a:srgbClr val="0000C0"/>
                </a:solidFill>
                <a:latin typeface="Consolas" panose="020B0609020204030204" pitchFamily="49" charset="0"/>
              </a:rPr>
              <a:t>balance</a:t>
            </a:r>
            <a:r>
              <a:rPr lang="en-US" dirty="0">
                <a:solidFill>
                  <a:srgbClr val="000000"/>
                </a:solidFill>
                <a:latin typeface="Consolas" panose="020B0609020204030204" pitchFamily="49" charset="0"/>
              </a:rPr>
              <a:t> += </a:t>
            </a:r>
            <a:r>
              <a:rPr lang="en-US" dirty="0">
                <a:solidFill>
                  <a:srgbClr val="6A3E3E"/>
                </a:solidFill>
                <a:latin typeface="Consolas" panose="020B0609020204030204" pitchFamily="49" charset="0"/>
              </a:rPr>
              <a:t>deposit</a:t>
            </a:r>
            <a:r>
              <a:rPr lang="en-US" dirty="0">
                <a:solidFill>
                  <a:srgbClr val="000000"/>
                </a:solidFill>
                <a:latin typeface="Consolas" panose="020B0609020204030204" pitchFamily="49" charset="0"/>
              </a:rPr>
              <a:t>;</a:t>
            </a:r>
            <a:endParaRPr lang="en-US" b="1" dirty="0">
              <a:solidFill>
                <a:srgbClr val="000000"/>
              </a:solidFill>
              <a:latin typeface="Consolas" panose="020B0609020204030204" pitchFamily="49" charset="0"/>
            </a:endParaRPr>
          </a:p>
          <a:p>
            <a:pPr marL="548640" lvl="2" indent="0">
              <a:buNone/>
            </a:pPr>
            <a:r>
              <a:rPr lang="en-US" dirty="0">
                <a:solidFill>
                  <a:srgbClr val="000000"/>
                </a:solidFill>
                <a:latin typeface="Consolas" panose="020B0609020204030204" pitchFamily="49" charset="0"/>
              </a:rPr>
              <a:t>}</a:t>
            </a:r>
          </a:p>
          <a:p>
            <a:pPr marL="548640" lvl="2" indent="0">
              <a:buNone/>
            </a:pPr>
            <a:r>
              <a:rPr lang="en-US" b="1" dirty="0">
                <a:solidFill>
                  <a:srgbClr val="7F0055"/>
                </a:solidFill>
                <a:latin typeface="Consolas" panose="020B0609020204030204" pitchFamily="49" charset="0"/>
              </a:rPr>
              <a:t>double</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calculateBalance</a:t>
            </a:r>
            <a:r>
              <a:rPr lang="en-US" b="1" dirty="0">
                <a:solidFill>
                  <a:srgbClr val="000000"/>
                </a:solidFill>
                <a:latin typeface="Consolas" panose="020B0609020204030204" pitchFamily="49" charset="0"/>
              </a:rPr>
              <a:t>() {</a:t>
            </a:r>
          </a:p>
          <a:p>
            <a:pPr marL="822960" lvl="3" indent="0">
              <a:buNone/>
            </a:pPr>
            <a:r>
              <a:rPr lang="en-US" dirty="0">
                <a:solidFill>
                  <a:srgbClr val="3F7F5F"/>
                </a:solidFill>
                <a:latin typeface="Consolas" panose="020B0609020204030204" pitchFamily="49" charset="0"/>
              </a:rPr>
              <a:t>//some interest-calculations </a:t>
            </a:r>
          </a:p>
          <a:p>
            <a:pPr marL="822960" lvl="3" indent="0">
              <a:buNone/>
            </a:pPr>
            <a:r>
              <a:rPr lang="en-US" b="1" dirty="0">
                <a:solidFill>
                  <a:srgbClr val="7F0055"/>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a:solidFill>
                  <a:srgbClr val="0000C0"/>
                </a:solidFill>
                <a:latin typeface="Consolas" panose="020B0609020204030204" pitchFamily="49" charset="0"/>
              </a:rPr>
              <a:t>balance</a:t>
            </a:r>
            <a:r>
              <a:rPr lang="en-US" b="1" dirty="0">
                <a:solidFill>
                  <a:srgbClr val="000000"/>
                </a:solidFill>
                <a:latin typeface="Consolas" panose="020B0609020204030204" pitchFamily="49" charset="0"/>
              </a:rPr>
              <a:t>;</a:t>
            </a:r>
          </a:p>
          <a:p>
            <a:pPr marL="548640" lvl="2" indent="0">
              <a:buNone/>
            </a:pPr>
            <a:r>
              <a:rPr lang="en-US" dirty="0">
                <a:solidFill>
                  <a:srgbClr val="000000"/>
                </a:solidFill>
                <a:latin typeface="Consolas" panose="020B0609020204030204" pitchFamily="49" charset="0"/>
              </a:rPr>
              <a:t>}</a:t>
            </a:r>
          </a:p>
          <a:p>
            <a:pPr marL="274320" lvl="1" indent="0">
              <a:buNone/>
            </a:pPr>
            <a:r>
              <a:rPr lang="en-US" dirty="0">
                <a:solidFill>
                  <a:srgbClr val="000000"/>
                </a:solidFill>
                <a:latin typeface="Consolas" panose="020B0609020204030204" pitchFamily="49" charset="0"/>
              </a:rPr>
              <a:t>}</a:t>
            </a:r>
          </a:p>
          <a:p>
            <a:endParaRPr lang="en-US" dirty="0"/>
          </a:p>
        </p:txBody>
      </p:sp>
      <p:sp>
        <p:nvSpPr>
          <p:cNvPr id="19" name="TextBox 18">
            <a:extLst>
              <a:ext uri="{FF2B5EF4-FFF2-40B4-BE49-F238E27FC236}">
                <a16:creationId xmlns:a16="http://schemas.microsoft.com/office/drawing/2014/main" id="{351DC422-10A4-49C4-932D-BCE00A59DE12}"/>
              </a:ext>
            </a:extLst>
          </p:cNvPr>
          <p:cNvSpPr txBox="1"/>
          <p:nvPr/>
        </p:nvSpPr>
        <p:spPr>
          <a:xfrm>
            <a:off x="2049976" y="3913837"/>
            <a:ext cx="7819769" cy="2862322"/>
          </a:xfrm>
          <a:prstGeom prst="rect">
            <a:avLst/>
          </a:prstGeom>
          <a:solidFill>
            <a:schemeClr val="bg1"/>
          </a:solidFill>
          <a:ln>
            <a:solidFill>
              <a:schemeClr val="bg1">
                <a:lumMod val="65000"/>
              </a:schemeClr>
            </a:solidFill>
          </a:ln>
        </p:spPr>
        <p:txBody>
          <a:bodyPr wrap="none" rtlCol="0">
            <a:spAutoFit/>
          </a:bodyPr>
          <a:lstStyle/>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ATM {</a:t>
            </a:r>
          </a:p>
          <a:p>
            <a:pPr lvl="1"/>
            <a:r>
              <a:rPr lang="en-US" dirty="0" err="1">
                <a:solidFill>
                  <a:srgbClr val="000000"/>
                </a:solidFill>
                <a:latin typeface="Consolas" panose="020B0609020204030204" pitchFamily="49" charset="0"/>
              </a:rPr>
              <a:t>SavingAccount</a:t>
            </a:r>
            <a:r>
              <a:rPr lang="en-US" dirty="0">
                <a:solidFill>
                  <a:srgbClr val="000000"/>
                </a:solidFill>
                <a:latin typeface="Consolas" panose="020B0609020204030204" pitchFamily="49" charset="0"/>
              </a:rPr>
              <a:t> </a:t>
            </a:r>
            <a:r>
              <a:rPr lang="en-US" dirty="0" err="1">
                <a:solidFill>
                  <a:srgbClr val="0000C0"/>
                </a:solidFill>
                <a:latin typeface="Consolas" panose="020B0609020204030204" pitchFamily="49" charset="0"/>
              </a:rPr>
              <a:t>savingAccount</a:t>
            </a:r>
            <a:r>
              <a:rPr lang="en-US" dirty="0">
                <a:solidFill>
                  <a:srgbClr val="000000"/>
                </a:solidFill>
                <a:latin typeface="Consolas" panose="020B0609020204030204" pitchFamily="49" charset="0"/>
              </a:rPr>
              <a:t>;</a:t>
            </a:r>
          </a:p>
          <a:p>
            <a:pPr lvl="1"/>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depositCheck</a:t>
            </a:r>
            <a:r>
              <a:rPr lang="en-US" b="1" dirty="0">
                <a:solidFill>
                  <a:srgbClr val="000000"/>
                </a:solidFill>
                <a:latin typeface="Consolas" panose="020B0609020204030204" pitchFamily="49" charset="0"/>
              </a:rPr>
              <a:t>(</a:t>
            </a:r>
            <a:r>
              <a:rPr lang="en-US" b="1" dirty="0">
                <a:solidFill>
                  <a:srgbClr val="7F0055"/>
                </a:solidFill>
                <a:latin typeface="Consolas" panose="020B0609020204030204" pitchFamily="49" charset="0"/>
              </a:rPr>
              <a:t>double</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amount</a:t>
            </a:r>
            <a:r>
              <a:rPr lang="en-US" b="1" dirty="0">
                <a:solidFill>
                  <a:srgbClr val="000000"/>
                </a:solidFill>
                <a:latin typeface="Consolas" panose="020B0609020204030204" pitchFamily="49" charset="0"/>
              </a:rPr>
              <a:t>) {</a:t>
            </a:r>
          </a:p>
          <a:p>
            <a:pPr lvl="2"/>
            <a:r>
              <a:rPr lang="en-US" dirty="0" err="1">
                <a:solidFill>
                  <a:srgbClr val="0000C0"/>
                </a:solidFill>
                <a:latin typeface="Consolas" panose="020B0609020204030204" pitchFamily="49" charset="0"/>
              </a:rPr>
              <a:t>savingAccount</a:t>
            </a:r>
            <a:r>
              <a:rPr lang="en-US" dirty="0" err="1">
                <a:solidFill>
                  <a:srgbClr val="000000"/>
                </a:solidFill>
                <a:latin typeface="Consolas" panose="020B0609020204030204" pitchFamily="49" charset="0"/>
              </a:rPr>
              <a:t>.deposit</a:t>
            </a:r>
            <a:r>
              <a:rPr lang="en-US" dirty="0">
                <a:solidFill>
                  <a:srgbClr val="000000"/>
                </a:solidFill>
                <a:latin typeface="Consolas" panose="020B0609020204030204" pitchFamily="49" charset="0"/>
              </a:rPr>
              <a:t>(</a:t>
            </a:r>
            <a:r>
              <a:rPr lang="en-US" dirty="0">
                <a:solidFill>
                  <a:srgbClr val="6A3E3E"/>
                </a:solidFill>
                <a:latin typeface="Consolas" panose="020B0609020204030204" pitchFamily="49" charset="0"/>
              </a:rPr>
              <a:t>amount</a:t>
            </a:r>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p>
          <a:p>
            <a:pPr lvl="1"/>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printBalance</a:t>
            </a:r>
            <a:r>
              <a:rPr lang="en-US" b="1" dirty="0">
                <a:solidFill>
                  <a:srgbClr val="000000"/>
                </a:solidFill>
                <a:latin typeface="Consolas" panose="020B0609020204030204" pitchFamily="49" charset="0"/>
              </a:rPr>
              <a:t>() {</a:t>
            </a:r>
          </a:p>
          <a:p>
            <a:pPr lvl="1"/>
            <a:r>
              <a:rPr lang="en-US" b="1" dirty="0">
                <a:solidFill>
                  <a:srgbClr val="000000"/>
                </a:solidFill>
                <a:latin typeface="Consolas" panose="020B0609020204030204" pitchFamily="49" charset="0"/>
              </a:rPr>
              <a:t>	</a:t>
            </a:r>
          </a:p>
          <a:p>
            <a:pPr lvl="2"/>
            <a:endParaRPr lang="en-US" dirty="0">
              <a:solidFill>
                <a:srgbClr val="000000"/>
              </a:solidFill>
              <a:latin typeface="Consolas" panose="020B0609020204030204" pitchFamily="49" charset="0"/>
            </a:endParaRPr>
          </a:p>
          <a:p>
            <a:pPr lvl="2"/>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err="1">
                <a:solidFill>
                  <a:srgbClr val="0000C0"/>
                </a:solidFill>
                <a:highlight>
                  <a:srgbClr val="FFFF00"/>
                </a:highlight>
                <a:latin typeface="Consolas" panose="020B0609020204030204" pitchFamily="49" charset="0"/>
              </a:rPr>
              <a:t>savingAccount</a:t>
            </a:r>
            <a:r>
              <a:rPr lang="en-US" b="1" i="1" dirty="0" err="1">
                <a:solidFill>
                  <a:srgbClr val="000000"/>
                </a:solidFill>
                <a:highlight>
                  <a:srgbClr val="FFFF00"/>
                </a:highlight>
                <a:latin typeface="Consolas" panose="020B0609020204030204" pitchFamily="49" charset="0"/>
              </a:rPr>
              <a:t>.calculateBalance</a:t>
            </a:r>
            <a:r>
              <a:rPr lang="en-US" b="1" i="1" dirty="0">
                <a:solidFill>
                  <a:srgbClr val="000000"/>
                </a:solidFill>
                <a:highlight>
                  <a:srgbClr val="FFFF00"/>
                </a:highlight>
                <a:latin typeface="Consolas" panose="020B0609020204030204" pitchFamily="49" charset="0"/>
              </a:rPr>
              <a:t>()</a:t>
            </a:r>
            <a:r>
              <a:rPr lang="en-US" b="1" i="1"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r>
              <a:rPr lang="en-US" sz="1800" dirty="0">
                <a:solidFill>
                  <a:srgbClr val="000000"/>
                </a:solidFill>
                <a:latin typeface="Consolas" panose="020B0609020204030204" pitchFamily="49" charset="0"/>
              </a:rPr>
              <a:t>}</a:t>
            </a:r>
            <a:endParaRPr lang="en-US" dirty="0"/>
          </a:p>
        </p:txBody>
      </p:sp>
      <p:sp>
        <p:nvSpPr>
          <p:cNvPr id="21" name="TextBox 20">
            <a:extLst>
              <a:ext uri="{FF2B5EF4-FFF2-40B4-BE49-F238E27FC236}">
                <a16:creationId xmlns:a16="http://schemas.microsoft.com/office/drawing/2014/main" id="{F86730CF-F3DF-404B-A8AD-58AE96A85FA7}"/>
              </a:ext>
            </a:extLst>
          </p:cNvPr>
          <p:cNvSpPr txBox="1"/>
          <p:nvPr/>
        </p:nvSpPr>
        <p:spPr>
          <a:xfrm>
            <a:off x="2959769" y="5585669"/>
            <a:ext cx="6263253" cy="646331"/>
          </a:xfrm>
          <a:prstGeom prst="rect">
            <a:avLst/>
          </a:prstGeom>
          <a:noFill/>
        </p:spPr>
        <p:txBody>
          <a:bodyPr wrap="none" rtlCol="0">
            <a:spAutoFit/>
          </a:bodyPr>
          <a:lstStyle/>
          <a:p>
            <a:pPr algn="l"/>
            <a:r>
              <a:rPr lang="en-US" sz="1800" dirty="0" err="1">
                <a:solidFill>
                  <a:srgbClr val="0000C0"/>
                </a:solidFill>
                <a:highlight>
                  <a:srgbClr val="FF0000"/>
                </a:highlight>
                <a:latin typeface="Consolas" panose="020B0609020204030204" pitchFamily="49" charset="0"/>
              </a:rPr>
              <a:t>savingAccount</a:t>
            </a:r>
            <a:r>
              <a:rPr lang="en-US" sz="1800" dirty="0" err="1">
                <a:solidFill>
                  <a:srgbClr val="000000"/>
                </a:solidFill>
                <a:highlight>
                  <a:srgbClr val="FF0000"/>
                </a:highlight>
                <a:latin typeface="Consolas" panose="020B0609020204030204" pitchFamily="49" charset="0"/>
              </a:rPr>
              <a:t>.</a:t>
            </a:r>
            <a:r>
              <a:rPr lang="en-US" sz="1800" dirty="0" err="1">
                <a:solidFill>
                  <a:srgbClr val="0000C0"/>
                </a:solidFill>
                <a:highlight>
                  <a:srgbClr val="FF0000"/>
                </a:highlight>
                <a:latin typeface="Consolas" panose="020B0609020204030204" pitchFamily="49" charset="0"/>
              </a:rPr>
              <a:t>interest</a:t>
            </a:r>
            <a:r>
              <a:rPr lang="en-US" sz="1800" dirty="0">
                <a:solidFill>
                  <a:srgbClr val="000000"/>
                </a:solidFill>
                <a:highlight>
                  <a:srgbClr val="FF0000"/>
                </a:highlight>
                <a:latin typeface="Consolas" panose="020B0609020204030204" pitchFamily="49" charset="0"/>
              </a:rPr>
              <a:t> = 0.05;</a:t>
            </a:r>
          </a:p>
          <a:p>
            <a:pPr algn="l"/>
            <a:r>
              <a:rPr lang="en-US" sz="1800" dirty="0" err="1">
                <a:solidFill>
                  <a:srgbClr val="0000C0"/>
                </a:solidFill>
                <a:highlight>
                  <a:srgbClr val="FF0000"/>
                </a:highlight>
                <a:latin typeface="Consolas" panose="020B0609020204030204" pitchFamily="49" charset="0"/>
              </a:rPr>
              <a:t>savingAccount</a:t>
            </a:r>
            <a:r>
              <a:rPr lang="en-US" sz="1800" dirty="0" err="1">
                <a:solidFill>
                  <a:srgbClr val="000000"/>
                </a:solidFill>
                <a:highlight>
                  <a:srgbClr val="FF0000"/>
                </a:highlight>
                <a:latin typeface="Consolas" panose="020B0609020204030204" pitchFamily="49" charset="0"/>
              </a:rPr>
              <a:t>.</a:t>
            </a:r>
            <a:r>
              <a:rPr lang="en-US" sz="1800" dirty="0" err="1">
                <a:solidFill>
                  <a:srgbClr val="0000C0"/>
                </a:solidFill>
                <a:highlight>
                  <a:srgbClr val="FF0000"/>
                </a:highlight>
                <a:latin typeface="Consolas" panose="020B0609020204030204" pitchFamily="49" charset="0"/>
              </a:rPr>
              <a:t>balance</a:t>
            </a:r>
            <a:r>
              <a:rPr lang="en-US" sz="1800" dirty="0">
                <a:solidFill>
                  <a:srgbClr val="000000"/>
                </a:solidFill>
                <a:highlight>
                  <a:srgbClr val="FF0000"/>
                </a:highlight>
                <a:latin typeface="Consolas" panose="020B0609020204030204" pitchFamily="49" charset="0"/>
              </a:rPr>
              <a:t> *= </a:t>
            </a:r>
            <a:r>
              <a:rPr lang="en-US" sz="1800" dirty="0" err="1">
                <a:solidFill>
                  <a:srgbClr val="0000C0"/>
                </a:solidFill>
                <a:highlight>
                  <a:srgbClr val="FF0000"/>
                </a:highlight>
                <a:latin typeface="Consolas" panose="020B0609020204030204" pitchFamily="49" charset="0"/>
              </a:rPr>
              <a:t>savingAccount</a:t>
            </a:r>
            <a:r>
              <a:rPr lang="en-US" sz="1800" dirty="0" err="1">
                <a:solidFill>
                  <a:srgbClr val="000000"/>
                </a:solidFill>
                <a:highlight>
                  <a:srgbClr val="FF0000"/>
                </a:highlight>
                <a:latin typeface="Consolas" panose="020B0609020204030204" pitchFamily="49" charset="0"/>
              </a:rPr>
              <a:t>.</a:t>
            </a:r>
            <a:r>
              <a:rPr lang="en-US" sz="1800" dirty="0" err="1">
                <a:solidFill>
                  <a:srgbClr val="0000C0"/>
                </a:solidFill>
                <a:highlight>
                  <a:srgbClr val="FF0000"/>
                </a:highlight>
                <a:latin typeface="Consolas" panose="020B0609020204030204" pitchFamily="49" charset="0"/>
              </a:rPr>
              <a:t>interest</a:t>
            </a:r>
            <a:r>
              <a:rPr lang="en-US" sz="1800" dirty="0">
                <a:solidFill>
                  <a:srgbClr val="000000"/>
                </a:solidFill>
                <a:highlight>
                  <a:srgbClr val="FF0000"/>
                </a:highlight>
                <a:latin typeface="Consolas" panose="020B0609020204030204" pitchFamily="49" charset="0"/>
              </a:rPr>
              <a:t>;</a:t>
            </a:r>
            <a:endParaRPr lang="en-US" dirty="0">
              <a:highlight>
                <a:srgbClr val="FF0000"/>
              </a:highlight>
            </a:endParaRPr>
          </a:p>
        </p:txBody>
      </p:sp>
      <p:pic>
        <p:nvPicPr>
          <p:cNvPr id="8" name="Picture 7" descr="Generated by PlantUML">
            <a:extLst>
              <a:ext uri="{FF2B5EF4-FFF2-40B4-BE49-F238E27FC236}">
                <a16:creationId xmlns:a16="http://schemas.microsoft.com/office/drawing/2014/main" id="{18EA7AF3-5AC0-4F32-8FB6-E0A24D96C8BC}"/>
              </a:ext>
            </a:extLst>
          </p:cNvPr>
          <p:cNvPicPr/>
          <p:nvPr/>
        </p:nvPicPr>
        <p:blipFill>
          <a:blip r:embed="rId3">
            <a:extLst>
              <a:ext uri="{28A0092B-C50C-407E-A947-70E740481C1C}">
                <a14:useLocalDpi xmlns:a14="http://schemas.microsoft.com/office/drawing/2010/main" val="0"/>
              </a:ext>
            </a:extLst>
          </a:blip>
          <a:stretch>
            <a:fillRect/>
          </a:stretch>
        </p:blipFill>
        <p:spPr>
          <a:xfrm>
            <a:off x="8313821" y="802821"/>
            <a:ext cx="2983465" cy="3793242"/>
          </a:xfrm>
          <a:prstGeom prst="rect">
            <a:avLst/>
          </a:prstGeom>
        </p:spPr>
      </p:pic>
    </p:spTree>
    <p:extLst>
      <p:ext uri="{BB962C8B-B14F-4D97-AF65-F5344CB8AC3E}">
        <p14:creationId xmlns:p14="http://schemas.microsoft.com/office/powerpoint/2010/main" val="1449287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872" y="462904"/>
            <a:ext cx="9820210" cy="467868"/>
          </a:xfrm>
        </p:spPr>
        <p:txBody>
          <a:bodyPr/>
          <a:lstStyle/>
          <a:p>
            <a:r>
              <a:rPr lang="en-US" dirty="0"/>
              <a:t>Encapsulation</a:t>
            </a:r>
          </a:p>
        </p:txBody>
      </p:sp>
      <p:sp>
        <p:nvSpPr>
          <p:cNvPr id="4" name="Slide Number Placeholder 3"/>
          <p:cNvSpPr>
            <a:spLocks noGrp="1"/>
          </p:cNvSpPr>
          <p:nvPr>
            <p:ph type="sldNum" sz="quarter" idx="12"/>
          </p:nvPr>
        </p:nvSpPr>
        <p:spPr/>
        <p:txBody>
          <a:bodyPr/>
          <a:lstStyle/>
          <a:p>
            <a:fld id="{6113E31D-E2AB-40D1-8B51-AFA5AFEF393A}" type="slidenum">
              <a:rPr lang="en-US" smtClean="0"/>
              <a:t>7</a:t>
            </a:fld>
            <a:endParaRPr lang="en-US" dirty="0"/>
          </a:p>
        </p:txBody>
      </p:sp>
      <p:pic>
        <p:nvPicPr>
          <p:cNvPr id="8" name="Picture 7" descr="Generated by PlantUML">
            <a:extLst>
              <a:ext uri="{FF2B5EF4-FFF2-40B4-BE49-F238E27FC236}">
                <a16:creationId xmlns:a16="http://schemas.microsoft.com/office/drawing/2014/main" id="{18EA7AF3-5AC0-4F32-8FB6-E0A24D96C8BC}"/>
              </a:ext>
            </a:extLst>
          </p:cNvPr>
          <p:cNvPicPr/>
          <p:nvPr/>
        </p:nvPicPr>
        <p:blipFill>
          <a:blip r:embed="rId3">
            <a:extLst>
              <a:ext uri="{28A0092B-C50C-407E-A947-70E740481C1C}">
                <a14:useLocalDpi xmlns:a14="http://schemas.microsoft.com/office/drawing/2010/main" val="0"/>
              </a:ext>
            </a:extLst>
          </a:blip>
          <a:stretch>
            <a:fillRect/>
          </a:stretch>
        </p:blipFill>
        <p:spPr>
          <a:xfrm>
            <a:off x="8185851" y="1043452"/>
            <a:ext cx="2983465" cy="3793242"/>
          </a:xfrm>
          <a:prstGeom prst="rect">
            <a:avLst/>
          </a:prstGeom>
        </p:spPr>
      </p:pic>
      <p:sp>
        <p:nvSpPr>
          <p:cNvPr id="5" name="Content Placeholder 4">
            <a:extLst>
              <a:ext uri="{FF2B5EF4-FFF2-40B4-BE49-F238E27FC236}">
                <a16:creationId xmlns:a16="http://schemas.microsoft.com/office/drawing/2014/main" id="{A15A17B7-0D73-4996-B596-2FBDBBAEC4EC}"/>
              </a:ext>
            </a:extLst>
          </p:cNvPr>
          <p:cNvSpPr>
            <a:spLocks noGrp="1"/>
          </p:cNvSpPr>
          <p:nvPr>
            <p:ph idx="1"/>
          </p:nvPr>
        </p:nvSpPr>
        <p:spPr>
          <a:xfrm>
            <a:off x="1287378" y="2538664"/>
            <a:ext cx="6256421" cy="1299410"/>
          </a:xfrm>
        </p:spPr>
        <p:txBody>
          <a:bodyPr>
            <a:normAutofit fontScale="92500" lnSpcReduction="10000"/>
          </a:bodyPr>
          <a:lstStyle/>
          <a:p>
            <a:r>
              <a:rPr lang="en-US" sz="2400" dirty="0"/>
              <a:t>Protect an object’s internal state</a:t>
            </a:r>
          </a:p>
          <a:p>
            <a:r>
              <a:rPr lang="en-US" sz="2400" dirty="0"/>
              <a:t>Reduce dependencies among class</a:t>
            </a:r>
          </a:p>
          <a:p>
            <a:r>
              <a:rPr lang="en-US" sz="2400" dirty="0"/>
              <a:t>In general, use the narrowest access possible</a:t>
            </a:r>
          </a:p>
        </p:txBody>
      </p:sp>
    </p:spTree>
    <p:extLst>
      <p:ext uri="{BB962C8B-B14F-4D97-AF65-F5344CB8AC3E}">
        <p14:creationId xmlns:p14="http://schemas.microsoft.com/office/powerpoint/2010/main" val="3870325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7C620-8F6C-08AA-DBC8-6CA1A9890C13}"/>
              </a:ext>
            </a:extLst>
          </p:cNvPr>
          <p:cNvSpPr>
            <a:spLocks noGrp="1"/>
          </p:cNvSpPr>
          <p:nvPr>
            <p:ph type="title"/>
          </p:nvPr>
        </p:nvSpPr>
        <p:spPr/>
        <p:txBody>
          <a:bodyPr/>
          <a:lstStyle/>
          <a:p>
            <a:pPr eaLnBrk="0" fontAlgn="base" hangingPunct="0">
              <a:lnSpc>
                <a:spcPct val="100000"/>
              </a:lnSpc>
              <a:spcAft>
                <a:spcPct val="0"/>
              </a:spcAft>
            </a:pPr>
            <a:r>
              <a:rPr lang="en-US" sz="1800" b="1" i="1" dirty="0">
                <a:effectLst/>
                <a:latin typeface="Arial" panose="020B0604020202020204" pitchFamily="34" charset="0"/>
              </a:rPr>
              <a:t>Access Modifiers for members, methods</a:t>
            </a:r>
            <a:endParaRPr lang="en-US" dirty="0"/>
          </a:p>
        </p:txBody>
      </p:sp>
      <p:graphicFrame>
        <p:nvGraphicFramePr>
          <p:cNvPr id="5" name="Content Placeholder 4">
            <a:extLst>
              <a:ext uri="{FF2B5EF4-FFF2-40B4-BE49-F238E27FC236}">
                <a16:creationId xmlns:a16="http://schemas.microsoft.com/office/drawing/2014/main" id="{C1C2A629-91A7-EDA2-A850-6588B5512730}"/>
              </a:ext>
            </a:extLst>
          </p:cNvPr>
          <p:cNvGraphicFramePr>
            <a:graphicFrameLocks noGrp="1"/>
          </p:cNvGraphicFramePr>
          <p:nvPr>
            <p:ph idx="1"/>
          </p:nvPr>
        </p:nvGraphicFramePr>
        <p:xfrm>
          <a:off x="1350335" y="1637414"/>
          <a:ext cx="8452590" cy="2405840"/>
        </p:xfrm>
        <a:graphic>
          <a:graphicData uri="http://schemas.openxmlformats.org/drawingml/2006/table">
            <a:tbl>
              <a:tblPr>
                <a:tableStyleId>{5C22544A-7EE6-4342-B048-85BDC9FD1C3A}</a:tableStyleId>
              </a:tblPr>
              <a:tblGrid>
                <a:gridCol w="1690518">
                  <a:extLst>
                    <a:ext uri="{9D8B030D-6E8A-4147-A177-3AD203B41FA5}">
                      <a16:colId xmlns:a16="http://schemas.microsoft.com/office/drawing/2014/main" val="3426674829"/>
                    </a:ext>
                  </a:extLst>
                </a:gridCol>
                <a:gridCol w="1690518">
                  <a:extLst>
                    <a:ext uri="{9D8B030D-6E8A-4147-A177-3AD203B41FA5}">
                      <a16:colId xmlns:a16="http://schemas.microsoft.com/office/drawing/2014/main" val="4028296734"/>
                    </a:ext>
                  </a:extLst>
                </a:gridCol>
                <a:gridCol w="1690518">
                  <a:extLst>
                    <a:ext uri="{9D8B030D-6E8A-4147-A177-3AD203B41FA5}">
                      <a16:colId xmlns:a16="http://schemas.microsoft.com/office/drawing/2014/main" val="2592580489"/>
                    </a:ext>
                  </a:extLst>
                </a:gridCol>
                <a:gridCol w="1690518">
                  <a:extLst>
                    <a:ext uri="{9D8B030D-6E8A-4147-A177-3AD203B41FA5}">
                      <a16:colId xmlns:a16="http://schemas.microsoft.com/office/drawing/2014/main" val="784423881"/>
                    </a:ext>
                  </a:extLst>
                </a:gridCol>
                <a:gridCol w="1690518">
                  <a:extLst>
                    <a:ext uri="{9D8B030D-6E8A-4147-A177-3AD203B41FA5}">
                      <a16:colId xmlns:a16="http://schemas.microsoft.com/office/drawing/2014/main" val="3530328098"/>
                    </a:ext>
                  </a:extLst>
                </a:gridCol>
              </a:tblGrid>
              <a:tr h="481168">
                <a:tc>
                  <a:txBody>
                    <a:bodyPr/>
                    <a:lstStyle/>
                    <a:p>
                      <a:pPr marL="0" marR="0" algn="ctr">
                        <a:spcBef>
                          <a:spcPts val="0"/>
                        </a:spcBef>
                        <a:spcAft>
                          <a:spcPts val="0"/>
                        </a:spcAft>
                      </a:pPr>
                      <a:r>
                        <a:rPr lang="en-US" sz="2400" dirty="0">
                          <a:effectLst/>
                        </a:rPr>
                        <a:t>Specifier</a:t>
                      </a:r>
                      <a:endParaRPr lang="en-US" sz="2400" dirty="0">
                        <a:effectLst/>
                        <a:latin typeface="Times New Roman" panose="02020603050405020304" pitchFamily="18" charset="0"/>
                        <a:ea typeface="Times New Roman" panose="02020603050405020304" pitchFamily="18" charset="0"/>
                      </a:endParaRPr>
                    </a:p>
                  </a:txBody>
                  <a:tcPr marL="47625" marR="47625" marT="47625" marB="47625" anchor="ctr"/>
                </a:tc>
                <a:tc>
                  <a:txBody>
                    <a:bodyPr/>
                    <a:lstStyle/>
                    <a:p>
                      <a:pPr marL="0" marR="0" algn="ctr">
                        <a:spcBef>
                          <a:spcPts val="0"/>
                        </a:spcBef>
                        <a:spcAft>
                          <a:spcPts val="0"/>
                        </a:spcAft>
                      </a:pPr>
                      <a:r>
                        <a:rPr lang="en-US" sz="2400">
                          <a:effectLst/>
                        </a:rPr>
                        <a:t>class</a:t>
                      </a:r>
                      <a:endParaRPr lang="en-US" sz="2400">
                        <a:effectLst/>
                        <a:latin typeface="Times New Roman" panose="02020603050405020304" pitchFamily="18" charset="0"/>
                        <a:ea typeface="Times New Roman" panose="02020603050405020304" pitchFamily="18" charset="0"/>
                      </a:endParaRPr>
                    </a:p>
                  </a:txBody>
                  <a:tcPr marL="47625" marR="47625" marT="47625" marB="47625" anchor="ctr"/>
                </a:tc>
                <a:tc>
                  <a:txBody>
                    <a:bodyPr/>
                    <a:lstStyle/>
                    <a:p>
                      <a:pPr marL="0" marR="0" algn="ctr">
                        <a:spcBef>
                          <a:spcPts val="0"/>
                        </a:spcBef>
                        <a:spcAft>
                          <a:spcPts val="0"/>
                        </a:spcAft>
                      </a:pPr>
                      <a:r>
                        <a:rPr lang="en-US" sz="2400">
                          <a:effectLst/>
                        </a:rPr>
                        <a:t>subclass</a:t>
                      </a:r>
                      <a:endParaRPr lang="en-US" sz="2400">
                        <a:effectLst/>
                        <a:latin typeface="Times New Roman" panose="02020603050405020304" pitchFamily="18" charset="0"/>
                        <a:ea typeface="Times New Roman" panose="02020603050405020304" pitchFamily="18" charset="0"/>
                      </a:endParaRPr>
                    </a:p>
                  </a:txBody>
                  <a:tcPr marL="47625" marR="47625" marT="47625" marB="47625" anchor="ctr"/>
                </a:tc>
                <a:tc>
                  <a:txBody>
                    <a:bodyPr/>
                    <a:lstStyle/>
                    <a:p>
                      <a:pPr marL="0" marR="0" algn="ctr">
                        <a:spcBef>
                          <a:spcPts val="0"/>
                        </a:spcBef>
                        <a:spcAft>
                          <a:spcPts val="0"/>
                        </a:spcAft>
                      </a:pPr>
                      <a:r>
                        <a:rPr lang="en-US" sz="2400">
                          <a:effectLst/>
                        </a:rPr>
                        <a:t>package</a:t>
                      </a:r>
                      <a:endParaRPr lang="en-US" sz="2400">
                        <a:effectLst/>
                        <a:latin typeface="Times New Roman" panose="02020603050405020304" pitchFamily="18" charset="0"/>
                        <a:ea typeface="Times New Roman" panose="02020603050405020304" pitchFamily="18" charset="0"/>
                      </a:endParaRPr>
                    </a:p>
                  </a:txBody>
                  <a:tcPr marL="47625" marR="47625" marT="47625" marB="47625" anchor="ctr"/>
                </a:tc>
                <a:tc>
                  <a:txBody>
                    <a:bodyPr/>
                    <a:lstStyle/>
                    <a:p>
                      <a:pPr marL="0" marR="0" algn="ctr">
                        <a:spcBef>
                          <a:spcPts val="0"/>
                        </a:spcBef>
                        <a:spcAft>
                          <a:spcPts val="0"/>
                        </a:spcAft>
                      </a:pPr>
                      <a:r>
                        <a:rPr lang="en-US" sz="2400">
                          <a:effectLst/>
                        </a:rPr>
                        <a:t>world</a:t>
                      </a:r>
                      <a:endParaRPr lang="en-US" sz="2400">
                        <a:effectLst/>
                        <a:latin typeface="Times New Roman" panose="02020603050405020304" pitchFamily="18" charset="0"/>
                        <a:ea typeface="Times New Roman" panose="02020603050405020304" pitchFamily="18" charset="0"/>
                      </a:endParaRPr>
                    </a:p>
                  </a:txBody>
                  <a:tcPr marL="47625" marR="47625" marT="47625" marB="47625" anchor="ctr"/>
                </a:tc>
                <a:extLst>
                  <a:ext uri="{0D108BD9-81ED-4DB2-BD59-A6C34878D82A}">
                    <a16:rowId xmlns:a16="http://schemas.microsoft.com/office/drawing/2014/main" val="1415391243"/>
                  </a:ext>
                </a:extLst>
              </a:tr>
              <a:tr h="481168">
                <a:tc>
                  <a:txBody>
                    <a:bodyPr/>
                    <a:lstStyle/>
                    <a:p>
                      <a:pPr marL="0" marR="0">
                        <a:spcBef>
                          <a:spcPts val="0"/>
                        </a:spcBef>
                        <a:spcAft>
                          <a:spcPts val="0"/>
                        </a:spcAft>
                      </a:pPr>
                      <a:r>
                        <a:rPr lang="en-US" sz="1600" dirty="0">
                          <a:effectLst/>
                        </a:rPr>
                        <a:t>private</a:t>
                      </a:r>
                      <a:endParaRPr lang="en-US" sz="2400" dirty="0">
                        <a:effectLst/>
                        <a:latin typeface="Times New Roman" panose="02020603050405020304" pitchFamily="18" charset="0"/>
                        <a:ea typeface="Times New Roman" panose="02020603050405020304" pitchFamily="18" charset="0"/>
                      </a:endParaRPr>
                    </a:p>
                  </a:txBody>
                  <a:tcPr marL="47625" marR="47625" marT="47625" marB="47625" anchor="ctr"/>
                </a:tc>
                <a:tc>
                  <a:txBody>
                    <a:bodyPr/>
                    <a:lstStyle/>
                    <a:p>
                      <a:pPr marL="0" marR="0" algn="ctr">
                        <a:spcBef>
                          <a:spcPts val="0"/>
                        </a:spcBef>
                        <a:spcAft>
                          <a:spcPts val="0"/>
                        </a:spcAft>
                      </a:pPr>
                      <a:r>
                        <a:rPr lang="en-US" sz="2400">
                          <a:effectLst/>
                        </a:rPr>
                        <a:t>X</a:t>
                      </a:r>
                      <a:endParaRPr lang="en-US" sz="2400">
                        <a:effectLst/>
                        <a:latin typeface="Times New Roman" panose="02020603050405020304" pitchFamily="18" charset="0"/>
                        <a:ea typeface="Times New Roman" panose="02020603050405020304" pitchFamily="18" charset="0"/>
                      </a:endParaRPr>
                    </a:p>
                  </a:txBody>
                  <a:tcPr marL="47625" marR="47625" marT="47625" marB="47625" anchor="ctr"/>
                </a:tc>
                <a:tc>
                  <a:txBody>
                    <a:bodyPr/>
                    <a:lstStyle/>
                    <a:p>
                      <a:pPr marL="0" marR="0">
                        <a:spcBef>
                          <a:spcPts val="0"/>
                        </a:spcBef>
                        <a:spcAft>
                          <a:spcPts val="0"/>
                        </a:spcAft>
                      </a:pPr>
                      <a:r>
                        <a:rPr lang="en-US" sz="2400">
                          <a:effectLst/>
                        </a:rPr>
                        <a:t> </a:t>
                      </a:r>
                      <a:endParaRPr lang="en-US" sz="2400">
                        <a:effectLst/>
                        <a:latin typeface="Times New Roman" panose="02020603050405020304" pitchFamily="18" charset="0"/>
                        <a:ea typeface="Times New Roman" panose="02020603050405020304" pitchFamily="18" charset="0"/>
                      </a:endParaRPr>
                    </a:p>
                  </a:txBody>
                  <a:tcPr marL="47625" marR="47625" marT="47625" marB="47625" anchor="ctr"/>
                </a:tc>
                <a:tc>
                  <a:txBody>
                    <a:bodyPr/>
                    <a:lstStyle/>
                    <a:p>
                      <a:pPr marL="0" marR="0">
                        <a:spcBef>
                          <a:spcPts val="0"/>
                        </a:spcBef>
                        <a:spcAft>
                          <a:spcPts val="0"/>
                        </a:spcAft>
                      </a:pPr>
                      <a:r>
                        <a:rPr lang="en-US" sz="2400">
                          <a:effectLst/>
                        </a:rPr>
                        <a:t> </a:t>
                      </a:r>
                      <a:endParaRPr lang="en-US" sz="2400">
                        <a:effectLst/>
                        <a:latin typeface="Times New Roman" panose="02020603050405020304" pitchFamily="18" charset="0"/>
                        <a:ea typeface="Times New Roman" panose="02020603050405020304" pitchFamily="18" charset="0"/>
                      </a:endParaRPr>
                    </a:p>
                  </a:txBody>
                  <a:tcPr marL="47625" marR="47625" marT="47625" marB="47625" anchor="ctr"/>
                </a:tc>
                <a:tc>
                  <a:txBody>
                    <a:bodyPr/>
                    <a:lstStyle/>
                    <a:p>
                      <a:pPr marL="0" marR="0">
                        <a:spcBef>
                          <a:spcPts val="0"/>
                        </a:spcBef>
                        <a:spcAft>
                          <a:spcPts val="0"/>
                        </a:spcAft>
                      </a:pPr>
                      <a:r>
                        <a:rPr lang="en-US" sz="2400">
                          <a:effectLst/>
                        </a:rPr>
                        <a:t> </a:t>
                      </a:r>
                      <a:endParaRPr lang="en-US" sz="2400">
                        <a:effectLst/>
                        <a:latin typeface="Times New Roman" panose="02020603050405020304" pitchFamily="18" charset="0"/>
                        <a:ea typeface="Times New Roman" panose="02020603050405020304" pitchFamily="18" charset="0"/>
                      </a:endParaRPr>
                    </a:p>
                  </a:txBody>
                  <a:tcPr marL="47625" marR="47625" marT="47625" marB="47625" anchor="ctr"/>
                </a:tc>
                <a:extLst>
                  <a:ext uri="{0D108BD9-81ED-4DB2-BD59-A6C34878D82A}">
                    <a16:rowId xmlns:a16="http://schemas.microsoft.com/office/drawing/2014/main" val="2408167216"/>
                  </a:ext>
                </a:extLst>
              </a:tr>
              <a:tr h="481168">
                <a:tc>
                  <a:txBody>
                    <a:bodyPr/>
                    <a:lstStyle/>
                    <a:p>
                      <a:pPr marL="0" marR="0">
                        <a:spcBef>
                          <a:spcPts val="0"/>
                        </a:spcBef>
                        <a:spcAft>
                          <a:spcPts val="0"/>
                        </a:spcAft>
                      </a:pPr>
                      <a:r>
                        <a:rPr lang="en-US" sz="1600" dirty="0">
                          <a:effectLst/>
                        </a:rPr>
                        <a:t>protected</a:t>
                      </a:r>
                      <a:endParaRPr lang="en-US" sz="2400" dirty="0">
                        <a:effectLst/>
                        <a:latin typeface="Times New Roman" panose="02020603050405020304" pitchFamily="18" charset="0"/>
                        <a:ea typeface="Times New Roman" panose="02020603050405020304" pitchFamily="18" charset="0"/>
                      </a:endParaRPr>
                    </a:p>
                  </a:txBody>
                  <a:tcPr marL="47625" marR="47625" marT="47625" marB="47625" anchor="ctr"/>
                </a:tc>
                <a:tc>
                  <a:txBody>
                    <a:bodyPr/>
                    <a:lstStyle/>
                    <a:p>
                      <a:pPr marL="0" marR="0" algn="ctr">
                        <a:spcBef>
                          <a:spcPts val="0"/>
                        </a:spcBef>
                        <a:spcAft>
                          <a:spcPts val="0"/>
                        </a:spcAft>
                      </a:pPr>
                      <a:r>
                        <a:rPr lang="en-US" sz="2400" dirty="0">
                          <a:effectLst/>
                        </a:rPr>
                        <a:t>X</a:t>
                      </a:r>
                      <a:endParaRPr lang="en-US" sz="2400" dirty="0">
                        <a:effectLst/>
                        <a:latin typeface="Times New Roman" panose="02020603050405020304" pitchFamily="18" charset="0"/>
                        <a:ea typeface="Times New Roman" panose="02020603050405020304" pitchFamily="18" charset="0"/>
                      </a:endParaRPr>
                    </a:p>
                  </a:txBody>
                  <a:tcPr marL="47625" marR="47625" marT="47625" marB="47625" anchor="ctr"/>
                </a:tc>
                <a:tc>
                  <a:txBody>
                    <a:bodyPr/>
                    <a:lstStyle/>
                    <a:p>
                      <a:pPr marL="0" marR="0" algn="ctr">
                        <a:spcBef>
                          <a:spcPts val="0"/>
                        </a:spcBef>
                        <a:spcAft>
                          <a:spcPts val="0"/>
                        </a:spcAft>
                      </a:pPr>
                      <a:r>
                        <a:rPr lang="en-US" sz="2400">
                          <a:effectLst/>
                        </a:rPr>
                        <a:t>X</a:t>
                      </a:r>
                      <a:endParaRPr lang="en-US" sz="2400">
                        <a:effectLst/>
                        <a:latin typeface="Times New Roman" panose="02020603050405020304" pitchFamily="18" charset="0"/>
                        <a:ea typeface="Times New Roman" panose="02020603050405020304" pitchFamily="18" charset="0"/>
                      </a:endParaRPr>
                    </a:p>
                  </a:txBody>
                  <a:tcPr marL="47625" marR="47625" marT="47625" marB="47625" anchor="ctr"/>
                </a:tc>
                <a:tc>
                  <a:txBody>
                    <a:bodyPr/>
                    <a:lstStyle/>
                    <a:p>
                      <a:pPr marL="0" marR="0" algn="ctr">
                        <a:spcBef>
                          <a:spcPts val="0"/>
                        </a:spcBef>
                        <a:spcAft>
                          <a:spcPts val="0"/>
                        </a:spcAft>
                      </a:pPr>
                      <a:r>
                        <a:rPr lang="en-US" sz="2400">
                          <a:effectLst/>
                        </a:rPr>
                        <a:t>X</a:t>
                      </a:r>
                      <a:endParaRPr lang="en-US" sz="2400">
                        <a:effectLst/>
                        <a:latin typeface="Times New Roman" panose="02020603050405020304" pitchFamily="18" charset="0"/>
                        <a:ea typeface="Times New Roman" panose="02020603050405020304" pitchFamily="18" charset="0"/>
                      </a:endParaRPr>
                    </a:p>
                  </a:txBody>
                  <a:tcPr marL="47625" marR="47625" marT="47625" marB="47625" anchor="ctr"/>
                </a:tc>
                <a:tc>
                  <a:txBody>
                    <a:bodyPr/>
                    <a:lstStyle/>
                    <a:p>
                      <a:pPr marL="0" marR="0">
                        <a:spcBef>
                          <a:spcPts val="0"/>
                        </a:spcBef>
                        <a:spcAft>
                          <a:spcPts val="0"/>
                        </a:spcAft>
                      </a:pPr>
                      <a:r>
                        <a:rPr lang="en-US" sz="2400">
                          <a:effectLst/>
                        </a:rPr>
                        <a:t> </a:t>
                      </a:r>
                      <a:endParaRPr lang="en-US" sz="2400">
                        <a:effectLst/>
                        <a:latin typeface="Times New Roman" panose="02020603050405020304" pitchFamily="18" charset="0"/>
                        <a:ea typeface="Times New Roman" panose="02020603050405020304" pitchFamily="18" charset="0"/>
                      </a:endParaRPr>
                    </a:p>
                  </a:txBody>
                  <a:tcPr marL="47625" marR="47625" marT="47625" marB="47625" anchor="ctr"/>
                </a:tc>
                <a:extLst>
                  <a:ext uri="{0D108BD9-81ED-4DB2-BD59-A6C34878D82A}">
                    <a16:rowId xmlns:a16="http://schemas.microsoft.com/office/drawing/2014/main" val="4220254959"/>
                  </a:ext>
                </a:extLst>
              </a:tr>
              <a:tr h="481168">
                <a:tc>
                  <a:txBody>
                    <a:bodyPr/>
                    <a:lstStyle/>
                    <a:p>
                      <a:pPr marL="0" marR="0">
                        <a:spcBef>
                          <a:spcPts val="0"/>
                        </a:spcBef>
                        <a:spcAft>
                          <a:spcPts val="0"/>
                        </a:spcAft>
                      </a:pPr>
                      <a:r>
                        <a:rPr lang="en-US" sz="1600">
                          <a:effectLst/>
                        </a:rPr>
                        <a:t>public</a:t>
                      </a:r>
                      <a:endParaRPr lang="en-US" sz="2400">
                        <a:effectLst/>
                        <a:latin typeface="Times New Roman" panose="02020603050405020304" pitchFamily="18" charset="0"/>
                        <a:ea typeface="Times New Roman" panose="02020603050405020304" pitchFamily="18" charset="0"/>
                      </a:endParaRPr>
                    </a:p>
                  </a:txBody>
                  <a:tcPr marL="47625" marR="47625" marT="47625" marB="47625" anchor="ctr"/>
                </a:tc>
                <a:tc>
                  <a:txBody>
                    <a:bodyPr/>
                    <a:lstStyle/>
                    <a:p>
                      <a:pPr marL="0" marR="0" algn="ctr">
                        <a:spcBef>
                          <a:spcPts val="0"/>
                        </a:spcBef>
                        <a:spcAft>
                          <a:spcPts val="0"/>
                        </a:spcAft>
                      </a:pPr>
                      <a:r>
                        <a:rPr lang="en-US" sz="2400">
                          <a:effectLst/>
                        </a:rPr>
                        <a:t>X</a:t>
                      </a:r>
                      <a:endParaRPr lang="en-US" sz="2400">
                        <a:effectLst/>
                        <a:latin typeface="Times New Roman" panose="02020603050405020304" pitchFamily="18" charset="0"/>
                        <a:ea typeface="Times New Roman" panose="02020603050405020304" pitchFamily="18" charset="0"/>
                      </a:endParaRPr>
                    </a:p>
                  </a:txBody>
                  <a:tcPr marL="47625" marR="47625" marT="47625" marB="47625" anchor="ctr"/>
                </a:tc>
                <a:tc>
                  <a:txBody>
                    <a:bodyPr/>
                    <a:lstStyle/>
                    <a:p>
                      <a:pPr marL="0" marR="0" algn="ctr">
                        <a:spcBef>
                          <a:spcPts val="0"/>
                        </a:spcBef>
                        <a:spcAft>
                          <a:spcPts val="0"/>
                        </a:spcAft>
                      </a:pPr>
                      <a:r>
                        <a:rPr lang="en-US" sz="2400">
                          <a:effectLst/>
                        </a:rPr>
                        <a:t>X</a:t>
                      </a:r>
                      <a:endParaRPr lang="en-US" sz="2400">
                        <a:effectLst/>
                        <a:latin typeface="Times New Roman" panose="02020603050405020304" pitchFamily="18" charset="0"/>
                        <a:ea typeface="Times New Roman" panose="02020603050405020304" pitchFamily="18" charset="0"/>
                      </a:endParaRPr>
                    </a:p>
                  </a:txBody>
                  <a:tcPr marL="47625" marR="47625" marT="47625" marB="47625" anchor="ctr"/>
                </a:tc>
                <a:tc>
                  <a:txBody>
                    <a:bodyPr/>
                    <a:lstStyle/>
                    <a:p>
                      <a:pPr marL="0" marR="0" algn="ctr">
                        <a:spcBef>
                          <a:spcPts val="0"/>
                        </a:spcBef>
                        <a:spcAft>
                          <a:spcPts val="0"/>
                        </a:spcAft>
                      </a:pPr>
                      <a:r>
                        <a:rPr lang="en-US" sz="2400">
                          <a:effectLst/>
                        </a:rPr>
                        <a:t>X</a:t>
                      </a:r>
                      <a:endParaRPr lang="en-US" sz="2400">
                        <a:effectLst/>
                        <a:latin typeface="Times New Roman" panose="02020603050405020304" pitchFamily="18" charset="0"/>
                        <a:ea typeface="Times New Roman" panose="02020603050405020304" pitchFamily="18" charset="0"/>
                      </a:endParaRPr>
                    </a:p>
                  </a:txBody>
                  <a:tcPr marL="47625" marR="47625" marT="47625" marB="47625" anchor="ctr"/>
                </a:tc>
                <a:tc>
                  <a:txBody>
                    <a:bodyPr/>
                    <a:lstStyle/>
                    <a:p>
                      <a:pPr marL="0" marR="0" algn="ctr">
                        <a:spcBef>
                          <a:spcPts val="0"/>
                        </a:spcBef>
                        <a:spcAft>
                          <a:spcPts val="0"/>
                        </a:spcAft>
                      </a:pPr>
                      <a:r>
                        <a:rPr lang="en-US" sz="2400">
                          <a:effectLst/>
                        </a:rPr>
                        <a:t>X</a:t>
                      </a:r>
                      <a:endParaRPr lang="en-US" sz="2400">
                        <a:effectLst/>
                        <a:latin typeface="Times New Roman" panose="02020603050405020304" pitchFamily="18" charset="0"/>
                        <a:ea typeface="Times New Roman" panose="02020603050405020304" pitchFamily="18" charset="0"/>
                      </a:endParaRPr>
                    </a:p>
                  </a:txBody>
                  <a:tcPr marL="47625" marR="47625" marT="47625" marB="47625" anchor="ctr"/>
                </a:tc>
                <a:extLst>
                  <a:ext uri="{0D108BD9-81ED-4DB2-BD59-A6C34878D82A}">
                    <a16:rowId xmlns:a16="http://schemas.microsoft.com/office/drawing/2014/main" val="2612822034"/>
                  </a:ext>
                </a:extLst>
              </a:tr>
              <a:tr h="481168">
                <a:tc>
                  <a:txBody>
                    <a:bodyPr/>
                    <a:lstStyle/>
                    <a:p>
                      <a:pPr marL="0" marR="0">
                        <a:spcBef>
                          <a:spcPts val="0"/>
                        </a:spcBef>
                        <a:spcAft>
                          <a:spcPts val="0"/>
                        </a:spcAft>
                      </a:pPr>
                      <a:r>
                        <a:rPr lang="en-US" sz="1600">
                          <a:effectLst/>
                        </a:rPr>
                        <a:t>package</a:t>
                      </a:r>
                      <a:endParaRPr lang="en-US" sz="2400">
                        <a:effectLst/>
                        <a:latin typeface="Times New Roman" panose="02020603050405020304" pitchFamily="18" charset="0"/>
                        <a:ea typeface="Times New Roman" panose="02020603050405020304" pitchFamily="18" charset="0"/>
                      </a:endParaRPr>
                    </a:p>
                  </a:txBody>
                  <a:tcPr marL="47625" marR="47625" marT="47625" marB="47625" anchor="ctr"/>
                </a:tc>
                <a:tc>
                  <a:txBody>
                    <a:bodyPr/>
                    <a:lstStyle/>
                    <a:p>
                      <a:pPr marL="0" marR="0" algn="ctr">
                        <a:spcBef>
                          <a:spcPts val="0"/>
                        </a:spcBef>
                        <a:spcAft>
                          <a:spcPts val="0"/>
                        </a:spcAft>
                      </a:pPr>
                      <a:r>
                        <a:rPr lang="en-US" sz="2400">
                          <a:effectLst/>
                        </a:rPr>
                        <a:t>X</a:t>
                      </a:r>
                      <a:endParaRPr lang="en-US" sz="2400">
                        <a:effectLst/>
                        <a:latin typeface="Times New Roman" panose="02020603050405020304" pitchFamily="18" charset="0"/>
                        <a:ea typeface="Times New Roman" panose="02020603050405020304" pitchFamily="18" charset="0"/>
                      </a:endParaRPr>
                    </a:p>
                  </a:txBody>
                  <a:tcPr marL="47625" marR="47625" marT="47625" marB="47625" anchor="ctr"/>
                </a:tc>
                <a:tc>
                  <a:txBody>
                    <a:bodyPr/>
                    <a:lstStyle/>
                    <a:p>
                      <a:pPr marL="0" marR="0">
                        <a:spcBef>
                          <a:spcPts val="0"/>
                        </a:spcBef>
                        <a:spcAft>
                          <a:spcPts val="0"/>
                        </a:spcAft>
                      </a:pPr>
                      <a:r>
                        <a:rPr lang="en-US" sz="2400">
                          <a:effectLst/>
                        </a:rPr>
                        <a:t> </a:t>
                      </a:r>
                      <a:endParaRPr lang="en-US" sz="2400">
                        <a:effectLst/>
                        <a:latin typeface="Times New Roman" panose="02020603050405020304" pitchFamily="18" charset="0"/>
                        <a:ea typeface="Times New Roman" panose="02020603050405020304" pitchFamily="18" charset="0"/>
                      </a:endParaRPr>
                    </a:p>
                  </a:txBody>
                  <a:tcPr marL="47625" marR="47625" marT="47625" marB="47625" anchor="ctr"/>
                </a:tc>
                <a:tc>
                  <a:txBody>
                    <a:bodyPr/>
                    <a:lstStyle/>
                    <a:p>
                      <a:pPr marL="0" marR="0" algn="ctr">
                        <a:spcBef>
                          <a:spcPts val="0"/>
                        </a:spcBef>
                        <a:spcAft>
                          <a:spcPts val="0"/>
                        </a:spcAft>
                      </a:pPr>
                      <a:r>
                        <a:rPr lang="en-US" sz="2400">
                          <a:effectLst/>
                        </a:rPr>
                        <a:t>X</a:t>
                      </a:r>
                      <a:endParaRPr lang="en-US" sz="2400">
                        <a:effectLst/>
                        <a:latin typeface="Times New Roman" panose="02020603050405020304" pitchFamily="18" charset="0"/>
                        <a:ea typeface="Times New Roman" panose="02020603050405020304" pitchFamily="18" charset="0"/>
                      </a:endParaRPr>
                    </a:p>
                  </a:txBody>
                  <a:tcPr marL="47625" marR="47625" marT="47625" marB="47625" anchor="ctr"/>
                </a:tc>
                <a:tc>
                  <a:txBody>
                    <a:bodyPr/>
                    <a:lstStyle/>
                    <a:p>
                      <a:pPr marL="0" marR="0">
                        <a:spcBef>
                          <a:spcPts val="0"/>
                        </a:spcBef>
                        <a:spcAft>
                          <a:spcPts val="0"/>
                        </a:spcAft>
                      </a:pPr>
                      <a:r>
                        <a:rPr lang="en-US" sz="2400" dirty="0">
                          <a:effectLst/>
                        </a:rPr>
                        <a:t> </a:t>
                      </a:r>
                      <a:endParaRPr lang="en-US" sz="2400" dirty="0">
                        <a:effectLst/>
                        <a:latin typeface="Times New Roman" panose="02020603050405020304" pitchFamily="18" charset="0"/>
                        <a:ea typeface="Times New Roman" panose="02020603050405020304" pitchFamily="18" charset="0"/>
                      </a:endParaRPr>
                    </a:p>
                  </a:txBody>
                  <a:tcPr marL="47625" marR="47625" marT="47625" marB="47625" anchor="ctr"/>
                </a:tc>
                <a:extLst>
                  <a:ext uri="{0D108BD9-81ED-4DB2-BD59-A6C34878D82A}">
                    <a16:rowId xmlns:a16="http://schemas.microsoft.com/office/drawing/2014/main" val="2413434450"/>
                  </a:ext>
                </a:extLst>
              </a:tr>
            </a:tbl>
          </a:graphicData>
        </a:graphic>
      </p:graphicFrame>
      <p:sp>
        <p:nvSpPr>
          <p:cNvPr id="4" name="Slide Number Placeholder 3">
            <a:extLst>
              <a:ext uri="{FF2B5EF4-FFF2-40B4-BE49-F238E27FC236}">
                <a16:creationId xmlns:a16="http://schemas.microsoft.com/office/drawing/2014/main" id="{EAAAA68A-7E4A-0A44-ABC1-5DCB5D7920E4}"/>
              </a:ext>
            </a:extLst>
          </p:cNvPr>
          <p:cNvSpPr>
            <a:spLocks noGrp="1"/>
          </p:cNvSpPr>
          <p:nvPr>
            <p:ph type="sldNum" sz="quarter" idx="12"/>
          </p:nvPr>
        </p:nvSpPr>
        <p:spPr/>
        <p:txBody>
          <a:bodyPr/>
          <a:lstStyle/>
          <a:p>
            <a:fld id="{6113E31D-E2AB-40D1-8B51-AFA5AFEF393A}" type="slidenum">
              <a:rPr lang="en-US" smtClean="0"/>
              <a:t>8</a:t>
            </a:fld>
            <a:endParaRPr lang="en-US" dirty="0"/>
          </a:p>
        </p:txBody>
      </p:sp>
      <p:sp>
        <p:nvSpPr>
          <p:cNvPr id="8" name="TextBox 7">
            <a:extLst>
              <a:ext uri="{FF2B5EF4-FFF2-40B4-BE49-F238E27FC236}">
                <a16:creationId xmlns:a16="http://schemas.microsoft.com/office/drawing/2014/main" id="{05F2C581-6087-A4C4-4E67-28CBB33C396C}"/>
              </a:ext>
            </a:extLst>
          </p:cNvPr>
          <p:cNvSpPr txBox="1"/>
          <p:nvPr/>
        </p:nvSpPr>
        <p:spPr>
          <a:xfrm>
            <a:off x="1974997" y="4515499"/>
            <a:ext cx="7498612"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See </a:t>
            </a:r>
            <a:r>
              <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hlinkClick r:id="rId2"/>
              </a:rPr>
              <a:t>http://java.sun.com/docs/books/tutorial/java/javaOO/accesscontrol.html</a:t>
            </a:r>
            <a:r>
              <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105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1194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7C620-8F6C-08AA-DBC8-6CA1A9890C13}"/>
              </a:ext>
            </a:extLst>
          </p:cNvPr>
          <p:cNvSpPr>
            <a:spLocks noGrp="1"/>
          </p:cNvSpPr>
          <p:nvPr>
            <p:ph type="title"/>
          </p:nvPr>
        </p:nvSpPr>
        <p:spPr/>
        <p:txBody>
          <a:bodyPr/>
          <a:lstStyle/>
          <a:p>
            <a:pPr eaLnBrk="0" fontAlgn="base" hangingPunct="0">
              <a:lnSpc>
                <a:spcPct val="100000"/>
              </a:lnSpc>
              <a:spcAft>
                <a:spcPct val="0"/>
              </a:spcAft>
            </a:pPr>
            <a:r>
              <a:rPr lang="en-US" sz="1800" b="1" i="1" dirty="0">
                <a:effectLst/>
                <a:latin typeface="Arial" panose="020B0604020202020204" pitchFamily="34" charset="0"/>
              </a:rPr>
              <a:t>Access Modifiers for classes</a:t>
            </a:r>
            <a:endParaRPr lang="en-US" dirty="0"/>
          </a:p>
        </p:txBody>
      </p:sp>
      <p:sp>
        <p:nvSpPr>
          <p:cNvPr id="4" name="Slide Number Placeholder 3">
            <a:extLst>
              <a:ext uri="{FF2B5EF4-FFF2-40B4-BE49-F238E27FC236}">
                <a16:creationId xmlns:a16="http://schemas.microsoft.com/office/drawing/2014/main" id="{EAAAA68A-7E4A-0A44-ABC1-5DCB5D7920E4}"/>
              </a:ext>
            </a:extLst>
          </p:cNvPr>
          <p:cNvSpPr>
            <a:spLocks noGrp="1"/>
          </p:cNvSpPr>
          <p:nvPr>
            <p:ph type="sldNum" sz="quarter" idx="12"/>
          </p:nvPr>
        </p:nvSpPr>
        <p:spPr/>
        <p:txBody>
          <a:bodyPr/>
          <a:lstStyle/>
          <a:p>
            <a:fld id="{6113E31D-E2AB-40D1-8B51-AFA5AFEF393A}" type="slidenum">
              <a:rPr lang="en-US" smtClean="0"/>
              <a:t>9</a:t>
            </a:fld>
            <a:endParaRPr lang="en-US" dirty="0"/>
          </a:p>
        </p:txBody>
      </p:sp>
      <p:sp>
        <p:nvSpPr>
          <p:cNvPr id="8" name="TextBox 7">
            <a:extLst>
              <a:ext uri="{FF2B5EF4-FFF2-40B4-BE49-F238E27FC236}">
                <a16:creationId xmlns:a16="http://schemas.microsoft.com/office/drawing/2014/main" id="{05F2C581-6087-A4C4-4E67-28CBB33C396C}"/>
              </a:ext>
            </a:extLst>
          </p:cNvPr>
          <p:cNvSpPr txBox="1"/>
          <p:nvPr/>
        </p:nvSpPr>
        <p:spPr>
          <a:xfrm>
            <a:off x="1240901" y="1759419"/>
            <a:ext cx="8302344" cy="1938992"/>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t>Public</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t>Friendly/package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400" dirty="0"/>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t>Inner classes are different – we will study them later</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400" dirty="0"/>
          </a:p>
        </p:txBody>
      </p:sp>
    </p:spTree>
    <p:extLst>
      <p:ext uri="{BB962C8B-B14F-4D97-AF65-F5344CB8AC3E}">
        <p14:creationId xmlns:p14="http://schemas.microsoft.com/office/powerpoint/2010/main" val="5687197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LIDO_APP_VERSION" val="0.21.0.2123"/>
  <p:tag name="SLIDO_PRESENTATION_ID" val="00000000-0000-0000-0000-000000000000"/>
  <p:tag name="SLIDO_EVENT_UUID" val="11304585-fcb3-4046-b918-eee62c69b895"/>
  <p:tag name="SLIDO_EVENT_SECTION_UUID" val="af7df171-8bff-4ed2-8e4d-ab561e3b382b"/>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12317</TotalTime>
  <Words>1911</Words>
  <Application>Microsoft Macintosh PowerPoint</Application>
  <PresentationFormat>Widescreen</PresentationFormat>
  <Paragraphs>316</Paragraphs>
  <Slides>20</Slides>
  <Notes>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30" baseType="lpstr">
      <vt:lpstr>Arial</vt:lpstr>
      <vt:lpstr>Calibri</vt:lpstr>
      <vt:lpstr>Consolas</vt:lpstr>
      <vt:lpstr>Menlo</vt:lpstr>
      <vt:lpstr>Rockwell</vt:lpstr>
      <vt:lpstr>Rockwell Condensed</vt:lpstr>
      <vt:lpstr>Times New Roman</vt:lpstr>
      <vt:lpstr>Wingdings</vt:lpstr>
      <vt:lpstr>Wood Type</vt:lpstr>
      <vt:lpstr>Visio.Drawing.6</vt:lpstr>
      <vt:lpstr>Object Oriented Programming in Java   Week 6</vt:lpstr>
      <vt:lpstr>Today</vt:lpstr>
      <vt:lpstr>Constructor Calls in hierarchy</vt:lpstr>
      <vt:lpstr>Declared Type vs Actual Type</vt:lpstr>
      <vt:lpstr>Encapsulation</vt:lpstr>
      <vt:lpstr>Encapsulation</vt:lpstr>
      <vt:lpstr>Encapsulation</vt:lpstr>
      <vt:lpstr>Access Modifiers for members, methods</vt:lpstr>
      <vt:lpstr>Access Modifiers for classes</vt:lpstr>
      <vt:lpstr>Encapsulation across Inheritance</vt:lpstr>
      <vt:lpstr>Encapsulation across Inheritance</vt:lpstr>
      <vt:lpstr>Encapsulation across Inheritance</vt:lpstr>
      <vt:lpstr>Static variables</vt:lpstr>
      <vt:lpstr>Final</vt:lpstr>
      <vt:lpstr>Local variables</vt:lpstr>
      <vt:lpstr>Relationships among Classes</vt:lpstr>
      <vt:lpstr>code</vt:lpstr>
      <vt:lpstr>code</vt:lpstr>
      <vt:lpstr>Dynamic programming (Memoization) for Recursion</vt:lpstr>
      <vt:lpstr>Appendix: Java Module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in Java</dc:title>
  <dc:creator>Neelam Dwivedi</dc:creator>
  <cp:lastModifiedBy>Yucel, Sakir</cp:lastModifiedBy>
  <cp:revision>307</cp:revision>
  <cp:lastPrinted>2018-06-18T16:36:17Z</cp:lastPrinted>
  <dcterms:created xsi:type="dcterms:W3CDTF">2015-08-06T20:39:40Z</dcterms:created>
  <dcterms:modified xsi:type="dcterms:W3CDTF">2023-10-02T17:24:56Z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oAppVersion">
    <vt:lpwstr>0.21.0.2123</vt:lpwstr>
  </property>
</Properties>
</file>