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33"/>
  </p:notesMasterIdLst>
  <p:sldIdLst>
    <p:sldId id="256" r:id="rId2"/>
    <p:sldId id="274" r:id="rId3"/>
    <p:sldId id="341" r:id="rId4"/>
    <p:sldId id="275" r:id="rId5"/>
    <p:sldId id="342" r:id="rId6"/>
    <p:sldId id="299" r:id="rId7"/>
    <p:sldId id="293" r:id="rId8"/>
    <p:sldId id="300" r:id="rId9"/>
    <p:sldId id="292" r:id="rId10"/>
    <p:sldId id="294" r:id="rId11"/>
    <p:sldId id="301" r:id="rId12"/>
    <p:sldId id="291" r:id="rId13"/>
    <p:sldId id="295" r:id="rId14"/>
    <p:sldId id="296" r:id="rId15"/>
    <p:sldId id="302" r:id="rId16"/>
    <p:sldId id="289" r:id="rId17"/>
    <p:sldId id="297" r:id="rId18"/>
    <p:sldId id="339" r:id="rId19"/>
    <p:sldId id="335" r:id="rId20"/>
    <p:sldId id="336" r:id="rId21"/>
    <p:sldId id="337" r:id="rId22"/>
    <p:sldId id="265" r:id="rId23"/>
    <p:sldId id="340" r:id="rId24"/>
    <p:sldId id="343" r:id="rId25"/>
    <p:sldId id="344" r:id="rId26"/>
    <p:sldId id="333" r:id="rId27"/>
    <p:sldId id="345" r:id="rId28"/>
    <p:sldId id="346" r:id="rId29"/>
    <p:sldId id="338" r:id="rId30"/>
    <p:sldId id="281" r:id="rId31"/>
    <p:sldId id="282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9AF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81088"/>
  </p:normalViewPr>
  <p:slideViewPr>
    <p:cSldViewPr snapToGrid="0">
      <p:cViewPr varScale="1">
        <p:scale>
          <a:sx n="102" d="100"/>
          <a:sy n="102" d="100"/>
        </p:scale>
        <p:origin x="18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20D3-E57A-4DC2-8BDB-613D56BBECA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FCADD-75F8-45D8-9CD0-EB1F066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Abstract class may or may not have abstract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1200" dirty="0"/>
              <a:t>You can introduce new methods as long as you make them static or default or private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derived class objects can be perfectly substituted for the base class, and you never need to know any extra information about the subclasses when you’re using them: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Open-closed principle: A new type of shape can be introduced into the inheritance hierarchy without changing the code in the “Talks to Shape” box. Everything is handled through polymorphism.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107EB6BB-FB1F-7A91-547E-35403F8F7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278303D9-A4C6-2C1F-1D7B-7ADA8E2E1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you redefine the equals method, you will also need to redefine the hashCode method for objects that users might insert into a hash table.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C536B57C-4615-C35C-0C00-659332D79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E5C956A-2954-B34A-AD83-0AE544D1624E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8DA-BEF1-493A-9F02-6F7E7DA88CD4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988-D36B-419E-B76D-9705B48DF50C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FC2-44A6-4877-B6C4-95E3540A263F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67132"/>
            <a:ext cx="11582400" cy="467868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00100"/>
            <a:ext cx="11582400" cy="5372100"/>
          </a:xfrm>
        </p:spPr>
        <p:txBody>
          <a:bodyPr>
            <a:normAutofit/>
          </a:bodyPr>
          <a:lstStyle>
            <a:lvl1pPr>
              <a:defRPr sz="18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FA23-25B9-4FC7-A329-28A80E2C5612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9FA328-BC75-4935-B868-E9D3DBC0157D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153328"/>
            <a:ext cx="11582400" cy="403264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348" y="728870"/>
            <a:ext cx="5228380" cy="544333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0724" y="728870"/>
            <a:ext cx="5228380" cy="544333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6F0-79CA-4850-9F2C-FF12EA175DC0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373C-6706-4DF3-A81C-69B3081C5D07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8368"/>
          </a:xfrm>
        </p:spPr>
        <p:txBody>
          <a:bodyPr>
            <a:noAutofit/>
          </a:bodyPr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79-BD1A-4B76-B1A0-86D2BBEEE23E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8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09B9-4BEA-40F8-B405-AD23E1CC94CB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D68-4D09-44CC-949F-8A115F05C9B9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50E-4B0C-48E6-B5E7-4759822FA69D}" type="datetime1">
              <a:rPr lang="en-US" smtClean="0"/>
              <a:t>10/4/23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FB774F-8ADF-4E86-A15F-5226BD7DDAB0}" type="datetime1">
              <a:rPr lang="en-US" smtClean="0"/>
              <a:t>10/4/23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../Documents%20and%20Settings/Loaner/CMU/Java/ThinkingInJava3/aaa-TIJ3-distribution/TIJ318.png" TargetMode="External"/><Relationship Id="rId5" Type="http://schemas.openxmlformats.org/officeDocument/2006/relationships/image" Target="../media/image13.png"/><Relationship Id="rId4" Type="http://schemas.openxmlformats.org/officeDocument/2006/relationships/image" Target="../../../Documents%20and%20Settings/Loaner/CMU/Java/ThinkingInJava3/aaa-TIJ3-distribution/TIJ317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../Documents%20and%20Settings/Loaner/CMU/Java/ThinkingInJava3/aaa-TIJ3-distribution/TIJ319.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 Oriented Programming in Java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Week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8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8E89-F1E3-4F27-975A-30992008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67132"/>
            <a:ext cx="11582400" cy="467868"/>
          </a:xfrm>
        </p:spPr>
        <p:txBody>
          <a:bodyPr/>
          <a:lstStyle/>
          <a:p>
            <a:r>
              <a:rPr lang="en-US" dirty="0"/>
              <a:t>Polymorphism with Interface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DDB0-D8CF-459A-86F8-5BBB015A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E2359-CF35-4AA0-8CCF-AFB6FA56A405}"/>
              </a:ext>
            </a:extLst>
          </p:cNvPr>
          <p:cNvSpPr txBox="1"/>
          <p:nvPr/>
        </p:nvSpPr>
        <p:spPr>
          <a:xfrm>
            <a:off x="536247" y="1905506"/>
            <a:ext cx="9315450" cy="32932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Flyable[]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flyables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Flyable[2];  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p.flyables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Aircraft();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p.flyables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Bird();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(Flyable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flyable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flyables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flyable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7" name="Picture 6" descr="Generated by PlantUML">
            <a:extLst>
              <a:ext uri="{FF2B5EF4-FFF2-40B4-BE49-F238E27FC236}">
                <a16:creationId xmlns:a16="http://schemas.microsoft.com/office/drawing/2014/main" id="{ED6C22BD-8FC8-4931-9AA5-8BC4A04DB5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0553"/>
            <a:ext cx="5329076" cy="4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nerated by PlantUML">
            <a:extLst>
              <a:ext uri="{FF2B5EF4-FFF2-40B4-BE49-F238E27FC236}">
                <a16:creationId xmlns:a16="http://schemas.microsoft.com/office/drawing/2014/main" id="{AA26FBEF-D2ED-4F3E-8DF3-D0A52E5C1B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14" y="1296944"/>
            <a:ext cx="6947322" cy="492642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45F7F2F7-E81F-4B86-AB2B-DF2A714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with Interfaces - 3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84B54-79D7-453D-806B-FF660437A716}"/>
              </a:ext>
            </a:extLst>
          </p:cNvPr>
          <p:cNvSpPr/>
          <p:nvPr/>
        </p:nvSpPr>
        <p:spPr>
          <a:xfrm>
            <a:off x="2548082" y="5561056"/>
            <a:ext cx="775961" cy="379026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0087A-5420-4206-B23E-580876640F68}"/>
              </a:ext>
            </a:extLst>
          </p:cNvPr>
          <p:cNvSpPr/>
          <p:nvPr/>
        </p:nvSpPr>
        <p:spPr>
          <a:xfrm>
            <a:off x="3744485" y="5510632"/>
            <a:ext cx="987719" cy="379026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15B0E-2E8F-4D63-A793-2631FC9B0DAE}"/>
              </a:ext>
            </a:extLst>
          </p:cNvPr>
          <p:cNvSpPr/>
          <p:nvPr/>
        </p:nvSpPr>
        <p:spPr>
          <a:xfrm>
            <a:off x="6928095" y="5436869"/>
            <a:ext cx="1069779" cy="658369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508F1-44D7-4413-8EA5-3B3131406421}"/>
              </a:ext>
            </a:extLst>
          </p:cNvPr>
          <p:cNvSpPr/>
          <p:nvPr/>
        </p:nvSpPr>
        <p:spPr>
          <a:xfrm>
            <a:off x="8336343" y="5456320"/>
            <a:ext cx="1069779" cy="658369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93EA6-4049-3832-9A1E-0500BDDD2512}"/>
              </a:ext>
            </a:extLst>
          </p:cNvPr>
          <p:cNvSpPr txBox="1"/>
          <p:nvPr/>
        </p:nvSpPr>
        <p:spPr>
          <a:xfrm>
            <a:off x="543448" y="5084002"/>
            <a:ext cx="18268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B5B5B"/>
                </a:solidFill>
              </a:rPr>
              <a:t>Which methods must be implemented by Car?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0F61D-8748-F9BF-B391-E4F69AD292E0}"/>
              </a:ext>
            </a:extLst>
          </p:cNvPr>
          <p:cNvSpPr txBox="1"/>
          <p:nvPr/>
        </p:nvSpPr>
        <p:spPr>
          <a:xfrm>
            <a:off x="3008424" y="6114689"/>
            <a:ext cx="2433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B5B5B"/>
                </a:solidFill>
              </a:rPr>
              <a:t>Which methods must be implemented by Aircraft?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9D3CC-2F6F-8A2F-3C19-43E36A941380}"/>
              </a:ext>
            </a:extLst>
          </p:cNvPr>
          <p:cNvSpPr txBox="1"/>
          <p:nvPr/>
        </p:nvSpPr>
        <p:spPr>
          <a:xfrm>
            <a:off x="6357084" y="6247732"/>
            <a:ext cx="272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B5B5B"/>
                </a:solidFill>
              </a:rPr>
              <a:t>Which methods must be implemented by Bird?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ECCB9-6AD6-051C-3622-70B165614A99}"/>
              </a:ext>
            </a:extLst>
          </p:cNvPr>
          <p:cNvSpPr txBox="1"/>
          <p:nvPr/>
        </p:nvSpPr>
        <p:spPr>
          <a:xfrm>
            <a:off x="9755639" y="5083001"/>
            <a:ext cx="20972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B5B5B"/>
                </a:solidFill>
              </a:rPr>
              <a:t>Which methods must be implemented by Tiger?</a:t>
            </a:r>
          </a:p>
        </p:txBody>
      </p:sp>
    </p:spTree>
    <p:extLst>
      <p:ext uri="{BB962C8B-B14F-4D97-AF65-F5344CB8AC3E}">
        <p14:creationId xmlns:p14="http://schemas.microsoft.com/office/powerpoint/2010/main" val="69510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7B19-FF3F-49EC-8BBA-EC5862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across hierarchies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FD8-4876-475C-83E4-C14E48D5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B64B5-C260-44A5-9D69-8802C8F8BAB2}"/>
              </a:ext>
            </a:extLst>
          </p:cNvPr>
          <p:cNvSpPr txBox="1"/>
          <p:nvPr/>
        </p:nvSpPr>
        <p:spPr>
          <a:xfrm>
            <a:off x="215900" y="635000"/>
            <a:ext cx="5035353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Movable{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drive() {</a:t>
            </a:r>
          </a:p>
          <a:p>
            <a:pPr lvl="2"/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"Auto driving"</a:t>
            </a:r>
            <a:r>
              <a:rPr lang="nn-NO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move()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"Auto moving"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9B029-3A80-484E-BE26-F81156B15C92}"/>
              </a:ext>
            </a:extLst>
          </p:cNvPr>
          <p:cNvSpPr txBox="1"/>
          <p:nvPr/>
        </p:nvSpPr>
        <p:spPr>
          <a:xfrm>
            <a:off x="215900" y="3110985"/>
            <a:ext cx="5682966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Movable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speak();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8F822-6764-4834-8526-82D2CA9FDB8A}"/>
              </a:ext>
            </a:extLst>
          </p:cNvPr>
          <p:cNvSpPr txBox="1"/>
          <p:nvPr/>
        </p:nvSpPr>
        <p:spPr>
          <a:xfrm>
            <a:off x="240792" y="4109643"/>
            <a:ext cx="5035353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Tiger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speak()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"Roar!"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move()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"Tiger moving"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6A97-2E3E-47C7-A8DD-C2DA5320C0D2}"/>
              </a:ext>
            </a:extLst>
          </p:cNvPr>
          <p:cNvSpPr txBox="1"/>
          <p:nvPr/>
        </p:nvSpPr>
        <p:spPr>
          <a:xfrm>
            <a:off x="6007201" y="3494469"/>
            <a:ext cx="6019597" cy="32932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Bird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Flyable{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move()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"Bird moving"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"Bird flying"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speak()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"Tweet!"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600" dirty="0"/>
          </a:p>
        </p:txBody>
      </p:sp>
      <p:pic>
        <p:nvPicPr>
          <p:cNvPr id="3" name="Picture 2" descr="Generated by PlantUML">
            <a:extLst>
              <a:ext uri="{FF2B5EF4-FFF2-40B4-BE49-F238E27FC236}">
                <a16:creationId xmlns:a16="http://schemas.microsoft.com/office/drawing/2014/main" id="{482DF744-89E1-46FE-860A-72DAF50DA6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2198"/>
            <a:ext cx="5202986" cy="30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7B19-FF3F-49EC-8BBA-EC5862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with interfaces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CFD8-4876-475C-83E4-C14E48D5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B64B5-C260-44A5-9D69-8802C8F8BAB2}"/>
              </a:ext>
            </a:extLst>
          </p:cNvPr>
          <p:cNvSpPr txBox="1"/>
          <p:nvPr/>
        </p:nvSpPr>
        <p:spPr>
          <a:xfrm>
            <a:off x="2755900" y="1461039"/>
            <a:ext cx="5147563" cy="40318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Movable[]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Movable[5];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Auto();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Aircraft();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Tiger();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Bird();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(Movable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movable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movables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movable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87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35A7-BFA6-49AB-B719-DF00CB59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Static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9753-E5D3-431E-B4AC-1FFE192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Generated by PlantUML">
            <a:extLst>
              <a:ext uri="{FF2B5EF4-FFF2-40B4-BE49-F238E27FC236}">
                <a16:creationId xmlns:a16="http://schemas.microsoft.com/office/drawing/2014/main" id="{0BA00F38-EE0E-4E18-B454-89AE561DB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5" y="1119723"/>
            <a:ext cx="7478923" cy="51530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D3B4F23-39C8-4205-BC34-A5E0E2A2695A}"/>
              </a:ext>
            </a:extLst>
          </p:cNvPr>
          <p:cNvSpPr/>
          <p:nvPr/>
        </p:nvSpPr>
        <p:spPr>
          <a:xfrm>
            <a:off x="4851160" y="1984075"/>
            <a:ext cx="2311879" cy="44857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35A7-BFA6-49AB-B719-DF00CB59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and Static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9753-E5D3-431E-B4AC-1FFE192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2C04B-BDDB-470D-A529-D10480EBA275}"/>
              </a:ext>
            </a:extLst>
          </p:cNvPr>
          <p:cNvSpPr txBox="1"/>
          <p:nvPr/>
        </p:nvSpPr>
        <p:spPr>
          <a:xfrm>
            <a:off x="304800" y="843677"/>
            <a:ext cx="5484194" cy="28007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Movable {</a:t>
            </a:r>
          </a:p>
          <a:p>
            <a:pPr lvl="1"/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move();</a:t>
            </a:r>
          </a:p>
          <a:p>
            <a:pPr lvl="1"/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stop()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"Movable stopping"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turn()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"Movable turning"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26302-2D57-4901-86E8-36E58F0224BE}"/>
              </a:ext>
            </a:extLst>
          </p:cNvPr>
          <p:cNvSpPr txBox="1"/>
          <p:nvPr/>
        </p:nvSpPr>
        <p:spPr>
          <a:xfrm>
            <a:off x="304800" y="3858788"/>
            <a:ext cx="5933034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//in addition to code from last slide</a:t>
            </a:r>
          </a:p>
          <a:p>
            <a:pPr lvl="1"/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(Movable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movable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movables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movable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movable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Movable.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turn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8" name="Picture 7" descr="Generated by PlantUML">
            <a:extLst>
              <a:ext uri="{FF2B5EF4-FFF2-40B4-BE49-F238E27FC236}">
                <a16:creationId xmlns:a16="http://schemas.microsoft.com/office/drawing/2014/main" id="{0BA00F38-EE0E-4E18-B454-89AE561DB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93" y="843677"/>
            <a:ext cx="5238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84414" y="2858040"/>
            <a:ext cx="5254072" cy="1528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685" y="2938072"/>
            <a:ext cx="4946754" cy="1528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153328"/>
            <a:ext cx="5887224" cy="403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Interface Example: 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296" y="861390"/>
            <a:ext cx="5807711" cy="5996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Comparable{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Book(String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(Book)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Book 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"Core 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45.5f);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Book 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"Head First 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92054" y="792413"/>
            <a:ext cx="5546432" cy="606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Comparable{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Book(String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((Book)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Book 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"Core 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45.5f);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Book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Book 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"Head First 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512526" y="3234074"/>
            <a:ext cx="1171888" cy="1152963"/>
          </a:xfrm>
          <a:prstGeom prst="wedgeRoundRectCallout">
            <a:avLst>
              <a:gd name="adj1" fmla="val 63061"/>
              <a:gd name="adj2" fmla="val -274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</a:rPr>
              <a:t>Do you see a problem here?</a:t>
            </a:r>
          </a:p>
        </p:txBody>
      </p:sp>
    </p:spTree>
    <p:extLst>
      <p:ext uri="{BB962C8B-B14F-4D97-AF65-F5344CB8AC3E}">
        <p14:creationId xmlns:p14="http://schemas.microsoft.com/office/powerpoint/2010/main" val="42019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3" grpId="0"/>
      <p:bldP spid="9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4B3-B701-4C6D-847D-F12CAFE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9266-75F7-4100-AADB-A443AF02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4-1E78-40BA-AF01-8218E6D02053}"/>
              </a:ext>
            </a:extLst>
          </p:cNvPr>
          <p:cNvSpPr txBox="1"/>
          <p:nvPr/>
        </p:nvSpPr>
        <p:spPr>
          <a:xfrm>
            <a:off x="355600" y="922783"/>
            <a:ext cx="6157455" cy="28007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Comparable{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Auto(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((Auto)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8B467-7934-49C9-A3BA-3AAC8D4ED5F5}"/>
              </a:ext>
            </a:extLst>
          </p:cNvPr>
          <p:cNvSpPr txBox="1"/>
          <p:nvPr/>
        </p:nvSpPr>
        <p:spPr>
          <a:xfrm>
            <a:off x="355600" y="3764651"/>
            <a:ext cx="4025461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B6D6B-1188-40C3-9FCE-91CA73349E23}"/>
              </a:ext>
            </a:extLst>
          </p:cNvPr>
          <p:cNvSpPr txBox="1"/>
          <p:nvPr/>
        </p:nvSpPr>
        <p:spPr>
          <a:xfrm>
            <a:off x="355600" y="4882970"/>
            <a:ext cx="4461478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Aircraft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Aircraft(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090E9-BA37-455E-A34F-CBB6C776F803}"/>
              </a:ext>
            </a:extLst>
          </p:cNvPr>
          <p:cNvSpPr txBox="1"/>
          <p:nvPr/>
        </p:nvSpPr>
        <p:spPr>
          <a:xfrm>
            <a:off x="5542851" y="2149471"/>
            <a:ext cx="6506909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Garage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Auto[]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Auto[5];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Car(4);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Aircraft(100);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Car(7);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Aircraft(2);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Car(3);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//sorts using </a:t>
            </a:r>
            <a:r>
              <a:rPr lang="en-US" sz="1600" i="1" dirty="0" err="1">
                <a:solidFill>
                  <a:srgbClr val="92D050"/>
                </a:solidFill>
                <a:latin typeface="Consolas" panose="020B0609020204030204" pitchFamily="49" charset="0"/>
              </a:rPr>
              <a:t>compareTo</a:t>
            </a:r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(Auto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auto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numberOfPassengers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0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0055-DBC5-E636-4C00-EBEA968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effectLst/>
                <a:latin typeface="Arial" panose="020B0604020202020204" pitchFamily="34" charset="0"/>
              </a:rPr>
              <a:t>Benefits of 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1C18-6034-269E-83DD-24A8C155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 Programming: Polymorphism enables you to use just one type and any subclass is taken care of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 Binding: Correct implementation (right behavior) is obtained via the actual type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Extensibility: A new class can be added into the hierarchy without changing the generic code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A049B-5684-9335-12BE-319DB350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9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65E-05B6-0226-3098-34348878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Arial" panose="020B0604020202020204" pitchFamily="34" charset="0"/>
              </a:rPr>
              <a:t>Pure Inheritance vs Extension (Substitution Principle)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EC6-2A96-3906-3B9F-97B4D7CE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 class establishes the interface for the whole inheritance hierarchy. Subclasses override the implementation without adding new methods.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C946B-E76B-8C33-4E6A-232C0BF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9E982F-2FBC-247B-D9F4-4CA02F34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TIJ317">
            <a:extLst>
              <a:ext uri="{FF2B5EF4-FFF2-40B4-BE49-F238E27FC236}">
                <a16:creationId xmlns:a16="http://schemas.microsoft.com/office/drawing/2014/main" id="{5E244F7C-0961-2224-B6DD-728010A7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83" y="1390389"/>
            <a:ext cx="33401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9B6C614-9668-1AA7-B59A-53A88D95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183" y="605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 descr="TIJ318">
            <a:extLst>
              <a:ext uri="{FF2B5EF4-FFF2-40B4-BE49-F238E27FC236}">
                <a16:creationId xmlns:a16="http://schemas.microsoft.com/office/drawing/2014/main" id="{4535E779-4F0C-B296-6E93-7979364B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83" y="4555299"/>
            <a:ext cx="36703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361" y="1346402"/>
            <a:ext cx="3847674" cy="403264"/>
          </a:xfrm>
        </p:spPr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910" y="1924594"/>
            <a:ext cx="5834742" cy="424760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/>
              <a:t>Interfaces and Abstract Classes</a:t>
            </a:r>
          </a:p>
          <a:p>
            <a:r>
              <a:rPr lang="en-US" sz="1800" dirty="0"/>
              <a:t>Polymorphism </a:t>
            </a:r>
          </a:p>
          <a:p>
            <a:r>
              <a:rPr lang="en-US" sz="1800" dirty="0"/>
              <a:t>Casting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F59C-8E8C-C7F5-8761-FCE5C6D9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effectLst/>
                <a:latin typeface="Arial" panose="020B0604020202020204" pitchFamily="34" charset="0"/>
              </a:rPr>
              <a:t>Pure Inheritance vs Extension (Substitution Principle)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89AF-AAF0-DC59-BEC2-4964DA06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 classes have other features that require additional methods to implement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extended part of the interface in the derived class is not available from the base class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you can’t call the new methods: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would need to rediscover the exact type of the object so you can access the extended methods of that type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Casting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1DF4-03F4-8B0B-45BC-B5930896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966ED5-1D96-8215-003F-F422351D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8" y="28183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TIJ319">
            <a:extLst>
              <a:ext uri="{FF2B5EF4-FFF2-40B4-BE49-F238E27FC236}">
                <a16:creationId xmlns:a16="http://schemas.microsoft.com/office/drawing/2014/main" id="{E6B3BEE0-4DEA-0255-1BF4-4B2BF8DB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20" y="2598758"/>
            <a:ext cx="2931090" cy="372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6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B42E-454A-4DEB-FB4E-4A86651D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Arial" panose="020B0604020202020204" pitchFamily="34" charset="0"/>
              </a:rPr>
              <a:t>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FF92-1F4D-A0C0-D300-4DBF925B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object reference of type super class can refer to any object of sub classes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reverse is not true; you need an explicit cast in order to compile.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cast within an inheritance hierarchy.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 to minimize the casting as possible.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operator before casting a super class object to a sub class one if you need to cast.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F903-759A-5452-900F-14823713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2D19E-3161-981C-EB55-E939363089BF}"/>
              </a:ext>
            </a:extLst>
          </p:cNvPr>
          <p:cNvSpPr txBox="1"/>
          <p:nvPr/>
        </p:nvSpPr>
        <p:spPr>
          <a:xfrm>
            <a:off x="578285" y="3274371"/>
            <a:ext cx="405634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Manager extends Employee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Engineer extends Employee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48B28-9F5F-3F63-DD14-C32D3DF0350D}"/>
              </a:ext>
            </a:extLst>
          </p:cNvPr>
          <p:cNvSpPr txBox="1"/>
          <p:nvPr/>
        </p:nvSpPr>
        <p:spPr>
          <a:xfrm>
            <a:off x="4572001" y="2195185"/>
            <a:ext cx="67285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CastingDemonstrate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{ 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Employee e = new Employee();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Manager m = new Manager();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Engineer 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Engineer();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 = m;  // OK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//m = e;  // compile error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 = new Manager();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 m = e;  // again, compile error.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 = (Manager)e;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 = new Engineer();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 m = (Manager)e; // run time cast exception.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Manager) {</a:t>
            </a: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m = (Manager)</a:t>
            </a:r>
            <a:r>
              <a:rPr lang="de-DE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10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061CBD5-12C1-5629-7CDA-E97FE773F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Java </a:t>
            </a:r>
            <a:r>
              <a:rPr lang="en-US" altLang="en-US" i="1"/>
              <a:t>Always</a:t>
            </a:r>
            <a:r>
              <a:rPr lang="en-US" altLang="en-US"/>
              <a:t> Late-Binding?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79F17B7-E5F8-77D4-BA4A-88273A5EF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Yes, always, except for </a:t>
            </a:r>
            <a:r>
              <a:rPr lang="en-US" altLang="en-US" b="1"/>
              <a:t>final, static and private</a:t>
            </a:r>
            <a:r>
              <a:rPr lang="en-US" altLang="en-US"/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final</a:t>
            </a:r>
            <a:r>
              <a:rPr lang="en-US" altLang="en-US"/>
              <a:t> methods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be overridden, so the compiler knows to bind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compiler </a:t>
            </a:r>
            <a:r>
              <a:rPr lang="en-US" altLang="en-US" i="1"/>
              <a:t>may</a:t>
            </a:r>
            <a:r>
              <a:rPr lang="en-US" altLang="en-US"/>
              <a:t> be able to do some speed optimizations for a final method, but we programmers are usually lousy at estimating where speed bottlenecks are…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C++, binding is </a:t>
            </a:r>
            <a:r>
              <a:rPr lang="en-US" altLang="en-US" i="1"/>
              <a:t>always</a:t>
            </a:r>
            <a:r>
              <a:rPr lang="en-US" altLang="en-US"/>
              <a:t> at compile-time, unless the programmer says otherwise</a:t>
            </a:r>
          </a:p>
        </p:txBody>
      </p:sp>
    </p:spTree>
    <p:extLst>
      <p:ext uri="{BB962C8B-B14F-4D97-AF65-F5344CB8AC3E}">
        <p14:creationId xmlns:p14="http://schemas.microsoft.com/office/powerpoint/2010/main" val="147217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9004-0D67-DF9D-D886-DA64186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effectLst/>
                <a:latin typeface="Arial" panose="020B0604020202020204" pitchFamily="34" charset="0"/>
              </a:rPr>
              <a:t>Overriding private methods?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E20C-B5A1-43E4-0983-A4778E48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812626"/>
            <a:ext cx="11582400" cy="53721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define a method in a subclass with the same signature of a private method in super class, you are defining a new method in the sub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not a good programming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5FAD-5890-4D68-967B-2F8DCF8A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124A6-E480-8972-A87C-FB4F83272555}"/>
              </a:ext>
            </a:extLst>
          </p:cNvPr>
          <p:cNvSpPr txBox="1"/>
          <p:nvPr/>
        </p:nvSpPr>
        <p:spPr>
          <a:xfrm>
            <a:off x="914400" y="1744262"/>
            <a:ext cx="593420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private void f()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("E");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 extends 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private void f()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("D");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de-DE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E();</a:t>
            </a:r>
            <a:endParaRPr lang="en-US" sz="12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2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 d = </a:t>
            </a:r>
            <a:r>
              <a:rPr lang="de-DE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D();</a:t>
            </a:r>
            <a:endParaRPr lang="en-US" sz="12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</a:t>
            </a: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69E4A-B3FA-A64D-4417-B576D6B86967}"/>
              </a:ext>
            </a:extLst>
          </p:cNvPr>
          <p:cNvSpPr txBox="1"/>
          <p:nvPr/>
        </p:nvSpPr>
        <p:spPr>
          <a:xfrm>
            <a:off x="5857296" y="331401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if class D doesn’t define g() at all?</a:t>
            </a:r>
          </a:p>
        </p:txBody>
      </p:sp>
    </p:spTree>
    <p:extLst>
      <p:ext uri="{BB962C8B-B14F-4D97-AF65-F5344CB8AC3E}">
        <p14:creationId xmlns:p14="http://schemas.microsoft.com/office/powerpoint/2010/main" val="225772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9004-0D67-DF9D-D886-DA64186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effectLst/>
                <a:latin typeface="Arial" panose="020B0604020202020204" pitchFamily="34" charset="0"/>
              </a:rPr>
              <a:t>Overloading an inherited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E20C-B5A1-43E4-0983-A4778E48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812626"/>
            <a:ext cx="11582400" cy="53721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possible but not a good programming practice</a:t>
            </a:r>
            <a:endParaRPr lang="en-US" sz="11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5FAD-5890-4D68-967B-2F8DCF8A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39894-22E8-55CF-9DA7-D8619ADB011D}"/>
              </a:ext>
            </a:extLst>
          </p:cNvPr>
          <p:cNvSpPr txBox="1"/>
          <p:nvPr/>
        </p:nvSpPr>
        <p:spPr>
          <a:xfrm>
            <a:off x="1744249" y="1689499"/>
            <a:ext cx="6093912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/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private void f()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("E");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 extends 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private void f()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("D");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g(int </a:t>
            </a:r>
            <a:r>
              <a:rPr lang="en-US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de-DE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E();</a:t>
            </a:r>
            <a:endParaRPr lang="en-US" sz="11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1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 d = </a:t>
            </a:r>
            <a:r>
              <a:rPr lang="de-DE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D();</a:t>
            </a:r>
            <a:endParaRPr lang="en-US" sz="11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</a:t>
            </a: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</a:t>
            </a: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20C12-F440-AE51-3483-084D4099E820}"/>
              </a:ext>
            </a:extLst>
          </p:cNvPr>
          <p:cNvSpPr txBox="1"/>
          <p:nvPr/>
        </p:nvSpPr>
        <p:spPr>
          <a:xfrm>
            <a:off x="5537256" y="349867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if class D doesn’t define g() at all?</a:t>
            </a:r>
          </a:p>
        </p:txBody>
      </p:sp>
    </p:spTree>
    <p:extLst>
      <p:ext uri="{BB962C8B-B14F-4D97-AF65-F5344CB8AC3E}">
        <p14:creationId xmlns:p14="http://schemas.microsoft.com/office/powerpoint/2010/main" val="39842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9004-0D67-DF9D-D886-DA64186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effectLst/>
                <a:latin typeface="Arial" panose="020B0604020202020204" pitchFamily="34" charset="0"/>
              </a:rPr>
              <a:t>Behavior of polymorphic methods inside constructors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E20C-B5A1-43E4-0983-A4778E48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812626"/>
            <a:ext cx="11582400" cy="5372100"/>
          </a:xfrm>
        </p:spPr>
        <p:txBody>
          <a:bodyPr>
            <a:norm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endParaRPr lang="en-US" sz="2000" b="1" i="1" dirty="0">
              <a:effectLst/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 Java constructors, eliminate calls to methods that can be overridden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keep the constructors light-weight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5FAD-5890-4D68-967B-2F8DCF8A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1D3C8-6E04-FFBD-CC30-117180042443}"/>
              </a:ext>
            </a:extLst>
          </p:cNvPr>
          <p:cNvSpPr txBox="1"/>
          <p:nvPr/>
        </p:nvSpPr>
        <p:spPr>
          <a:xfrm>
            <a:off x="4687692" y="2447749"/>
            <a:ext cx="60719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 extends 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private void f()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 " + 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g();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private int 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 d = new D();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EB286-C9ED-4898-E707-B5BF69EC497F}"/>
              </a:ext>
            </a:extLst>
          </p:cNvPr>
          <p:cNvSpPr txBox="1"/>
          <p:nvPr/>
        </p:nvSpPr>
        <p:spPr>
          <a:xfrm>
            <a:off x="681797" y="2463951"/>
            <a:ext cx="60939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private void f()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14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("E");</a:t>
            </a: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E() {</a:t>
            </a:r>
            <a:endParaRPr lang="en-US" sz="1400" dirty="0">
              <a:effectLst/>
              <a:latin typeface="Courier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public void g() {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f();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27432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09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9D91-AEA6-7D8D-F7C2-F413F390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kern="1600" dirty="0">
                <a:effectLst/>
                <a:latin typeface="Arial" panose="020B0604020202020204" pitchFamily="34" charset="0"/>
              </a:rPr>
              <a:t>Object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504F-3A19-A453-54A4-CE7940B9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class is the ultimate ancestor of all classes in Java.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defines a number of methods.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 at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https://docs.oracle.com/en/java/javase/17/docs/api/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11E4C-123C-E2DD-C3D5-4AFFC15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C3B4C3B8-6BEF-B225-1387-78188080E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</a:t>
            </a:r>
            <a:r>
              <a:rPr lang="en-US" altLang="en-US" b="1"/>
              <a:t>Object</a:t>
            </a:r>
            <a:r>
              <a:rPr lang="en-US" altLang="en-US"/>
              <a:t> Methods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22D25E3B-47CE-3CD8-941D-3AECDCCF7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clone()</a:t>
            </a:r>
            <a:r>
              <a:rPr lang="en-US" altLang="en-US" sz="2400"/>
              <a:t>: Creates and returns a copy of this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Returns an </a:t>
            </a:r>
            <a:r>
              <a:rPr lang="en-US" altLang="en-US" sz="2000" b="1">
                <a:ea typeface="Arial" panose="020B0604020202020204" pitchFamily="34" charset="0"/>
              </a:rPr>
              <a:t>Object</a:t>
            </a:r>
            <a:endParaRPr lang="en-US" altLang="en-US" sz="200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equals()</a:t>
            </a:r>
            <a:r>
              <a:rPr lang="en-US" altLang="en-US" sz="2400"/>
              <a:t>: Indicates whether some other object is "equal to" this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Returns a </a:t>
            </a:r>
            <a:r>
              <a:rPr lang="en-US" altLang="en-US" sz="2000" b="1">
                <a:ea typeface="Arial" panose="020B0604020202020204" pitchFamily="34" charset="0"/>
              </a:rPr>
              <a:t>boolean</a:t>
            </a:r>
            <a:endParaRPr lang="en-US" altLang="en-US" sz="200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getClass()</a:t>
            </a:r>
            <a:r>
              <a:rPr lang="en-US" altLang="en-US" sz="2400"/>
              <a:t>: Returns the runtime class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Returns a </a:t>
            </a:r>
            <a:r>
              <a:rPr lang="en-US" altLang="en-US" sz="2000" b="1">
                <a:ea typeface="Arial" panose="020B0604020202020204" pitchFamily="34" charset="0"/>
              </a:rPr>
              <a:t>Class</a:t>
            </a:r>
            <a:endParaRPr lang="en-US" altLang="en-US" sz="200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toString()</a:t>
            </a:r>
            <a:r>
              <a:rPr lang="en-US" altLang="en-US" sz="2400"/>
              <a:t>: Returns a string representation of the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Returns a </a:t>
            </a:r>
            <a:r>
              <a:rPr lang="en-US" altLang="en-US" sz="2000" b="1">
                <a:ea typeface="Arial" panose="020B0604020202020204" pitchFamily="34" charset="0"/>
              </a:rPr>
              <a:t>String</a:t>
            </a:r>
            <a:endParaRPr lang="en-US" altLang="en-US" sz="200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hashCode()</a:t>
            </a:r>
            <a:r>
              <a:rPr lang="en-US" altLang="en-US" sz="2400"/>
              <a:t>: Returns an integer hash code of the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Returns an </a:t>
            </a:r>
            <a:r>
              <a:rPr lang="en-US" altLang="en-US" sz="2000" b="1">
                <a:ea typeface="Arial" panose="020B0604020202020204" pitchFamily="34" charset="0"/>
              </a:rPr>
              <a:t>int</a:t>
            </a:r>
            <a:endParaRPr lang="en-US" altLang="en-US" sz="200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F7FE-82E4-1B76-F36D-2C37CAB7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</a:t>
            </a:r>
            <a:r>
              <a:rPr lang="en-US"/>
              <a:t>class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897-6F29-6C89-66CA-866EF75F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For any class you define in homework assignments, consider defining:</a:t>
            </a:r>
          </a:p>
          <a:p>
            <a:pPr lvl="0"/>
            <a:r>
              <a:rPr lang="en-US" dirty="0"/>
              <a:t>Constructor, possibly overloaded constructors</a:t>
            </a:r>
          </a:p>
          <a:p>
            <a:pPr lvl="1"/>
            <a:r>
              <a:rPr lang="en-US" dirty="0"/>
              <a:t>Without a default constructor if applicable</a:t>
            </a:r>
          </a:p>
          <a:p>
            <a:pPr lvl="0"/>
            <a:r>
              <a:rPr lang="en-US" dirty="0"/>
              <a:t>Private instance members</a:t>
            </a:r>
          </a:p>
          <a:p>
            <a:pPr lvl="0"/>
            <a:r>
              <a:rPr lang="en-US" dirty="0"/>
              <a:t>Public setter/getter methods for private members where applicable</a:t>
            </a:r>
          </a:p>
          <a:p>
            <a:pPr lvl="0"/>
            <a:r>
              <a:rPr lang="en-US" dirty="0" err="1"/>
              <a:t>toString</a:t>
            </a:r>
            <a:r>
              <a:rPr lang="en-US" dirty="0"/>
              <a:t>() method</a:t>
            </a:r>
          </a:p>
          <a:p>
            <a:pPr lvl="0"/>
            <a:r>
              <a:rPr lang="en-US" dirty="0"/>
              <a:t>equals() method if applicable</a:t>
            </a:r>
          </a:p>
          <a:p>
            <a:pPr lvl="0"/>
            <a:r>
              <a:rPr lang="en-US" dirty="0" err="1"/>
              <a:t>hashCode</a:t>
            </a:r>
            <a:r>
              <a:rPr lang="en-US" dirty="0"/>
              <a:t>() method if applicable</a:t>
            </a:r>
          </a:p>
          <a:p>
            <a:pPr lvl="0"/>
            <a:r>
              <a:rPr lang="en-US" dirty="0"/>
              <a:t>clone() method if applicable</a:t>
            </a:r>
          </a:p>
          <a:p>
            <a:pPr lvl="0"/>
            <a:r>
              <a:rPr lang="en-US" dirty="0"/>
              <a:t>Comparable interface if applicable</a:t>
            </a:r>
          </a:p>
          <a:p>
            <a:pPr lvl="0"/>
            <a:r>
              <a:rPr lang="en-US" dirty="0"/>
              <a:t>Documentation</a:t>
            </a:r>
          </a:p>
          <a:p>
            <a:pPr lvl="0"/>
            <a:r>
              <a:rPr lang="en-US" dirty="0"/>
              <a:t>Follow the coding conventions suggested in Chapter 4 of Core </a:t>
            </a:r>
            <a:r>
              <a:rPr lang="en-US"/>
              <a:t>Java 1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We will add more into the minimal class description list as we progress in the semester.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2EA8-9DB7-6476-A2FE-A9D0B7F0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89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0B7-C614-D0A9-1466-011F50F6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Arial" panose="020B0604020202020204" pitchFamily="34" charset="0"/>
              </a:rPr>
              <a:t>Exercise - Order of Constructor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0154-3214-970C-E747-E31F8F30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BruceEckel</a:t>
            </a:r>
            <a:r>
              <a:rPr lang="en-US" dirty="0"/>
              <a:t>/OnJava8-Examples/blob/master/polymorphism/</a:t>
            </a:r>
            <a:r>
              <a:rPr lang="en-US" dirty="0" err="1"/>
              <a:t>Sandwich.java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918FE-42DD-641D-09DA-D21776D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245E29-D65F-6EAF-F456-E57C1BB6A8C9}"/>
              </a:ext>
            </a:extLst>
          </p:cNvPr>
          <p:cNvSpPr txBox="1"/>
          <p:nvPr/>
        </p:nvSpPr>
        <p:spPr>
          <a:xfrm>
            <a:off x="699371" y="1322278"/>
            <a:ext cx="609391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Meal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Meal() {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("Meal()");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Bread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Bread()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("Bread()");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Cheese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Cheese()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("Cheese()");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Lettuce {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Lettuce()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("Lettuce()");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434522-8A9C-1927-25CF-BD659606A2DB}"/>
              </a:ext>
            </a:extLst>
          </p:cNvPr>
          <p:cNvSpPr txBox="1"/>
          <p:nvPr/>
        </p:nvSpPr>
        <p:spPr>
          <a:xfrm>
            <a:off x="5844610" y="1341333"/>
            <a:ext cx="60939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Lunch extends Meal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Lunch()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("Lunch()");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PortableLunch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extends Lunch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PortableLunch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PortableLunch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()");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Sandwich extends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PortableLunch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private Bread b = new Bread();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private Cheese c = new Cheese();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private Lettuce l = new Lettuce();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public Sandwich() {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("Sandwich()");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new Sandwich();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9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549D-6CF7-F15C-52A1-0F4E6CE4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DE51-EC46-BEC5-B40F-FE35740F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Aft>
                <a:spcPts val="300"/>
              </a:spcAft>
              <a:buNone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Interfaces?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 define the set of requirements for classes that want to conform to them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methods in interfaces are by default public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Classes implement interfaces by: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declaring that a class will implement the interface with the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supplying the definitions for all methods in the interface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Interfaces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cannot instantiate objects out of interfaces, but you can declare references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to verify if an object implements an interface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build hierarchy of interfaces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have constants in interfaces</a:t>
            </a:r>
          </a:p>
          <a:p>
            <a:pPr marL="617220"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declared inside interfaces are by default public, final and static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may implement multiple interfaces</a:t>
            </a:r>
          </a:p>
          <a:p>
            <a:pPr marL="617220" lvl="1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of such a class is additionally considered to be of types of all the interfaces the class implements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8101-F0CD-FE84-3E47-56FAEB07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1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8101-97B8-48CD-BDB0-12D121E8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1" dirty="0">
                <a:effectLst/>
                <a:latin typeface="Arial" panose="020B0604020202020204" pitchFamily="34" charset="0"/>
              </a:rPr>
              <a:t>Exercise - </a:t>
            </a:r>
            <a:r>
              <a:rPr lang="en-US" dirty="0"/>
              <a:t>Encapsulation </a:t>
            </a:r>
          </a:p>
        </p:txBody>
      </p:sp>
      <p:pic>
        <p:nvPicPr>
          <p:cNvPr id="8" name="Picture 7" descr="Generated by PlantUML">
            <a:extLst>
              <a:ext uri="{FF2B5EF4-FFF2-40B4-BE49-F238E27FC236}">
                <a16:creationId xmlns:a16="http://schemas.microsoft.com/office/drawing/2014/main" id="{C294361A-1F0D-4C0A-A0DC-2D21CDFA1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60" y="773723"/>
            <a:ext cx="6461760" cy="56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28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0EAE4A-CFBD-474E-B366-4971681311F5}"/>
              </a:ext>
            </a:extLst>
          </p:cNvPr>
          <p:cNvSpPr txBox="1"/>
          <p:nvPr/>
        </p:nvSpPr>
        <p:spPr>
          <a:xfrm>
            <a:off x="5884636" y="1429233"/>
            <a:ext cx="5928507" cy="47089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_______10________;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_____11______;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_____12______;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____13_______ 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Assignment[]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Assignment[100];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Professor();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classAverage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length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Assignment();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//initialize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calculateClassAverage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(Assignment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.getScore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length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 average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main(String[]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(Assignment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professor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.assignGrade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javaCourse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.calculateClassAverage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53BC4-7911-4770-A185-15C972E3F819}"/>
              </a:ext>
            </a:extLst>
          </p:cNvPr>
          <p:cNvSpPr txBox="1"/>
          <p:nvPr/>
        </p:nvSpPr>
        <p:spPr>
          <a:xfrm>
            <a:off x="378857" y="180726"/>
            <a:ext cx="5356536" cy="1446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______1____;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_____2___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Assignment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___3_____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//getter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___4_____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//setter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___5_____ void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;}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8304-82BE-462E-9B75-721C2DA6C2A2}"/>
              </a:ext>
            </a:extLst>
          </p:cNvPr>
          <p:cNvSpPr txBox="1"/>
          <p:nvPr/>
        </p:nvSpPr>
        <p:spPr>
          <a:xfrm>
            <a:off x="369607" y="1784911"/>
            <a:ext cx="5207292" cy="17851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_____6______;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java.util.Random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F005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_____7___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Professor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___8_____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Random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Random();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___9______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assignGrade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(Assignment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//randomly generate a number between 0 and 100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assignment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.setScore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.nextInt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(101));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8" name="Picture 7" descr="Generated by PlantUML">
            <a:extLst>
              <a:ext uri="{FF2B5EF4-FFF2-40B4-BE49-F238E27FC236}">
                <a16:creationId xmlns:a16="http://schemas.microsoft.com/office/drawing/2014/main" id="{EDC23136-4FDD-41E2-8045-05995295A6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36" y="3298725"/>
            <a:ext cx="4117957" cy="3559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EA375-B7C7-4F34-83A0-033C8E85C938}"/>
              </a:ext>
            </a:extLst>
          </p:cNvPr>
          <p:cNvSpPr txBox="1"/>
          <p:nvPr/>
        </p:nvSpPr>
        <p:spPr>
          <a:xfrm>
            <a:off x="6635678" y="265951"/>
            <a:ext cx="2941383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Question: Fill in the blanks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366482-A5DE-4AC1-89B2-811C6540759F}"/>
              </a:ext>
            </a:extLst>
          </p:cNvPr>
          <p:cNvSpPr/>
          <p:nvPr/>
        </p:nvSpPr>
        <p:spPr>
          <a:xfrm>
            <a:off x="11149836" y="117216"/>
            <a:ext cx="794084" cy="697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8819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2010" y="339852"/>
            <a:ext cx="10507980" cy="767588"/>
          </a:xfrm>
        </p:spPr>
        <p:txBody>
          <a:bodyPr/>
          <a:lstStyle/>
          <a:p>
            <a:r>
              <a:rPr lang="en-US" dirty="0"/>
              <a:t>Interfaces vs Abstract classes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7115" y="1584416"/>
            <a:ext cx="10180320" cy="367651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Interfaces are often (although not always) named such as Comparable, Runnable, </a:t>
            </a:r>
            <a:r>
              <a:rPr lang="en-US" sz="2400" dirty="0" err="1"/>
              <a:t>Iterable</a:t>
            </a:r>
            <a:r>
              <a:rPr lang="en-US" sz="2400" dirty="0"/>
              <a:t>, ….</a:t>
            </a:r>
          </a:p>
          <a:p>
            <a:r>
              <a:rPr lang="en-US" sz="2400" dirty="0"/>
              <a:t>They represent the class’s </a:t>
            </a:r>
            <a:r>
              <a:rPr lang="en-US" sz="2400" i="1" u="sng" dirty="0"/>
              <a:t>additional abilities </a:t>
            </a:r>
            <a:r>
              <a:rPr lang="en-US" sz="2400" dirty="0"/>
              <a:t>over and above what it can do through inheritance</a:t>
            </a:r>
          </a:p>
          <a:p>
            <a:r>
              <a:rPr lang="en-US" sz="2400" dirty="0"/>
              <a:t>These additional abilities </a:t>
            </a:r>
            <a:r>
              <a:rPr lang="en-US" sz="2400" u="sng" dirty="0"/>
              <a:t>cut across inheritance hierarchies</a:t>
            </a:r>
            <a:endParaRPr lang="en-US" sz="2400" dirty="0"/>
          </a:p>
          <a:p>
            <a:r>
              <a:rPr lang="en-US" sz="2400" dirty="0"/>
              <a:t>Inheritance makes all child classes to exhibit a certain behavior, but interface allows a class to exhibit additional behavior</a:t>
            </a:r>
          </a:p>
          <a:p>
            <a:r>
              <a:rPr lang="en-US" sz="2400" dirty="0"/>
              <a:t>Abstract classes may have instance fields and methods. Interfaces cannot.</a:t>
            </a:r>
          </a:p>
          <a:p>
            <a:r>
              <a:rPr lang="en-US" sz="2400" dirty="0"/>
              <a:t>An abstract class can implement an interface</a:t>
            </a:r>
          </a:p>
          <a:p>
            <a:r>
              <a:rPr lang="en-US" sz="2400" dirty="0"/>
              <a:t>A class can inherit from only one class but may implement multiple interfaces</a:t>
            </a:r>
          </a:p>
          <a:p>
            <a:pPr lvl="1"/>
            <a:r>
              <a:rPr lang="en-US" sz="2400" dirty="0"/>
              <a:t>Abstract classes exist at the top of inheritance hierarchies as the super classes</a:t>
            </a:r>
          </a:p>
          <a:p>
            <a:pPr lvl="1"/>
            <a:r>
              <a:rPr lang="en-US" sz="2400" dirty="0"/>
              <a:t>Interfaces may be implemented at any level in an inheritance hierarchy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0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D3F7-9A26-B7ED-B28D-568DAC4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new methods into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17A3-E32D-23EC-2B40-4657E01B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spcAft>
                <a:spcPts val="3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 and static methods are supported in interfaces with Java 8.</a:t>
            </a:r>
          </a:p>
          <a:p>
            <a:pPr indent="0">
              <a:spcAft>
                <a:spcPts val="3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methods and private static method are allowed in interfaces with Java 9.</a:t>
            </a:r>
            <a:endParaRPr lang="en-US" sz="2400" b="1" i="1" dirty="0">
              <a:effectLst/>
              <a:latin typeface="Arial" panose="020B0604020202020204" pitchFamily="34" charset="0"/>
            </a:endParaRPr>
          </a:p>
          <a:p>
            <a:pPr indent="0">
              <a:spcAft>
                <a:spcPts val="300"/>
              </a:spcAft>
              <a:buNone/>
            </a:pPr>
            <a:r>
              <a:rPr lang="en-US" sz="2400" b="1" i="1" dirty="0">
                <a:effectLst/>
                <a:latin typeface="Arial" panose="020B0604020202020204" pitchFamily="34" charset="0"/>
              </a:rPr>
              <a:t>Default Methods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 methods enable to add new functionality to the interfaces while the implementation classes may remain the same. A default method can invoke other methods of the interface.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class may do the following: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Inherit the default method by not including in the class definition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Redeclare the default method with abstract keyword and make the class abstract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Override the default method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i="1" dirty="0">
                <a:effectLst/>
                <a:latin typeface="Arial" panose="020B0604020202020204" pitchFamily="34" charset="0"/>
              </a:rPr>
              <a:t>Static Methods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Static functions in the interface make it easier to organize helper methods by keeping them in the same interface rather than in a separate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latin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effectLst/>
                <a:latin typeface="Arial" panose="020B0604020202020204" pitchFamily="34" charset="0"/>
              </a:rPr>
              <a:t>Private Methods in Interfaces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methods can only be visible inside the interface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hey are mainly for improving code reuse inside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4BE4-F32D-CFCE-5EE2-C8C414BB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nerated by PlantUML">
            <a:extLst>
              <a:ext uri="{FF2B5EF4-FFF2-40B4-BE49-F238E27FC236}">
                <a16:creationId xmlns:a16="http://schemas.microsoft.com/office/drawing/2014/main" id="{3C4FFCAD-5DAB-4451-B017-E5582A9481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8" y="1282192"/>
            <a:ext cx="7016274" cy="4674616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45F7F2F7-E81F-4B86-AB2B-DF2A714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with Interfaces - 1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D325B-9103-4BA5-A817-62A9B137E3E7}"/>
              </a:ext>
            </a:extLst>
          </p:cNvPr>
          <p:cNvSpPr/>
          <p:nvPr/>
        </p:nvSpPr>
        <p:spPr>
          <a:xfrm>
            <a:off x="4846320" y="5242560"/>
            <a:ext cx="1249680" cy="467360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5755B-E472-49E3-98A5-3757A16A616F}"/>
              </a:ext>
            </a:extLst>
          </p:cNvPr>
          <p:cNvSpPr/>
          <p:nvPr/>
        </p:nvSpPr>
        <p:spPr>
          <a:xfrm>
            <a:off x="6817360" y="5091684"/>
            <a:ext cx="1625600" cy="769112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B07C7-B92F-4AC0-DF5D-962E8CB5FD6A}"/>
              </a:ext>
            </a:extLst>
          </p:cNvPr>
          <p:cNvSpPr txBox="1"/>
          <p:nvPr/>
        </p:nvSpPr>
        <p:spPr>
          <a:xfrm>
            <a:off x="1913557" y="4652478"/>
            <a:ext cx="271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B5B5B"/>
                </a:solidFill>
              </a:rPr>
              <a:t>Which methods must be implemented in Car?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579F1-0ED6-EEA9-4C12-4A1A43E325DD}"/>
              </a:ext>
            </a:extLst>
          </p:cNvPr>
          <p:cNvSpPr txBox="1"/>
          <p:nvPr/>
        </p:nvSpPr>
        <p:spPr>
          <a:xfrm>
            <a:off x="9164320" y="4552910"/>
            <a:ext cx="2566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B5B5B"/>
                </a:solidFill>
              </a:rPr>
              <a:t>Which methods must be implemented in Aircraft?</a:t>
            </a:r>
          </a:p>
        </p:txBody>
      </p:sp>
    </p:spTree>
    <p:extLst>
      <p:ext uri="{BB962C8B-B14F-4D97-AF65-F5344CB8AC3E}">
        <p14:creationId xmlns:p14="http://schemas.microsoft.com/office/powerpoint/2010/main" val="90415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8E89-F1E3-4F27-975A-30992008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67132"/>
            <a:ext cx="11582400" cy="467868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DDB0-D8CF-459A-86F8-5BBB015A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2B814-5168-4EDE-86E6-9CA34152D0CE}"/>
              </a:ext>
            </a:extLst>
          </p:cNvPr>
          <p:cNvSpPr txBox="1"/>
          <p:nvPr/>
        </p:nvSpPr>
        <p:spPr>
          <a:xfrm>
            <a:off x="215900" y="900889"/>
            <a:ext cx="5035353" cy="13234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drive() {</a:t>
            </a:r>
          </a:p>
          <a:p>
            <a:pPr lvl="2"/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"Auto driving"</a:t>
            </a:r>
            <a:r>
              <a:rPr lang="nn-NO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217FC-33C8-42F6-A992-E74B600EC098}"/>
              </a:ext>
            </a:extLst>
          </p:cNvPr>
          <p:cNvSpPr txBox="1"/>
          <p:nvPr/>
        </p:nvSpPr>
        <p:spPr>
          <a:xfrm>
            <a:off x="215900" y="2425572"/>
            <a:ext cx="5035353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drive()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"Car driving"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32940-E57A-4AEF-BB42-52B1C82AA6F2}"/>
              </a:ext>
            </a:extLst>
          </p:cNvPr>
          <p:cNvSpPr txBox="1"/>
          <p:nvPr/>
        </p:nvSpPr>
        <p:spPr>
          <a:xfrm>
            <a:off x="215900" y="3951621"/>
            <a:ext cx="6244017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Aircraft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Flyable{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@Override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drive()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"Aircraft driving"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"Aircraft flying"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81D7B-50C1-42FE-9ECC-EFBD309894F1}"/>
              </a:ext>
            </a:extLst>
          </p:cNvPr>
          <p:cNvSpPr txBox="1"/>
          <p:nvPr/>
        </p:nvSpPr>
        <p:spPr>
          <a:xfrm>
            <a:off x="5486795" y="936055"/>
            <a:ext cx="3102131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Flyable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E2359-CF35-4AA0-8CCF-AFB6FA56A405}"/>
              </a:ext>
            </a:extLst>
          </p:cNvPr>
          <p:cNvSpPr txBox="1"/>
          <p:nvPr/>
        </p:nvSpPr>
        <p:spPr>
          <a:xfrm>
            <a:off x="6663561" y="3098479"/>
            <a:ext cx="5134739" cy="35394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Auto[]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Auto[3];</a:t>
            </a:r>
          </a:p>
          <a:p>
            <a:pPr lvl="1"/>
            <a:endParaRPr lang="en-US" sz="16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p = new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Aircraft();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(Auto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autos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.drive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11" name="Picture 10" descr="Generated by PlantUML">
            <a:extLst>
              <a:ext uri="{FF2B5EF4-FFF2-40B4-BE49-F238E27FC236}">
                <a16:creationId xmlns:a16="http://schemas.microsoft.com/office/drawing/2014/main" id="{15B884F4-2356-437D-8EC0-CB2DD922B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33" y="884652"/>
            <a:ext cx="3152775" cy="2047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55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5F7F2F7-E81F-4B86-AB2B-DF2A714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with Interfaces - 2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 descr="Generated by PlantUML">
            <a:extLst>
              <a:ext uri="{FF2B5EF4-FFF2-40B4-BE49-F238E27FC236}">
                <a16:creationId xmlns:a16="http://schemas.microsoft.com/office/drawing/2014/main" id="{2EB49CAE-BCBE-495B-93D7-6C6618DCB6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8" y="1549080"/>
            <a:ext cx="8249603" cy="40474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25755B-E472-49E3-98A5-3757A16A616F}"/>
              </a:ext>
            </a:extLst>
          </p:cNvPr>
          <p:cNvSpPr/>
          <p:nvPr/>
        </p:nvSpPr>
        <p:spPr>
          <a:xfrm>
            <a:off x="6970015" y="4751969"/>
            <a:ext cx="1213517" cy="688713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7CDAC-CE9C-4D99-899C-7B55BDB719B9}"/>
              </a:ext>
            </a:extLst>
          </p:cNvPr>
          <p:cNvSpPr/>
          <p:nvPr/>
        </p:nvSpPr>
        <p:spPr>
          <a:xfrm>
            <a:off x="8661747" y="4852137"/>
            <a:ext cx="1137921" cy="488375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DAD9F-572C-7748-98CC-96C2C9382814}"/>
              </a:ext>
            </a:extLst>
          </p:cNvPr>
          <p:cNvSpPr txBox="1"/>
          <p:nvPr/>
        </p:nvSpPr>
        <p:spPr>
          <a:xfrm>
            <a:off x="5629729" y="5630073"/>
            <a:ext cx="3147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B5B5B"/>
                </a:solidFill>
              </a:rPr>
              <a:t>Which methods must be implemented in Bird?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7A7E3-A36B-D9DE-FED0-893E9C994803}"/>
              </a:ext>
            </a:extLst>
          </p:cNvPr>
          <p:cNvSpPr txBox="1"/>
          <p:nvPr/>
        </p:nvSpPr>
        <p:spPr>
          <a:xfrm>
            <a:off x="8661747" y="5665204"/>
            <a:ext cx="3289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B5B5B"/>
                </a:solidFill>
              </a:rPr>
              <a:t>Which methods must be implemented in Tiger?</a:t>
            </a:r>
          </a:p>
        </p:txBody>
      </p:sp>
    </p:spTree>
    <p:extLst>
      <p:ext uri="{BB962C8B-B14F-4D97-AF65-F5344CB8AC3E}">
        <p14:creationId xmlns:p14="http://schemas.microsoft.com/office/powerpoint/2010/main" val="38631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8E89-F1E3-4F27-975A-30992008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67132"/>
            <a:ext cx="11582400" cy="467868"/>
          </a:xfrm>
        </p:spPr>
        <p:txBody>
          <a:bodyPr/>
          <a:lstStyle/>
          <a:p>
            <a:r>
              <a:rPr lang="en-US" dirty="0"/>
              <a:t>Polymorphism with Interface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DDB0-D8CF-459A-86F8-5BBB015A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2B814-5168-4EDE-86E6-9CA34152D0CE}"/>
              </a:ext>
            </a:extLst>
          </p:cNvPr>
          <p:cNvSpPr txBox="1"/>
          <p:nvPr/>
        </p:nvSpPr>
        <p:spPr>
          <a:xfrm>
            <a:off x="215900" y="900889"/>
            <a:ext cx="3550972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speak();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217FC-33C8-42F6-A992-E74B600EC098}"/>
              </a:ext>
            </a:extLst>
          </p:cNvPr>
          <p:cNvSpPr txBox="1"/>
          <p:nvPr/>
        </p:nvSpPr>
        <p:spPr>
          <a:xfrm>
            <a:off x="215900" y="2024482"/>
            <a:ext cx="5035353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Tiger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speak()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"Roar!"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32940-E57A-4AEF-BB42-52B1C82AA6F2}"/>
              </a:ext>
            </a:extLst>
          </p:cNvPr>
          <p:cNvSpPr txBox="1"/>
          <p:nvPr/>
        </p:nvSpPr>
        <p:spPr>
          <a:xfrm>
            <a:off x="215900" y="3640517"/>
            <a:ext cx="6019597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Bird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Flyable{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"Bird flying"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speak()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"Tweet!"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E2359-CF35-4AA0-8CCF-AFB6FA56A405}"/>
              </a:ext>
            </a:extLst>
          </p:cNvPr>
          <p:cNvSpPr txBox="1"/>
          <p:nvPr/>
        </p:nvSpPr>
        <p:spPr>
          <a:xfrm>
            <a:off x="6470781" y="3098479"/>
            <a:ext cx="5160387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Animal[]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animals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Animal[2];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 p = new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Polymorpher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p.animals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Tiger();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p.animals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Bird();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(Animal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animals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.speak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Flyable) {</a:t>
            </a:r>
          </a:p>
          <a:p>
            <a:pPr lvl="4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((Flyable)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).fly();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9" name="Picture 8" descr="Generated by PlantUML">
            <a:extLst>
              <a:ext uri="{FF2B5EF4-FFF2-40B4-BE49-F238E27FC236}">
                <a16:creationId xmlns:a16="http://schemas.microsoft.com/office/drawing/2014/main" id="{C6AED7F1-4F5D-4E7A-BC35-0247F9A07A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57" y="681375"/>
            <a:ext cx="5267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1.0.2123"/>
  <p:tag name="SLIDO_PRESENTATION_ID" val="00000000-0000-0000-0000-000000000000"/>
  <p:tag name="SLIDO_EVENT_UUID" val="dc23b2f3-d0b1-459d-a795-819f1b03970e"/>
  <p:tag name="SLIDO_EVENT_SECTION_UUID" val="bff14926-6950-4bd3-bd7d-44ffa4cabe0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12946</TotalTime>
  <Words>3405</Words>
  <Application>Microsoft Macintosh PowerPoint</Application>
  <PresentationFormat>Widescreen</PresentationFormat>
  <Paragraphs>612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Consolas</vt:lpstr>
      <vt:lpstr>Courier</vt:lpstr>
      <vt:lpstr>Rockwell</vt:lpstr>
      <vt:lpstr>Rockwell Condensed</vt:lpstr>
      <vt:lpstr>Symbol</vt:lpstr>
      <vt:lpstr>Times New Roman</vt:lpstr>
      <vt:lpstr>Wingdings</vt:lpstr>
      <vt:lpstr>Wood Type</vt:lpstr>
      <vt:lpstr>Object Oriented Programming in Java   Week 7</vt:lpstr>
      <vt:lpstr>Today</vt:lpstr>
      <vt:lpstr>interfaces</vt:lpstr>
      <vt:lpstr>Interfaces vs Abstract classes</vt:lpstr>
      <vt:lpstr>Introducing new methods into interfaces</vt:lpstr>
      <vt:lpstr>Polymorphism with Interfaces - 1</vt:lpstr>
      <vt:lpstr>Polymorphism</vt:lpstr>
      <vt:lpstr>Polymorphism with Interfaces - 2</vt:lpstr>
      <vt:lpstr>Polymorphism with Interface - 2</vt:lpstr>
      <vt:lpstr>Polymorphism with Interface - 2</vt:lpstr>
      <vt:lpstr>Polymorphism with Interfaces - 3</vt:lpstr>
      <vt:lpstr>Interfaces across hierarchies</vt:lpstr>
      <vt:lpstr>Polymorphism with interfaces - 3</vt:lpstr>
      <vt:lpstr>Default and Static interfaces</vt:lpstr>
      <vt:lpstr>Default and Static interfaces</vt:lpstr>
      <vt:lpstr>Interface Example: Comparable</vt:lpstr>
      <vt:lpstr>Comparable</vt:lpstr>
      <vt:lpstr>Benefits of Polymorphism</vt:lpstr>
      <vt:lpstr>Pure Inheritance vs Extension (Substitution Principle)</vt:lpstr>
      <vt:lpstr>Pure Inheritance vs Extension (Substitution Principle)</vt:lpstr>
      <vt:lpstr>Casting</vt:lpstr>
      <vt:lpstr>Is Java Always Late-Binding?</vt:lpstr>
      <vt:lpstr>Overriding private methods?</vt:lpstr>
      <vt:lpstr>Overloading an inherited method</vt:lpstr>
      <vt:lpstr>Behavior of polymorphic methods inside constructors</vt:lpstr>
      <vt:lpstr>Object Class</vt:lpstr>
      <vt:lpstr>Some Object Methods</vt:lpstr>
      <vt:lpstr>Minimal class description</vt:lpstr>
      <vt:lpstr>Exercise - Order of Constructor Calls</vt:lpstr>
      <vt:lpstr>Exercise - Encapsulation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Neelam Dwivedi</dc:creator>
  <cp:lastModifiedBy>Yucel, Sakir</cp:lastModifiedBy>
  <cp:revision>302</cp:revision>
  <dcterms:created xsi:type="dcterms:W3CDTF">2015-08-06T20:39:40Z</dcterms:created>
  <dcterms:modified xsi:type="dcterms:W3CDTF">2023-10-04T22:56:15Z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0.21.0.2123</vt:lpwstr>
  </property>
</Properties>
</file>