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7"/>
  </p:notesMasterIdLst>
  <p:sldIdLst>
    <p:sldId id="278" r:id="rId2"/>
    <p:sldId id="280" r:id="rId3"/>
    <p:sldId id="257" r:id="rId4"/>
    <p:sldId id="27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103" d="100"/>
          <a:sy n="103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5D01-2561-40F9-BF24-E9119F93018F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991A8-D3B4-4BA5-B6DD-DC66D2AF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991A8-D3B4-4BA5-B6DD-DC66D2AF4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E5E8-63C9-4496-9F38-880E0E3D29FD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3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DFB8-B3C7-4D48-9106-A819D047B77E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A2A3-0A6F-4582-871A-5CEC92A8DFA4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00100"/>
            <a:ext cx="11582400" cy="5372100"/>
          </a:xfrm>
        </p:spPr>
        <p:txBody>
          <a:bodyPr>
            <a:norm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68ED-DFDC-44D8-8890-3CCF881014E9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638237D-8520-4B67-B156-1AC690099DAD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53328"/>
            <a:ext cx="11582400" cy="403264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348" y="728870"/>
            <a:ext cx="5228380" cy="544333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0724" y="728870"/>
            <a:ext cx="5228380" cy="544333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4699-0437-4083-896D-33C20DA5C625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AB0E-4908-4512-9237-D27B5144D8C3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E4B-A80B-4D01-AA01-0DE18A4CB712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7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E172-4B6C-456F-BCA6-EFB3FD948A07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C81-6A73-4027-ACD4-89E69542851E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B3D8-D6CB-43B9-8E80-1660CA28DE99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defTabSz="457200"/>
            <a:fld id="{390F1D07-AED7-4D9F-9088-380F8939721D}" type="datetime1">
              <a:rPr lang="en-US" smtClean="0">
                <a:solidFill>
                  <a:srgbClr val="696464"/>
                </a:solidFill>
              </a:rPr>
              <a:t>2/16/2018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Oriented Programming in Java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Recursion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Structure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</a:p>
          <a:p>
            <a:pPr lvl="1"/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Pros-cons </a:t>
            </a:r>
          </a:p>
          <a:p>
            <a:endParaRPr lang="en-US" dirty="0" smtClean="0"/>
          </a:p>
          <a:p>
            <a:r>
              <a:rPr lang="en-US" sz="1600" dirty="0"/>
              <a:t>After completing this lesson, you will be able to </a:t>
            </a:r>
          </a:p>
          <a:p>
            <a:pPr lvl="1"/>
            <a:r>
              <a:rPr lang="en-US" sz="1600" dirty="0"/>
              <a:t>Write </a:t>
            </a:r>
            <a:r>
              <a:rPr lang="en-US" sz="1600" dirty="0" smtClean="0"/>
              <a:t>and understand recursive methods</a:t>
            </a:r>
            <a:endParaRPr lang="en-US" sz="1600" dirty="0"/>
          </a:p>
          <a:p>
            <a:pPr lvl="1"/>
            <a:r>
              <a:rPr lang="en-US" sz="1600" dirty="0" smtClean="0"/>
              <a:t>Explains its various types, pros, and cons</a:t>
            </a:r>
            <a:endParaRPr lang="en-US" sz="16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2" y="709821"/>
            <a:ext cx="6173727" cy="5788083"/>
          </a:xfrm>
        </p:spPr>
        <p:txBody>
          <a:bodyPr>
            <a:noAutofit/>
          </a:bodyPr>
          <a:lstStyle/>
          <a:p>
            <a:r>
              <a:rPr lang="en-US" sz="1400" dirty="0" smtClean="0"/>
              <a:t>A technique by which </a:t>
            </a:r>
          </a:p>
          <a:p>
            <a:pPr lvl="1"/>
            <a:r>
              <a:rPr lang="en-US" sz="1400" dirty="0" smtClean="0"/>
              <a:t>a method makes </a:t>
            </a:r>
            <a:r>
              <a:rPr lang="en-US" sz="1400" dirty="0" smtClean="0">
                <a:solidFill>
                  <a:srgbClr val="0070C0"/>
                </a:solidFill>
              </a:rPr>
              <a:t>one or more calls to itself </a:t>
            </a:r>
            <a:r>
              <a:rPr lang="en-US" sz="1400" dirty="0" smtClean="0"/>
              <a:t>during execution, or </a:t>
            </a:r>
          </a:p>
          <a:p>
            <a:pPr lvl="1"/>
            <a:r>
              <a:rPr lang="en-US" sz="1400" dirty="0" smtClean="0"/>
              <a:t>A problem is solved first by solving a </a:t>
            </a:r>
            <a:r>
              <a:rPr lang="en-US" sz="1400" dirty="0" smtClean="0">
                <a:solidFill>
                  <a:srgbClr val="0070C0"/>
                </a:solidFill>
              </a:rPr>
              <a:t>smaller instance </a:t>
            </a:r>
            <a:r>
              <a:rPr lang="en-US" sz="1400" dirty="0" smtClean="0"/>
              <a:t>of the very same type of problem in its representation </a:t>
            </a:r>
          </a:p>
          <a:p>
            <a:r>
              <a:rPr lang="en-US" sz="1400" dirty="0" smtClean="0"/>
              <a:t>Often </a:t>
            </a:r>
            <a:r>
              <a:rPr lang="en-US" sz="1400" dirty="0"/>
              <a:t>used in algorithms that follow Divide and Conquer pattern</a:t>
            </a:r>
          </a:p>
          <a:p>
            <a:pPr lvl="1"/>
            <a:r>
              <a:rPr lang="en-US" sz="1400" dirty="0"/>
              <a:t>Divide the problem into smaller parts. Each part represents the same problem but of a smaller size </a:t>
            </a:r>
          </a:p>
          <a:p>
            <a:pPr lvl="1"/>
            <a:r>
              <a:rPr lang="en-US" sz="1400" dirty="0"/>
              <a:t>Solve the problem for the smallest parts</a:t>
            </a:r>
          </a:p>
          <a:p>
            <a:pPr lvl="1"/>
            <a:r>
              <a:rPr lang="en-US" sz="1400" dirty="0"/>
              <a:t>Combine the ‘solved’ parts into a large solution</a:t>
            </a:r>
          </a:p>
          <a:p>
            <a:pPr lvl="1"/>
            <a:r>
              <a:rPr lang="en-US" sz="1400" dirty="0" smtClean="0"/>
              <a:t>Example: Factorials, Fibonacci series, Merge sort, Quick sort, etc.</a:t>
            </a:r>
          </a:p>
          <a:p>
            <a:r>
              <a:rPr lang="en-US" sz="1400" dirty="0" smtClean="0"/>
              <a:t>Types of recursion</a:t>
            </a:r>
          </a:p>
          <a:p>
            <a:pPr lvl="1"/>
            <a:r>
              <a:rPr lang="en-US" sz="1400" dirty="0" smtClean="0">
                <a:solidFill>
                  <a:srgbClr val="0070C0"/>
                </a:solidFill>
              </a:rPr>
              <a:t>Linear recursion</a:t>
            </a:r>
            <a:r>
              <a:rPr lang="en-US" sz="1400" dirty="0" smtClean="0"/>
              <a:t>: </a:t>
            </a:r>
            <a:r>
              <a:rPr lang="en-US" sz="1400" dirty="0"/>
              <a:t>each invocation of the method makes at most one new recursive </a:t>
            </a:r>
            <a:r>
              <a:rPr lang="en-US" sz="1400" dirty="0" smtClean="0"/>
              <a:t>call, e.g</a:t>
            </a:r>
            <a:r>
              <a:rPr lang="en-US" sz="1400" dirty="0"/>
              <a:t>. recursive </a:t>
            </a:r>
            <a:r>
              <a:rPr lang="en-US" sz="1400" dirty="0" smtClean="0"/>
              <a:t>factorial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</a:rPr>
              <a:t>Tail recursion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When recursive call is the last step in a linear recursive method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Can be easily converted to a non-recursive method.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Binary recursion</a:t>
            </a:r>
            <a:r>
              <a:rPr lang="en-US" sz="1400" dirty="0" smtClean="0"/>
              <a:t>: </a:t>
            </a:r>
            <a:r>
              <a:rPr lang="en-US" sz="1400" dirty="0"/>
              <a:t>When a recursive method makes two recursive </a:t>
            </a:r>
            <a:r>
              <a:rPr lang="en-US" sz="1400" dirty="0" smtClean="0"/>
              <a:t>calls, e.g. when binary-search is done recursively</a:t>
            </a:r>
            <a:endParaRPr lang="en-US" sz="1400" dirty="0"/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Multiple </a:t>
            </a:r>
            <a:r>
              <a:rPr lang="en-US" sz="1400" dirty="0">
                <a:solidFill>
                  <a:srgbClr val="0070C0"/>
                </a:solidFill>
              </a:rPr>
              <a:t>recursion</a:t>
            </a:r>
            <a:r>
              <a:rPr lang="en-US" sz="1400" dirty="0" smtClean="0"/>
              <a:t>: </a:t>
            </a:r>
            <a:r>
              <a:rPr lang="en-US" sz="1400" dirty="0"/>
              <a:t>When a recursive method makes more than two recursive </a:t>
            </a:r>
            <a:r>
              <a:rPr lang="en-US" sz="1400" dirty="0" smtClean="0"/>
              <a:t>calls, e.g. merge-sort</a:t>
            </a:r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661962" y="871982"/>
            <a:ext cx="5447216" cy="3186999"/>
            <a:chOff x="6690537" y="167132"/>
            <a:chExt cx="5447216" cy="3186999"/>
          </a:xfrm>
        </p:grpSpPr>
        <p:sp>
          <p:nvSpPr>
            <p:cNvPr id="19" name="Rectangle 18"/>
            <p:cNvSpPr/>
            <p:nvPr/>
          </p:nvSpPr>
          <p:spPr>
            <a:xfrm>
              <a:off x="6690537" y="167132"/>
              <a:ext cx="5447216" cy="318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99576" y="569888"/>
              <a:ext cx="2616007" cy="742183"/>
              <a:chOff x="620291" y="3765176"/>
              <a:chExt cx="2616007" cy="74218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20291" y="3974964"/>
                <a:ext cx="838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n</a:t>
                </a:r>
                <a:r>
                  <a:rPr lang="en-US" sz="1400" dirty="0" smtClean="0">
                    <a:latin typeface="Calibri" panose="020F0502020204030204" pitchFamily="34" charset="0"/>
                  </a:rPr>
                  <a:t>! =   </a:t>
                </a:r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46412" y="3868724"/>
                <a:ext cx="16898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libri" panose="020F0502020204030204" pitchFamily="34" charset="0"/>
                  </a:rPr>
                  <a:t>1	if n &lt;= 0</a:t>
                </a:r>
              </a:p>
              <a:p>
                <a:r>
                  <a:rPr lang="en-US" sz="1400" dirty="0" smtClean="0">
                    <a:latin typeface="Calibri" panose="020F0502020204030204" pitchFamily="34" charset="0"/>
                  </a:rPr>
                  <a:t>n x (n-1)!	if n &gt;= 1</a:t>
                </a:r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>
                <a:off x="1169894" y="3765176"/>
                <a:ext cx="376518" cy="74218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782773" y="619574"/>
              <a:ext cx="2354980" cy="672937"/>
              <a:chOff x="5635929" y="2775737"/>
              <a:chExt cx="2354980" cy="672937"/>
            </a:xfrm>
          </p:grpSpPr>
          <p:sp>
            <p:nvSpPr>
              <p:cNvPr id="9" name="Left Arrow 8"/>
              <p:cNvSpPr/>
              <p:nvPr/>
            </p:nvSpPr>
            <p:spPr>
              <a:xfrm>
                <a:off x="5635929" y="2865011"/>
                <a:ext cx="955680" cy="24010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79140" y="2775737"/>
                <a:ext cx="890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libri" panose="020F0502020204030204" pitchFamily="34" charset="0"/>
                  </a:rPr>
                  <a:t>Base case</a:t>
                </a:r>
                <a:endParaRPr lang="en-US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Left Arrow 11"/>
              <p:cNvSpPr/>
              <p:nvPr/>
            </p:nvSpPr>
            <p:spPr>
              <a:xfrm>
                <a:off x="5635929" y="3208569"/>
                <a:ext cx="955680" cy="24010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79140" y="3129680"/>
                <a:ext cx="131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alibri" panose="020F0502020204030204" pitchFamily="34" charset="0"/>
                  </a:rPr>
                  <a:t>Recursive cases</a:t>
                </a:r>
                <a:endParaRPr lang="en-US" sz="14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880594" y="1475645"/>
              <a:ext cx="135806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0! = 1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1! = 1 * 0! = 1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2! = 2 * 1! = 2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3! = 3 * 2! = 6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4! = 4 * 3! = 24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5! = 5 * 4! = 120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…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67584" y="167132"/>
              <a:ext cx="80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Factorial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53328"/>
            <a:ext cx="4188022" cy="403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Iteration vs.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783" y="824307"/>
            <a:ext cx="4953033" cy="58590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F0055"/>
                </a:solidFill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Factorials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7F0055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7F0055"/>
                </a:solidFill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7F0055"/>
                </a:solidFill>
              </a:rPr>
              <a:t>static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7F0055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Factorials </a:t>
            </a:r>
            <a:r>
              <a:rPr lang="en-US" sz="1400" dirty="0">
                <a:solidFill>
                  <a:srgbClr val="6A3E3E"/>
                </a:solidFill>
              </a:rPr>
              <a:t>f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>
                <a:solidFill>
                  <a:srgbClr val="7F0055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</a:rPr>
              <a:t> Factorials();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</a:rPr>
              <a:t>out</a:t>
            </a:r>
            <a:r>
              <a:rPr lang="en-US" sz="1400" i="1" dirty="0" err="1">
                <a:solidFill>
                  <a:srgbClr val="000000"/>
                </a:solidFill>
              </a:rPr>
              <a:t>.println</a:t>
            </a:r>
            <a:r>
              <a:rPr lang="en-US" sz="1400" i="1" dirty="0">
                <a:solidFill>
                  <a:srgbClr val="000000"/>
                </a:solidFill>
              </a:rPr>
              <a:t>(</a:t>
            </a:r>
            <a:r>
              <a:rPr lang="en-US" sz="1400" i="1" dirty="0" err="1">
                <a:solidFill>
                  <a:srgbClr val="6A3E3E"/>
                </a:solidFill>
              </a:rPr>
              <a:t>f</a:t>
            </a:r>
            <a:r>
              <a:rPr lang="en-US" sz="1400" i="1" dirty="0" err="1">
                <a:solidFill>
                  <a:srgbClr val="000000"/>
                </a:solidFill>
              </a:rPr>
              <a:t>.iterativeFactorial</a:t>
            </a:r>
            <a:r>
              <a:rPr lang="en-US" sz="1400" i="1" dirty="0">
                <a:solidFill>
                  <a:srgbClr val="000000"/>
                </a:solidFill>
              </a:rPr>
              <a:t>(10));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</a:rPr>
              <a:t>out</a:t>
            </a:r>
            <a:r>
              <a:rPr lang="en-US" sz="1400" i="1" dirty="0" err="1">
                <a:solidFill>
                  <a:srgbClr val="000000"/>
                </a:solidFill>
              </a:rPr>
              <a:t>.println</a:t>
            </a:r>
            <a:r>
              <a:rPr lang="en-US" sz="1400" i="1" dirty="0">
                <a:solidFill>
                  <a:srgbClr val="000000"/>
                </a:solidFill>
              </a:rPr>
              <a:t>(</a:t>
            </a:r>
            <a:r>
              <a:rPr lang="en-US" sz="1400" i="1" dirty="0" err="1">
                <a:solidFill>
                  <a:srgbClr val="6A3E3E"/>
                </a:solidFill>
              </a:rPr>
              <a:t>f</a:t>
            </a:r>
            <a:r>
              <a:rPr lang="en-US" sz="1400" i="1" dirty="0" err="1">
                <a:solidFill>
                  <a:srgbClr val="000000"/>
                </a:solidFill>
              </a:rPr>
              <a:t>.recursiveFactorial</a:t>
            </a:r>
            <a:r>
              <a:rPr lang="en-US" sz="1400" i="1" dirty="0">
                <a:solidFill>
                  <a:srgbClr val="000000"/>
                </a:solidFill>
              </a:rPr>
              <a:t>(10));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F5FBF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3CCFF"/>
                </a:solidFill>
              </a:rPr>
              <a:t>/** </a:t>
            </a:r>
            <a:r>
              <a:rPr lang="en-US" sz="1400" dirty="0">
                <a:solidFill>
                  <a:srgbClr val="33CCFF"/>
                </a:solidFill>
              </a:rPr>
              <a:t>this method uses iteration */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7F0055"/>
                </a:solidFill>
              </a:rPr>
              <a:t>long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iterativeFactorial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7F0055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long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6A3E3E"/>
                </a:solidFill>
              </a:rPr>
              <a:t>factorial</a:t>
            </a:r>
            <a:r>
              <a:rPr lang="en-US" sz="1400" dirty="0">
                <a:solidFill>
                  <a:srgbClr val="000000"/>
                </a:solidFill>
              </a:rPr>
              <a:t> = 1;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if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 smtClean="0">
                <a:solidFill>
                  <a:srgbClr val="000000"/>
                </a:solidFill>
              </a:rPr>
              <a:t>&lt;=0) </a:t>
            </a:r>
            <a:r>
              <a:rPr lang="en-US" sz="1400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</a:rPr>
              <a:t> 1;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else</a:t>
            </a:r>
            <a:r>
              <a:rPr lang="en-US" sz="1400" dirty="0">
                <a:solidFill>
                  <a:srgbClr val="000000"/>
                </a:solidFill>
              </a:rPr>
              <a:t> {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dirty="0">
                <a:solidFill>
                  <a:srgbClr val="7F0055"/>
                </a:solidFill>
              </a:rPr>
              <a:t>for</a:t>
            </a:r>
            <a:r>
              <a:rPr lang="nn-NO" sz="1400" dirty="0">
                <a:solidFill>
                  <a:srgbClr val="000000"/>
                </a:solidFill>
              </a:rPr>
              <a:t> (</a:t>
            </a:r>
            <a:r>
              <a:rPr lang="nn-NO" sz="1400" dirty="0">
                <a:solidFill>
                  <a:srgbClr val="7F0055"/>
                </a:solidFill>
              </a:rPr>
              <a:t>int</a:t>
            </a:r>
            <a:r>
              <a:rPr lang="nn-NO" sz="1400" dirty="0">
                <a:solidFill>
                  <a:srgbClr val="000000"/>
                </a:solidFill>
              </a:rPr>
              <a:t> </a:t>
            </a:r>
            <a:r>
              <a:rPr lang="nn-NO" sz="1400" dirty="0">
                <a:solidFill>
                  <a:srgbClr val="6A3E3E"/>
                </a:solidFill>
              </a:rPr>
              <a:t>i</a:t>
            </a:r>
            <a:r>
              <a:rPr lang="nn-NO" sz="1400" dirty="0">
                <a:solidFill>
                  <a:srgbClr val="000000"/>
                </a:solidFill>
              </a:rPr>
              <a:t> = 2; </a:t>
            </a:r>
            <a:r>
              <a:rPr lang="nn-NO" sz="1400" dirty="0">
                <a:solidFill>
                  <a:srgbClr val="6A3E3E"/>
                </a:solidFill>
              </a:rPr>
              <a:t>i</a:t>
            </a:r>
            <a:r>
              <a:rPr lang="nn-NO" sz="1400" dirty="0">
                <a:solidFill>
                  <a:srgbClr val="000000"/>
                </a:solidFill>
              </a:rPr>
              <a:t> &lt;=</a:t>
            </a:r>
            <a:r>
              <a:rPr lang="nn-NO" sz="1400" dirty="0">
                <a:solidFill>
                  <a:srgbClr val="6A3E3E"/>
                </a:solidFill>
              </a:rPr>
              <a:t>n</a:t>
            </a:r>
            <a:r>
              <a:rPr lang="nn-NO" sz="1400" dirty="0">
                <a:solidFill>
                  <a:srgbClr val="000000"/>
                </a:solidFill>
              </a:rPr>
              <a:t>; </a:t>
            </a:r>
            <a:r>
              <a:rPr lang="nn-NO" sz="1400" dirty="0">
                <a:solidFill>
                  <a:srgbClr val="6A3E3E"/>
                </a:solidFill>
              </a:rPr>
              <a:t>i</a:t>
            </a:r>
            <a:r>
              <a:rPr lang="nn-NO" sz="1400" dirty="0">
                <a:solidFill>
                  <a:srgbClr val="000000"/>
                </a:solidFill>
              </a:rPr>
              <a:t>++) </a:t>
            </a:r>
            <a:r>
              <a:rPr lang="en-US" sz="1400" dirty="0" smtClean="0">
                <a:solidFill>
                  <a:srgbClr val="6A3E3E"/>
                </a:solidFill>
              </a:rPr>
              <a:t>factorial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>
                <a:solidFill>
                  <a:srgbClr val="6A3E3E"/>
                </a:solidFill>
              </a:rPr>
              <a:t>factorial</a:t>
            </a:r>
            <a:r>
              <a:rPr lang="en-US" sz="1400" dirty="0">
                <a:solidFill>
                  <a:srgbClr val="000000"/>
                </a:solidFill>
              </a:rPr>
              <a:t> * </a:t>
            </a:r>
            <a:r>
              <a:rPr lang="en-US" sz="1400" dirty="0" err="1">
                <a:solidFill>
                  <a:srgbClr val="6A3E3E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6A3E3E"/>
                </a:solidFill>
              </a:rPr>
              <a:t>factorial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</a:t>
            </a:r>
            <a:endParaRPr lang="en-US" sz="1400" dirty="0">
              <a:solidFill>
                <a:srgbClr val="00000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F5FBF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CCFF"/>
                </a:solidFill>
              </a:rPr>
              <a:t>/** this method uses recursion */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long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recursiveFactorial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7F0055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>
                <a:solidFill>
                  <a:srgbClr val="000000"/>
                </a:solidFill>
              </a:rPr>
              <a:t>) {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</a:rPr>
              <a:t>if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>
                <a:solidFill>
                  <a:srgbClr val="000000"/>
                </a:solidFill>
              </a:rPr>
              <a:t>&lt;=0) </a:t>
            </a:r>
            <a:r>
              <a:rPr lang="en-US" sz="1400" dirty="0" smtClean="0">
                <a:solidFill>
                  <a:srgbClr val="7F0055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;   </a:t>
            </a:r>
            <a:r>
              <a:rPr lang="en-US" sz="1400" dirty="0" smtClean="0">
                <a:solidFill>
                  <a:srgbClr val="92D050"/>
                </a:solidFill>
              </a:rPr>
              <a:t>//</a:t>
            </a:r>
            <a:r>
              <a:rPr lang="en-US" sz="1400" dirty="0">
                <a:solidFill>
                  <a:srgbClr val="92D050"/>
                </a:solidFill>
              </a:rPr>
              <a:t>base case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7F0055"/>
                </a:solidFill>
              </a:rPr>
              <a:t>else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55"/>
                </a:solidFill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>
                <a:solidFill>
                  <a:srgbClr val="000000"/>
                </a:solidFill>
              </a:rPr>
              <a:t> * </a:t>
            </a:r>
            <a:r>
              <a:rPr lang="en-US" sz="1400" dirty="0" err="1">
                <a:solidFill>
                  <a:srgbClr val="000000"/>
                </a:solidFill>
              </a:rPr>
              <a:t>recursiveFactorial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6A3E3E"/>
                </a:solidFill>
              </a:rPr>
              <a:t>n</a:t>
            </a:r>
            <a:r>
              <a:rPr lang="en-US" sz="1400" dirty="0">
                <a:solidFill>
                  <a:srgbClr val="000000"/>
                </a:solidFill>
              </a:rPr>
              <a:t>-1)); </a:t>
            </a:r>
            <a:r>
              <a:rPr lang="en-US" sz="1400" dirty="0">
                <a:solidFill>
                  <a:srgbClr val="92D050"/>
                </a:solidFill>
              </a:rPr>
              <a:t>//</a:t>
            </a:r>
            <a:r>
              <a:rPr lang="en-US" sz="1400" dirty="0" smtClean="0">
                <a:solidFill>
                  <a:srgbClr val="92D050"/>
                </a:solidFill>
              </a:rPr>
              <a:t>recursion</a:t>
            </a:r>
            <a:endParaRPr lang="en-US" sz="1400" dirty="0">
              <a:solidFill>
                <a:srgbClr val="00000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}</a:t>
            </a:r>
            <a:endParaRPr lang="en-US" sz="1400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277416" y="824307"/>
            <a:ext cx="6739110" cy="3776361"/>
            <a:chOff x="5285654" y="153328"/>
            <a:chExt cx="6739110" cy="3776361"/>
          </a:xfrm>
        </p:grpSpPr>
        <p:grpSp>
          <p:nvGrpSpPr>
            <p:cNvPr id="5" name="Group 11"/>
            <p:cNvGrpSpPr>
              <a:grpSpLocks noChangeAspect="1"/>
            </p:cNvGrpSpPr>
            <p:nvPr/>
          </p:nvGrpSpPr>
          <p:grpSpPr bwMode="auto">
            <a:xfrm>
              <a:off x="7206715" y="511440"/>
              <a:ext cx="3873175" cy="3030962"/>
              <a:chOff x="2899" y="1511"/>
              <a:chExt cx="2669" cy="2089"/>
            </a:xfrm>
          </p:grpSpPr>
          <p:sp>
            <p:nvSpPr>
              <p:cNvPr id="6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2899" y="1511"/>
                <a:ext cx="2669" cy="2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" name="Freeform 12"/>
              <p:cNvSpPr>
                <a:spLocks/>
              </p:cNvSpPr>
              <p:nvPr/>
            </p:nvSpPr>
            <p:spPr bwMode="auto">
              <a:xfrm>
                <a:off x="2910" y="1756"/>
                <a:ext cx="1018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4 h 768"/>
                  <a:gd name="T18" fmla="*/ 0 w 3840"/>
                  <a:gd name="T19" fmla="*/ 11 h 768"/>
                  <a:gd name="T20" fmla="*/ 4 w 3840"/>
                  <a:gd name="T21" fmla="*/ 14 h 7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40"/>
                  <a:gd name="T34" fmla="*/ 0 h 768"/>
                  <a:gd name="T35" fmla="*/ 3840 w 3840"/>
                  <a:gd name="T36" fmla="*/ 768 h 7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2910" y="1756"/>
                <a:ext cx="1018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4 h 768"/>
                  <a:gd name="T18" fmla="*/ 0 w 3840"/>
                  <a:gd name="T19" fmla="*/ 11 h 768"/>
                  <a:gd name="T20" fmla="*/ 4 w 3840"/>
                  <a:gd name="T21" fmla="*/ 14 h 7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40"/>
                  <a:gd name="T34" fmla="*/ 0 h 768"/>
                  <a:gd name="T35" fmla="*/ 3840 w 3840"/>
                  <a:gd name="T36" fmla="*/ 768 h 7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954" y="1796"/>
                <a:ext cx="6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dirty="0" err="1">
                    <a:solidFill>
                      <a:srgbClr val="3366FF"/>
                    </a:solidFill>
                    <a:latin typeface="Arial" charset="0"/>
                  </a:rPr>
                  <a:t>recursiveFactorial</a:t>
                </a:r>
                <a:endParaRPr lang="en-US" sz="1000" dirty="0"/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3756" y="1796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(</a:t>
                </a:r>
                <a:endParaRPr lang="en-US" sz="1000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3790" y="1796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4</a:t>
                </a:r>
                <a:endParaRPr lang="en-US" sz="1000"/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3850" y="1796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)</a:t>
                </a:r>
                <a:endParaRPr lang="en-US" sz="1000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3470" y="1960"/>
                <a:ext cx="44" cy="177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4" name="Freeform 19"/>
              <p:cNvSpPr>
                <a:spLocks/>
              </p:cNvSpPr>
              <p:nvPr/>
            </p:nvSpPr>
            <p:spPr bwMode="auto">
              <a:xfrm>
                <a:off x="3498" y="2130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23 w 30"/>
                  <a:gd name="T3" fmla="*/ 34 h 34"/>
                  <a:gd name="T4" fmla="*/ 0 w 30"/>
                  <a:gd name="T5" fmla="*/ 7 h 34"/>
                  <a:gd name="T6" fmla="*/ 30 w 30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4"/>
                  <a:gd name="T14" fmla="*/ 30 w 30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4">
                    <a:moveTo>
                      <a:pt x="30" y="0"/>
                    </a:moveTo>
                    <a:lnTo>
                      <a:pt x="23" y="34"/>
                    </a:lnTo>
                    <a:lnTo>
                      <a:pt x="0" y="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011" y="2164"/>
                <a:ext cx="1019" cy="203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3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3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3011" y="2164"/>
                <a:ext cx="1019" cy="203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3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3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7" name="Rectangle 22"/>
              <p:cNvSpPr>
                <a:spLocks noChangeArrowheads="1"/>
              </p:cNvSpPr>
              <p:nvPr/>
            </p:nvSpPr>
            <p:spPr bwMode="auto">
              <a:xfrm>
                <a:off x="3056" y="2203"/>
                <a:ext cx="6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recursiveFactorial</a:t>
                </a:r>
                <a:endParaRPr lang="en-US" sz="1000"/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3858" y="2203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(</a:t>
                </a:r>
                <a:endParaRPr lang="en-US" sz="1000"/>
              </a:p>
            </p:txBody>
          </p:sp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3892" y="2203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3</a:t>
                </a:r>
                <a:endParaRPr lang="en-US" sz="1000"/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>
                <a:off x="3951" y="2203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)</a:t>
                </a:r>
                <a:endParaRPr lang="en-US" sz="1000"/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3572" y="2367"/>
                <a:ext cx="44" cy="178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3600" y="253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23 w 30"/>
                  <a:gd name="T3" fmla="*/ 34 h 34"/>
                  <a:gd name="T4" fmla="*/ 0 w 30"/>
                  <a:gd name="T5" fmla="*/ 8 h 34"/>
                  <a:gd name="T6" fmla="*/ 30 w 30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4"/>
                  <a:gd name="T14" fmla="*/ 30 w 30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4">
                    <a:moveTo>
                      <a:pt x="30" y="0"/>
                    </a:moveTo>
                    <a:lnTo>
                      <a:pt x="23" y="34"/>
                    </a:lnTo>
                    <a:lnTo>
                      <a:pt x="0" y="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23" name="Freeform 28"/>
              <p:cNvSpPr>
                <a:spLocks/>
              </p:cNvSpPr>
              <p:nvPr/>
            </p:nvSpPr>
            <p:spPr bwMode="auto">
              <a:xfrm>
                <a:off x="3113" y="2571"/>
                <a:ext cx="1019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24" name="Freeform 29"/>
              <p:cNvSpPr>
                <a:spLocks/>
              </p:cNvSpPr>
              <p:nvPr/>
            </p:nvSpPr>
            <p:spPr bwMode="auto">
              <a:xfrm>
                <a:off x="3113" y="2571"/>
                <a:ext cx="1019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3158" y="2611"/>
                <a:ext cx="6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recursiveFactorial</a:t>
                </a:r>
                <a:endParaRPr lang="en-US" sz="1000"/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3960" y="2611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(</a:t>
                </a:r>
                <a:endParaRPr lang="en-US" sz="1000"/>
              </a:p>
            </p:txBody>
          </p: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3994" y="2611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2</a:t>
                </a:r>
                <a:endParaRPr lang="en-US" sz="1000"/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4053" y="2611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)</a:t>
                </a:r>
                <a:endParaRPr lang="en-US" sz="1000"/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>
                <a:off x="3673" y="2775"/>
                <a:ext cx="45" cy="177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0" name="Freeform 35"/>
              <p:cNvSpPr>
                <a:spLocks/>
              </p:cNvSpPr>
              <p:nvPr/>
            </p:nvSpPr>
            <p:spPr bwMode="auto">
              <a:xfrm>
                <a:off x="3702" y="2945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22 w 30"/>
                  <a:gd name="T3" fmla="*/ 34 h 34"/>
                  <a:gd name="T4" fmla="*/ 0 w 30"/>
                  <a:gd name="T5" fmla="*/ 7 h 34"/>
                  <a:gd name="T6" fmla="*/ 30 w 30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4"/>
                  <a:gd name="T14" fmla="*/ 30 w 30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4">
                    <a:moveTo>
                      <a:pt x="30" y="0"/>
                    </a:moveTo>
                    <a:lnTo>
                      <a:pt x="22" y="34"/>
                    </a:lnTo>
                    <a:lnTo>
                      <a:pt x="0" y="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1" name="Freeform 36"/>
              <p:cNvSpPr>
                <a:spLocks/>
              </p:cNvSpPr>
              <p:nvPr/>
            </p:nvSpPr>
            <p:spPr bwMode="auto">
              <a:xfrm>
                <a:off x="3215" y="2979"/>
                <a:ext cx="1019" cy="203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3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3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2" name="Freeform 37"/>
              <p:cNvSpPr>
                <a:spLocks/>
              </p:cNvSpPr>
              <p:nvPr/>
            </p:nvSpPr>
            <p:spPr bwMode="auto">
              <a:xfrm>
                <a:off x="3215" y="2979"/>
                <a:ext cx="1019" cy="203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3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3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3260" y="3018"/>
                <a:ext cx="6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recursiveFactorial</a:t>
                </a:r>
                <a:endParaRPr lang="en-US" sz="1000"/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4062" y="3018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(</a:t>
                </a:r>
                <a:endParaRPr lang="en-US" sz="1000"/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4096" y="3018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1</a:t>
                </a:r>
                <a:endParaRPr lang="en-US" sz="1000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4155" y="3018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)</a:t>
                </a:r>
                <a:endParaRPr lang="en-US" sz="1000"/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>
                <a:off x="3775" y="3182"/>
                <a:ext cx="45" cy="177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8" name="Freeform 43"/>
              <p:cNvSpPr>
                <a:spLocks/>
              </p:cNvSpPr>
              <p:nvPr/>
            </p:nvSpPr>
            <p:spPr bwMode="auto">
              <a:xfrm>
                <a:off x="3803" y="3352"/>
                <a:ext cx="31" cy="34"/>
              </a:xfrm>
              <a:custGeom>
                <a:avLst/>
                <a:gdLst>
                  <a:gd name="T0" fmla="*/ 31 w 31"/>
                  <a:gd name="T1" fmla="*/ 0 h 34"/>
                  <a:gd name="T2" fmla="*/ 23 w 31"/>
                  <a:gd name="T3" fmla="*/ 34 h 34"/>
                  <a:gd name="T4" fmla="*/ 0 w 31"/>
                  <a:gd name="T5" fmla="*/ 7 h 34"/>
                  <a:gd name="T6" fmla="*/ 31 w 31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34"/>
                  <a:gd name="T14" fmla="*/ 31 w 31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34">
                    <a:moveTo>
                      <a:pt x="31" y="0"/>
                    </a:moveTo>
                    <a:lnTo>
                      <a:pt x="23" y="34"/>
                    </a:lnTo>
                    <a:lnTo>
                      <a:pt x="0" y="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9" name="Freeform 44"/>
              <p:cNvSpPr>
                <a:spLocks/>
              </p:cNvSpPr>
              <p:nvPr/>
            </p:nvSpPr>
            <p:spPr bwMode="auto">
              <a:xfrm>
                <a:off x="3317" y="3386"/>
                <a:ext cx="1018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0" name="Freeform 45"/>
              <p:cNvSpPr>
                <a:spLocks/>
              </p:cNvSpPr>
              <p:nvPr/>
            </p:nvSpPr>
            <p:spPr bwMode="auto">
              <a:xfrm>
                <a:off x="3317" y="3386"/>
                <a:ext cx="1018" cy="204"/>
              </a:xfrm>
              <a:custGeom>
                <a:avLst/>
                <a:gdLst>
                  <a:gd name="T0" fmla="*/ 4 w 3840"/>
                  <a:gd name="T1" fmla="*/ 14 h 768"/>
                  <a:gd name="T2" fmla="*/ 68 w 3840"/>
                  <a:gd name="T3" fmla="*/ 14 h 768"/>
                  <a:gd name="T4" fmla="*/ 72 w 3840"/>
                  <a:gd name="T5" fmla="*/ 11 h 768"/>
                  <a:gd name="T6" fmla="*/ 72 w 3840"/>
                  <a:gd name="T7" fmla="*/ 11 h 768"/>
                  <a:gd name="T8" fmla="*/ 72 w 3840"/>
                  <a:gd name="T9" fmla="*/ 4 h 768"/>
                  <a:gd name="T10" fmla="*/ 68 w 3840"/>
                  <a:gd name="T11" fmla="*/ 0 h 768"/>
                  <a:gd name="T12" fmla="*/ 4 w 3840"/>
                  <a:gd name="T13" fmla="*/ 0 h 768"/>
                  <a:gd name="T14" fmla="*/ 0 w 3840"/>
                  <a:gd name="T15" fmla="*/ 4 h 768"/>
                  <a:gd name="T16" fmla="*/ 0 w 3840"/>
                  <a:gd name="T17" fmla="*/ 11 h 768"/>
                  <a:gd name="T18" fmla="*/ 4 w 3840"/>
                  <a:gd name="T19" fmla="*/ 14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40"/>
                  <a:gd name="T31" fmla="*/ 0 h 768"/>
                  <a:gd name="T32" fmla="*/ 3840 w 3840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40" h="768">
                    <a:moveTo>
                      <a:pt x="192" y="768"/>
                    </a:moveTo>
                    <a:lnTo>
                      <a:pt x="3648" y="768"/>
                    </a:lnTo>
                    <a:cubicBezTo>
                      <a:pt x="3754" y="768"/>
                      <a:pt x="3840" y="682"/>
                      <a:pt x="3840" y="576"/>
                    </a:cubicBezTo>
                    <a:cubicBezTo>
                      <a:pt x="3840" y="576"/>
                      <a:pt x="3840" y="576"/>
                      <a:pt x="3840" y="576"/>
                    </a:cubicBezTo>
                    <a:lnTo>
                      <a:pt x="3840" y="192"/>
                    </a:lnTo>
                    <a:cubicBezTo>
                      <a:pt x="3840" y="86"/>
                      <a:pt x="3754" y="0"/>
                      <a:pt x="3648" y="0"/>
                    </a:cubicBezTo>
                    <a:lnTo>
                      <a:pt x="192" y="0"/>
                    </a:lnTo>
                    <a:cubicBezTo>
                      <a:pt x="86" y="0"/>
                      <a:pt x="0" y="86"/>
                      <a:pt x="0" y="192"/>
                    </a:cubicBezTo>
                    <a:lnTo>
                      <a:pt x="0" y="576"/>
                    </a:lnTo>
                    <a:cubicBezTo>
                      <a:pt x="0" y="682"/>
                      <a:pt x="86" y="768"/>
                      <a:pt x="192" y="768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362" y="3426"/>
                <a:ext cx="6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recursiveFactorial</a:t>
                </a:r>
                <a:endParaRPr lang="en-US" sz="1000"/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4164" y="3426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(</a:t>
                </a:r>
                <a:endParaRPr lang="en-US" sz="1000"/>
              </a:p>
            </p:txBody>
          </p:sp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>
                <a:off x="4198" y="3426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0</a:t>
                </a:r>
                <a:endParaRPr lang="en-US" sz="1000"/>
              </a:p>
            </p:txBody>
          </p:sp>
          <p:sp>
            <p:nvSpPr>
              <p:cNvPr id="44" name="Rectangle 49"/>
              <p:cNvSpPr>
                <a:spLocks noChangeArrowheads="1"/>
              </p:cNvSpPr>
              <p:nvPr/>
            </p:nvSpPr>
            <p:spPr bwMode="auto">
              <a:xfrm>
                <a:off x="4257" y="3426"/>
                <a:ext cx="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3366FF"/>
                    </a:solidFill>
                    <a:latin typeface="Arial" charset="0"/>
                  </a:rPr>
                  <a:t>)</a:t>
                </a:r>
                <a:endParaRPr lang="en-US" sz="1000"/>
              </a:p>
            </p:txBody>
          </p:sp>
          <p:sp>
            <p:nvSpPr>
              <p:cNvPr id="45" name="Freeform 50"/>
              <p:cNvSpPr>
                <a:spLocks/>
              </p:cNvSpPr>
              <p:nvPr/>
            </p:nvSpPr>
            <p:spPr bwMode="auto">
              <a:xfrm>
                <a:off x="4257" y="3094"/>
                <a:ext cx="184" cy="394"/>
              </a:xfrm>
              <a:custGeom>
                <a:avLst/>
                <a:gdLst>
                  <a:gd name="T0" fmla="*/ 78 w 184"/>
                  <a:gd name="T1" fmla="*/ 394 h 394"/>
                  <a:gd name="T2" fmla="*/ 122 w 184"/>
                  <a:gd name="T3" fmla="*/ 355 h 394"/>
                  <a:gd name="T4" fmla="*/ 154 w 184"/>
                  <a:gd name="T5" fmla="*/ 315 h 394"/>
                  <a:gd name="T6" fmla="*/ 175 w 184"/>
                  <a:gd name="T7" fmla="*/ 276 h 394"/>
                  <a:gd name="T8" fmla="*/ 184 w 184"/>
                  <a:gd name="T9" fmla="*/ 237 h 394"/>
                  <a:gd name="T10" fmla="*/ 182 w 184"/>
                  <a:gd name="T11" fmla="*/ 197 h 394"/>
                  <a:gd name="T12" fmla="*/ 168 w 184"/>
                  <a:gd name="T13" fmla="*/ 158 h 394"/>
                  <a:gd name="T14" fmla="*/ 143 w 184"/>
                  <a:gd name="T15" fmla="*/ 118 h 394"/>
                  <a:gd name="T16" fmla="*/ 107 w 184"/>
                  <a:gd name="T17" fmla="*/ 79 h 394"/>
                  <a:gd name="T18" fmla="*/ 59 w 184"/>
                  <a:gd name="T19" fmla="*/ 40 h 394"/>
                  <a:gd name="T20" fmla="*/ 0 w 184"/>
                  <a:gd name="T21" fmla="*/ 0 h 3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4"/>
                  <a:gd name="T34" fmla="*/ 0 h 394"/>
                  <a:gd name="T35" fmla="*/ 184 w 184"/>
                  <a:gd name="T36" fmla="*/ 394 h 39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4" h="394">
                    <a:moveTo>
                      <a:pt x="78" y="394"/>
                    </a:moveTo>
                    <a:lnTo>
                      <a:pt x="122" y="355"/>
                    </a:lnTo>
                    <a:lnTo>
                      <a:pt x="154" y="315"/>
                    </a:lnTo>
                    <a:lnTo>
                      <a:pt x="175" y="276"/>
                    </a:lnTo>
                    <a:lnTo>
                      <a:pt x="184" y="237"/>
                    </a:lnTo>
                    <a:lnTo>
                      <a:pt x="182" y="197"/>
                    </a:lnTo>
                    <a:lnTo>
                      <a:pt x="168" y="158"/>
                    </a:lnTo>
                    <a:lnTo>
                      <a:pt x="143" y="118"/>
                    </a:lnTo>
                    <a:lnTo>
                      <a:pt x="107" y="79"/>
                    </a:lnTo>
                    <a:lnTo>
                      <a:pt x="59" y="40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6" name="Freeform 51"/>
              <p:cNvSpPr>
                <a:spLocks/>
              </p:cNvSpPr>
              <p:nvPr/>
            </p:nvSpPr>
            <p:spPr bwMode="auto">
              <a:xfrm>
                <a:off x="4234" y="3080"/>
                <a:ext cx="34" cy="30"/>
              </a:xfrm>
              <a:custGeom>
                <a:avLst/>
                <a:gdLst>
                  <a:gd name="T0" fmla="*/ 18 w 34"/>
                  <a:gd name="T1" fmla="*/ 30 h 30"/>
                  <a:gd name="T2" fmla="*/ 0 w 34"/>
                  <a:gd name="T3" fmla="*/ 0 h 30"/>
                  <a:gd name="T4" fmla="*/ 34 w 34"/>
                  <a:gd name="T5" fmla="*/ 3 h 30"/>
                  <a:gd name="T6" fmla="*/ 18 w 34"/>
                  <a:gd name="T7" fmla="*/ 3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30"/>
                  <a:gd name="T14" fmla="*/ 34 w 34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30">
                    <a:moveTo>
                      <a:pt x="18" y="30"/>
                    </a:moveTo>
                    <a:lnTo>
                      <a:pt x="0" y="0"/>
                    </a:lnTo>
                    <a:lnTo>
                      <a:pt x="34" y="3"/>
                    </a:lnTo>
                    <a:lnTo>
                      <a:pt x="18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4490" y="3218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return </a:t>
                </a:r>
                <a:endParaRPr lang="en-US" sz="1000"/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4783" y="3218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1</a:t>
                </a:r>
                <a:endParaRPr lang="en-US" sz="1000"/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3523" y="2008"/>
                <a:ext cx="1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call</a:t>
                </a:r>
                <a:endParaRPr lang="en-US" sz="1000"/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3625" y="2419"/>
                <a:ext cx="1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call</a:t>
                </a:r>
                <a:endParaRPr lang="en-US" sz="1000"/>
              </a:p>
            </p:txBody>
          </p:sp>
          <p:sp>
            <p:nvSpPr>
              <p:cNvPr id="51" name="Rectangle 56"/>
              <p:cNvSpPr>
                <a:spLocks noChangeArrowheads="1"/>
              </p:cNvSpPr>
              <p:nvPr/>
            </p:nvSpPr>
            <p:spPr bwMode="auto">
              <a:xfrm>
                <a:off x="3727" y="2827"/>
                <a:ext cx="1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call</a:t>
                </a:r>
                <a:endParaRPr lang="en-US" sz="1000"/>
              </a:p>
            </p:txBody>
          </p:sp>
          <p:sp>
            <p:nvSpPr>
              <p:cNvPr id="52" name="Rectangle 57"/>
              <p:cNvSpPr>
                <a:spLocks noChangeArrowheads="1"/>
              </p:cNvSpPr>
              <p:nvPr/>
            </p:nvSpPr>
            <p:spPr bwMode="auto">
              <a:xfrm>
                <a:off x="3828" y="3243"/>
                <a:ext cx="1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call</a:t>
                </a:r>
                <a:endParaRPr lang="en-US" sz="1000"/>
              </a:p>
            </p:txBody>
          </p:sp>
          <p:sp>
            <p:nvSpPr>
              <p:cNvPr id="54" name="Freeform 58"/>
              <p:cNvSpPr>
                <a:spLocks/>
              </p:cNvSpPr>
              <p:nvPr/>
            </p:nvSpPr>
            <p:spPr bwMode="auto">
              <a:xfrm>
                <a:off x="4155" y="2687"/>
                <a:ext cx="184" cy="393"/>
              </a:xfrm>
              <a:custGeom>
                <a:avLst/>
                <a:gdLst>
                  <a:gd name="T0" fmla="*/ 79 w 184"/>
                  <a:gd name="T1" fmla="*/ 393 h 393"/>
                  <a:gd name="T2" fmla="*/ 122 w 184"/>
                  <a:gd name="T3" fmla="*/ 354 h 393"/>
                  <a:gd name="T4" fmla="*/ 154 w 184"/>
                  <a:gd name="T5" fmla="*/ 315 h 393"/>
                  <a:gd name="T6" fmla="*/ 175 w 184"/>
                  <a:gd name="T7" fmla="*/ 275 h 393"/>
                  <a:gd name="T8" fmla="*/ 184 w 184"/>
                  <a:gd name="T9" fmla="*/ 236 h 393"/>
                  <a:gd name="T10" fmla="*/ 182 w 184"/>
                  <a:gd name="T11" fmla="*/ 197 h 393"/>
                  <a:gd name="T12" fmla="*/ 169 w 184"/>
                  <a:gd name="T13" fmla="*/ 157 h 393"/>
                  <a:gd name="T14" fmla="*/ 144 w 184"/>
                  <a:gd name="T15" fmla="*/ 118 h 393"/>
                  <a:gd name="T16" fmla="*/ 107 w 184"/>
                  <a:gd name="T17" fmla="*/ 78 h 393"/>
                  <a:gd name="T18" fmla="*/ 60 w 184"/>
                  <a:gd name="T19" fmla="*/ 39 h 393"/>
                  <a:gd name="T20" fmla="*/ 0 w 184"/>
                  <a:gd name="T21" fmla="*/ 0 h 39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4"/>
                  <a:gd name="T34" fmla="*/ 0 h 393"/>
                  <a:gd name="T35" fmla="*/ 184 w 184"/>
                  <a:gd name="T36" fmla="*/ 393 h 39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4" h="393">
                    <a:moveTo>
                      <a:pt x="79" y="393"/>
                    </a:moveTo>
                    <a:lnTo>
                      <a:pt x="122" y="354"/>
                    </a:lnTo>
                    <a:lnTo>
                      <a:pt x="154" y="315"/>
                    </a:lnTo>
                    <a:lnTo>
                      <a:pt x="175" y="275"/>
                    </a:lnTo>
                    <a:lnTo>
                      <a:pt x="184" y="236"/>
                    </a:lnTo>
                    <a:lnTo>
                      <a:pt x="182" y="197"/>
                    </a:lnTo>
                    <a:lnTo>
                      <a:pt x="169" y="157"/>
                    </a:lnTo>
                    <a:lnTo>
                      <a:pt x="144" y="118"/>
                    </a:lnTo>
                    <a:lnTo>
                      <a:pt x="107" y="78"/>
                    </a:lnTo>
                    <a:lnTo>
                      <a:pt x="60" y="39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5" name="Freeform 59"/>
              <p:cNvSpPr>
                <a:spLocks/>
              </p:cNvSpPr>
              <p:nvPr/>
            </p:nvSpPr>
            <p:spPr bwMode="auto">
              <a:xfrm>
                <a:off x="4132" y="2673"/>
                <a:ext cx="35" cy="29"/>
              </a:xfrm>
              <a:custGeom>
                <a:avLst/>
                <a:gdLst>
                  <a:gd name="T0" fmla="*/ 19 w 35"/>
                  <a:gd name="T1" fmla="*/ 29 h 29"/>
                  <a:gd name="T2" fmla="*/ 0 w 35"/>
                  <a:gd name="T3" fmla="*/ 0 h 29"/>
                  <a:gd name="T4" fmla="*/ 35 w 35"/>
                  <a:gd name="T5" fmla="*/ 2 h 29"/>
                  <a:gd name="T6" fmla="*/ 19 w 35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29"/>
                  <a:gd name="T14" fmla="*/ 35 w 35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29">
                    <a:moveTo>
                      <a:pt x="19" y="29"/>
                    </a:moveTo>
                    <a:lnTo>
                      <a:pt x="0" y="0"/>
                    </a:lnTo>
                    <a:lnTo>
                      <a:pt x="35" y="2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6" name="Freeform 60"/>
              <p:cNvSpPr>
                <a:spLocks/>
              </p:cNvSpPr>
              <p:nvPr/>
            </p:nvSpPr>
            <p:spPr bwMode="auto">
              <a:xfrm>
                <a:off x="4054" y="2279"/>
                <a:ext cx="183" cy="394"/>
              </a:xfrm>
              <a:custGeom>
                <a:avLst/>
                <a:gdLst>
                  <a:gd name="T0" fmla="*/ 78 w 183"/>
                  <a:gd name="T1" fmla="*/ 394 h 394"/>
                  <a:gd name="T2" fmla="*/ 121 w 183"/>
                  <a:gd name="T3" fmla="*/ 355 h 394"/>
                  <a:gd name="T4" fmla="*/ 153 w 183"/>
                  <a:gd name="T5" fmla="*/ 315 h 394"/>
                  <a:gd name="T6" fmla="*/ 174 w 183"/>
                  <a:gd name="T7" fmla="*/ 276 h 394"/>
                  <a:gd name="T8" fmla="*/ 183 w 183"/>
                  <a:gd name="T9" fmla="*/ 237 h 394"/>
                  <a:gd name="T10" fmla="*/ 181 w 183"/>
                  <a:gd name="T11" fmla="*/ 197 h 394"/>
                  <a:gd name="T12" fmla="*/ 168 w 183"/>
                  <a:gd name="T13" fmla="*/ 158 h 394"/>
                  <a:gd name="T14" fmla="*/ 143 w 183"/>
                  <a:gd name="T15" fmla="*/ 119 h 394"/>
                  <a:gd name="T16" fmla="*/ 106 w 183"/>
                  <a:gd name="T17" fmla="*/ 79 h 394"/>
                  <a:gd name="T18" fmla="*/ 59 w 183"/>
                  <a:gd name="T19" fmla="*/ 40 h 394"/>
                  <a:gd name="T20" fmla="*/ 0 w 183"/>
                  <a:gd name="T21" fmla="*/ 0 h 3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3"/>
                  <a:gd name="T34" fmla="*/ 0 h 394"/>
                  <a:gd name="T35" fmla="*/ 183 w 183"/>
                  <a:gd name="T36" fmla="*/ 394 h 39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3" h="394">
                    <a:moveTo>
                      <a:pt x="78" y="394"/>
                    </a:moveTo>
                    <a:lnTo>
                      <a:pt x="121" y="355"/>
                    </a:lnTo>
                    <a:lnTo>
                      <a:pt x="153" y="315"/>
                    </a:lnTo>
                    <a:lnTo>
                      <a:pt x="174" y="276"/>
                    </a:lnTo>
                    <a:lnTo>
                      <a:pt x="183" y="237"/>
                    </a:lnTo>
                    <a:lnTo>
                      <a:pt x="181" y="197"/>
                    </a:lnTo>
                    <a:lnTo>
                      <a:pt x="168" y="158"/>
                    </a:lnTo>
                    <a:lnTo>
                      <a:pt x="143" y="119"/>
                    </a:lnTo>
                    <a:lnTo>
                      <a:pt x="106" y="79"/>
                    </a:lnTo>
                    <a:lnTo>
                      <a:pt x="59" y="40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4030" y="2265"/>
                <a:ext cx="35" cy="30"/>
              </a:xfrm>
              <a:custGeom>
                <a:avLst/>
                <a:gdLst>
                  <a:gd name="T0" fmla="*/ 19 w 35"/>
                  <a:gd name="T1" fmla="*/ 30 h 30"/>
                  <a:gd name="T2" fmla="*/ 0 w 35"/>
                  <a:gd name="T3" fmla="*/ 0 h 30"/>
                  <a:gd name="T4" fmla="*/ 35 w 35"/>
                  <a:gd name="T5" fmla="*/ 3 h 30"/>
                  <a:gd name="T6" fmla="*/ 19 w 35"/>
                  <a:gd name="T7" fmla="*/ 3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30"/>
                  <a:gd name="T14" fmla="*/ 35 w 35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30">
                    <a:moveTo>
                      <a:pt x="19" y="30"/>
                    </a:moveTo>
                    <a:lnTo>
                      <a:pt x="0" y="0"/>
                    </a:lnTo>
                    <a:lnTo>
                      <a:pt x="35" y="3"/>
                    </a:lnTo>
                    <a:lnTo>
                      <a:pt x="19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8" name="Freeform 62"/>
              <p:cNvSpPr>
                <a:spLocks/>
              </p:cNvSpPr>
              <p:nvPr/>
            </p:nvSpPr>
            <p:spPr bwMode="auto">
              <a:xfrm>
                <a:off x="3952" y="1872"/>
                <a:ext cx="184" cy="393"/>
              </a:xfrm>
              <a:custGeom>
                <a:avLst/>
                <a:gdLst>
                  <a:gd name="T0" fmla="*/ 78 w 184"/>
                  <a:gd name="T1" fmla="*/ 393 h 393"/>
                  <a:gd name="T2" fmla="*/ 121 w 184"/>
                  <a:gd name="T3" fmla="*/ 354 h 393"/>
                  <a:gd name="T4" fmla="*/ 154 w 184"/>
                  <a:gd name="T5" fmla="*/ 315 h 393"/>
                  <a:gd name="T6" fmla="*/ 174 w 184"/>
                  <a:gd name="T7" fmla="*/ 275 h 393"/>
                  <a:gd name="T8" fmla="*/ 184 w 184"/>
                  <a:gd name="T9" fmla="*/ 236 h 393"/>
                  <a:gd name="T10" fmla="*/ 181 w 184"/>
                  <a:gd name="T11" fmla="*/ 197 h 393"/>
                  <a:gd name="T12" fmla="*/ 168 w 184"/>
                  <a:gd name="T13" fmla="*/ 157 h 393"/>
                  <a:gd name="T14" fmla="*/ 143 w 184"/>
                  <a:gd name="T15" fmla="*/ 118 h 393"/>
                  <a:gd name="T16" fmla="*/ 107 w 184"/>
                  <a:gd name="T17" fmla="*/ 79 h 393"/>
                  <a:gd name="T18" fmla="*/ 59 w 184"/>
                  <a:gd name="T19" fmla="*/ 39 h 393"/>
                  <a:gd name="T20" fmla="*/ 0 w 184"/>
                  <a:gd name="T21" fmla="*/ 0 h 39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4"/>
                  <a:gd name="T34" fmla="*/ 0 h 393"/>
                  <a:gd name="T35" fmla="*/ 184 w 184"/>
                  <a:gd name="T36" fmla="*/ 393 h 39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4" h="393">
                    <a:moveTo>
                      <a:pt x="78" y="393"/>
                    </a:moveTo>
                    <a:lnTo>
                      <a:pt x="121" y="354"/>
                    </a:lnTo>
                    <a:lnTo>
                      <a:pt x="154" y="315"/>
                    </a:lnTo>
                    <a:lnTo>
                      <a:pt x="174" y="275"/>
                    </a:lnTo>
                    <a:lnTo>
                      <a:pt x="184" y="236"/>
                    </a:lnTo>
                    <a:lnTo>
                      <a:pt x="181" y="197"/>
                    </a:lnTo>
                    <a:lnTo>
                      <a:pt x="168" y="157"/>
                    </a:lnTo>
                    <a:lnTo>
                      <a:pt x="143" y="118"/>
                    </a:lnTo>
                    <a:lnTo>
                      <a:pt x="107" y="79"/>
                    </a:lnTo>
                    <a:lnTo>
                      <a:pt x="59" y="39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9" name="Freeform 63"/>
              <p:cNvSpPr>
                <a:spLocks/>
              </p:cNvSpPr>
              <p:nvPr/>
            </p:nvSpPr>
            <p:spPr bwMode="auto">
              <a:xfrm>
                <a:off x="3928" y="1858"/>
                <a:ext cx="35" cy="29"/>
              </a:xfrm>
              <a:custGeom>
                <a:avLst/>
                <a:gdLst>
                  <a:gd name="T0" fmla="*/ 19 w 35"/>
                  <a:gd name="T1" fmla="*/ 29 h 29"/>
                  <a:gd name="T2" fmla="*/ 0 w 35"/>
                  <a:gd name="T3" fmla="*/ 0 h 29"/>
                  <a:gd name="T4" fmla="*/ 35 w 35"/>
                  <a:gd name="T5" fmla="*/ 2 h 29"/>
                  <a:gd name="T6" fmla="*/ 19 w 35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29"/>
                  <a:gd name="T14" fmla="*/ 35 w 35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29">
                    <a:moveTo>
                      <a:pt x="19" y="29"/>
                    </a:moveTo>
                    <a:lnTo>
                      <a:pt x="0" y="0"/>
                    </a:lnTo>
                    <a:lnTo>
                      <a:pt x="35" y="2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0" name="Rectangle 64"/>
              <p:cNvSpPr>
                <a:spLocks noChangeArrowheads="1"/>
              </p:cNvSpPr>
              <p:nvPr/>
            </p:nvSpPr>
            <p:spPr bwMode="auto">
              <a:xfrm>
                <a:off x="4393" y="2819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return </a:t>
                </a:r>
                <a:endParaRPr lang="en-US" sz="1000"/>
              </a:p>
            </p:txBody>
          </p:sp>
          <p:sp>
            <p:nvSpPr>
              <p:cNvPr id="61" name="Rectangle 65"/>
              <p:cNvSpPr>
                <a:spLocks noChangeArrowheads="1"/>
              </p:cNvSpPr>
              <p:nvPr/>
            </p:nvSpPr>
            <p:spPr bwMode="auto">
              <a:xfrm>
                <a:off x="4690" y="281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1</a:t>
                </a:r>
                <a:endParaRPr lang="en-US" sz="1000"/>
              </a:p>
            </p:txBody>
          </p:sp>
          <p:sp>
            <p:nvSpPr>
              <p:cNvPr id="62" name="Rectangle 66"/>
              <p:cNvSpPr>
                <a:spLocks noChangeArrowheads="1"/>
              </p:cNvSpPr>
              <p:nvPr/>
            </p:nvSpPr>
            <p:spPr bwMode="auto">
              <a:xfrm>
                <a:off x="4745" y="2819"/>
                <a:ext cx="3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Arial" charset="0"/>
                  </a:rPr>
                  <a:t>*</a:t>
                </a:r>
                <a:endParaRPr lang="en-US" sz="1000" dirty="0"/>
              </a:p>
            </p:txBody>
          </p:sp>
          <p:sp>
            <p:nvSpPr>
              <p:cNvPr id="63" name="Rectangle 67"/>
              <p:cNvSpPr>
                <a:spLocks noChangeArrowheads="1"/>
              </p:cNvSpPr>
              <p:nvPr/>
            </p:nvSpPr>
            <p:spPr bwMode="auto">
              <a:xfrm>
                <a:off x="4783" y="2819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1 </a:t>
                </a:r>
                <a:endParaRPr lang="en-US" sz="1000"/>
              </a:p>
            </p:txBody>
          </p:sp>
          <p:sp>
            <p:nvSpPr>
              <p:cNvPr id="64" name="Rectangle 68"/>
              <p:cNvSpPr>
                <a:spLocks noChangeArrowheads="1"/>
              </p:cNvSpPr>
              <p:nvPr/>
            </p:nvSpPr>
            <p:spPr bwMode="auto">
              <a:xfrm>
                <a:off x="4868" y="2819"/>
                <a:ext cx="7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= </a:t>
                </a:r>
                <a:endParaRPr lang="en-US" sz="1000"/>
              </a:p>
            </p:txBody>
          </p:sp>
          <p:sp>
            <p:nvSpPr>
              <p:cNvPr id="65" name="Rectangle 69"/>
              <p:cNvSpPr>
                <a:spLocks noChangeArrowheads="1"/>
              </p:cNvSpPr>
              <p:nvPr/>
            </p:nvSpPr>
            <p:spPr bwMode="auto">
              <a:xfrm>
                <a:off x="4957" y="2819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1</a:t>
                </a:r>
                <a:endParaRPr lang="en-US" sz="1000"/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4299" y="2411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return </a:t>
                </a:r>
                <a:endParaRPr lang="en-US" sz="1000"/>
              </a:p>
            </p:txBody>
          </p:sp>
          <p:sp>
            <p:nvSpPr>
              <p:cNvPr id="67" name="Rectangle 71"/>
              <p:cNvSpPr>
                <a:spLocks noChangeArrowheads="1"/>
              </p:cNvSpPr>
              <p:nvPr/>
            </p:nvSpPr>
            <p:spPr bwMode="auto">
              <a:xfrm>
                <a:off x="4592" y="2411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2</a:t>
                </a:r>
                <a:endParaRPr lang="en-US" sz="1000"/>
              </a:p>
            </p:txBody>
          </p:sp>
          <p:sp>
            <p:nvSpPr>
              <p:cNvPr id="68" name="Rectangle 72"/>
              <p:cNvSpPr>
                <a:spLocks noChangeArrowheads="1"/>
              </p:cNvSpPr>
              <p:nvPr/>
            </p:nvSpPr>
            <p:spPr bwMode="auto">
              <a:xfrm>
                <a:off x="4652" y="2411"/>
                <a:ext cx="3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*</a:t>
                </a:r>
                <a:endParaRPr lang="en-US" sz="1000"/>
              </a:p>
            </p:txBody>
          </p:sp>
          <p:sp>
            <p:nvSpPr>
              <p:cNvPr id="69" name="Rectangle 73"/>
              <p:cNvSpPr>
                <a:spLocks noChangeArrowheads="1"/>
              </p:cNvSpPr>
              <p:nvPr/>
            </p:nvSpPr>
            <p:spPr bwMode="auto">
              <a:xfrm>
                <a:off x="4690" y="2411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1 </a:t>
                </a:r>
                <a:endParaRPr lang="en-US" sz="1000"/>
              </a:p>
            </p:txBody>
          </p:sp>
          <p:sp>
            <p:nvSpPr>
              <p:cNvPr id="70" name="Rectangle 74"/>
              <p:cNvSpPr>
                <a:spLocks noChangeArrowheads="1"/>
              </p:cNvSpPr>
              <p:nvPr/>
            </p:nvSpPr>
            <p:spPr bwMode="auto">
              <a:xfrm>
                <a:off x="4775" y="2411"/>
                <a:ext cx="7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= </a:t>
                </a:r>
                <a:endParaRPr lang="en-US" sz="1000"/>
              </a:p>
            </p:txBody>
          </p:sp>
          <p:sp>
            <p:nvSpPr>
              <p:cNvPr id="71" name="Rectangle 75"/>
              <p:cNvSpPr>
                <a:spLocks noChangeArrowheads="1"/>
              </p:cNvSpPr>
              <p:nvPr/>
            </p:nvSpPr>
            <p:spPr bwMode="auto">
              <a:xfrm>
                <a:off x="4864" y="2411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2</a:t>
                </a:r>
                <a:endParaRPr lang="en-US" sz="1000"/>
              </a:p>
            </p:txBody>
          </p:sp>
          <p:sp>
            <p:nvSpPr>
              <p:cNvPr id="72" name="Rectangle 76"/>
              <p:cNvSpPr>
                <a:spLocks noChangeArrowheads="1"/>
              </p:cNvSpPr>
              <p:nvPr/>
            </p:nvSpPr>
            <p:spPr bwMode="auto">
              <a:xfrm>
                <a:off x="4164" y="2004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Arial" charset="0"/>
                  </a:rPr>
                  <a:t>return </a:t>
                </a:r>
                <a:endParaRPr lang="en-US" sz="1000" dirty="0"/>
              </a:p>
            </p:txBody>
          </p:sp>
          <p:sp>
            <p:nvSpPr>
              <p:cNvPr id="73" name="Rectangle 77"/>
              <p:cNvSpPr>
                <a:spLocks noChangeArrowheads="1"/>
              </p:cNvSpPr>
              <p:nvPr/>
            </p:nvSpPr>
            <p:spPr bwMode="auto">
              <a:xfrm>
                <a:off x="4461" y="2004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3</a:t>
                </a:r>
                <a:endParaRPr lang="en-US" sz="1000"/>
              </a:p>
            </p:txBody>
          </p:sp>
          <p:sp>
            <p:nvSpPr>
              <p:cNvPr id="74" name="Rectangle 78"/>
              <p:cNvSpPr>
                <a:spLocks noChangeArrowheads="1"/>
              </p:cNvSpPr>
              <p:nvPr/>
            </p:nvSpPr>
            <p:spPr bwMode="auto">
              <a:xfrm>
                <a:off x="4516" y="2004"/>
                <a:ext cx="3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*</a:t>
                </a:r>
                <a:endParaRPr lang="en-US" sz="1000"/>
              </a:p>
            </p:txBody>
          </p:sp>
          <p:sp>
            <p:nvSpPr>
              <p:cNvPr id="75" name="Rectangle 79"/>
              <p:cNvSpPr>
                <a:spLocks noChangeArrowheads="1"/>
              </p:cNvSpPr>
              <p:nvPr/>
            </p:nvSpPr>
            <p:spPr bwMode="auto">
              <a:xfrm>
                <a:off x="4554" y="2004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2 </a:t>
                </a:r>
                <a:endParaRPr lang="en-US" sz="1000"/>
              </a:p>
            </p:txBody>
          </p:sp>
          <p:sp>
            <p:nvSpPr>
              <p:cNvPr id="76" name="Rectangle 80"/>
              <p:cNvSpPr>
                <a:spLocks noChangeArrowheads="1"/>
              </p:cNvSpPr>
              <p:nvPr/>
            </p:nvSpPr>
            <p:spPr bwMode="auto">
              <a:xfrm>
                <a:off x="4639" y="2004"/>
                <a:ext cx="7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= </a:t>
                </a:r>
                <a:endParaRPr lang="en-US" sz="1000"/>
              </a:p>
            </p:txBody>
          </p:sp>
          <p:sp>
            <p:nvSpPr>
              <p:cNvPr id="77" name="Rectangle 81"/>
              <p:cNvSpPr>
                <a:spLocks noChangeArrowheads="1"/>
              </p:cNvSpPr>
              <p:nvPr/>
            </p:nvSpPr>
            <p:spPr bwMode="auto">
              <a:xfrm>
                <a:off x="4728" y="2004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6</a:t>
                </a:r>
                <a:endParaRPr lang="en-US" sz="1000"/>
              </a:p>
            </p:txBody>
          </p:sp>
          <p:sp>
            <p:nvSpPr>
              <p:cNvPr id="78" name="Freeform 82"/>
              <p:cNvSpPr>
                <a:spLocks/>
              </p:cNvSpPr>
              <p:nvPr/>
            </p:nvSpPr>
            <p:spPr bwMode="auto">
              <a:xfrm>
                <a:off x="3928" y="1681"/>
                <a:ext cx="298" cy="177"/>
              </a:xfrm>
              <a:custGeom>
                <a:avLst/>
                <a:gdLst>
                  <a:gd name="T0" fmla="*/ 0 w 298"/>
                  <a:gd name="T1" fmla="*/ 177 h 177"/>
                  <a:gd name="T2" fmla="*/ 64 w 298"/>
                  <a:gd name="T3" fmla="*/ 173 h 177"/>
                  <a:gd name="T4" fmla="*/ 121 w 298"/>
                  <a:gd name="T5" fmla="*/ 163 h 177"/>
                  <a:gd name="T6" fmla="*/ 171 w 298"/>
                  <a:gd name="T7" fmla="*/ 144 h 177"/>
                  <a:gd name="T8" fmla="*/ 214 w 298"/>
                  <a:gd name="T9" fmla="*/ 119 h 177"/>
                  <a:gd name="T10" fmla="*/ 249 w 298"/>
                  <a:gd name="T11" fmla="*/ 87 h 177"/>
                  <a:gd name="T12" fmla="*/ 277 w 298"/>
                  <a:gd name="T13" fmla="*/ 47 h 177"/>
                  <a:gd name="T14" fmla="*/ 298 w 298"/>
                  <a:gd name="T15" fmla="*/ 0 h 1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8"/>
                  <a:gd name="T25" fmla="*/ 0 h 177"/>
                  <a:gd name="T26" fmla="*/ 298 w 298"/>
                  <a:gd name="T27" fmla="*/ 177 h 1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8" h="177">
                    <a:moveTo>
                      <a:pt x="0" y="177"/>
                    </a:moveTo>
                    <a:lnTo>
                      <a:pt x="64" y="173"/>
                    </a:lnTo>
                    <a:lnTo>
                      <a:pt x="121" y="163"/>
                    </a:lnTo>
                    <a:lnTo>
                      <a:pt x="171" y="144"/>
                    </a:lnTo>
                    <a:lnTo>
                      <a:pt x="214" y="119"/>
                    </a:lnTo>
                    <a:lnTo>
                      <a:pt x="249" y="87"/>
                    </a:lnTo>
                    <a:lnTo>
                      <a:pt x="277" y="47"/>
                    </a:lnTo>
                    <a:lnTo>
                      <a:pt x="298" y="0"/>
                    </a:lnTo>
                  </a:path>
                </a:pathLst>
              </a:cu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" name="Freeform 83"/>
              <p:cNvSpPr>
                <a:spLocks/>
              </p:cNvSpPr>
              <p:nvPr/>
            </p:nvSpPr>
            <p:spPr bwMode="auto">
              <a:xfrm>
                <a:off x="4210" y="1654"/>
                <a:ext cx="30" cy="35"/>
              </a:xfrm>
              <a:custGeom>
                <a:avLst/>
                <a:gdLst>
                  <a:gd name="T0" fmla="*/ 30 w 30"/>
                  <a:gd name="T1" fmla="*/ 35 h 35"/>
                  <a:gd name="T2" fmla="*/ 24 w 30"/>
                  <a:gd name="T3" fmla="*/ 0 h 35"/>
                  <a:gd name="T4" fmla="*/ 0 w 30"/>
                  <a:gd name="T5" fmla="*/ 26 h 35"/>
                  <a:gd name="T6" fmla="*/ 30 w 30"/>
                  <a:gd name="T7" fmla="*/ 3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5"/>
                  <a:gd name="T14" fmla="*/ 30 w 30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5">
                    <a:moveTo>
                      <a:pt x="30" y="35"/>
                    </a:moveTo>
                    <a:lnTo>
                      <a:pt x="24" y="0"/>
                    </a:lnTo>
                    <a:lnTo>
                      <a:pt x="0" y="26"/>
                    </a:lnTo>
                    <a:lnTo>
                      <a:pt x="3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" name="Rectangle 84"/>
              <p:cNvSpPr>
                <a:spLocks noChangeArrowheads="1"/>
              </p:cNvSpPr>
              <p:nvPr/>
            </p:nvSpPr>
            <p:spPr bwMode="auto">
              <a:xfrm>
                <a:off x="3884" y="1537"/>
                <a:ext cx="2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return </a:t>
                </a:r>
                <a:endParaRPr lang="en-US" sz="1000"/>
              </a:p>
            </p:txBody>
          </p:sp>
          <p:sp>
            <p:nvSpPr>
              <p:cNvPr id="81" name="Rectangle 85"/>
              <p:cNvSpPr>
                <a:spLocks noChangeArrowheads="1"/>
              </p:cNvSpPr>
              <p:nvPr/>
            </p:nvSpPr>
            <p:spPr bwMode="auto">
              <a:xfrm>
                <a:off x="4176" y="1537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4</a:t>
                </a:r>
                <a:endParaRPr lang="en-US" sz="1000"/>
              </a:p>
            </p:txBody>
          </p:sp>
          <p:sp>
            <p:nvSpPr>
              <p:cNvPr id="82" name="Rectangle 86"/>
              <p:cNvSpPr>
                <a:spLocks noChangeArrowheads="1"/>
              </p:cNvSpPr>
              <p:nvPr/>
            </p:nvSpPr>
            <p:spPr bwMode="auto">
              <a:xfrm>
                <a:off x="4232" y="1537"/>
                <a:ext cx="3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*</a:t>
                </a:r>
                <a:endParaRPr lang="en-US" sz="1000"/>
              </a:p>
            </p:txBody>
          </p:sp>
          <p:sp>
            <p:nvSpPr>
              <p:cNvPr id="83" name="Rectangle 87"/>
              <p:cNvSpPr>
                <a:spLocks noChangeArrowheads="1"/>
              </p:cNvSpPr>
              <p:nvPr/>
            </p:nvSpPr>
            <p:spPr bwMode="auto">
              <a:xfrm>
                <a:off x="4274" y="1537"/>
                <a:ext cx="7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6 </a:t>
                </a:r>
                <a:endParaRPr lang="en-US" sz="1000"/>
              </a:p>
            </p:txBody>
          </p:sp>
          <p:sp>
            <p:nvSpPr>
              <p:cNvPr id="84" name="Rectangle 88"/>
              <p:cNvSpPr>
                <a:spLocks noChangeArrowheads="1"/>
              </p:cNvSpPr>
              <p:nvPr/>
            </p:nvSpPr>
            <p:spPr bwMode="auto">
              <a:xfrm>
                <a:off x="4359" y="1537"/>
                <a:ext cx="7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= </a:t>
                </a:r>
                <a:endParaRPr lang="en-US" sz="1000"/>
              </a:p>
            </p:txBody>
          </p:sp>
          <p:sp>
            <p:nvSpPr>
              <p:cNvPr id="85" name="Rectangle 89"/>
              <p:cNvSpPr>
                <a:spLocks noChangeArrowheads="1"/>
              </p:cNvSpPr>
              <p:nvPr/>
            </p:nvSpPr>
            <p:spPr bwMode="auto">
              <a:xfrm>
                <a:off x="4444" y="1537"/>
                <a:ext cx="9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24</a:t>
                </a:r>
                <a:endParaRPr lang="en-US" sz="1000"/>
              </a:p>
            </p:txBody>
          </p:sp>
          <p:sp>
            <p:nvSpPr>
              <p:cNvPr id="86" name="Line 90"/>
              <p:cNvSpPr>
                <a:spLocks noChangeShapeType="1"/>
              </p:cNvSpPr>
              <p:nvPr/>
            </p:nvSpPr>
            <p:spPr bwMode="auto">
              <a:xfrm>
                <a:off x="4590" y="1603"/>
                <a:ext cx="329" cy="1"/>
              </a:xfrm>
              <a:prstGeom prst="line">
                <a:avLst/>
              </a:prstGeom>
              <a:noFill/>
              <a:ln w="1588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" name="Freeform 91"/>
              <p:cNvSpPr>
                <a:spLocks/>
              </p:cNvSpPr>
              <p:nvPr/>
            </p:nvSpPr>
            <p:spPr bwMode="auto">
              <a:xfrm>
                <a:off x="4915" y="1588"/>
                <a:ext cx="32" cy="31"/>
              </a:xfrm>
              <a:custGeom>
                <a:avLst/>
                <a:gdLst>
                  <a:gd name="T0" fmla="*/ 0 w 32"/>
                  <a:gd name="T1" fmla="*/ 0 h 31"/>
                  <a:gd name="T2" fmla="*/ 32 w 32"/>
                  <a:gd name="T3" fmla="*/ 15 h 31"/>
                  <a:gd name="T4" fmla="*/ 0 w 32"/>
                  <a:gd name="T5" fmla="*/ 31 h 31"/>
                  <a:gd name="T6" fmla="*/ 0 w 32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31"/>
                  <a:gd name="T14" fmla="*/ 32 w 32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31">
                    <a:moveTo>
                      <a:pt x="0" y="0"/>
                    </a:moveTo>
                    <a:lnTo>
                      <a:pt x="32" y="15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4978" y="1541"/>
                <a:ext cx="46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final answer</a:t>
                </a:r>
                <a:endParaRPr lang="en-US" sz="1000"/>
              </a:p>
            </p:txBody>
          </p:sp>
          <p:sp>
            <p:nvSpPr>
              <p:cNvPr id="89" name="Line 93"/>
              <p:cNvSpPr>
                <a:spLocks noChangeShapeType="1"/>
              </p:cNvSpPr>
              <p:nvPr/>
            </p:nvSpPr>
            <p:spPr bwMode="auto">
              <a:xfrm flipV="1">
                <a:off x="4794" y="2971"/>
                <a:ext cx="1" cy="257"/>
              </a:xfrm>
              <a:prstGeom prst="line">
                <a:avLst/>
              </a:prstGeom>
              <a:noFill/>
              <a:ln w="63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0" name="Freeform 94"/>
              <p:cNvSpPr>
                <a:spLocks/>
              </p:cNvSpPr>
              <p:nvPr/>
            </p:nvSpPr>
            <p:spPr bwMode="auto">
              <a:xfrm>
                <a:off x="4776" y="2939"/>
                <a:ext cx="36" cy="37"/>
              </a:xfrm>
              <a:custGeom>
                <a:avLst/>
                <a:gdLst>
                  <a:gd name="T0" fmla="*/ 0 w 36"/>
                  <a:gd name="T1" fmla="*/ 37 h 37"/>
                  <a:gd name="T2" fmla="*/ 18 w 36"/>
                  <a:gd name="T3" fmla="*/ 0 h 37"/>
                  <a:gd name="T4" fmla="*/ 36 w 36"/>
                  <a:gd name="T5" fmla="*/ 37 h 37"/>
                  <a:gd name="T6" fmla="*/ 0 w 36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7"/>
                  <a:gd name="T14" fmla="*/ 36 w 36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7">
                    <a:moveTo>
                      <a:pt x="0" y="37"/>
                    </a:moveTo>
                    <a:lnTo>
                      <a:pt x="18" y="0"/>
                    </a:lnTo>
                    <a:lnTo>
                      <a:pt x="36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1" name="Line 95"/>
              <p:cNvSpPr>
                <a:spLocks noChangeShapeType="1"/>
              </p:cNvSpPr>
              <p:nvPr/>
            </p:nvSpPr>
            <p:spPr bwMode="auto">
              <a:xfrm flipH="1" flipV="1">
                <a:off x="4736" y="2558"/>
                <a:ext cx="185" cy="268"/>
              </a:xfrm>
              <a:prstGeom prst="line">
                <a:avLst/>
              </a:prstGeom>
              <a:noFill/>
              <a:ln w="63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2" name="Freeform 96"/>
              <p:cNvSpPr>
                <a:spLocks/>
              </p:cNvSpPr>
              <p:nvPr/>
            </p:nvSpPr>
            <p:spPr bwMode="auto">
              <a:xfrm>
                <a:off x="4717" y="2532"/>
                <a:ext cx="36" cy="40"/>
              </a:xfrm>
              <a:custGeom>
                <a:avLst/>
                <a:gdLst>
                  <a:gd name="T0" fmla="*/ 6 w 36"/>
                  <a:gd name="T1" fmla="*/ 40 h 40"/>
                  <a:gd name="T2" fmla="*/ 0 w 36"/>
                  <a:gd name="T3" fmla="*/ 0 h 40"/>
                  <a:gd name="T4" fmla="*/ 36 w 36"/>
                  <a:gd name="T5" fmla="*/ 19 h 40"/>
                  <a:gd name="T6" fmla="*/ 6 w 36"/>
                  <a:gd name="T7" fmla="*/ 40 h 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40"/>
                  <a:gd name="T14" fmla="*/ 36 w 36"/>
                  <a:gd name="T15" fmla="*/ 40 h 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40">
                    <a:moveTo>
                      <a:pt x="6" y="40"/>
                    </a:moveTo>
                    <a:lnTo>
                      <a:pt x="0" y="0"/>
                    </a:lnTo>
                    <a:lnTo>
                      <a:pt x="36" y="19"/>
                    </a:lnTo>
                    <a:lnTo>
                      <a:pt x="6" y="4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3" name="Line 97"/>
              <p:cNvSpPr>
                <a:spLocks noChangeShapeType="1"/>
              </p:cNvSpPr>
              <p:nvPr/>
            </p:nvSpPr>
            <p:spPr bwMode="auto">
              <a:xfrm flipH="1" flipV="1">
                <a:off x="4611" y="2148"/>
                <a:ext cx="234" cy="270"/>
              </a:xfrm>
              <a:prstGeom prst="line">
                <a:avLst/>
              </a:prstGeom>
              <a:noFill/>
              <a:ln w="63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4" name="Freeform 98"/>
              <p:cNvSpPr>
                <a:spLocks/>
              </p:cNvSpPr>
              <p:nvPr/>
            </p:nvSpPr>
            <p:spPr bwMode="auto">
              <a:xfrm>
                <a:off x="4590" y="2124"/>
                <a:ext cx="38" cy="40"/>
              </a:xfrm>
              <a:custGeom>
                <a:avLst/>
                <a:gdLst>
                  <a:gd name="T0" fmla="*/ 10 w 38"/>
                  <a:gd name="T1" fmla="*/ 40 h 40"/>
                  <a:gd name="T2" fmla="*/ 0 w 38"/>
                  <a:gd name="T3" fmla="*/ 0 h 40"/>
                  <a:gd name="T4" fmla="*/ 38 w 38"/>
                  <a:gd name="T5" fmla="*/ 16 h 40"/>
                  <a:gd name="T6" fmla="*/ 10 w 38"/>
                  <a:gd name="T7" fmla="*/ 40 h 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40"/>
                  <a:gd name="T14" fmla="*/ 38 w 38"/>
                  <a:gd name="T15" fmla="*/ 40 h 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40">
                    <a:moveTo>
                      <a:pt x="10" y="40"/>
                    </a:moveTo>
                    <a:lnTo>
                      <a:pt x="0" y="0"/>
                    </a:lnTo>
                    <a:lnTo>
                      <a:pt x="38" y="16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5" name="Line 99"/>
              <p:cNvSpPr>
                <a:spLocks noChangeShapeType="1"/>
              </p:cNvSpPr>
              <p:nvPr/>
            </p:nvSpPr>
            <p:spPr bwMode="auto">
              <a:xfrm flipH="1" flipV="1">
                <a:off x="4335" y="1675"/>
                <a:ext cx="408" cy="336"/>
              </a:xfrm>
              <a:prstGeom prst="line">
                <a:avLst/>
              </a:prstGeom>
              <a:noFill/>
              <a:ln w="63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6" name="Freeform 100"/>
              <p:cNvSpPr>
                <a:spLocks/>
              </p:cNvSpPr>
              <p:nvPr/>
            </p:nvSpPr>
            <p:spPr bwMode="auto">
              <a:xfrm>
                <a:off x="4310" y="1654"/>
                <a:ext cx="40" cy="38"/>
              </a:xfrm>
              <a:custGeom>
                <a:avLst/>
                <a:gdLst>
                  <a:gd name="T0" fmla="*/ 17 w 40"/>
                  <a:gd name="T1" fmla="*/ 38 h 38"/>
                  <a:gd name="T2" fmla="*/ 0 w 40"/>
                  <a:gd name="T3" fmla="*/ 0 h 38"/>
                  <a:gd name="T4" fmla="*/ 40 w 40"/>
                  <a:gd name="T5" fmla="*/ 10 h 38"/>
                  <a:gd name="T6" fmla="*/ 17 w 40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"/>
                  <a:gd name="T13" fmla="*/ 0 h 38"/>
                  <a:gd name="T14" fmla="*/ 40 w 40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" h="38">
                    <a:moveTo>
                      <a:pt x="17" y="38"/>
                    </a:moveTo>
                    <a:lnTo>
                      <a:pt x="0" y="0"/>
                    </a:lnTo>
                    <a:lnTo>
                      <a:pt x="40" y="10"/>
                    </a:ln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7" name="Line 101"/>
              <p:cNvSpPr>
                <a:spLocks noChangeShapeType="1"/>
              </p:cNvSpPr>
              <p:nvPr/>
            </p:nvSpPr>
            <p:spPr bwMode="auto">
              <a:xfrm>
                <a:off x="3368" y="1552"/>
                <a:ext cx="44" cy="178"/>
              </a:xfrm>
              <a:prstGeom prst="line">
                <a:avLst/>
              </a:prstGeom>
              <a:noFill/>
              <a:ln w="15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8" name="Freeform 102"/>
              <p:cNvSpPr>
                <a:spLocks/>
              </p:cNvSpPr>
              <p:nvPr/>
            </p:nvSpPr>
            <p:spPr bwMode="auto">
              <a:xfrm>
                <a:off x="3396" y="1722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23 w 30"/>
                  <a:gd name="T3" fmla="*/ 34 h 34"/>
                  <a:gd name="T4" fmla="*/ 0 w 30"/>
                  <a:gd name="T5" fmla="*/ 8 h 34"/>
                  <a:gd name="T6" fmla="*/ 30 w 30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34"/>
                  <a:gd name="T14" fmla="*/ 30 w 30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34">
                    <a:moveTo>
                      <a:pt x="30" y="0"/>
                    </a:moveTo>
                    <a:lnTo>
                      <a:pt x="23" y="34"/>
                    </a:lnTo>
                    <a:lnTo>
                      <a:pt x="0" y="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9" name="Rectangle 103"/>
              <p:cNvSpPr>
                <a:spLocks noChangeArrowheads="1"/>
              </p:cNvSpPr>
              <p:nvPr/>
            </p:nvSpPr>
            <p:spPr bwMode="auto">
              <a:xfrm>
                <a:off x="3421" y="1600"/>
                <a:ext cx="1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FF"/>
                    </a:solidFill>
                    <a:latin typeface="Arial" charset="0"/>
                  </a:rPr>
                  <a:t>call</a:t>
                </a:r>
                <a:endParaRPr lang="en-US" sz="1000"/>
              </a:p>
            </p:txBody>
          </p:sp>
        </p:grpSp>
        <p:sp>
          <p:nvSpPr>
            <p:cNvPr id="100" name="Up-Down Arrow 99"/>
            <p:cNvSpPr/>
            <p:nvPr/>
          </p:nvSpPr>
          <p:spPr>
            <a:xfrm>
              <a:off x="6396501" y="866914"/>
              <a:ext cx="672353" cy="2576826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Depth of recursion = n+1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85654" y="153328"/>
              <a:ext cx="6739110" cy="37490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Recursion Trace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522338" y="3714245"/>
              <a:ext cx="2428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Adapted from Goodrich &amp; </a:t>
              </a:r>
              <a:r>
                <a:rPr lang="en-US" sz="800" dirty="0" err="1" smtClean="0">
                  <a:solidFill>
                    <a:schemeClr val="bg1">
                      <a:lumMod val="65000"/>
                    </a:schemeClr>
                  </a:solidFill>
                </a:rPr>
                <a:t>Tamassia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, 2014. 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279307" y="4732533"/>
            <a:ext cx="6737219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Recursion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Base case(s): Values of the input variables for which no recursive calls are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There should be at least one base case.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Recursive calls: Calls to the current method.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Each recursive call should be defined so that it </a:t>
            </a:r>
            <a:r>
              <a:rPr lang="en-US" sz="1400" dirty="0" smtClean="0">
                <a:latin typeface="Calibri" panose="020F0502020204030204" pitchFamily="34" charset="0"/>
              </a:rPr>
              <a:t>progresses </a:t>
            </a:r>
            <a:r>
              <a:rPr lang="en-US" sz="1400" dirty="0">
                <a:latin typeface="Calibri" panose="020F0502020204030204" pitchFamily="34" charset="0"/>
              </a:rPr>
              <a:t>towards a base case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Pros-Cons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1" y="800101"/>
            <a:ext cx="5556250" cy="265251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Coding</a:t>
            </a:r>
          </a:p>
          <a:p>
            <a:pPr lvl="1"/>
            <a:r>
              <a:rPr lang="en-US" sz="1400" dirty="0" smtClean="0"/>
              <a:t>Recursion </a:t>
            </a:r>
            <a:r>
              <a:rPr lang="en-US" sz="1400" dirty="0" smtClean="0"/>
              <a:t>is </a:t>
            </a:r>
            <a:r>
              <a:rPr lang="en-US" sz="1400" dirty="0" smtClean="0"/>
              <a:t>often simpler </a:t>
            </a:r>
            <a:r>
              <a:rPr lang="en-US" sz="1400" dirty="0" smtClean="0"/>
              <a:t>to understand </a:t>
            </a:r>
            <a:r>
              <a:rPr lang="en-US" sz="1400" dirty="0" smtClean="0"/>
              <a:t>than iteration, but </a:t>
            </a:r>
            <a:r>
              <a:rPr lang="en-US" sz="1400" dirty="0" smtClean="0"/>
              <a:t>sometimes it is not so intuitive to write in code.</a:t>
            </a:r>
            <a:endParaRPr lang="en-US" sz="1400" dirty="0" smtClean="0"/>
          </a:p>
          <a:p>
            <a:r>
              <a:rPr lang="en-US" sz="1400" dirty="0" smtClean="0"/>
              <a:t>Performance</a:t>
            </a:r>
            <a:endParaRPr lang="en-US" sz="1400" dirty="0" smtClean="0"/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t is expensive on memory </a:t>
            </a:r>
            <a:r>
              <a:rPr lang="en-US" sz="1400" dirty="0" smtClean="0"/>
              <a:t>and performance due </a:t>
            </a:r>
            <a:r>
              <a:rPr lang="en-US" sz="1400" dirty="0" smtClean="0"/>
              <a:t>to multiple stack frames</a:t>
            </a:r>
          </a:p>
          <a:p>
            <a:pPr lvl="1"/>
            <a:r>
              <a:rPr lang="en-US" sz="1400" dirty="0" smtClean="0"/>
              <a:t>Some </a:t>
            </a:r>
            <a:r>
              <a:rPr lang="en-US" sz="1400" dirty="0" smtClean="0"/>
              <a:t>language compilers optimize tail-recursions by converting them into iterations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61293" y="874630"/>
            <a:ext cx="1796141" cy="1838131"/>
            <a:chOff x="7851768" y="1198480"/>
            <a:chExt cx="1796141" cy="1838131"/>
          </a:xfrm>
        </p:grpSpPr>
        <p:sp>
          <p:nvSpPr>
            <p:cNvPr id="6" name="Rectangle 5"/>
            <p:cNvSpPr/>
            <p:nvPr/>
          </p:nvSpPr>
          <p:spPr>
            <a:xfrm>
              <a:off x="7851768" y="1198480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49740" y="2292904"/>
              <a:ext cx="1599373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iterativeFactorial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(10)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1768" y="1198480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49738" y="2640057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55404" y="874630"/>
            <a:ext cx="1796141" cy="1838131"/>
            <a:chOff x="9745879" y="1198480"/>
            <a:chExt cx="1796141" cy="1838131"/>
          </a:xfrm>
        </p:grpSpPr>
        <p:sp>
          <p:nvSpPr>
            <p:cNvPr id="11" name="Rectangle 10"/>
            <p:cNvSpPr/>
            <p:nvPr/>
          </p:nvSpPr>
          <p:spPr>
            <a:xfrm>
              <a:off x="9745879" y="1198480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45879" y="1198480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43849" y="2640057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1293" y="3452614"/>
            <a:ext cx="1796141" cy="1838131"/>
            <a:chOff x="7851768" y="3776464"/>
            <a:chExt cx="1796141" cy="1838131"/>
          </a:xfrm>
        </p:grpSpPr>
        <p:sp>
          <p:nvSpPr>
            <p:cNvPr id="15" name="Rectangle 14"/>
            <p:cNvSpPr/>
            <p:nvPr/>
          </p:nvSpPr>
          <p:spPr>
            <a:xfrm>
              <a:off x="7851768" y="3776464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9740" y="4870888"/>
              <a:ext cx="1599373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recursive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Factorial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(10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1768" y="3776464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49738" y="5218041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16166" y="3452614"/>
            <a:ext cx="4063333" cy="2413623"/>
            <a:chOff x="6006641" y="3776464"/>
            <a:chExt cx="4063333" cy="2413623"/>
          </a:xfrm>
        </p:grpSpPr>
        <p:sp>
          <p:nvSpPr>
            <p:cNvPr id="20" name="Rectangle 19"/>
            <p:cNvSpPr/>
            <p:nvPr/>
          </p:nvSpPr>
          <p:spPr>
            <a:xfrm>
              <a:off x="6006641" y="3776464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6641" y="3776464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04611" y="5218041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526822" y="5914664"/>
              <a:ext cx="3543152" cy="1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949738" y="588231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Time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16166" y="874630"/>
            <a:ext cx="4261618" cy="2363292"/>
            <a:chOff x="6006641" y="1198480"/>
            <a:chExt cx="4261618" cy="2363292"/>
          </a:xfrm>
        </p:grpSpPr>
        <p:sp>
          <p:nvSpPr>
            <p:cNvPr id="26" name="Rectangle 25"/>
            <p:cNvSpPr/>
            <p:nvPr/>
          </p:nvSpPr>
          <p:spPr>
            <a:xfrm>
              <a:off x="6006641" y="1198480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6641" y="1198480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04611" y="2640057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725107" y="3286349"/>
              <a:ext cx="3543152" cy="1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148023" y="325399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Time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755404" y="3452614"/>
            <a:ext cx="2280594" cy="1838131"/>
            <a:chOff x="9745879" y="3776464"/>
            <a:chExt cx="2280594" cy="1838131"/>
          </a:xfrm>
        </p:grpSpPr>
        <p:sp>
          <p:nvSpPr>
            <p:cNvPr id="32" name="Rectangle 31"/>
            <p:cNvSpPr/>
            <p:nvPr/>
          </p:nvSpPr>
          <p:spPr>
            <a:xfrm>
              <a:off x="9745879" y="3776464"/>
              <a:ext cx="1796141" cy="183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43851" y="4870888"/>
              <a:ext cx="1599373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recursiveFactorial</a:t>
              </a: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</a:rPr>
                <a:t>(10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45879" y="3776464"/>
              <a:ext cx="1223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Stack memory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843849" y="5218041"/>
              <a:ext cx="1599375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main(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args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17514" y="4506516"/>
              <a:ext cx="1599373" cy="28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recursiveFactorial</a:t>
              </a: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</a:rPr>
                <a:t>(9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10975" y="52180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654358" y="4757568"/>
            <a:ext cx="4467225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  <a:latin typeface="Calibri" panose="020F0502020204030204" pitchFamily="34" charset="0"/>
              </a:rPr>
              <a:t>To iterate is human, to recur divine!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10050</TotalTime>
  <Words>601</Words>
  <Application>Microsoft Office PowerPoint</Application>
  <PresentationFormat>Widescreen</PresentationFormat>
  <Paragraphs>158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Object Oriented Programming in Java   Recursion</vt:lpstr>
      <vt:lpstr>Lesson Structure and Goals</vt:lpstr>
      <vt:lpstr>Recursion</vt:lpstr>
      <vt:lpstr>Iteration vs. Recursion</vt:lpstr>
      <vt:lpstr>Pros-Cons</vt:lpstr>
    </vt:vector>
  </TitlesOfParts>
  <Company>Carnegie Mellon University - Heinz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Neelam Dwivedi</dc:creator>
  <cp:lastModifiedBy>Neelam Dwivedi</cp:lastModifiedBy>
  <cp:revision>201</cp:revision>
  <dcterms:created xsi:type="dcterms:W3CDTF">2016-01-02T17:28:02Z</dcterms:created>
  <dcterms:modified xsi:type="dcterms:W3CDTF">2018-02-17T00:09:42Z</dcterms:modified>
</cp:coreProperties>
</file>