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7"/>
  </p:notesMasterIdLst>
  <p:sldIdLst>
    <p:sldId id="257" r:id="rId5"/>
    <p:sldId id="285" r:id="rId6"/>
    <p:sldId id="312" r:id="rId7"/>
    <p:sldId id="317" r:id="rId8"/>
    <p:sldId id="323" r:id="rId9"/>
    <p:sldId id="316" r:id="rId10"/>
    <p:sldId id="318" r:id="rId11"/>
    <p:sldId id="319" r:id="rId12"/>
    <p:sldId id="320" r:id="rId13"/>
    <p:sldId id="321" r:id="rId14"/>
    <p:sldId id="322" r:id="rId15"/>
    <p:sldId id="324" r:id="rId16"/>
    <p:sldId id="325" r:id="rId17"/>
    <p:sldId id="327" r:id="rId18"/>
    <p:sldId id="328" r:id="rId19"/>
    <p:sldId id="329" r:id="rId20"/>
    <p:sldId id="326" r:id="rId21"/>
    <p:sldId id="330" r:id="rId22"/>
    <p:sldId id="331" r:id="rId23"/>
    <p:sldId id="332" r:id="rId24"/>
    <p:sldId id="333" r:id="rId25"/>
    <p:sldId id="334" r:id="rId26"/>
  </p:sldIdLst>
  <p:sldSz cx="12192000" cy="6858000"/>
  <p:notesSz cx="6858000" cy="9144000"/>
  <p:custDataLst>
    <p:tags r:id="rId2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C000"/>
    <a:srgbClr val="F4F4F4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A2038D8-E5D2-44DF-9B95-FEF19B3940C4}" v="9" dt="2022-11-08T13:15:28.2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43" autoAdjust="0"/>
    <p:restoredTop sz="96314" autoAdjust="0"/>
  </p:normalViewPr>
  <p:slideViewPr>
    <p:cSldViewPr snapToGrid="0">
      <p:cViewPr varScale="1">
        <p:scale>
          <a:sx n="60" d="100"/>
          <a:sy n="60" d="100"/>
        </p:scale>
        <p:origin x="91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gs" Target="tags/tag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黃馨蝶" userId="abed7078-f5de-4e93-a54d-489cc3c3faf0" providerId="ADAL" clId="{DA2038D8-E5D2-44DF-9B95-FEF19B3940C4}"/>
    <pc:docChg chg="custSel modSld sldOrd">
      <pc:chgData name="黃馨蝶" userId="abed7078-f5de-4e93-a54d-489cc3c3faf0" providerId="ADAL" clId="{DA2038D8-E5D2-44DF-9B95-FEF19B3940C4}" dt="2022-11-08T13:15:33.547" v="76" actId="1076"/>
      <pc:docMkLst>
        <pc:docMk/>
      </pc:docMkLst>
      <pc:sldChg chg="ord">
        <pc:chgData name="黃馨蝶" userId="abed7078-f5de-4e93-a54d-489cc3c3faf0" providerId="ADAL" clId="{DA2038D8-E5D2-44DF-9B95-FEF19B3940C4}" dt="2022-11-08T09:41:33.420" v="1"/>
        <pc:sldMkLst>
          <pc:docMk/>
          <pc:sldMk cId="216002644" sldId="317"/>
        </pc:sldMkLst>
      </pc:sldChg>
      <pc:sldChg chg="modSp mod">
        <pc:chgData name="黃馨蝶" userId="abed7078-f5de-4e93-a54d-489cc3c3faf0" providerId="ADAL" clId="{DA2038D8-E5D2-44DF-9B95-FEF19B3940C4}" dt="2022-11-08T13:15:33.547" v="76" actId="1076"/>
        <pc:sldMkLst>
          <pc:docMk/>
          <pc:sldMk cId="3056537736" sldId="330"/>
        </pc:sldMkLst>
        <pc:spChg chg="mod">
          <ac:chgData name="黃馨蝶" userId="abed7078-f5de-4e93-a54d-489cc3c3faf0" providerId="ADAL" clId="{DA2038D8-E5D2-44DF-9B95-FEF19B3940C4}" dt="2022-11-08T13:15:33.547" v="76" actId="1076"/>
          <ac:spMkLst>
            <pc:docMk/>
            <pc:sldMk cId="3056537736" sldId="330"/>
            <ac:spMk id="6" creationId="{B3065819-E5A7-C7CA-1F16-00138B60B584}"/>
          </ac:spMkLst>
        </pc:spChg>
      </pc:sldChg>
      <pc:sldChg chg="addSp delSp modSp mod">
        <pc:chgData name="黃馨蝶" userId="abed7078-f5de-4e93-a54d-489cc3c3faf0" providerId="ADAL" clId="{DA2038D8-E5D2-44DF-9B95-FEF19B3940C4}" dt="2022-11-08T09:41:45.853" v="5"/>
        <pc:sldMkLst>
          <pc:docMk/>
          <pc:sldMk cId="3955932083" sldId="333"/>
        </pc:sldMkLst>
        <pc:spChg chg="del">
          <ac:chgData name="黃馨蝶" userId="abed7078-f5de-4e93-a54d-489cc3c3faf0" providerId="ADAL" clId="{DA2038D8-E5D2-44DF-9B95-FEF19B3940C4}" dt="2022-11-08T09:41:45.019" v="4" actId="478"/>
          <ac:spMkLst>
            <pc:docMk/>
            <pc:sldMk cId="3955932083" sldId="333"/>
            <ac:spMk id="2" creationId="{D5F73651-1A9B-321F-79D0-C958F96ED1C3}"/>
          </ac:spMkLst>
        </pc:spChg>
        <pc:spChg chg="add del mod">
          <ac:chgData name="黃馨蝶" userId="abed7078-f5de-4e93-a54d-489cc3c3faf0" providerId="ADAL" clId="{DA2038D8-E5D2-44DF-9B95-FEF19B3940C4}" dt="2022-11-08T09:41:43.206" v="3"/>
          <ac:spMkLst>
            <pc:docMk/>
            <pc:sldMk cId="3955932083" sldId="333"/>
            <ac:spMk id="3" creationId="{F4F8AE11-E9C4-2C51-17A6-2E59DE764080}"/>
          </ac:spMkLst>
        </pc:spChg>
        <pc:spChg chg="add mod">
          <ac:chgData name="黃馨蝶" userId="abed7078-f5de-4e93-a54d-489cc3c3faf0" providerId="ADAL" clId="{DA2038D8-E5D2-44DF-9B95-FEF19B3940C4}" dt="2022-11-08T09:41:45.853" v="5"/>
          <ac:spMkLst>
            <pc:docMk/>
            <pc:sldMk cId="3955932083" sldId="333"/>
            <ac:spMk id="4" creationId="{219AAB48-DC9B-3EC0-6C6C-619B3D4E57B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D51E5341-57F6-44CA-BD4D-39EE3F30980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F3F1F94-617F-46C0-A395-E134EEB53CF7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23AF86-F7E2-487C-BD43-F001A1590CFA}" type="datetimeFigureOut">
              <a:rPr lang="zh-CN" altLang="en-US" smtClean="0"/>
              <a:t>2022/11/8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07657C97-CBB4-4848-9805-1C01737919A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20522478-3250-4D16-9833-7AC3E0ACBD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DBC8861-D0D5-4D1D-801C-FC695D6311E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476E901-43AF-4EAB-858A-95B10463A14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6218A0-7144-4A33-A583-286FD59EDE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4150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7FDB8B-7D06-4ED0-8263-372E4FA3762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22150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7FDB8B-7D06-4ED0-8263-372E4FA37622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14033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7FDB8B-7D06-4ED0-8263-372E4FA37622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27576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7FDB8B-7D06-4ED0-8263-372E4FA37622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73385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7FDB8B-7D06-4ED0-8263-372E4FA37622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74252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7FDB8B-7D06-4ED0-8263-372E4FA37622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30126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7FDB8B-7D06-4ED0-8263-372E4FA37622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04805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7FDB8B-7D06-4ED0-8263-372E4FA37622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44517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7FDB8B-7D06-4ED0-8263-372E4FA37622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35523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7FDB8B-7D06-4ED0-8263-372E4FA37622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04073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7FDB8B-7D06-4ED0-8263-372E4FA37622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14458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7FDB8B-7D06-4ED0-8263-372E4FA3762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35897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7FDB8B-7D06-4ED0-8263-372E4FA37622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62955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7FDB8B-7D06-4ED0-8263-372E4FA37622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492623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7FDB8B-7D06-4ED0-8263-372E4FA37622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43199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7FDB8B-7D06-4ED0-8263-372E4FA3762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20566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7FDB8B-7D06-4ED0-8263-372E4FA3762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14381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7FDB8B-7D06-4ED0-8263-372E4FA3762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7424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7FDB8B-7D06-4ED0-8263-372E4FA3762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28532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7FDB8B-7D06-4ED0-8263-372E4FA3762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00112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7FDB8B-7D06-4ED0-8263-372E4FA3762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08092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7FDB8B-7D06-4ED0-8263-372E4FA37622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69799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AD8240-3148-4746-BA4B-7B32B016BA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51CC32A-496B-42D5-8EC6-30D10EB5C1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F25E7C-B1D9-4999-8D1F-ED84C4EE9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2CC75-8280-4D50-8556-C2874ADEF926}" type="datetimeFigureOut">
              <a:rPr lang="zh-CN" altLang="en-US" smtClean="0"/>
              <a:t>2022/11/8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8A7BBD-E847-449A-AA53-B3DBD3F53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910074-A50B-4F6C-9D3A-997C16815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90E77-D57C-49F8-ADC2-FB99C50EBC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8359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6F3415-0A6E-4DE3-88B2-28E302089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E31FD0E-70F4-4FE8-BC80-B6DA28E8BE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527977-21C6-4B35-81A1-E9ACD6844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2CC75-8280-4D50-8556-C2874ADEF926}" type="datetimeFigureOut">
              <a:rPr lang="zh-CN" altLang="en-US" smtClean="0"/>
              <a:t>2022/11/8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0C14C7-634C-47F0-B111-6D43CB091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7A43F5-75A1-4409-ADD1-D790DF592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90E77-D57C-49F8-ADC2-FB99C50EBC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6934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5EA7536-D96F-400A-84FA-EE04318685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D80802C-D1E2-4C80-BE8C-D027A1D80D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5BE6F8-219E-413C-B399-2A6399D61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2CC75-8280-4D50-8556-C2874ADEF926}" type="datetimeFigureOut">
              <a:rPr lang="zh-CN" altLang="en-US" smtClean="0"/>
              <a:t>2022/11/8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79AEE5-26EE-4C85-8E5E-E86011772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C8C42C-BCED-4376-A8E1-FBA47CCFA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90E77-D57C-49F8-ADC2-FB99C50EBC2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FC8E0B0-E21F-4372-8D0F-E401BD7F0C7D}"/>
              </a:ext>
            </a:extLst>
          </p:cNvPr>
          <p:cNvSpPr txBox="1"/>
          <p:nvPr userDrawn="1"/>
        </p:nvSpPr>
        <p:spPr>
          <a:xfrm>
            <a:off x="4218317" y="2286000"/>
            <a:ext cx="3027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www.tukuppt.com </a:t>
            </a:r>
            <a:r>
              <a:rPr lang="zh-CN" altLang="en-US" dirty="0">
                <a:solidFill>
                  <a:schemeClr val="bg1"/>
                </a:solidFill>
              </a:rPr>
              <a:t>熊猫办公 高效办公在熊猫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A85526C-BB76-4590-B86E-39951DF37361}"/>
              </a:ext>
            </a:extLst>
          </p:cNvPr>
          <p:cNvSpPr txBox="1"/>
          <p:nvPr userDrawn="1"/>
        </p:nvSpPr>
        <p:spPr>
          <a:xfrm>
            <a:off x="4218316" y="3678129"/>
            <a:ext cx="55036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该作品版权为熊猫办公所有，请勿盗版，否则我们将按照</a:t>
            </a:r>
            <a:r>
              <a:rPr lang="en-US" altLang="zh-CN" dirty="0">
                <a:solidFill>
                  <a:schemeClr val="bg1"/>
                </a:solidFill>
                <a:effectLst/>
              </a:rPr>
              <a:t>《</a:t>
            </a:r>
            <a:r>
              <a:rPr lang="zh-CN" altLang="en-US" dirty="0">
                <a:solidFill>
                  <a:schemeClr val="bg1"/>
                </a:solidFill>
                <a:effectLst/>
              </a:rPr>
              <a:t>中华人民共和国著作权法</a:t>
            </a:r>
            <a:r>
              <a:rPr lang="en-US" altLang="zh-CN" dirty="0">
                <a:solidFill>
                  <a:schemeClr val="bg1"/>
                </a:solidFill>
                <a:effectLst/>
              </a:rPr>
              <a:t>》</a:t>
            </a:r>
            <a:r>
              <a:rPr lang="zh-CN" altLang="en-US" dirty="0">
                <a:solidFill>
                  <a:schemeClr val="bg1"/>
                </a:solidFill>
                <a:effectLst/>
              </a:rPr>
              <a:t>进行维权工作。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7712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C06C8B-3FFA-465E-BBD4-66F625EA9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D2C06C-38E0-4052-90C3-34D76C49CE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14FF9F-64CF-48F0-9865-817A3C671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2CC75-8280-4D50-8556-C2874ADEF926}" type="datetimeFigureOut">
              <a:rPr lang="zh-CN" altLang="en-US" smtClean="0"/>
              <a:t>2022/11/8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DFB08F-E192-48E0-9032-C1389CE0C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655902-398F-4442-BFD8-731BAF5AA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90E77-D57C-49F8-ADC2-FB99C50EBC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1148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CA5E3A-4A41-4F73-A3A1-EC72B0904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29AFC29-6332-4492-9285-A0418B56BE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A3F6DF-3B49-481C-8199-D371B240C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2CC75-8280-4D50-8556-C2874ADEF926}" type="datetimeFigureOut">
              <a:rPr lang="zh-CN" altLang="en-US" smtClean="0"/>
              <a:t>2022/11/8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98FB59-4AA8-45EA-9B9E-82D9B84BE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B2A394-124D-4F37-9BD3-DD17561AE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90E77-D57C-49F8-ADC2-FB99C50EBC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9000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5F11B9-A495-4E50-B767-C28445DE4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E66B8F-31CE-4C4A-BA93-E9868EAF51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70A5FB8-642F-4221-8862-0F7DC55DB4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462E781-5F45-47EB-85D1-75BCC226B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2CC75-8280-4D50-8556-C2874ADEF926}" type="datetimeFigureOut">
              <a:rPr lang="zh-CN" altLang="en-US" smtClean="0"/>
              <a:t>2022/11/8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E229F42-3063-4EC2-A927-2B503755B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99879A-EFE9-4C35-8BC8-83B215514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90E77-D57C-49F8-ADC2-FB99C50EBC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7420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999036-B6F6-4846-9EBC-2D1E21016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601D12E-4C54-40ED-BAD5-EA824CE69E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C456FEA-986E-44D7-8675-9006DB4F6D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C4BD64E-F292-41EA-A7CE-2DC8902639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4E11F10-D94A-4C55-9672-1DE9FA8F66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93CE2B1-BCED-4AF2-9798-454A9C47D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2CC75-8280-4D50-8556-C2874ADEF926}" type="datetimeFigureOut">
              <a:rPr lang="zh-CN" altLang="en-US" smtClean="0"/>
              <a:t>2022/11/8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7E462DE-4C04-437B-9047-D94E6CB3B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43BDB45-E029-4677-94CB-8A1A3DFA5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90E77-D57C-49F8-ADC2-FB99C50EBC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3774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E41ED8-8C3F-4EB3-92C5-33A0EAF46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E4D1BAF-403B-4803-86C6-1E3AD3ABD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2CC75-8280-4D50-8556-C2874ADEF926}" type="datetimeFigureOut">
              <a:rPr lang="zh-CN" altLang="en-US" smtClean="0"/>
              <a:t>2022/11/8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2AA558D-D833-4A3D-AAC9-04655BB32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EE9AE99-6EBB-4793-8E85-3D8E148BB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90E77-D57C-49F8-ADC2-FB99C50EBC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5341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9222988-F7A5-40D8-93C2-FFC76DD6F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2CC75-8280-4D50-8556-C2874ADEF926}" type="datetimeFigureOut">
              <a:rPr lang="zh-CN" altLang="en-US" smtClean="0"/>
              <a:t>2022/11/8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09A7AB5-A93E-4BB9-B456-29E36D7D4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06456C9-71B0-4254-B323-89F5CF60F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90E77-D57C-49F8-ADC2-FB99C50EBC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6335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CD1FAB-B226-4561-BB40-894687518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FEEBC1-5908-46CD-8BE4-D21430F30C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0A38BA2-129C-4C83-91E4-70AE5F4B0E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57F831B-A5D5-4402-B859-E8CC69FFA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2CC75-8280-4D50-8556-C2874ADEF926}" type="datetimeFigureOut">
              <a:rPr lang="zh-CN" altLang="en-US" smtClean="0"/>
              <a:t>2022/11/8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431C191-134A-47F1-A55C-C841FFD6C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D292E3-562D-4157-963D-FA5B17C5F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90E77-D57C-49F8-ADC2-FB99C50EBC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1335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576ED4-9A28-4464-992D-FC79EF3E4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9F03FEC-A4CC-4EAF-8556-78DF6C6E3A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19E19BE-2FE5-436F-9DEC-0CF4090257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A6F6EAA-3DF6-4EA4-9068-AEE5F78EF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2CC75-8280-4D50-8556-C2874ADEF926}" type="datetimeFigureOut">
              <a:rPr lang="zh-CN" altLang="en-US" smtClean="0"/>
              <a:t>2022/11/8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26C1105-777B-4977-97DA-DF5E17BD7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560B3E-6416-47DC-A8AE-3951B072C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90E77-D57C-49F8-ADC2-FB99C50EBC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0288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429047F-5DE1-40DA-AC24-00876ED9E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2D65A70-6F68-4B83-92A0-6D80F28C95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1EB68C-B904-4D82-949D-22E3B851D4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2CC75-8280-4D50-8556-C2874ADEF926}" type="datetimeFigureOut">
              <a:rPr lang="zh-CN" altLang="en-US" smtClean="0"/>
              <a:t>2022/11/8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6AE24F-59F4-4360-AE82-7A8125C362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A32B3F-6528-4220-A583-FE0D755461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190E77-D57C-49F8-ADC2-FB99C50EBC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0311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siejar.xyz/home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23FB528C-5BE7-4E39-B3A6-0E2C314B821A}"/>
              </a:ext>
            </a:extLst>
          </p:cNvPr>
          <p:cNvSpPr/>
          <p:nvPr/>
        </p:nvSpPr>
        <p:spPr>
          <a:xfrm>
            <a:off x="7451677" y="984334"/>
            <a:ext cx="3109871" cy="508090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E5F85F2-2E52-98C4-DBA1-7BE6C3C12B66}"/>
              </a:ext>
            </a:extLst>
          </p:cNvPr>
          <p:cNvSpPr/>
          <p:nvPr/>
        </p:nvSpPr>
        <p:spPr>
          <a:xfrm>
            <a:off x="8935602" y="2006959"/>
            <a:ext cx="2730821" cy="845093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A85ADADC-2D6D-484A-B3F8-65F1F574A4BF}"/>
              </a:ext>
            </a:extLst>
          </p:cNvPr>
          <p:cNvGrpSpPr/>
          <p:nvPr/>
        </p:nvGrpSpPr>
        <p:grpSpPr>
          <a:xfrm rot="19379825">
            <a:off x="616257" y="987240"/>
            <a:ext cx="4742516" cy="4812153"/>
            <a:chOff x="1637731" y="1040030"/>
            <a:chExt cx="4567454" cy="4561083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CB79A0F0-20D6-4167-961A-24F7BF8AFAC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637731" y="1135565"/>
              <a:ext cx="3721290" cy="4465548"/>
            </a:xfrm>
            <a:prstGeom prst="rect">
              <a:avLst/>
            </a:prstGeom>
          </p:spPr>
        </p:pic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71BE5E19-2A22-4EBF-804B-BAB479839CE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2111766" y="667901"/>
              <a:ext cx="3721290" cy="4465548"/>
            </a:xfrm>
            <a:prstGeom prst="rect">
              <a:avLst/>
            </a:prstGeom>
          </p:spPr>
        </p:pic>
      </p:grpSp>
      <p:sp>
        <p:nvSpPr>
          <p:cNvPr id="19" name="矩形 18">
            <a:extLst>
              <a:ext uri="{FF2B5EF4-FFF2-40B4-BE49-F238E27FC236}">
                <a16:creationId xmlns:a16="http://schemas.microsoft.com/office/drawing/2014/main" id="{A62804F4-50A8-4C90-8994-237CA4F04351}"/>
              </a:ext>
            </a:extLst>
          </p:cNvPr>
          <p:cNvSpPr/>
          <p:nvPr/>
        </p:nvSpPr>
        <p:spPr>
          <a:xfrm>
            <a:off x="5508711" y="2755868"/>
            <a:ext cx="4087812" cy="2400923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969AFA62-B66C-4BF4-B2A7-4280EB47ABA9}"/>
              </a:ext>
            </a:extLst>
          </p:cNvPr>
          <p:cNvSpPr/>
          <p:nvPr/>
        </p:nvSpPr>
        <p:spPr>
          <a:xfrm>
            <a:off x="9596523" y="1992569"/>
            <a:ext cx="1774845" cy="830997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4800" spc="600" dirty="0">
                <a:solidFill>
                  <a:schemeClr val="bg1">
                    <a:lumMod val="65000"/>
                  </a:schemeClr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</a:rPr>
              <a:t>2022</a:t>
            </a:r>
            <a:endParaRPr lang="zh-CN" altLang="en-US" sz="4800" spc="600" dirty="0">
              <a:solidFill>
                <a:schemeClr val="bg1">
                  <a:lumMod val="65000"/>
                </a:schemeClr>
              </a:solidFill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1D0329A-0C7E-4CCE-B02B-04CE58B7096F}"/>
              </a:ext>
            </a:extLst>
          </p:cNvPr>
          <p:cNvSpPr/>
          <p:nvPr/>
        </p:nvSpPr>
        <p:spPr>
          <a:xfrm>
            <a:off x="2162959" y="2839318"/>
            <a:ext cx="8332730" cy="1107996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6600" b="1" spc="6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CSIEJAR</a:t>
            </a:r>
            <a:r>
              <a:rPr lang="zh-TW" altLang="en-US" sz="6600" b="1" spc="6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 班級網站</a:t>
            </a:r>
            <a:endParaRPr lang="zh-CN" altLang="en-US" sz="6600" b="1" spc="600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2B9CAEB8-1AB9-4E0A-903A-01B7A5122C33}"/>
              </a:ext>
            </a:extLst>
          </p:cNvPr>
          <p:cNvSpPr/>
          <p:nvPr/>
        </p:nvSpPr>
        <p:spPr>
          <a:xfrm>
            <a:off x="1548993" y="3978818"/>
            <a:ext cx="8946696" cy="1015663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r"/>
            <a:r>
              <a:rPr lang="en-US" altLang="zh-TW" sz="2000" dirty="0">
                <a:latin typeface="宋体" panose="02010600030101010101" pitchFamily="2" charset="-122"/>
                <a:ea typeface="宋体" panose="02010600030101010101" pitchFamily="2" charset="-122"/>
                <a:cs typeface="Hiragino Sans GB W3" charset="-122"/>
              </a:rPr>
              <a:t>【</a:t>
            </a:r>
            <a:r>
              <a:rPr lang="zh-TW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Hiragino Sans GB W3" charset="-122"/>
              </a:rPr>
              <a:t>組長</a:t>
            </a:r>
            <a:r>
              <a:rPr lang="en-US" altLang="zh-TW" sz="2000" dirty="0">
                <a:latin typeface="宋体" panose="02010600030101010101" pitchFamily="2" charset="-122"/>
                <a:ea typeface="宋体" panose="02010600030101010101" pitchFamily="2" charset="-122"/>
                <a:cs typeface="Hiragino Sans GB W3" charset="-122"/>
              </a:rPr>
              <a:t>】1111032033</a:t>
            </a:r>
            <a:r>
              <a:rPr lang="zh-TW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Hiragino Sans GB W3" charset="-122"/>
              </a:rPr>
              <a:t>李庭愷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  <a:cs typeface="Hiragino Sans GB W3" charset="-122"/>
            </a:endParaRPr>
          </a:p>
          <a:p>
            <a:pPr algn="r"/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Hiragino Sans GB W3" charset="-122"/>
              </a:rPr>
              <a:t>1111032007</a:t>
            </a:r>
            <a:r>
              <a:rPr lang="zh-TW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Hiragino Sans GB W3" charset="-122"/>
              </a:rPr>
              <a:t>黃馨蝶 </a:t>
            </a:r>
            <a:r>
              <a:rPr lang="en-US" altLang="zh-TW" sz="2000" dirty="0">
                <a:latin typeface="宋体" panose="02010600030101010101" pitchFamily="2" charset="-122"/>
                <a:ea typeface="宋体" panose="02010600030101010101" pitchFamily="2" charset="-122"/>
                <a:cs typeface="Hiragino Sans GB W3" charset="-122"/>
              </a:rPr>
              <a:t>1111032015</a:t>
            </a:r>
            <a:r>
              <a:rPr lang="zh-TW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Hiragino Sans GB W3" charset="-122"/>
              </a:rPr>
              <a:t>卓家睿 </a:t>
            </a:r>
            <a:endParaRPr lang="en-US" altLang="zh-TW" sz="2000" dirty="0">
              <a:latin typeface="宋体" panose="02010600030101010101" pitchFamily="2" charset="-122"/>
              <a:ea typeface="宋体" panose="02010600030101010101" pitchFamily="2" charset="-122"/>
              <a:cs typeface="Hiragino Sans GB W3" charset="-122"/>
            </a:endParaRPr>
          </a:p>
          <a:p>
            <a:pPr algn="r"/>
            <a:r>
              <a:rPr lang="en-US" altLang="zh-TW" sz="2000" dirty="0">
                <a:latin typeface="宋体" panose="02010600030101010101" pitchFamily="2" charset="-122"/>
                <a:ea typeface="宋体" panose="02010600030101010101" pitchFamily="2" charset="-122"/>
                <a:cs typeface="Hiragino Sans GB W3" charset="-122"/>
              </a:rPr>
              <a:t>1111032026</a:t>
            </a:r>
            <a:r>
              <a:rPr lang="zh-TW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Hiragino Sans GB W3" charset="-122"/>
              </a:rPr>
              <a:t>賴家煜 </a:t>
            </a:r>
            <a:r>
              <a:rPr lang="en-US" altLang="zh-TW" sz="2000" dirty="0">
                <a:latin typeface="宋体" panose="02010600030101010101" pitchFamily="2" charset="-122"/>
                <a:ea typeface="宋体" panose="02010600030101010101" pitchFamily="2" charset="-122"/>
                <a:cs typeface="Hiragino Sans GB W3" charset="-122"/>
              </a:rPr>
              <a:t>1111032027</a:t>
            </a:r>
            <a:r>
              <a:rPr lang="zh-TW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Hiragino Sans GB W3" charset="-122"/>
              </a:rPr>
              <a:t>陳毅罄</a:t>
            </a:r>
            <a:endParaRPr lang="en-US" altLang="zh-TW" sz="2000" dirty="0">
              <a:latin typeface="宋体" panose="02010600030101010101" pitchFamily="2" charset="-122"/>
              <a:ea typeface="宋体" panose="02010600030101010101" pitchFamily="2" charset="-122"/>
              <a:cs typeface="Hiragino Sans GB W3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86814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>
            <a:extLst>
              <a:ext uri="{FF2B5EF4-FFF2-40B4-BE49-F238E27FC236}">
                <a16:creationId xmlns:a16="http://schemas.microsoft.com/office/drawing/2014/main" id="{62C19049-A5A8-489E-A38A-00F3ADD8F776}"/>
              </a:ext>
            </a:extLst>
          </p:cNvPr>
          <p:cNvSpPr/>
          <p:nvPr/>
        </p:nvSpPr>
        <p:spPr>
          <a:xfrm>
            <a:off x="1" y="179283"/>
            <a:ext cx="4096870" cy="338554"/>
          </a:xfrm>
          <a:prstGeom prst="rect">
            <a:avLst/>
          </a:prstGeom>
          <a:solidFill>
            <a:schemeClr val="bg1">
              <a:lumMod val="65000"/>
            </a:schemeClr>
          </a:solidFill>
          <a:effectLst>
            <a:outerShdw blurRad="50800" dist="50800" dir="2400000" algn="ctr" rotWithShape="0">
              <a:srgbClr val="000000">
                <a:alpha val="99000"/>
              </a:srgbClr>
            </a:outerShdw>
          </a:effectLst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TW" altLang="en-US" sz="1600" spc="600" dirty="0">
                <a:solidFill>
                  <a:schemeClr val="bg1"/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</a:rPr>
              <a:t>網站架構</a:t>
            </a:r>
            <a:r>
              <a:rPr lang="en-US" altLang="zh-TW" sz="1600" spc="600" dirty="0">
                <a:solidFill>
                  <a:schemeClr val="bg1"/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</a:rPr>
              <a:t>&amp;</a:t>
            </a:r>
            <a:r>
              <a:rPr lang="en-US" altLang="zh-CN" sz="1600" spc="600" dirty="0">
                <a:solidFill>
                  <a:schemeClr val="bg1"/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</a:rPr>
              <a:t>DEMO</a:t>
            </a:r>
            <a:r>
              <a:rPr lang="zh-TW" altLang="en-US" sz="1600" spc="600" dirty="0">
                <a:solidFill>
                  <a:schemeClr val="bg1"/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</a:rPr>
              <a:t>各頁面</a:t>
            </a:r>
            <a:endParaRPr lang="zh-CN" altLang="en-US" sz="1600" spc="600" dirty="0">
              <a:solidFill>
                <a:schemeClr val="bg1"/>
              </a:solidFill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765ACB4-9CCD-2828-CCCD-7E98802053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10887"/>
            <a:ext cx="12192000" cy="362202"/>
          </a:xfrm>
          <a:prstGeom prst="rect">
            <a:avLst/>
          </a:prstGeom>
        </p:spPr>
      </p:pic>
      <p:sp>
        <p:nvSpPr>
          <p:cNvPr id="2" name="Freeform 42">
            <a:extLst>
              <a:ext uri="{FF2B5EF4-FFF2-40B4-BE49-F238E27FC236}">
                <a16:creationId xmlns:a16="http://schemas.microsoft.com/office/drawing/2014/main" id="{A6A43A88-ACD7-FA44-8B5A-098DF1FC0C49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313765" y="1073089"/>
            <a:ext cx="1900517" cy="2172135"/>
          </a:xfrm>
          <a:custGeom>
            <a:avLst/>
            <a:gdLst>
              <a:gd name="T0" fmla="*/ 0 w 4673"/>
              <a:gd name="T1" fmla="*/ 739775 h 1547"/>
              <a:gd name="T2" fmla="*/ 0 w 4673"/>
              <a:gd name="T3" fmla="*/ 0 h 1547"/>
              <a:gd name="T4" fmla="*/ 3246437 w 4673"/>
              <a:gd name="T5" fmla="*/ 0 h 154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673" h="1547">
                <a:moveTo>
                  <a:pt x="0" y="1547"/>
                </a:moveTo>
                <a:lnTo>
                  <a:pt x="0" y="0"/>
                </a:lnTo>
                <a:lnTo>
                  <a:pt x="4673" y="0"/>
                </a:lnTo>
              </a:path>
            </a:pathLst>
          </a:custGeom>
          <a:ln>
            <a:headEnd type="oval" w="med" len="med"/>
            <a:tailEnd type="oval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lIns="62084" tIns="31042" rIns="62084" bIns="31042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3065819-E5A7-C7CA-1F16-00138B60B584}"/>
              </a:ext>
            </a:extLst>
          </p:cNvPr>
          <p:cNvSpPr/>
          <p:nvPr/>
        </p:nvSpPr>
        <p:spPr>
          <a:xfrm>
            <a:off x="779931" y="2921168"/>
            <a:ext cx="7347214" cy="2246769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TW" altLang="en-US" sz="2000" dirty="0">
                <a:solidFill>
                  <a:srgbClr val="FFC000"/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</a:rPr>
              <a:t>▲</a:t>
            </a:r>
            <a:r>
              <a:rPr lang="zh-TW" altLang="en-US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資源</a:t>
            </a:r>
            <a:endParaRPr lang="en-US" altLang="zh-TW" sz="2000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  <a:p>
            <a:endParaRPr lang="en-US" altLang="zh-TW" sz="2000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  <a:p>
            <a:r>
              <a:rPr lang="zh-TW" altLang="en-US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此為提供同學們互相交流與指導學術及專業科目之處。</a:t>
            </a:r>
            <a:endParaRPr lang="en-US" altLang="zh-TW" sz="2000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  <a:p>
            <a:endParaRPr lang="en-US" altLang="zh-TW" sz="2000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  <a:p>
            <a:r>
              <a:rPr lang="zh-TW" altLang="en-US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目前尚無一物。</a:t>
            </a:r>
            <a:endParaRPr lang="en-US" altLang="zh-TW" sz="2000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  <a:p>
            <a:endParaRPr lang="en-US" altLang="zh-TW" sz="2000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  <a:p>
            <a:r>
              <a:rPr lang="zh-TW" altLang="en-US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日後同樣會使用</a:t>
            </a:r>
            <a:r>
              <a:rPr lang="en-US" altLang="zh-TW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BS</a:t>
            </a:r>
            <a:r>
              <a:rPr lang="zh-TW" altLang="en-US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的</a:t>
            </a:r>
            <a:r>
              <a:rPr lang="en-US" altLang="zh-TW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Card</a:t>
            </a:r>
            <a:r>
              <a:rPr lang="zh-TW" altLang="en-US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功能製作。</a:t>
            </a:r>
            <a:endParaRPr lang="en-US" altLang="zh-TW" sz="2000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533480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>
            <a:extLst>
              <a:ext uri="{FF2B5EF4-FFF2-40B4-BE49-F238E27FC236}">
                <a16:creationId xmlns:a16="http://schemas.microsoft.com/office/drawing/2014/main" id="{62C19049-A5A8-489E-A38A-00F3ADD8F776}"/>
              </a:ext>
            </a:extLst>
          </p:cNvPr>
          <p:cNvSpPr/>
          <p:nvPr/>
        </p:nvSpPr>
        <p:spPr>
          <a:xfrm>
            <a:off x="1" y="179283"/>
            <a:ext cx="4096870" cy="338554"/>
          </a:xfrm>
          <a:prstGeom prst="rect">
            <a:avLst/>
          </a:prstGeom>
          <a:solidFill>
            <a:schemeClr val="bg1">
              <a:lumMod val="65000"/>
            </a:schemeClr>
          </a:solidFill>
          <a:effectLst>
            <a:outerShdw blurRad="50800" dist="50800" dir="2400000" algn="ctr" rotWithShape="0">
              <a:srgbClr val="000000">
                <a:alpha val="99000"/>
              </a:srgbClr>
            </a:outerShdw>
          </a:effectLst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TW" altLang="en-US" sz="1600" spc="600" dirty="0">
                <a:solidFill>
                  <a:schemeClr val="bg1"/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</a:rPr>
              <a:t>網站架構</a:t>
            </a:r>
            <a:r>
              <a:rPr lang="en-US" altLang="zh-TW" sz="1600" spc="600" dirty="0">
                <a:solidFill>
                  <a:schemeClr val="bg1"/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</a:rPr>
              <a:t>&amp;</a:t>
            </a:r>
            <a:r>
              <a:rPr lang="en-US" altLang="zh-CN" sz="1600" spc="600" dirty="0">
                <a:solidFill>
                  <a:schemeClr val="bg1"/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</a:rPr>
              <a:t>DEMO</a:t>
            </a:r>
            <a:r>
              <a:rPr lang="zh-TW" altLang="en-US" sz="1600" spc="600" dirty="0">
                <a:solidFill>
                  <a:schemeClr val="bg1"/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</a:rPr>
              <a:t>各頁面</a:t>
            </a:r>
            <a:endParaRPr lang="zh-CN" altLang="en-US" sz="1600" spc="600" dirty="0">
              <a:solidFill>
                <a:schemeClr val="bg1"/>
              </a:solidFill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765ACB4-9CCD-2828-CCCD-7E98802053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10887"/>
            <a:ext cx="12192000" cy="362202"/>
          </a:xfrm>
          <a:prstGeom prst="rect">
            <a:avLst/>
          </a:prstGeom>
        </p:spPr>
      </p:pic>
      <p:sp>
        <p:nvSpPr>
          <p:cNvPr id="2" name="Freeform 42">
            <a:extLst>
              <a:ext uri="{FF2B5EF4-FFF2-40B4-BE49-F238E27FC236}">
                <a16:creationId xmlns:a16="http://schemas.microsoft.com/office/drawing/2014/main" id="{A6A43A88-ACD7-FA44-8B5A-098DF1FC0C49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313765" y="1073089"/>
            <a:ext cx="2268070" cy="3023782"/>
          </a:xfrm>
          <a:custGeom>
            <a:avLst/>
            <a:gdLst>
              <a:gd name="T0" fmla="*/ 0 w 4673"/>
              <a:gd name="T1" fmla="*/ 739775 h 1547"/>
              <a:gd name="T2" fmla="*/ 0 w 4673"/>
              <a:gd name="T3" fmla="*/ 0 h 1547"/>
              <a:gd name="T4" fmla="*/ 3246437 w 4673"/>
              <a:gd name="T5" fmla="*/ 0 h 154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673" h="1547">
                <a:moveTo>
                  <a:pt x="0" y="1547"/>
                </a:moveTo>
                <a:lnTo>
                  <a:pt x="0" y="0"/>
                </a:lnTo>
                <a:lnTo>
                  <a:pt x="4673" y="0"/>
                </a:lnTo>
              </a:path>
            </a:pathLst>
          </a:custGeom>
          <a:ln>
            <a:headEnd type="oval" w="med" len="med"/>
            <a:tailEnd type="oval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lIns="62084" tIns="31042" rIns="62084" bIns="31042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3065819-E5A7-C7CA-1F16-00138B60B584}"/>
              </a:ext>
            </a:extLst>
          </p:cNvPr>
          <p:cNvSpPr/>
          <p:nvPr/>
        </p:nvSpPr>
        <p:spPr>
          <a:xfrm>
            <a:off x="7539316" y="2511821"/>
            <a:ext cx="4652684" cy="3170099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TW" altLang="en-US" sz="2000" dirty="0">
                <a:solidFill>
                  <a:srgbClr val="FFC000"/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</a:rPr>
              <a:t>▲</a:t>
            </a:r>
            <a:r>
              <a:rPr lang="zh-TW" altLang="en-US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班級</a:t>
            </a:r>
            <a:endParaRPr lang="en-US" altLang="zh-TW" sz="2000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  <a:p>
            <a:endParaRPr lang="en-US" altLang="zh-TW" sz="2000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  <a:p>
            <a:r>
              <a:rPr lang="zh-TW" altLang="en-US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此為放置幹部介紹與班級財報之專區。</a:t>
            </a:r>
            <a:endParaRPr lang="en-US" altLang="zh-TW" sz="2000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  <a:p>
            <a:endParaRPr lang="en-US" altLang="zh-TW" sz="2000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  <a:p>
            <a:r>
              <a:rPr lang="zh-TW" altLang="en-US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使用了</a:t>
            </a:r>
            <a:r>
              <a:rPr lang="en-US" altLang="zh-TW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BS</a:t>
            </a:r>
            <a:r>
              <a:rPr lang="zh-TW" altLang="en-US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的</a:t>
            </a:r>
            <a:r>
              <a:rPr lang="en-US" altLang="zh-TW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Card</a:t>
            </a:r>
            <a:r>
              <a:rPr lang="zh-TW" altLang="en-US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與</a:t>
            </a:r>
            <a:r>
              <a:rPr lang="en-US" altLang="zh-TW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Carousel</a:t>
            </a:r>
            <a:r>
              <a:rPr lang="zh-TW" altLang="en-US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的設計，</a:t>
            </a:r>
            <a:endParaRPr lang="en-US" altLang="zh-TW" sz="2000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  <a:p>
            <a:r>
              <a:rPr lang="zh-TW" altLang="en-US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以實現文章排版及精美的輪播樣式。</a:t>
            </a:r>
            <a:endParaRPr lang="en-US" altLang="zh-TW" sz="2000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  <a:p>
            <a:endParaRPr lang="en-US" altLang="zh-TW" sz="2000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  <a:p>
            <a:r>
              <a:rPr lang="zh-TW" altLang="en-US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但由於組員們皆怠惰無比，</a:t>
            </a:r>
            <a:endParaRPr lang="en-US" altLang="zh-TW" sz="2000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  <a:p>
            <a:r>
              <a:rPr lang="zh-TW" altLang="en-US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目前沒有一個幹部介紹，</a:t>
            </a:r>
            <a:endParaRPr lang="en-US" altLang="zh-TW" sz="2000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  <a:p>
            <a:r>
              <a:rPr lang="zh-TW" altLang="en-US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更沒有班級財務報表。</a:t>
            </a:r>
            <a:endParaRPr lang="en-US" altLang="zh-TW" sz="2000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60E0C4A-14AE-B9DB-3E01-EF1C6200F7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257" y="2844235"/>
            <a:ext cx="6979660" cy="2155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684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>
            <a:extLst>
              <a:ext uri="{FF2B5EF4-FFF2-40B4-BE49-F238E27FC236}">
                <a16:creationId xmlns:a16="http://schemas.microsoft.com/office/drawing/2014/main" id="{62C19049-A5A8-489E-A38A-00F3ADD8F776}"/>
              </a:ext>
            </a:extLst>
          </p:cNvPr>
          <p:cNvSpPr/>
          <p:nvPr/>
        </p:nvSpPr>
        <p:spPr>
          <a:xfrm>
            <a:off x="1" y="179283"/>
            <a:ext cx="4096870" cy="338554"/>
          </a:xfrm>
          <a:prstGeom prst="rect">
            <a:avLst/>
          </a:prstGeom>
          <a:solidFill>
            <a:schemeClr val="bg1">
              <a:lumMod val="65000"/>
            </a:schemeClr>
          </a:solidFill>
          <a:effectLst>
            <a:outerShdw blurRad="50800" dist="50800" dir="2400000" algn="ctr" rotWithShape="0">
              <a:srgbClr val="000000">
                <a:alpha val="99000"/>
              </a:srgbClr>
            </a:outerShdw>
          </a:effectLst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TW" altLang="en-US" sz="1600" spc="600" dirty="0">
                <a:solidFill>
                  <a:schemeClr val="bg1"/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</a:rPr>
              <a:t>網站架構</a:t>
            </a:r>
            <a:r>
              <a:rPr lang="en-US" altLang="zh-TW" sz="1600" spc="600" dirty="0">
                <a:solidFill>
                  <a:schemeClr val="bg1"/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</a:rPr>
              <a:t>&amp;</a:t>
            </a:r>
            <a:r>
              <a:rPr lang="en-US" altLang="zh-CN" sz="1600" spc="600" dirty="0">
                <a:solidFill>
                  <a:schemeClr val="bg1"/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</a:rPr>
              <a:t>DEMO</a:t>
            </a:r>
            <a:r>
              <a:rPr lang="zh-TW" altLang="en-US" sz="1600" spc="600" dirty="0">
                <a:solidFill>
                  <a:schemeClr val="bg1"/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</a:rPr>
              <a:t>各頁面</a:t>
            </a:r>
            <a:endParaRPr lang="zh-CN" altLang="en-US" sz="1600" spc="600" dirty="0">
              <a:solidFill>
                <a:schemeClr val="bg1"/>
              </a:solidFill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765ACB4-9CCD-2828-CCCD-7E98802053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10887"/>
            <a:ext cx="12192000" cy="362202"/>
          </a:xfrm>
          <a:prstGeom prst="rect">
            <a:avLst/>
          </a:prstGeom>
        </p:spPr>
      </p:pic>
      <p:sp>
        <p:nvSpPr>
          <p:cNvPr id="2" name="Freeform 42">
            <a:extLst>
              <a:ext uri="{FF2B5EF4-FFF2-40B4-BE49-F238E27FC236}">
                <a16:creationId xmlns:a16="http://schemas.microsoft.com/office/drawing/2014/main" id="{A6A43A88-ACD7-FA44-8B5A-098DF1FC0C49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313765" y="1073089"/>
            <a:ext cx="2698376" cy="3023782"/>
          </a:xfrm>
          <a:custGeom>
            <a:avLst/>
            <a:gdLst>
              <a:gd name="T0" fmla="*/ 0 w 4673"/>
              <a:gd name="T1" fmla="*/ 739775 h 1547"/>
              <a:gd name="T2" fmla="*/ 0 w 4673"/>
              <a:gd name="T3" fmla="*/ 0 h 1547"/>
              <a:gd name="T4" fmla="*/ 3246437 w 4673"/>
              <a:gd name="T5" fmla="*/ 0 h 154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673" h="1547">
                <a:moveTo>
                  <a:pt x="0" y="1547"/>
                </a:moveTo>
                <a:lnTo>
                  <a:pt x="0" y="0"/>
                </a:lnTo>
                <a:lnTo>
                  <a:pt x="4673" y="0"/>
                </a:lnTo>
              </a:path>
            </a:pathLst>
          </a:custGeom>
          <a:ln>
            <a:headEnd type="oval" w="med" len="med"/>
            <a:tailEnd type="oval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lIns="62084" tIns="31042" rIns="62084" bIns="31042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3065819-E5A7-C7CA-1F16-00138B60B584}"/>
              </a:ext>
            </a:extLst>
          </p:cNvPr>
          <p:cNvSpPr/>
          <p:nvPr/>
        </p:nvSpPr>
        <p:spPr>
          <a:xfrm>
            <a:off x="1183339" y="2819599"/>
            <a:ext cx="9090214" cy="2862322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TW" altLang="en-US" sz="2000" dirty="0">
                <a:solidFill>
                  <a:srgbClr val="FFC000"/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</a:rPr>
              <a:t>▲</a:t>
            </a:r>
            <a:r>
              <a:rPr lang="zh-TW" altLang="en-US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行事曆</a:t>
            </a:r>
            <a:endParaRPr lang="en-US" altLang="zh-TW" sz="2000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  <a:p>
            <a:endParaRPr lang="en-US" altLang="zh-TW" sz="2000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  <a:p>
            <a:r>
              <a:rPr lang="zh-TW" altLang="en-US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此為放置學校各學期行事曆之專區。</a:t>
            </a:r>
            <a:endParaRPr lang="en-US" altLang="zh-TW" sz="2000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  <a:p>
            <a:endParaRPr lang="en-US" altLang="zh-TW" sz="2000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  <a:p>
            <a:r>
              <a:rPr lang="zh-TW" altLang="en-US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目前暫無一物。</a:t>
            </a:r>
            <a:endParaRPr lang="en-US" altLang="zh-TW" sz="2000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  <a:p>
            <a:endParaRPr lang="en-US" altLang="zh-TW" sz="2000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  <a:p>
            <a:r>
              <a:rPr lang="zh-TW" altLang="en-US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日後有概率同樣採用</a:t>
            </a:r>
            <a:r>
              <a:rPr lang="en-US" altLang="zh-TW" sz="2000" dirty="0" err="1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iframe</a:t>
            </a:r>
            <a:r>
              <a:rPr lang="zh-TW" altLang="en-US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連接至學校行事曆的</a:t>
            </a:r>
            <a:r>
              <a:rPr lang="en-US" altLang="zh-TW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pdf</a:t>
            </a:r>
            <a:r>
              <a:rPr lang="zh-TW" altLang="en-US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檔，</a:t>
            </a:r>
            <a:endParaRPr lang="en-US" altLang="zh-TW" sz="2000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  <a:p>
            <a:r>
              <a:rPr lang="zh-TW" altLang="en-US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以實現顯示行事曆之功能。 </a:t>
            </a:r>
            <a:endParaRPr lang="en-US" altLang="zh-TW" sz="2000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  <a:p>
            <a:r>
              <a:rPr lang="zh-TW" altLang="en-US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（因連接</a:t>
            </a:r>
            <a:r>
              <a:rPr lang="en-US" altLang="zh-TW" sz="2000" dirty="0" err="1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iframe</a:t>
            </a:r>
            <a:r>
              <a:rPr lang="zh-TW" altLang="en-US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，使該</a:t>
            </a:r>
            <a:r>
              <a:rPr lang="en-US" altLang="zh-TW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pdf</a:t>
            </a:r>
            <a:r>
              <a:rPr lang="zh-TW" altLang="en-US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檔下載等一切功能皆照舊）</a:t>
            </a:r>
            <a:endParaRPr lang="en-US" altLang="zh-TW" sz="2000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38437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>
            <a:extLst>
              <a:ext uri="{FF2B5EF4-FFF2-40B4-BE49-F238E27FC236}">
                <a16:creationId xmlns:a16="http://schemas.microsoft.com/office/drawing/2014/main" id="{62C19049-A5A8-489E-A38A-00F3ADD8F776}"/>
              </a:ext>
            </a:extLst>
          </p:cNvPr>
          <p:cNvSpPr/>
          <p:nvPr/>
        </p:nvSpPr>
        <p:spPr>
          <a:xfrm>
            <a:off x="1" y="179283"/>
            <a:ext cx="4096870" cy="338554"/>
          </a:xfrm>
          <a:prstGeom prst="rect">
            <a:avLst/>
          </a:prstGeom>
          <a:solidFill>
            <a:schemeClr val="bg1">
              <a:lumMod val="65000"/>
            </a:schemeClr>
          </a:solidFill>
          <a:effectLst>
            <a:outerShdw blurRad="50800" dist="50800" dir="2400000" algn="ctr" rotWithShape="0">
              <a:srgbClr val="000000">
                <a:alpha val="99000"/>
              </a:srgbClr>
            </a:outerShdw>
          </a:effectLst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TW" altLang="en-US" sz="1600" spc="600" dirty="0">
                <a:solidFill>
                  <a:schemeClr val="bg1"/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</a:rPr>
              <a:t>網站架構</a:t>
            </a:r>
            <a:r>
              <a:rPr lang="en-US" altLang="zh-TW" sz="1600" spc="600" dirty="0">
                <a:solidFill>
                  <a:schemeClr val="bg1"/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</a:rPr>
              <a:t>&amp;</a:t>
            </a:r>
            <a:r>
              <a:rPr lang="en-US" altLang="zh-CN" sz="1600" spc="600" dirty="0">
                <a:solidFill>
                  <a:schemeClr val="bg1"/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</a:rPr>
              <a:t>DEMO</a:t>
            </a:r>
            <a:r>
              <a:rPr lang="zh-TW" altLang="en-US" sz="1600" spc="600" dirty="0">
                <a:solidFill>
                  <a:schemeClr val="bg1"/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</a:rPr>
              <a:t>各頁面</a:t>
            </a:r>
            <a:endParaRPr lang="zh-CN" altLang="en-US" sz="1600" spc="600" dirty="0">
              <a:solidFill>
                <a:schemeClr val="bg1"/>
              </a:solidFill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765ACB4-9CCD-2828-CCCD-7E98802053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10887"/>
            <a:ext cx="12192000" cy="362202"/>
          </a:xfrm>
          <a:prstGeom prst="rect">
            <a:avLst/>
          </a:prstGeom>
        </p:spPr>
      </p:pic>
      <p:sp>
        <p:nvSpPr>
          <p:cNvPr id="2" name="Freeform 42">
            <a:extLst>
              <a:ext uri="{FF2B5EF4-FFF2-40B4-BE49-F238E27FC236}">
                <a16:creationId xmlns:a16="http://schemas.microsoft.com/office/drawing/2014/main" id="{A6A43A88-ACD7-FA44-8B5A-098DF1FC0C49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313764" y="1073089"/>
            <a:ext cx="3137647" cy="3023782"/>
          </a:xfrm>
          <a:custGeom>
            <a:avLst/>
            <a:gdLst>
              <a:gd name="T0" fmla="*/ 0 w 4673"/>
              <a:gd name="T1" fmla="*/ 739775 h 1547"/>
              <a:gd name="T2" fmla="*/ 0 w 4673"/>
              <a:gd name="T3" fmla="*/ 0 h 1547"/>
              <a:gd name="T4" fmla="*/ 3246437 w 4673"/>
              <a:gd name="T5" fmla="*/ 0 h 154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673" h="1547">
                <a:moveTo>
                  <a:pt x="0" y="1547"/>
                </a:moveTo>
                <a:lnTo>
                  <a:pt x="0" y="0"/>
                </a:lnTo>
                <a:lnTo>
                  <a:pt x="4673" y="0"/>
                </a:lnTo>
              </a:path>
            </a:pathLst>
          </a:custGeom>
          <a:ln>
            <a:headEnd type="oval" w="med" len="med"/>
            <a:tailEnd type="oval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lIns="62084" tIns="31042" rIns="62084" bIns="31042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3065819-E5A7-C7CA-1F16-00138B60B584}"/>
              </a:ext>
            </a:extLst>
          </p:cNvPr>
          <p:cNvSpPr/>
          <p:nvPr/>
        </p:nvSpPr>
        <p:spPr>
          <a:xfrm>
            <a:off x="5409659" y="1742381"/>
            <a:ext cx="6782341" cy="4708981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TW" altLang="en-US" sz="2000" dirty="0">
                <a:solidFill>
                  <a:srgbClr val="FFC000"/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</a:rPr>
              <a:t>▲</a:t>
            </a:r>
            <a:r>
              <a:rPr lang="zh-TW" altLang="en-US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文章</a:t>
            </a:r>
            <a:endParaRPr lang="en-US" altLang="zh-TW" sz="2000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  <a:p>
            <a:endParaRPr lang="en-US" altLang="zh-TW" sz="2000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  <a:p>
            <a:r>
              <a:rPr lang="zh-TW" altLang="en-US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此為撰寫文章之處。</a:t>
            </a:r>
            <a:endParaRPr lang="en-US" altLang="zh-TW" sz="2000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  <a:p>
            <a:endParaRPr lang="en-US" altLang="zh-TW" sz="2000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  <a:p>
            <a:r>
              <a:rPr lang="zh-TW" altLang="en-US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需要登入才可使用，其偵測登入與否為使用</a:t>
            </a:r>
            <a:r>
              <a:rPr lang="en-US" altLang="zh-TW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Cookie</a:t>
            </a:r>
            <a:r>
              <a:rPr lang="zh-TW" altLang="en-US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。</a:t>
            </a:r>
            <a:endParaRPr lang="en-US" altLang="zh-TW" sz="2000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  <a:p>
            <a:endParaRPr lang="en-US" altLang="zh-TW" sz="2000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  <a:p>
            <a:r>
              <a:rPr lang="zh-TW" altLang="en-US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下圖為登入後所示之畫面，可供已登入之人新增文章。</a:t>
            </a:r>
            <a:endParaRPr lang="en-US" altLang="zh-TW" sz="2000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  <a:p>
            <a:endParaRPr lang="en-US" altLang="zh-TW" sz="2000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  <a:p>
            <a:r>
              <a:rPr lang="zh-TW" altLang="en-US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使用了</a:t>
            </a:r>
            <a:r>
              <a:rPr lang="en-US" altLang="zh-TW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BS</a:t>
            </a:r>
            <a:r>
              <a:rPr lang="zh-TW" altLang="en-US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的</a:t>
            </a:r>
            <a:r>
              <a:rPr lang="en-US" altLang="zh-TW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Card</a:t>
            </a:r>
            <a:r>
              <a:rPr lang="zh-TW" altLang="en-US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以實現排版。</a:t>
            </a:r>
            <a:endParaRPr lang="en-US" altLang="zh-TW" sz="2000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  <a:p>
            <a:endParaRPr lang="en-US" altLang="zh-TW" sz="2000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  <a:p>
            <a:endParaRPr lang="en-US" altLang="zh-TW" sz="2000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  <a:p>
            <a:endParaRPr lang="en-US" altLang="zh-TW" sz="2000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  <a:p>
            <a:endParaRPr lang="en-US" altLang="zh-TW" sz="2000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  <a:p>
            <a:endParaRPr lang="en-US" altLang="zh-TW" sz="2000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  <a:p>
            <a:endParaRPr lang="en-US" altLang="zh-TW" sz="2000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D713636-C708-DBDD-FF43-DA8937F1348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595"/>
          <a:stretch/>
        </p:blipFill>
        <p:spPr>
          <a:xfrm>
            <a:off x="833718" y="1584320"/>
            <a:ext cx="4239217" cy="114784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2CEF5899-F612-73AD-A623-F0E448A9A4E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730"/>
          <a:stretch/>
        </p:blipFill>
        <p:spPr>
          <a:xfrm>
            <a:off x="170328" y="4608103"/>
            <a:ext cx="9400994" cy="1965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3272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>
            <a:extLst>
              <a:ext uri="{FF2B5EF4-FFF2-40B4-BE49-F238E27FC236}">
                <a16:creationId xmlns:a16="http://schemas.microsoft.com/office/drawing/2014/main" id="{62C19049-A5A8-489E-A38A-00F3ADD8F776}"/>
              </a:ext>
            </a:extLst>
          </p:cNvPr>
          <p:cNvSpPr/>
          <p:nvPr/>
        </p:nvSpPr>
        <p:spPr>
          <a:xfrm>
            <a:off x="1" y="179283"/>
            <a:ext cx="4096870" cy="338554"/>
          </a:xfrm>
          <a:prstGeom prst="rect">
            <a:avLst/>
          </a:prstGeom>
          <a:solidFill>
            <a:schemeClr val="bg1">
              <a:lumMod val="65000"/>
            </a:schemeClr>
          </a:solidFill>
          <a:effectLst>
            <a:outerShdw blurRad="50800" dist="50800" dir="2400000" algn="ctr" rotWithShape="0">
              <a:srgbClr val="000000">
                <a:alpha val="99000"/>
              </a:srgbClr>
            </a:outerShdw>
          </a:effectLst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TW" altLang="en-US" sz="1600" spc="600" dirty="0">
                <a:solidFill>
                  <a:schemeClr val="bg1"/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</a:rPr>
              <a:t>網站架構</a:t>
            </a:r>
            <a:r>
              <a:rPr lang="en-US" altLang="zh-TW" sz="1600" spc="600" dirty="0">
                <a:solidFill>
                  <a:schemeClr val="bg1"/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</a:rPr>
              <a:t>&amp;</a:t>
            </a:r>
            <a:r>
              <a:rPr lang="en-US" altLang="zh-CN" sz="1600" spc="600" dirty="0">
                <a:solidFill>
                  <a:schemeClr val="bg1"/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</a:rPr>
              <a:t>DEMO</a:t>
            </a:r>
            <a:r>
              <a:rPr lang="zh-TW" altLang="en-US" sz="1600" spc="600" dirty="0">
                <a:solidFill>
                  <a:schemeClr val="bg1"/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</a:rPr>
              <a:t>各頁面</a:t>
            </a:r>
            <a:endParaRPr lang="zh-CN" altLang="en-US" sz="1600" spc="600" dirty="0">
              <a:solidFill>
                <a:schemeClr val="bg1"/>
              </a:solidFill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</p:txBody>
      </p:sp>
      <p:sp>
        <p:nvSpPr>
          <p:cNvPr id="2" name="Freeform 42">
            <a:extLst>
              <a:ext uri="{FF2B5EF4-FFF2-40B4-BE49-F238E27FC236}">
                <a16:creationId xmlns:a16="http://schemas.microsoft.com/office/drawing/2014/main" id="{A6A43A88-ACD7-FA44-8B5A-098DF1FC0C49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161365" y="1184052"/>
            <a:ext cx="905436" cy="2698377"/>
          </a:xfrm>
          <a:custGeom>
            <a:avLst/>
            <a:gdLst>
              <a:gd name="T0" fmla="*/ 0 w 4673"/>
              <a:gd name="T1" fmla="*/ 739775 h 1547"/>
              <a:gd name="T2" fmla="*/ 0 w 4673"/>
              <a:gd name="T3" fmla="*/ 0 h 1547"/>
              <a:gd name="T4" fmla="*/ 3246437 w 4673"/>
              <a:gd name="T5" fmla="*/ 0 h 154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673" h="1547">
                <a:moveTo>
                  <a:pt x="0" y="1547"/>
                </a:moveTo>
                <a:lnTo>
                  <a:pt x="0" y="0"/>
                </a:lnTo>
                <a:lnTo>
                  <a:pt x="4673" y="0"/>
                </a:lnTo>
              </a:path>
            </a:pathLst>
          </a:custGeom>
          <a:ln>
            <a:headEnd type="oval" w="med" len="med"/>
            <a:tailEnd type="oval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lIns="62084" tIns="31042" rIns="62084" bIns="31042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3065819-E5A7-C7CA-1F16-00138B60B584}"/>
              </a:ext>
            </a:extLst>
          </p:cNvPr>
          <p:cNvSpPr/>
          <p:nvPr/>
        </p:nvSpPr>
        <p:spPr>
          <a:xfrm>
            <a:off x="7135906" y="1718510"/>
            <a:ext cx="5056094" cy="4093428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TW" altLang="en-US" sz="2000" dirty="0">
                <a:solidFill>
                  <a:srgbClr val="FFC000"/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</a:rPr>
              <a:t>▲</a:t>
            </a:r>
            <a:r>
              <a:rPr lang="zh-TW" altLang="en-US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文章</a:t>
            </a:r>
            <a:endParaRPr lang="en-US" altLang="zh-TW" sz="2000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  <a:p>
            <a:endParaRPr lang="en-US" altLang="zh-TW" sz="2000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  <a:p>
            <a:r>
              <a:rPr lang="zh-TW" altLang="en-US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點擊新增文章後將導入至此頁面。</a:t>
            </a:r>
            <a:endParaRPr lang="en-US" altLang="zh-TW" sz="2000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  <a:p>
            <a:endParaRPr lang="en-US" altLang="zh-TW" sz="2000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  <a:p>
            <a:r>
              <a:rPr lang="zh-TW" altLang="en-US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撰寫內文之部分採用</a:t>
            </a:r>
            <a:r>
              <a:rPr lang="en-US" altLang="zh-TW" sz="2000" dirty="0" err="1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CKEditor</a:t>
            </a:r>
            <a:r>
              <a:rPr lang="zh-TW" altLang="en-US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，</a:t>
            </a:r>
            <a:endParaRPr lang="en-US" altLang="zh-TW" sz="2000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  <a:p>
            <a:r>
              <a:rPr lang="zh-TW" altLang="en-US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靈感為某賴姓薪水小偷老師（ㄏㄏ</a:t>
            </a:r>
            <a:endParaRPr lang="en-US" altLang="zh-TW" sz="2000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  <a:p>
            <a:r>
              <a:rPr lang="zh-TW" altLang="en-US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其教學網站同樣使用了該文字編輯器。</a:t>
            </a:r>
            <a:endParaRPr lang="en-US" altLang="zh-TW" sz="2000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  <a:p>
            <a:endParaRPr lang="en-US" altLang="zh-TW" sz="2000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  <a:p>
            <a:r>
              <a:rPr lang="en-US" altLang="zh-TW" sz="2000" dirty="0" err="1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CKEditor</a:t>
            </a:r>
            <a:r>
              <a:rPr lang="zh-TW" altLang="en-US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提供完整的</a:t>
            </a:r>
            <a:r>
              <a:rPr lang="en-US" altLang="zh-TW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HTML</a:t>
            </a:r>
            <a:r>
              <a:rPr lang="zh-TW" altLang="en-US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編輯，</a:t>
            </a:r>
            <a:endParaRPr lang="en-US" altLang="zh-TW" sz="2000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  <a:p>
            <a:r>
              <a:rPr lang="zh-TW" altLang="en-US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含粗體，斜體、底線、表格、超連結等功能，</a:t>
            </a:r>
            <a:endParaRPr lang="en-US" altLang="zh-TW" sz="2000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  <a:p>
            <a:r>
              <a:rPr lang="zh-TW" altLang="en-US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不過目前插入圖片之功能需付費。</a:t>
            </a:r>
            <a:endParaRPr lang="en-US" altLang="zh-TW" sz="2000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  <a:p>
            <a:endParaRPr lang="en-US" altLang="zh-TW" sz="2000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  <a:p>
            <a:r>
              <a:rPr lang="zh-TW" altLang="en-US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文章撰寫完畢後，將會顯示在首頁處。</a:t>
            </a:r>
            <a:endParaRPr lang="en-US" altLang="zh-TW" sz="2000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7B70EE21-8860-1849-AECC-30A50252C52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37"/>
          <a:stretch/>
        </p:blipFill>
        <p:spPr>
          <a:xfrm>
            <a:off x="243854" y="1718510"/>
            <a:ext cx="6892052" cy="4454430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2F65B2A4-5B1D-5E8F-670C-3B406C83531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9618" t="1729" b="81091"/>
          <a:stretch/>
        </p:blipFill>
        <p:spPr>
          <a:xfrm>
            <a:off x="578814" y="708659"/>
            <a:ext cx="975975" cy="343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1577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>
            <a:extLst>
              <a:ext uri="{FF2B5EF4-FFF2-40B4-BE49-F238E27FC236}">
                <a16:creationId xmlns:a16="http://schemas.microsoft.com/office/drawing/2014/main" id="{62C19049-A5A8-489E-A38A-00F3ADD8F776}"/>
              </a:ext>
            </a:extLst>
          </p:cNvPr>
          <p:cNvSpPr/>
          <p:nvPr/>
        </p:nvSpPr>
        <p:spPr>
          <a:xfrm>
            <a:off x="1" y="179283"/>
            <a:ext cx="4096870" cy="338554"/>
          </a:xfrm>
          <a:prstGeom prst="rect">
            <a:avLst/>
          </a:prstGeom>
          <a:solidFill>
            <a:schemeClr val="bg1">
              <a:lumMod val="65000"/>
            </a:schemeClr>
          </a:solidFill>
          <a:effectLst>
            <a:outerShdw blurRad="50800" dist="50800" dir="2400000" algn="ctr" rotWithShape="0">
              <a:srgbClr val="000000">
                <a:alpha val="99000"/>
              </a:srgbClr>
            </a:outerShdw>
          </a:effectLst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TW" altLang="en-US" sz="1600" spc="600" dirty="0">
                <a:solidFill>
                  <a:schemeClr val="bg1"/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</a:rPr>
              <a:t>網站架構</a:t>
            </a:r>
            <a:r>
              <a:rPr lang="en-US" altLang="zh-TW" sz="1600" spc="600" dirty="0">
                <a:solidFill>
                  <a:schemeClr val="bg1"/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</a:rPr>
              <a:t>&amp;</a:t>
            </a:r>
            <a:r>
              <a:rPr lang="en-US" altLang="zh-CN" sz="1600" spc="600" dirty="0">
                <a:solidFill>
                  <a:schemeClr val="bg1"/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</a:rPr>
              <a:t>DEMO</a:t>
            </a:r>
            <a:r>
              <a:rPr lang="zh-TW" altLang="en-US" sz="1600" spc="600" dirty="0">
                <a:solidFill>
                  <a:schemeClr val="bg1"/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</a:rPr>
              <a:t>各頁面</a:t>
            </a:r>
            <a:endParaRPr lang="zh-CN" altLang="en-US" sz="1600" spc="600" dirty="0">
              <a:solidFill>
                <a:schemeClr val="bg1"/>
              </a:solidFill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765ACB4-9CCD-2828-CCCD-7E98802053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10887"/>
            <a:ext cx="12192000" cy="362202"/>
          </a:xfrm>
          <a:prstGeom prst="rect">
            <a:avLst/>
          </a:prstGeom>
        </p:spPr>
      </p:pic>
      <p:sp>
        <p:nvSpPr>
          <p:cNvPr id="2" name="Freeform 42">
            <a:extLst>
              <a:ext uri="{FF2B5EF4-FFF2-40B4-BE49-F238E27FC236}">
                <a16:creationId xmlns:a16="http://schemas.microsoft.com/office/drawing/2014/main" id="{A6A43A88-ACD7-FA44-8B5A-098DF1FC0C49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313764" y="1073089"/>
            <a:ext cx="3487271" cy="2046629"/>
          </a:xfrm>
          <a:custGeom>
            <a:avLst/>
            <a:gdLst>
              <a:gd name="T0" fmla="*/ 0 w 4673"/>
              <a:gd name="T1" fmla="*/ 739775 h 1547"/>
              <a:gd name="T2" fmla="*/ 0 w 4673"/>
              <a:gd name="T3" fmla="*/ 0 h 1547"/>
              <a:gd name="T4" fmla="*/ 3246437 w 4673"/>
              <a:gd name="T5" fmla="*/ 0 h 154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673" h="1547">
                <a:moveTo>
                  <a:pt x="0" y="1547"/>
                </a:moveTo>
                <a:lnTo>
                  <a:pt x="0" y="0"/>
                </a:lnTo>
                <a:lnTo>
                  <a:pt x="4673" y="0"/>
                </a:lnTo>
              </a:path>
            </a:pathLst>
          </a:custGeom>
          <a:ln>
            <a:headEnd type="oval" w="med" len="med"/>
            <a:tailEnd type="oval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lIns="62084" tIns="31042" rIns="62084" bIns="31042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39BCDBD7-985A-E68A-E5DF-C31BA7938C8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735"/>
          <a:stretch/>
        </p:blipFill>
        <p:spPr>
          <a:xfrm>
            <a:off x="426343" y="1407087"/>
            <a:ext cx="7570174" cy="1571844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F064F74E-D2AA-5338-48AA-57F0B004D0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3763" y="4252942"/>
            <a:ext cx="4557906" cy="1039373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04800BA0-5776-3765-730C-C1B0910D3D3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60349"/>
          <a:stretch/>
        </p:blipFill>
        <p:spPr>
          <a:xfrm>
            <a:off x="313763" y="5614054"/>
            <a:ext cx="10291484" cy="1009891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B3065819-E5A7-C7CA-1F16-00138B60B584}"/>
              </a:ext>
            </a:extLst>
          </p:cNvPr>
          <p:cNvSpPr/>
          <p:nvPr/>
        </p:nvSpPr>
        <p:spPr>
          <a:xfrm>
            <a:off x="5463791" y="2818616"/>
            <a:ext cx="6218050" cy="255454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TW" altLang="en-US" sz="2000" dirty="0">
                <a:solidFill>
                  <a:srgbClr val="FFC000"/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</a:rPr>
              <a:t>▲</a:t>
            </a:r>
            <a:r>
              <a:rPr lang="zh-TW" altLang="en-US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管理</a:t>
            </a:r>
            <a:endParaRPr lang="en-US" altLang="zh-TW" sz="2000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  <a:p>
            <a:endParaRPr lang="en-US" altLang="zh-TW" sz="2000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  <a:p>
            <a:r>
              <a:rPr lang="zh-TW" altLang="en-US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此為管理文章、使用者、快速連結、班級之處。</a:t>
            </a:r>
            <a:endParaRPr lang="en-US" altLang="zh-TW" sz="2000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  <a:p>
            <a:endParaRPr lang="en-US" altLang="zh-TW" sz="2000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  <a:p>
            <a:r>
              <a:rPr lang="zh-TW" altLang="en-US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此區須有幹部權限才可使用。</a:t>
            </a:r>
            <a:endParaRPr lang="en-US" altLang="zh-TW" sz="2000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  <a:p>
            <a:endParaRPr lang="en-US" altLang="zh-TW" sz="2000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  <a:p>
            <a:r>
              <a:rPr lang="zh-TW" altLang="en-US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使用了</a:t>
            </a:r>
            <a:r>
              <a:rPr lang="en-US" altLang="zh-TW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BS</a:t>
            </a:r>
            <a:r>
              <a:rPr lang="zh-TW" altLang="en-US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的</a:t>
            </a:r>
            <a:r>
              <a:rPr lang="en-US" altLang="zh-TW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Nav</a:t>
            </a:r>
            <a:r>
              <a:rPr lang="zh-TW" altLang="en-US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、</a:t>
            </a:r>
            <a:r>
              <a:rPr lang="en-US" altLang="zh-TW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Drop</a:t>
            </a:r>
            <a:r>
              <a:rPr lang="zh-TW" altLang="en-US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 </a:t>
            </a:r>
            <a:r>
              <a:rPr lang="en-US" altLang="zh-TW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down</a:t>
            </a:r>
            <a:r>
              <a:rPr lang="zh-TW" altLang="en-US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，及</a:t>
            </a:r>
            <a:r>
              <a:rPr lang="en-US" altLang="zh-TW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Icon</a:t>
            </a:r>
            <a:r>
              <a:rPr lang="zh-TW" altLang="en-US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，</a:t>
            </a:r>
            <a:endParaRPr lang="en-US" altLang="zh-TW" sz="2000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  <a:p>
            <a:r>
              <a:rPr lang="zh-TW" altLang="en-US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以實現該排版效果。</a:t>
            </a:r>
            <a:endParaRPr lang="en-US" altLang="zh-TW" sz="2000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A5B84B4D-0D06-4210-E5B0-5BBDFDBAEBD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7449" y="1961991"/>
            <a:ext cx="1609950" cy="2133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9854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>
            <a:extLst>
              <a:ext uri="{FF2B5EF4-FFF2-40B4-BE49-F238E27FC236}">
                <a16:creationId xmlns:a16="http://schemas.microsoft.com/office/drawing/2014/main" id="{62C19049-A5A8-489E-A38A-00F3ADD8F776}"/>
              </a:ext>
            </a:extLst>
          </p:cNvPr>
          <p:cNvSpPr/>
          <p:nvPr/>
        </p:nvSpPr>
        <p:spPr>
          <a:xfrm>
            <a:off x="1" y="179283"/>
            <a:ext cx="4096870" cy="338554"/>
          </a:xfrm>
          <a:prstGeom prst="rect">
            <a:avLst/>
          </a:prstGeom>
          <a:solidFill>
            <a:schemeClr val="bg1">
              <a:lumMod val="65000"/>
            </a:schemeClr>
          </a:solidFill>
          <a:effectLst>
            <a:outerShdw blurRad="50800" dist="50800" dir="2400000" algn="ctr" rotWithShape="0">
              <a:srgbClr val="000000">
                <a:alpha val="99000"/>
              </a:srgbClr>
            </a:outerShdw>
          </a:effectLst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TW" altLang="en-US" sz="1600" spc="600" dirty="0">
                <a:solidFill>
                  <a:schemeClr val="bg1"/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</a:rPr>
              <a:t>網站架構</a:t>
            </a:r>
            <a:r>
              <a:rPr lang="en-US" altLang="zh-TW" sz="1600" spc="600" dirty="0">
                <a:solidFill>
                  <a:schemeClr val="bg1"/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</a:rPr>
              <a:t>&amp;</a:t>
            </a:r>
            <a:r>
              <a:rPr lang="en-US" altLang="zh-CN" sz="1600" spc="600" dirty="0">
                <a:solidFill>
                  <a:schemeClr val="bg1"/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</a:rPr>
              <a:t>DEMO</a:t>
            </a:r>
            <a:r>
              <a:rPr lang="zh-TW" altLang="en-US" sz="1600" spc="600" dirty="0">
                <a:solidFill>
                  <a:schemeClr val="bg1"/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</a:rPr>
              <a:t>各頁面</a:t>
            </a:r>
            <a:endParaRPr lang="zh-CN" altLang="en-US" sz="1600" spc="600" dirty="0">
              <a:solidFill>
                <a:schemeClr val="bg1"/>
              </a:solidFill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765ACB4-9CCD-2828-CCCD-7E98802053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10887"/>
            <a:ext cx="12192000" cy="362202"/>
          </a:xfrm>
          <a:prstGeom prst="rect">
            <a:avLst/>
          </a:prstGeom>
        </p:spPr>
      </p:pic>
      <p:sp>
        <p:nvSpPr>
          <p:cNvPr id="2" name="Freeform 42">
            <a:extLst>
              <a:ext uri="{FF2B5EF4-FFF2-40B4-BE49-F238E27FC236}">
                <a16:creationId xmlns:a16="http://schemas.microsoft.com/office/drawing/2014/main" id="{A6A43A88-ACD7-FA44-8B5A-098DF1FC0C49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313764" y="1073089"/>
            <a:ext cx="3861426" cy="2046629"/>
          </a:xfrm>
          <a:custGeom>
            <a:avLst/>
            <a:gdLst>
              <a:gd name="T0" fmla="*/ 0 w 4673"/>
              <a:gd name="T1" fmla="*/ 739775 h 1547"/>
              <a:gd name="T2" fmla="*/ 0 w 4673"/>
              <a:gd name="T3" fmla="*/ 0 h 1547"/>
              <a:gd name="T4" fmla="*/ 3246437 w 4673"/>
              <a:gd name="T5" fmla="*/ 0 h 154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673" h="1547">
                <a:moveTo>
                  <a:pt x="0" y="1547"/>
                </a:moveTo>
                <a:lnTo>
                  <a:pt x="0" y="0"/>
                </a:lnTo>
                <a:lnTo>
                  <a:pt x="4673" y="0"/>
                </a:lnTo>
              </a:path>
            </a:pathLst>
          </a:custGeom>
          <a:ln>
            <a:headEnd type="oval" w="med" len="med"/>
            <a:tailEnd type="oval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lIns="62084" tIns="31042" rIns="62084" bIns="31042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3065819-E5A7-C7CA-1F16-00138B60B584}"/>
              </a:ext>
            </a:extLst>
          </p:cNvPr>
          <p:cNvSpPr/>
          <p:nvPr/>
        </p:nvSpPr>
        <p:spPr>
          <a:xfrm>
            <a:off x="839539" y="3230450"/>
            <a:ext cx="6218050" cy="1015663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TW" altLang="en-US" sz="2000" dirty="0">
                <a:solidFill>
                  <a:srgbClr val="FFC000"/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</a:rPr>
              <a:t>▲</a:t>
            </a:r>
            <a:r>
              <a:rPr lang="zh-TW" altLang="en-US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其他</a:t>
            </a:r>
            <a:endParaRPr lang="en-US" altLang="zh-TW" sz="2000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  <a:p>
            <a:endParaRPr lang="en-US" altLang="zh-TW" sz="2000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啥</a:t>
            </a:r>
            <a:r>
              <a:rPr lang="zh-TW" altLang="en-US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都沒有，不知道可以幹嘛。</a:t>
            </a:r>
            <a:endParaRPr lang="en-US" altLang="zh-TW" sz="2000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640572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>
            <a:extLst>
              <a:ext uri="{FF2B5EF4-FFF2-40B4-BE49-F238E27FC236}">
                <a16:creationId xmlns:a16="http://schemas.microsoft.com/office/drawing/2014/main" id="{62C19049-A5A8-489E-A38A-00F3ADD8F776}"/>
              </a:ext>
            </a:extLst>
          </p:cNvPr>
          <p:cNvSpPr/>
          <p:nvPr/>
        </p:nvSpPr>
        <p:spPr>
          <a:xfrm>
            <a:off x="1" y="179283"/>
            <a:ext cx="4096870" cy="338554"/>
          </a:xfrm>
          <a:prstGeom prst="rect">
            <a:avLst/>
          </a:prstGeom>
          <a:solidFill>
            <a:schemeClr val="bg1">
              <a:lumMod val="65000"/>
            </a:schemeClr>
          </a:solidFill>
          <a:effectLst>
            <a:outerShdw blurRad="50800" dist="50800" dir="2400000" algn="ctr" rotWithShape="0">
              <a:srgbClr val="000000">
                <a:alpha val="99000"/>
              </a:srgbClr>
            </a:outerShdw>
          </a:effectLst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TW" altLang="en-US" sz="1600" spc="600" dirty="0">
                <a:solidFill>
                  <a:schemeClr val="bg1"/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</a:rPr>
              <a:t>網站架構</a:t>
            </a:r>
            <a:r>
              <a:rPr lang="en-US" altLang="zh-TW" sz="1600" spc="600" dirty="0">
                <a:solidFill>
                  <a:schemeClr val="bg1"/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</a:rPr>
              <a:t>&amp;</a:t>
            </a:r>
            <a:r>
              <a:rPr lang="en-US" altLang="zh-CN" sz="1600" spc="600" dirty="0">
                <a:solidFill>
                  <a:schemeClr val="bg1"/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</a:rPr>
              <a:t>DEMO</a:t>
            </a:r>
            <a:r>
              <a:rPr lang="zh-TW" altLang="en-US" sz="1600" spc="600" dirty="0">
                <a:solidFill>
                  <a:schemeClr val="bg1"/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</a:rPr>
              <a:t>各頁面</a:t>
            </a:r>
            <a:endParaRPr lang="zh-CN" altLang="en-US" sz="1600" spc="600" dirty="0">
              <a:solidFill>
                <a:schemeClr val="bg1"/>
              </a:solidFill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765ACB4-9CCD-2828-CCCD-7E98802053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10887"/>
            <a:ext cx="12192000" cy="362202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B3065819-E5A7-C7CA-1F16-00138B60B584}"/>
              </a:ext>
            </a:extLst>
          </p:cNvPr>
          <p:cNvSpPr/>
          <p:nvPr/>
        </p:nvSpPr>
        <p:spPr>
          <a:xfrm>
            <a:off x="216115" y="2536669"/>
            <a:ext cx="4944687" cy="2862322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TW" altLang="en-US" sz="2000" dirty="0">
                <a:solidFill>
                  <a:srgbClr val="FFC000"/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</a:rPr>
              <a:t>▲</a:t>
            </a:r>
            <a:r>
              <a:rPr lang="zh-TW" altLang="en-US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登入</a:t>
            </a:r>
            <a:endParaRPr lang="en-US" altLang="zh-TW" sz="2000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  <a:p>
            <a:endParaRPr lang="en-US" altLang="zh-TW" sz="2000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  <a:p>
            <a:r>
              <a:rPr lang="zh-TW" altLang="en-US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此為登入頁面。</a:t>
            </a:r>
            <a:endParaRPr lang="en-US" altLang="zh-TW" sz="2000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  <a:p>
            <a:r>
              <a:rPr lang="zh-TW" altLang="en-US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為某一組員一邊看著</a:t>
            </a:r>
            <a:r>
              <a:rPr lang="en-US" altLang="zh-TW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Instagram</a:t>
            </a:r>
            <a:r>
              <a:rPr lang="zh-TW" altLang="en-US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的</a:t>
            </a:r>
            <a:r>
              <a:rPr lang="en-US" altLang="zh-TW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Reels</a:t>
            </a:r>
            <a:r>
              <a:rPr lang="zh-TW" altLang="en-US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，一邊偷程式碼做出來的。</a:t>
            </a:r>
            <a:endParaRPr lang="en-US" altLang="zh-TW" sz="2000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  <a:p>
            <a:endParaRPr lang="en-US" altLang="zh-TW" sz="2000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  <a:p>
            <a:r>
              <a:rPr lang="en-US" altLang="zh-TW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Google</a:t>
            </a:r>
            <a:r>
              <a:rPr lang="zh-TW" altLang="en-US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登入為直接串接其</a:t>
            </a:r>
            <a:r>
              <a:rPr lang="en-US" altLang="zh-TW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API</a:t>
            </a:r>
            <a:r>
              <a:rPr lang="zh-TW" altLang="en-US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。</a:t>
            </a:r>
            <a:endParaRPr lang="en-US" altLang="zh-TW" sz="2000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  <a:p>
            <a:endParaRPr lang="en-US" altLang="zh-TW" sz="2000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  <a:p>
            <a:endParaRPr lang="en-US" altLang="zh-TW" sz="2000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9073F604-5CA4-C8F6-F9B9-E56CCFA8DA8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89" r="1623"/>
          <a:stretch/>
        </p:blipFill>
        <p:spPr>
          <a:xfrm>
            <a:off x="5334696" y="1631916"/>
            <a:ext cx="6653088" cy="3899308"/>
          </a:xfrm>
          <a:prstGeom prst="rect">
            <a:avLst/>
          </a:prstGeom>
        </p:spPr>
      </p:pic>
      <p:sp>
        <p:nvSpPr>
          <p:cNvPr id="2" name="Freeform 42">
            <a:extLst>
              <a:ext uri="{FF2B5EF4-FFF2-40B4-BE49-F238E27FC236}">
                <a16:creationId xmlns:a16="http://schemas.microsoft.com/office/drawing/2014/main" id="{A6A43A88-ACD7-FA44-8B5A-098DF1FC0C49}"/>
              </a:ext>
            </a:extLst>
          </p:cNvPr>
          <p:cNvSpPr>
            <a:spLocks/>
          </p:cNvSpPr>
          <p:nvPr/>
        </p:nvSpPr>
        <p:spPr bwMode="auto">
          <a:xfrm rot="10800000">
            <a:off x="6947647" y="1073086"/>
            <a:ext cx="5040136" cy="477808"/>
          </a:xfrm>
          <a:custGeom>
            <a:avLst/>
            <a:gdLst>
              <a:gd name="T0" fmla="*/ 0 w 4673"/>
              <a:gd name="T1" fmla="*/ 739775 h 1547"/>
              <a:gd name="T2" fmla="*/ 0 w 4673"/>
              <a:gd name="T3" fmla="*/ 0 h 1547"/>
              <a:gd name="T4" fmla="*/ 3246437 w 4673"/>
              <a:gd name="T5" fmla="*/ 0 h 154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673" h="1547">
                <a:moveTo>
                  <a:pt x="0" y="1547"/>
                </a:moveTo>
                <a:lnTo>
                  <a:pt x="0" y="0"/>
                </a:lnTo>
                <a:lnTo>
                  <a:pt x="4673" y="0"/>
                </a:lnTo>
              </a:path>
            </a:pathLst>
          </a:custGeom>
          <a:ln>
            <a:headEnd type="oval" w="med" len="med"/>
            <a:tailEnd type="oval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lIns="62084" tIns="31042" rIns="62084" bIns="31042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958014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>
            <a:extLst>
              <a:ext uri="{FF2B5EF4-FFF2-40B4-BE49-F238E27FC236}">
                <a16:creationId xmlns:a16="http://schemas.microsoft.com/office/drawing/2014/main" id="{62C19049-A5A8-489E-A38A-00F3ADD8F776}"/>
              </a:ext>
            </a:extLst>
          </p:cNvPr>
          <p:cNvSpPr/>
          <p:nvPr/>
        </p:nvSpPr>
        <p:spPr>
          <a:xfrm>
            <a:off x="1" y="179283"/>
            <a:ext cx="4096870" cy="338554"/>
          </a:xfrm>
          <a:prstGeom prst="rect">
            <a:avLst/>
          </a:prstGeom>
          <a:solidFill>
            <a:schemeClr val="bg1">
              <a:lumMod val="65000"/>
            </a:schemeClr>
          </a:solidFill>
          <a:effectLst>
            <a:outerShdw blurRad="50800" dist="50800" dir="2400000" algn="ctr" rotWithShape="0">
              <a:srgbClr val="000000">
                <a:alpha val="99000"/>
              </a:srgbClr>
            </a:outerShdw>
          </a:effectLst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TW" altLang="en-US" sz="1600" spc="600" dirty="0">
                <a:solidFill>
                  <a:schemeClr val="bg1"/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</a:rPr>
              <a:t>網站架構</a:t>
            </a:r>
            <a:r>
              <a:rPr lang="en-US" altLang="zh-TW" sz="1600" spc="600" dirty="0">
                <a:solidFill>
                  <a:schemeClr val="bg1"/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</a:rPr>
              <a:t>&amp;</a:t>
            </a:r>
            <a:r>
              <a:rPr lang="en-US" altLang="zh-CN" sz="1600" spc="600" dirty="0">
                <a:solidFill>
                  <a:schemeClr val="bg1"/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</a:rPr>
              <a:t>DEMO</a:t>
            </a:r>
            <a:r>
              <a:rPr lang="zh-TW" altLang="en-US" sz="1600" spc="600" dirty="0">
                <a:solidFill>
                  <a:schemeClr val="bg1"/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</a:rPr>
              <a:t>各頁面</a:t>
            </a:r>
            <a:endParaRPr lang="zh-CN" altLang="en-US" sz="1600" spc="600" dirty="0">
              <a:solidFill>
                <a:schemeClr val="bg1"/>
              </a:solidFill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765ACB4-9CCD-2828-CCCD-7E98802053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10887"/>
            <a:ext cx="12192000" cy="362202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B3065819-E5A7-C7CA-1F16-00138B60B584}"/>
              </a:ext>
            </a:extLst>
          </p:cNvPr>
          <p:cNvSpPr/>
          <p:nvPr/>
        </p:nvSpPr>
        <p:spPr>
          <a:xfrm>
            <a:off x="409030" y="1796789"/>
            <a:ext cx="6985477" cy="440120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TW" altLang="en-US" sz="2000" dirty="0">
                <a:solidFill>
                  <a:srgbClr val="FFC000"/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</a:rPr>
              <a:t>▲</a:t>
            </a:r>
            <a:r>
              <a:rPr lang="zh-TW" altLang="en-US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登入</a:t>
            </a:r>
            <a:endParaRPr lang="en-US" altLang="zh-TW" sz="2000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  <a:p>
            <a:endParaRPr lang="en-US" altLang="zh-TW" sz="2000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  <a:p>
            <a:r>
              <a:rPr lang="zh-TW" altLang="en-US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此為註冊頁面。</a:t>
            </a:r>
            <a:endParaRPr lang="en-US" altLang="zh-TW" sz="2000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  <a:p>
            <a:endParaRPr lang="en-US" altLang="zh-TW" sz="2000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  <a:p>
            <a:r>
              <a:rPr lang="en-US" altLang="zh-TW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JS</a:t>
            </a:r>
            <a:r>
              <a:rPr lang="zh-TW" altLang="en-US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會自行偵測使用者註冊暱稱是否</a:t>
            </a:r>
            <a:r>
              <a:rPr lang="en-US" altLang="zh-TW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&gt;=</a:t>
            </a:r>
            <a:r>
              <a:rPr lang="zh-TW" altLang="en-US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六字、</a:t>
            </a:r>
            <a:endParaRPr lang="en-US" altLang="zh-TW" sz="2000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  <a:p>
            <a:r>
              <a:rPr lang="zh-TW" altLang="en-US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電子郵件是否符合格式（正規表達式），</a:t>
            </a:r>
            <a:endParaRPr lang="en-US" altLang="zh-TW" sz="2000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  <a:p>
            <a:r>
              <a:rPr lang="zh-TW" altLang="en-US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密碼是否</a:t>
            </a:r>
            <a:r>
              <a:rPr lang="en-US" altLang="zh-TW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&gt;6&gt;12</a:t>
            </a:r>
            <a:r>
              <a:rPr lang="zh-TW" altLang="en-US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，且內含一大寫英文字母。</a:t>
            </a:r>
            <a:endParaRPr lang="en-US" altLang="zh-TW" sz="2000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  <a:p>
            <a:endParaRPr lang="en-US" altLang="zh-TW" sz="2000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  <a:p>
            <a:r>
              <a:rPr lang="zh-TW" altLang="en-US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全數符合會寄註冊驗證信至使用者的註冊信箱，</a:t>
            </a:r>
            <a:endParaRPr lang="en-US" altLang="zh-TW" sz="2000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  <a:p>
            <a:r>
              <a:rPr lang="zh-TW" altLang="en-US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驗證完以後即可開始使用。（如右圖所示）</a:t>
            </a:r>
            <a:endParaRPr lang="en-US" altLang="zh-TW" sz="2000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  <a:p>
            <a:endParaRPr lang="en-US" altLang="zh-TW" sz="2000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  <a:p>
            <a:r>
              <a:rPr lang="zh-TW" altLang="en-US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該資料會以</a:t>
            </a:r>
            <a:r>
              <a:rPr lang="en-US" altLang="zh-TW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【</a:t>
            </a:r>
            <a:r>
              <a:rPr lang="zh-TW" altLang="en-US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明碼</a:t>
            </a:r>
            <a:r>
              <a:rPr lang="en-US" altLang="zh-TW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】</a:t>
            </a:r>
            <a:r>
              <a:rPr lang="zh-TW" altLang="en-US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上傳至組長</a:t>
            </a:r>
            <a:r>
              <a:rPr lang="en-US" altLang="zh-TW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【</a:t>
            </a:r>
            <a:r>
              <a:rPr lang="zh-TW" altLang="en-US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公開</a:t>
            </a:r>
            <a:r>
              <a:rPr lang="en-US" altLang="zh-TW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】</a:t>
            </a:r>
            <a:r>
              <a:rPr lang="zh-TW" altLang="en-US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的</a:t>
            </a:r>
            <a:r>
              <a:rPr lang="en-US" altLang="zh-TW" sz="2000" dirty="0" err="1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github</a:t>
            </a:r>
            <a:r>
              <a:rPr lang="zh-TW" altLang="en-US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倉庫。</a:t>
            </a:r>
            <a:endParaRPr lang="en-US" altLang="zh-TW" sz="2000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  <a:p>
            <a:r>
              <a:rPr lang="zh-TW" altLang="en-US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現階段非常不安全，完全不推薦註冊。</a:t>
            </a:r>
            <a:endParaRPr lang="en-US" altLang="zh-TW" sz="2000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  <a:p>
            <a:r>
              <a:rPr lang="zh-TW" altLang="en-US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不過請放心，未來將會以雜湊函數加密。</a:t>
            </a:r>
            <a:endParaRPr lang="en-US" altLang="zh-TW" sz="2000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31D43B4-3440-1089-DAEA-C0DFEECCBF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6705" y="1169323"/>
            <a:ext cx="5990395" cy="3626161"/>
          </a:xfrm>
          <a:prstGeom prst="rect">
            <a:avLst/>
          </a:prstGeom>
        </p:spPr>
      </p:pic>
      <p:sp>
        <p:nvSpPr>
          <p:cNvPr id="2" name="Freeform 42">
            <a:extLst>
              <a:ext uri="{FF2B5EF4-FFF2-40B4-BE49-F238E27FC236}">
                <a16:creationId xmlns:a16="http://schemas.microsoft.com/office/drawing/2014/main" id="{A6A43A88-ACD7-FA44-8B5A-098DF1FC0C49}"/>
              </a:ext>
            </a:extLst>
          </p:cNvPr>
          <p:cNvSpPr>
            <a:spLocks/>
          </p:cNvSpPr>
          <p:nvPr/>
        </p:nvSpPr>
        <p:spPr bwMode="auto">
          <a:xfrm rot="10800000">
            <a:off x="10799064" y="1073087"/>
            <a:ext cx="1188720" cy="262654"/>
          </a:xfrm>
          <a:custGeom>
            <a:avLst/>
            <a:gdLst>
              <a:gd name="T0" fmla="*/ 0 w 4673"/>
              <a:gd name="T1" fmla="*/ 739775 h 1547"/>
              <a:gd name="T2" fmla="*/ 0 w 4673"/>
              <a:gd name="T3" fmla="*/ 0 h 1547"/>
              <a:gd name="T4" fmla="*/ 3246437 w 4673"/>
              <a:gd name="T5" fmla="*/ 0 h 154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673" h="1547">
                <a:moveTo>
                  <a:pt x="0" y="1547"/>
                </a:moveTo>
                <a:lnTo>
                  <a:pt x="0" y="0"/>
                </a:lnTo>
                <a:lnTo>
                  <a:pt x="4673" y="0"/>
                </a:lnTo>
              </a:path>
            </a:pathLst>
          </a:custGeom>
          <a:ln>
            <a:headEnd type="oval" w="med" len="med"/>
            <a:tailEnd type="oval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lIns="62084" tIns="31042" rIns="62084" bIns="31042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11" name="圖片 10" descr="一張含有 文字 的圖片&#10;&#10;自動產生的描述">
            <a:extLst>
              <a:ext uri="{FF2B5EF4-FFF2-40B4-BE49-F238E27FC236}">
                <a16:creationId xmlns:a16="http://schemas.microsoft.com/office/drawing/2014/main" id="{8B46E597-ECC5-D7F9-28BF-0BD81CD4538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6906" y="4723138"/>
            <a:ext cx="3489992" cy="2105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5377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>
            <a:extLst>
              <a:ext uri="{FF2B5EF4-FFF2-40B4-BE49-F238E27FC236}">
                <a16:creationId xmlns:a16="http://schemas.microsoft.com/office/drawing/2014/main" id="{62C19049-A5A8-489E-A38A-00F3ADD8F776}"/>
              </a:ext>
            </a:extLst>
          </p:cNvPr>
          <p:cNvSpPr/>
          <p:nvPr/>
        </p:nvSpPr>
        <p:spPr>
          <a:xfrm>
            <a:off x="1" y="179283"/>
            <a:ext cx="4096870" cy="338554"/>
          </a:xfrm>
          <a:prstGeom prst="rect">
            <a:avLst/>
          </a:prstGeom>
          <a:solidFill>
            <a:schemeClr val="bg1">
              <a:lumMod val="65000"/>
            </a:schemeClr>
          </a:solidFill>
          <a:effectLst>
            <a:outerShdw blurRad="50800" dist="50800" dir="2400000" algn="ctr" rotWithShape="0">
              <a:srgbClr val="000000">
                <a:alpha val="99000"/>
              </a:srgbClr>
            </a:outerShdw>
          </a:effectLst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TW" altLang="en-US" sz="1600" spc="600" dirty="0">
                <a:solidFill>
                  <a:schemeClr val="bg1"/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</a:rPr>
              <a:t>網站架構</a:t>
            </a:r>
            <a:r>
              <a:rPr lang="en-US" altLang="zh-TW" sz="1600" spc="600" dirty="0">
                <a:solidFill>
                  <a:schemeClr val="bg1"/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</a:rPr>
              <a:t>&amp;</a:t>
            </a:r>
            <a:r>
              <a:rPr lang="en-US" altLang="zh-CN" sz="1600" spc="600" dirty="0">
                <a:solidFill>
                  <a:schemeClr val="bg1"/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</a:rPr>
              <a:t>DEMO</a:t>
            </a:r>
            <a:r>
              <a:rPr lang="zh-TW" altLang="en-US" sz="1600" spc="600" dirty="0">
                <a:solidFill>
                  <a:schemeClr val="bg1"/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</a:rPr>
              <a:t>各頁面</a:t>
            </a:r>
            <a:endParaRPr lang="zh-CN" altLang="en-US" sz="1600" spc="600" dirty="0">
              <a:solidFill>
                <a:schemeClr val="bg1"/>
              </a:solidFill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765ACB4-9CCD-2828-CCCD-7E98802053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10887"/>
            <a:ext cx="12192000" cy="362202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5EC352FA-7B8E-A576-618A-7AD39F87AC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239" y="1428701"/>
            <a:ext cx="4677428" cy="5163271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6EAA4664-3C88-7B1E-ADEE-21D67603B96E}"/>
              </a:ext>
            </a:extLst>
          </p:cNvPr>
          <p:cNvSpPr/>
          <p:nvPr/>
        </p:nvSpPr>
        <p:spPr>
          <a:xfrm>
            <a:off x="6096000" y="2704422"/>
            <a:ext cx="4944687" cy="255454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TW" altLang="en-US" sz="2000" dirty="0">
                <a:solidFill>
                  <a:srgbClr val="FFC000"/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</a:rPr>
              <a:t>▲</a:t>
            </a:r>
            <a:r>
              <a:rPr lang="zh-TW" altLang="en-US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登出</a:t>
            </a:r>
            <a:endParaRPr lang="en-US" altLang="zh-TW" sz="2000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  <a:p>
            <a:endParaRPr lang="en-US" altLang="zh-TW" sz="2000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  <a:p>
            <a:r>
              <a:rPr lang="zh-TW" altLang="en-US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此為登出時的彈跳視窗，</a:t>
            </a:r>
            <a:endParaRPr lang="en-US" altLang="zh-TW" sz="2000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  <a:p>
            <a:r>
              <a:rPr lang="zh-TW" altLang="en-US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可自行編輯暱稱，同時提供個人資料。</a:t>
            </a:r>
            <a:endParaRPr lang="en-US" altLang="zh-TW" sz="2000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  <a:p>
            <a:endParaRPr lang="en-US" altLang="zh-TW" sz="2000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  <a:p>
            <a:r>
              <a:rPr lang="zh-TW" altLang="en-US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使用了</a:t>
            </a:r>
            <a:r>
              <a:rPr lang="en-US" altLang="zh-TW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BS</a:t>
            </a:r>
            <a:r>
              <a:rPr lang="zh-TW" altLang="en-US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的</a:t>
            </a:r>
            <a:r>
              <a:rPr lang="en-US" altLang="zh-TW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Modal</a:t>
            </a:r>
            <a:r>
              <a:rPr lang="zh-TW" altLang="en-US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製作，以實現該排版。</a:t>
            </a:r>
            <a:endParaRPr lang="en-US" altLang="zh-TW" sz="2000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  <a:p>
            <a:endParaRPr lang="en-US" altLang="zh-TW" sz="2000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  <a:p>
            <a:r>
              <a:rPr lang="zh-TW" altLang="en-US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具體的東西都是組員抄來的。</a:t>
            </a:r>
            <a:endParaRPr lang="en-US" altLang="zh-TW" sz="2000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</p:txBody>
      </p:sp>
      <p:sp>
        <p:nvSpPr>
          <p:cNvPr id="2" name="Freeform 42">
            <a:extLst>
              <a:ext uri="{FF2B5EF4-FFF2-40B4-BE49-F238E27FC236}">
                <a16:creationId xmlns:a16="http://schemas.microsoft.com/office/drawing/2014/main" id="{A6A43A88-ACD7-FA44-8B5A-098DF1FC0C49}"/>
              </a:ext>
            </a:extLst>
          </p:cNvPr>
          <p:cNvSpPr>
            <a:spLocks/>
          </p:cNvSpPr>
          <p:nvPr/>
        </p:nvSpPr>
        <p:spPr bwMode="auto">
          <a:xfrm rot="10800000">
            <a:off x="5144667" y="1073086"/>
            <a:ext cx="6843117" cy="711229"/>
          </a:xfrm>
          <a:custGeom>
            <a:avLst/>
            <a:gdLst>
              <a:gd name="T0" fmla="*/ 0 w 4673"/>
              <a:gd name="T1" fmla="*/ 739775 h 1547"/>
              <a:gd name="T2" fmla="*/ 0 w 4673"/>
              <a:gd name="T3" fmla="*/ 0 h 1547"/>
              <a:gd name="T4" fmla="*/ 3246437 w 4673"/>
              <a:gd name="T5" fmla="*/ 0 h 154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673" h="1547">
                <a:moveTo>
                  <a:pt x="0" y="1547"/>
                </a:moveTo>
                <a:lnTo>
                  <a:pt x="0" y="0"/>
                </a:lnTo>
                <a:lnTo>
                  <a:pt x="4673" y="0"/>
                </a:lnTo>
              </a:path>
            </a:pathLst>
          </a:custGeom>
          <a:ln>
            <a:headEnd type="oval" w="med" len="med"/>
            <a:tailEnd type="oval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lIns="62084" tIns="31042" rIns="62084" bIns="31042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97823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>
            <a:extLst>
              <a:ext uri="{FF2B5EF4-FFF2-40B4-BE49-F238E27FC236}">
                <a16:creationId xmlns:a16="http://schemas.microsoft.com/office/drawing/2014/main" id="{ED1FD104-E4EF-4D41-96DD-A298DA5FC4E1}"/>
              </a:ext>
            </a:extLst>
          </p:cNvPr>
          <p:cNvGrpSpPr/>
          <p:nvPr/>
        </p:nvGrpSpPr>
        <p:grpSpPr>
          <a:xfrm rot="19379825">
            <a:off x="1307157" y="1214531"/>
            <a:ext cx="4100532" cy="4094812"/>
            <a:chOff x="1637731" y="1040030"/>
            <a:chExt cx="4567454" cy="4561083"/>
          </a:xfrm>
        </p:grpSpPr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id="{B5A1FD74-9EE5-4622-8687-B6F723B6569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637731" y="1135565"/>
              <a:ext cx="3721290" cy="4465548"/>
            </a:xfrm>
            <a:prstGeom prst="rect">
              <a:avLst/>
            </a:prstGeom>
          </p:spPr>
        </p:pic>
        <p:pic>
          <p:nvPicPr>
            <p:cNvPr id="19" name="图片 18">
              <a:extLst>
                <a:ext uri="{FF2B5EF4-FFF2-40B4-BE49-F238E27FC236}">
                  <a16:creationId xmlns:a16="http://schemas.microsoft.com/office/drawing/2014/main" id="{606B5D70-4009-4E2C-8880-90274E92EA7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2111766" y="667901"/>
              <a:ext cx="3721290" cy="4465548"/>
            </a:xfrm>
            <a:prstGeom prst="rect">
              <a:avLst/>
            </a:prstGeom>
          </p:spPr>
        </p:pic>
      </p:grpSp>
      <p:sp>
        <p:nvSpPr>
          <p:cNvPr id="33" name="矩形 32">
            <a:extLst>
              <a:ext uri="{FF2B5EF4-FFF2-40B4-BE49-F238E27FC236}">
                <a16:creationId xmlns:a16="http://schemas.microsoft.com/office/drawing/2014/main" id="{AFF826FB-D13F-4C91-8708-5E739882D704}"/>
              </a:ext>
            </a:extLst>
          </p:cNvPr>
          <p:cNvSpPr/>
          <p:nvPr/>
        </p:nvSpPr>
        <p:spPr>
          <a:xfrm>
            <a:off x="6581344" y="1879704"/>
            <a:ext cx="492187" cy="477054"/>
          </a:xfrm>
          <a:prstGeom prst="rect">
            <a:avLst/>
          </a:prstGeom>
          <a:solidFill>
            <a:schemeClr val="bg1">
              <a:lumMod val="65000"/>
            </a:schemeClr>
          </a:solidFill>
          <a:effectLst>
            <a:outerShdw blurRad="50800" dist="50800" dir="2400000" algn="ctr" rotWithShape="0">
              <a:srgbClr val="000000">
                <a:alpha val="99000"/>
              </a:srgbClr>
            </a:outerShdw>
          </a:effectLst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2500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500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62C19049-A5A8-489E-A38A-00F3ADD8F776}"/>
              </a:ext>
            </a:extLst>
          </p:cNvPr>
          <p:cNvSpPr/>
          <p:nvPr/>
        </p:nvSpPr>
        <p:spPr>
          <a:xfrm>
            <a:off x="6581344" y="3190632"/>
            <a:ext cx="492187" cy="477054"/>
          </a:xfrm>
          <a:prstGeom prst="rect">
            <a:avLst/>
          </a:prstGeom>
          <a:solidFill>
            <a:schemeClr val="bg1">
              <a:lumMod val="65000"/>
            </a:schemeClr>
          </a:solidFill>
          <a:effectLst>
            <a:outerShdw blurRad="50800" dist="50800" dir="2400000" algn="ctr" rotWithShape="0">
              <a:srgbClr val="000000">
                <a:alpha val="99000"/>
              </a:srgbClr>
            </a:outerShdw>
          </a:effectLst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2500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500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0C5D9A93-105F-4E3E-9E59-D9B458CED93F}"/>
              </a:ext>
            </a:extLst>
          </p:cNvPr>
          <p:cNvSpPr/>
          <p:nvPr/>
        </p:nvSpPr>
        <p:spPr>
          <a:xfrm>
            <a:off x="6581344" y="4501560"/>
            <a:ext cx="492187" cy="477054"/>
          </a:xfrm>
          <a:prstGeom prst="rect">
            <a:avLst/>
          </a:prstGeom>
          <a:solidFill>
            <a:schemeClr val="bg1">
              <a:lumMod val="65000"/>
            </a:schemeClr>
          </a:solidFill>
          <a:effectLst>
            <a:outerShdw blurRad="50800" dist="50800" dir="2400000" algn="ctr" rotWithShape="0">
              <a:srgbClr val="000000">
                <a:alpha val="99000"/>
              </a:srgbClr>
            </a:outerShdw>
          </a:effectLst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2500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2500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6651184E-7FD1-4BC8-BCA7-60DEB7844712}"/>
              </a:ext>
            </a:extLst>
          </p:cNvPr>
          <p:cNvSpPr/>
          <p:nvPr/>
        </p:nvSpPr>
        <p:spPr>
          <a:xfrm>
            <a:off x="7265366" y="1873781"/>
            <a:ext cx="1774845" cy="477054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TW" altLang="en-US" sz="2500" spc="6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網頁介紹</a:t>
            </a:r>
            <a:endParaRPr lang="zh-CN" altLang="en-US" sz="2500" spc="600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3886D957-0F5C-424D-AC8A-C87382382E77}"/>
              </a:ext>
            </a:extLst>
          </p:cNvPr>
          <p:cNvSpPr/>
          <p:nvPr/>
        </p:nvSpPr>
        <p:spPr>
          <a:xfrm>
            <a:off x="7259464" y="3192871"/>
            <a:ext cx="4687502" cy="477054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TW" altLang="en-US" sz="2500" spc="6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網站架構</a:t>
            </a:r>
            <a:r>
              <a:rPr lang="en-US" altLang="zh-TW" sz="2500" spc="6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&amp;</a:t>
            </a:r>
            <a:r>
              <a:rPr lang="en-US" altLang="zh-CN" sz="2500" spc="6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DEMO</a:t>
            </a:r>
            <a:r>
              <a:rPr lang="zh-TW" altLang="en-US" sz="2500" spc="6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各頁面</a:t>
            </a:r>
            <a:endParaRPr lang="zh-CN" altLang="en-US" sz="2500" spc="600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F6FBFDE2-6F22-42FD-AAB9-942F4FC35CE1}"/>
              </a:ext>
            </a:extLst>
          </p:cNvPr>
          <p:cNvSpPr/>
          <p:nvPr/>
        </p:nvSpPr>
        <p:spPr>
          <a:xfrm>
            <a:off x="7265366" y="4501559"/>
            <a:ext cx="2569934" cy="477054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TW" altLang="en-US" sz="2500" spc="6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預計網頁效果</a:t>
            </a:r>
            <a:endParaRPr lang="zh-CN" altLang="en-US" sz="2500" spc="600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44F6EAE1-8F32-4793-84E7-12C73FB4A637}"/>
              </a:ext>
            </a:extLst>
          </p:cNvPr>
          <p:cNvSpPr/>
          <p:nvPr/>
        </p:nvSpPr>
        <p:spPr>
          <a:xfrm>
            <a:off x="3038227" y="2617810"/>
            <a:ext cx="1620957" cy="861774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TW" altLang="en-US" sz="5000" spc="6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目錄</a:t>
            </a:r>
            <a:endParaRPr lang="zh-CN" altLang="en-US" sz="5000" spc="600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6073963B-B5F0-487B-BD60-E099CD7D9902}"/>
              </a:ext>
            </a:extLst>
          </p:cNvPr>
          <p:cNvSpPr/>
          <p:nvPr/>
        </p:nvSpPr>
        <p:spPr>
          <a:xfrm>
            <a:off x="3167071" y="3479584"/>
            <a:ext cx="2170473" cy="477054"/>
          </a:xfrm>
          <a:prstGeom prst="rect">
            <a:avLst/>
          </a:prstGeom>
          <a:solidFill>
            <a:schemeClr val="bg1"/>
          </a:solidFill>
          <a:effectLst>
            <a:outerShdw blurRad="50800" dist="50800" dir="2400000" algn="ctr" rotWithShape="0">
              <a:srgbClr val="000000">
                <a:alpha val="99000"/>
              </a:srgbClr>
            </a:outerShdw>
          </a:effectLst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2500" b="1" spc="300" dirty="0">
                <a:latin typeface="文悦古典明朝体 (须授权) JRFC" pitchFamily="50" charset="-122"/>
                <a:ea typeface="文悦古典明朝体 (须授权) JRFC" pitchFamily="50" charset="-122"/>
              </a:rPr>
              <a:t>CONTENT</a:t>
            </a:r>
            <a:endParaRPr lang="zh-CN" altLang="en-US" sz="2500" b="1" spc="300" dirty="0">
              <a:latin typeface="文悦古典明朝体 (须授权) JRFC" pitchFamily="50" charset="-122"/>
              <a:ea typeface="文悦古典明朝体 (须授权) JRFC" pitchFamily="5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647276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>
            <a:extLst>
              <a:ext uri="{FF2B5EF4-FFF2-40B4-BE49-F238E27FC236}">
                <a16:creationId xmlns:a16="http://schemas.microsoft.com/office/drawing/2014/main" id="{62C19049-A5A8-489E-A38A-00F3ADD8F776}"/>
              </a:ext>
            </a:extLst>
          </p:cNvPr>
          <p:cNvSpPr/>
          <p:nvPr/>
        </p:nvSpPr>
        <p:spPr>
          <a:xfrm>
            <a:off x="1" y="179283"/>
            <a:ext cx="4096870" cy="338554"/>
          </a:xfrm>
          <a:prstGeom prst="rect">
            <a:avLst/>
          </a:prstGeom>
          <a:solidFill>
            <a:schemeClr val="bg1">
              <a:lumMod val="65000"/>
            </a:schemeClr>
          </a:solidFill>
          <a:effectLst>
            <a:outerShdw blurRad="50800" dist="50800" dir="2400000" algn="ctr" rotWithShape="0">
              <a:srgbClr val="000000">
                <a:alpha val="99000"/>
              </a:srgbClr>
            </a:outerShdw>
          </a:effectLst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TW" altLang="en-US" sz="1600" spc="600" dirty="0">
                <a:solidFill>
                  <a:schemeClr val="bg1"/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</a:rPr>
              <a:t>網站架構</a:t>
            </a:r>
            <a:r>
              <a:rPr lang="en-US" altLang="zh-TW" sz="1600" spc="600" dirty="0">
                <a:solidFill>
                  <a:schemeClr val="bg1"/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</a:rPr>
              <a:t>&amp;</a:t>
            </a:r>
            <a:r>
              <a:rPr lang="en-US" altLang="zh-CN" sz="1600" spc="600" dirty="0">
                <a:solidFill>
                  <a:schemeClr val="bg1"/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</a:rPr>
              <a:t>DEMO</a:t>
            </a:r>
            <a:r>
              <a:rPr lang="zh-TW" altLang="en-US" sz="1600" spc="600" dirty="0">
                <a:solidFill>
                  <a:schemeClr val="bg1"/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</a:rPr>
              <a:t>各頁面</a:t>
            </a:r>
            <a:endParaRPr lang="zh-CN" altLang="en-US" sz="1600" spc="600" dirty="0">
              <a:solidFill>
                <a:schemeClr val="bg1"/>
              </a:solidFill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765ACB4-9CCD-2828-CCCD-7E98802053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10887"/>
            <a:ext cx="12192000" cy="362202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6EAA4664-3C88-7B1E-ADEE-21D67603B96E}"/>
              </a:ext>
            </a:extLst>
          </p:cNvPr>
          <p:cNvSpPr/>
          <p:nvPr/>
        </p:nvSpPr>
        <p:spPr>
          <a:xfrm>
            <a:off x="5611906" y="2713386"/>
            <a:ext cx="5470443" cy="1938992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TW" altLang="en-US" sz="2000" dirty="0">
                <a:solidFill>
                  <a:srgbClr val="FFC000"/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</a:rPr>
              <a:t>▲</a:t>
            </a:r>
            <a:r>
              <a:rPr lang="zh-TW" altLang="en-US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報錯</a:t>
            </a:r>
            <a:endParaRPr lang="en-US" altLang="zh-TW" sz="2000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  <a:p>
            <a:endParaRPr lang="en-US" altLang="zh-TW" sz="2000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  <a:p>
            <a:r>
              <a:rPr lang="zh-TW" altLang="en-US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此為報錯時的彈跳視窗，</a:t>
            </a:r>
            <a:endParaRPr lang="en-US" altLang="zh-TW" sz="2000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  <a:p>
            <a:endParaRPr lang="en-US" altLang="zh-TW" sz="2000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  <a:p>
            <a:r>
              <a:rPr lang="zh-TW" altLang="en-US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同樣使用了</a:t>
            </a:r>
            <a:r>
              <a:rPr lang="en-US" altLang="zh-TW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BS</a:t>
            </a:r>
            <a:r>
              <a:rPr lang="zh-TW" altLang="en-US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的</a:t>
            </a:r>
            <a:r>
              <a:rPr lang="en-US" altLang="zh-TW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Modal</a:t>
            </a:r>
            <a:r>
              <a:rPr lang="zh-TW" altLang="en-US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製作，以實現該排版。</a:t>
            </a:r>
            <a:endParaRPr lang="en-US" altLang="zh-TW" sz="2000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  <a:p>
            <a:r>
              <a:rPr lang="zh-TW" altLang="en-US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其餘部分使用</a:t>
            </a:r>
            <a:r>
              <a:rPr lang="en-US" altLang="zh-TW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&lt;text</a:t>
            </a:r>
            <a:r>
              <a:rPr lang="zh-TW" altLang="en-US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 </a:t>
            </a:r>
            <a:r>
              <a:rPr lang="en-US" altLang="zh-TW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area&gt;</a:t>
            </a:r>
            <a:r>
              <a:rPr lang="zh-TW" altLang="en-US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製作。</a:t>
            </a:r>
            <a:endParaRPr lang="en-US" altLang="zh-TW" sz="2000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A8EB9C5F-1E4E-ABC4-B957-4262D3CC6D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557" y="1568824"/>
            <a:ext cx="3911130" cy="4715435"/>
          </a:xfrm>
          <a:prstGeom prst="rect">
            <a:avLst/>
          </a:prstGeom>
        </p:spPr>
      </p:pic>
      <p:sp>
        <p:nvSpPr>
          <p:cNvPr id="2" name="Freeform 42">
            <a:extLst>
              <a:ext uri="{FF2B5EF4-FFF2-40B4-BE49-F238E27FC236}">
                <a16:creationId xmlns:a16="http://schemas.microsoft.com/office/drawing/2014/main" id="{A6A43A88-ACD7-FA44-8B5A-098DF1FC0C49}"/>
              </a:ext>
            </a:extLst>
          </p:cNvPr>
          <p:cNvSpPr>
            <a:spLocks/>
          </p:cNvSpPr>
          <p:nvPr/>
        </p:nvSpPr>
        <p:spPr bwMode="auto">
          <a:xfrm rot="10800000">
            <a:off x="4536687" y="1073085"/>
            <a:ext cx="7029756" cy="711229"/>
          </a:xfrm>
          <a:custGeom>
            <a:avLst/>
            <a:gdLst>
              <a:gd name="T0" fmla="*/ 0 w 4673"/>
              <a:gd name="T1" fmla="*/ 739775 h 1547"/>
              <a:gd name="T2" fmla="*/ 0 w 4673"/>
              <a:gd name="T3" fmla="*/ 0 h 1547"/>
              <a:gd name="T4" fmla="*/ 3246437 w 4673"/>
              <a:gd name="T5" fmla="*/ 0 h 154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673" h="1547">
                <a:moveTo>
                  <a:pt x="0" y="1547"/>
                </a:moveTo>
                <a:lnTo>
                  <a:pt x="0" y="0"/>
                </a:lnTo>
                <a:lnTo>
                  <a:pt x="4673" y="0"/>
                </a:lnTo>
              </a:path>
            </a:pathLst>
          </a:custGeom>
          <a:ln>
            <a:headEnd type="oval" w="med" len="med"/>
            <a:tailEnd type="oval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lIns="62084" tIns="31042" rIns="62084" bIns="31042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988765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>
            <a:extLst>
              <a:ext uri="{FF2B5EF4-FFF2-40B4-BE49-F238E27FC236}">
                <a16:creationId xmlns:a16="http://schemas.microsoft.com/office/drawing/2014/main" id="{62C19049-A5A8-489E-A38A-00F3ADD8F776}"/>
              </a:ext>
            </a:extLst>
          </p:cNvPr>
          <p:cNvSpPr/>
          <p:nvPr/>
        </p:nvSpPr>
        <p:spPr>
          <a:xfrm>
            <a:off x="0" y="179283"/>
            <a:ext cx="1819836" cy="338554"/>
          </a:xfrm>
          <a:prstGeom prst="rect">
            <a:avLst/>
          </a:prstGeom>
          <a:solidFill>
            <a:schemeClr val="bg1">
              <a:lumMod val="65000"/>
            </a:schemeClr>
          </a:solidFill>
          <a:effectLst>
            <a:outerShdw blurRad="50800" dist="50800" dir="2400000" algn="ctr" rotWithShape="0">
              <a:srgbClr val="000000">
                <a:alpha val="99000"/>
              </a:srgbClr>
            </a:outerShdw>
          </a:effectLst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TW" altLang="en-US" sz="1600" spc="300" dirty="0">
                <a:solidFill>
                  <a:schemeClr val="bg1"/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</a:rPr>
              <a:t>預計網頁效果</a:t>
            </a:r>
            <a:endParaRPr lang="zh-CN" altLang="en-US" sz="1600" spc="300" dirty="0">
              <a:solidFill>
                <a:schemeClr val="bg1"/>
              </a:solidFill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19AAB48-DC9B-3EC0-6C6C-619B3D4E57BA}"/>
              </a:ext>
            </a:extLst>
          </p:cNvPr>
          <p:cNvSpPr/>
          <p:nvPr/>
        </p:nvSpPr>
        <p:spPr>
          <a:xfrm>
            <a:off x="184297" y="983281"/>
            <a:ext cx="11823405" cy="532453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TW" altLang="en-US" sz="2400" dirty="0">
                <a:solidFill>
                  <a:srgbClr val="FFC000"/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</a:rPr>
              <a:t>▲</a:t>
            </a:r>
            <a:r>
              <a:rPr lang="zh-TW" altLang="en-US" sz="24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預期</a:t>
            </a:r>
            <a:endParaRPr lang="en-US" altLang="zh-TW" sz="2400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  <a:p>
            <a:pPr algn="ctr"/>
            <a:endParaRPr lang="en-US" altLang="zh-TW" sz="2400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  <a:p>
            <a:pPr algn="ctr"/>
            <a:r>
              <a:rPr lang="zh-TW" altLang="en-US" sz="24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由於該網站動工至今已有將近一年的時間，</a:t>
            </a:r>
            <a:endParaRPr lang="en-US" altLang="zh-TW" sz="2400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  <a:p>
            <a:pPr algn="ctr"/>
            <a:r>
              <a:rPr lang="zh-TW" altLang="en-US" sz="24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目前前端所缺漏的東西只需花上一兩天便能全數補齊，</a:t>
            </a:r>
            <a:endParaRPr lang="en-US" altLang="zh-TW" sz="2400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  <a:p>
            <a:pPr algn="ctr"/>
            <a:r>
              <a:rPr lang="zh-TW" altLang="en-US" sz="24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我們主要預期能在期末時完成以下幾點：</a:t>
            </a:r>
            <a:endParaRPr lang="en-US" altLang="zh-TW" sz="2400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  <a:p>
            <a:pPr algn="ctr"/>
            <a:endParaRPr lang="en-US" altLang="zh-TW" sz="2000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  <a:p>
            <a:pPr algn="ctr"/>
            <a:endParaRPr lang="en-US" altLang="zh-TW" sz="2000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原先</a:t>
            </a:r>
            <a:r>
              <a:rPr lang="en-US" altLang="zh-TW" sz="2000" dirty="0" err="1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json</a:t>
            </a:r>
            <a:r>
              <a:rPr lang="zh-TW" altLang="en-US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檔資料庫改為</a:t>
            </a:r>
            <a:r>
              <a:rPr lang="en-US" altLang="zh-TW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SQLite</a:t>
            </a:r>
            <a:r>
              <a:rPr lang="zh-TW" altLang="en-US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，有了此項改動後，便能使網站管理者執行更有系統化的管理。</a:t>
            </a:r>
          </a:p>
          <a:p>
            <a:endParaRPr lang="zh-TW" altLang="en-US" sz="2000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盡量爭取在期末前將</a:t>
            </a:r>
            <a:r>
              <a:rPr lang="en-US" altLang="zh-TW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CSIEJAR ID</a:t>
            </a:r>
            <a:r>
              <a:rPr lang="zh-TW" altLang="en-US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變得更有安全性，如：將密碼轉換成雜湊函數的前後端傳輸。</a:t>
            </a:r>
          </a:p>
          <a:p>
            <a:endParaRPr lang="zh-TW" altLang="en-US" sz="2000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使班網有更詳細的功能規劃與更貼近人性化的使用邏輯，如：區分公告、文章、交流平台之事項等。</a:t>
            </a:r>
          </a:p>
          <a:p>
            <a:endParaRPr lang="zh-TW" altLang="en-US" sz="2000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班網後續嵌入其他功能，如：班級訂書網、食物抽籤網，使得班網更加有擴充性。</a:t>
            </a:r>
          </a:p>
          <a:p>
            <a:endParaRPr lang="zh-TW" altLang="en-US" sz="2000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登入系統綁定</a:t>
            </a:r>
            <a:r>
              <a:rPr lang="en-US" altLang="zh-TW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e-portal</a:t>
            </a:r>
            <a:r>
              <a:rPr lang="zh-TW" altLang="en-US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。（如果不會被鎖的話。）</a:t>
            </a:r>
            <a:endParaRPr lang="en-US" altLang="zh-TW" sz="2000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559320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23FB528C-5BE7-4E39-B3A6-0E2C314B821A}"/>
              </a:ext>
            </a:extLst>
          </p:cNvPr>
          <p:cNvSpPr/>
          <p:nvPr/>
        </p:nvSpPr>
        <p:spPr>
          <a:xfrm>
            <a:off x="7451677" y="984334"/>
            <a:ext cx="3109871" cy="508090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A85ADADC-2D6D-484A-B3F8-65F1F574A4BF}"/>
              </a:ext>
            </a:extLst>
          </p:cNvPr>
          <p:cNvGrpSpPr/>
          <p:nvPr/>
        </p:nvGrpSpPr>
        <p:grpSpPr>
          <a:xfrm rot="19379825">
            <a:off x="589362" y="942583"/>
            <a:ext cx="4742516" cy="4812153"/>
            <a:chOff x="1637731" y="1040030"/>
            <a:chExt cx="4567454" cy="4561083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CB79A0F0-20D6-4167-961A-24F7BF8AFAC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637731" y="1135565"/>
              <a:ext cx="3721290" cy="4465548"/>
            </a:xfrm>
            <a:prstGeom prst="rect">
              <a:avLst/>
            </a:prstGeom>
          </p:spPr>
        </p:pic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71BE5E19-2A22-4EBF-804B-BAB479839CE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2111766" y="667901"/>
              <a:ext cx="3721290" cy="4465548"/>
            </a:xfrm>
            <a:prstGeom prst="rect">
              <a:avLst/>
            </a:prstGeom>
          </p:spPr>
        </p:pic>
      </p:grpSp>
      <p:sp>
        <p:nvSpPr>
          <p:cNvPr id="19" name="矩形 18">
            <a:extLst>
              <a:ext uri="{FF2B5EF4-FFF2-40B4-BE49-F238E27FC236}">
                <a16:creationId xmlns:a16="http://schemas.microsoft.com/office/drawing/2014/main" id="{A62804F4-50A8-4C90-8994-237CA4F04351}"/>
              </a:ext>
            </a:extLst>
          </p:cNvPr>
          <p:cNvSpPr/>
          <p:nvPr/>
        </p:nvSpPr>
        <p:spPr>
          <a:xfrm>
            <a:off x="5508711" y="2755868"/>
            <a:ext cx="4087812" cy="2400923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1D0329A-0C7E-4CCE-B02B-04CE58B7096F}"/>
              </a:ext>
            </a:extLst>
          </p:cNvPr>
          <p:cNvSpPr/>
          <p:nvPr/>
        </p:nvSpPr>
        <p:spPr>
          <a:xfrm>
            <a:off x="3830180" y="2940809"/>
            <a:ext cx="3877985" cy="1107996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TW" altLang="en-US" sz="6600" b="1" spc="6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報告完畢</a:t>
            </a:r>
            <a:endParaRPr lang="zh-CN" altLang="en-US" sz="6600" b="1" spc="600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B1EBB8D-DF1D-B799-4205-FF87FED48CF1}"/>
              </a:ext>
            </a:extLst>
          </p:cNvPr>
          <p:cNvSpPr/>
          <p:nvPr/>
        </p:nvSpPr>
        <p:spPr>
          <a:xfrm>
            <a:off x="4976175" y="4078783"/>
            <a:ext cx="1467068" cy="769441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TW" altLang="en-US" sz="4400" b="1" spc="6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謝謝</a:t>
            </a:r>
            <a:endParaRPr lang="zh-CN" altLang="en-US" sz="4400" b="1" spc="600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99735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>
            <a:extLst>
              <a:ext uri="{FF2B5EF4-FFF2-40B4-BE49-F238E27FC236}">
                <a16:creationId xmlns:a16="http://schemas.microsoft.com/office/drawing/2014/main" id="{62C19049-A5A8-489E-A38A-00F3ADD8F776}"/>
              </a:ext>
            </a:extLst>
          </p:cNvPr>
          <p:cNvSpPr/>
          <p:nvPr/>
        </p:nvSpPr>
        <p:spPr>
          <a:xfrm>
            <a:off x="1" y="179283"/>
            <a:ext cx="1160060" cy="323165"/>
          </a:xfrm>
          <a:prstGeom prst="rect">
            <a:avLst/>
          </a:prstGeom>
          <a:solidFill>
            <a:schemeClr val="bg1">
              <a:lumMod val="65000"/>
            </a:schemeClr>
          </a:solidFill>
          <a:effectLst>
            <a:outerShdw blurRad="50800" dist="50800" dir="2400000" algn="ctr" rotWithShape="0">
              <a:srgbClr val="000000">
                <a:alpha val="99000"/>
              </a:srgbClr>
            </a:outerShdw>
          </a:effectLst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TW" altLang="en-US" sz="1500" spc="300" dirty="0">
                <a:solidFill>
                  <a:schemeClr val="bg1"/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</a:rPr>
              <a:t>網站介紹</a:t>
            </a:r>
            <a:endParaRPr lang="zh-CN" altLang="en-US" sz="1500" spc="300" dirty="0">
              <a:solidFill>
                <a:schemeClr val="bg1"/>
              </a:solidFill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</p:txBody>
      </p:sp>
      <p:pic>
        <p:nvPicPr>
          <p:cNvPr id="54" name="圖片 53">
            <a:extLst>
              <a:ext uri="{FF2B5EF4-FFF2-40B4-BE49-F238E27FC236}">
                <a16:creationId xmlns:a16="http://schemas.microsoft.com/office/drawing/2014/main" id="{57534334-FA9B-1111-03B4-8B25914A3C0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248" b="31504"/>
          <a:stretch/>
        </p:blipFill>
        <p:spPr>
          <a:xfrm>
            <a:off x="2947147" y="340865"/>
            <a:ext cx="5401237" cy="1849836"/>
          </a:xfrm>
          <a:prstGeom prst="rect">
            <a:avLst/>
          </a:prstGeom>
        </p:spPr>
      </p:pic>
      <p:sp>
        <p:nvSpPr>
          <p:cNvPr id="55" name="矩形 54">
            <a:extLst>
              <a:ext uri="{FF2B5EF4-FFF2-40B4-BE49-F238E27FC236}">
                <a16:creationId xmlns:a16="http://schemas.microsoft.com/office/drawing/2014/main" id="{A9A18BAF-84A5-9F02-A4CD-A963D2491BC7}"/>
              </a:ext>
            </a:extLst>
          </p:cNvPr>
          <p:cNvSpPr/>
          <p:nvPr/>
        </p:nvSpPr>
        <p:spPr>
          <a:xfrm>
            <a:off x="1404806" y="2405636"/>
            <a:ext cx="9382388" cy="3554819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25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CSIEJAR</a:t>
            </a:r>
            <a:r>
              <a:rPr lang="zh-TW" altLang="en-US" sz="25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（資工臭甲），是本班目前唯一的班級網站。</a:t>
            </a:r>
            <a:endParaRPr lang="en-US" altLang="zh-TW" sz="2500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  <a:p>
            <a:pPr algn="ctr"/>
            <a:r>
              <a:rPr lang="zh-TW" altLang="en-US" sz="25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自</a:t>
            </a:r>
            <a:r>
              <a:rPr lang="en-US" altLang="zh-TW" sz="25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2022</a:t>
            </a:r>
            <a:r>
              <a:rPr lang="zh-TW" altLang="en-US" sz="25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年初開始製作，目前迎來了</a:t>
            </a:r>
            <a:r>
              <a:rPr lang="en-US" altLang="zh-TW" sz="25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2.0</a:t>
            </a:r>
            <a:r>
              <a:rPr lang="zh-TW" altLang="en-US" sz="25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版本。</a:t>
            </a:r>
            <a:endParaRPr lang="en-US" altLang="zh-TW" sz="2500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  <a:p>
            <a:pPr algn="ctr"/>
            <a:endParaRPr lang="en-US" altLang="zh-TW" sz="2500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  <a:p>
            <a:pPr algn="ctr"/>
            <a:r>
              <a:rPr lang="zh-TW" altLang="en-US" sz="25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起初的製作理念，</a:t>
            </a:r>
            <a:endParaRPr lang="en-US" altLang="zh-TW" sz="2500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  <a:p>
            <a:pPr algn="ctr"/>
            <a:r>
              <a:rPr lang="zh-TW" altLang="en-US" sz="25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是希望給予同學們一個能</a:t>
            </a:r>
            <a:r>
              <a:rPr lang="zh-TW" altLang="en-US" sz="2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夠</a:t>
            </a:r>
            <a:r>
              <a:rPr lang="zh-TW" altLang="en-US" sz="25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實現快速瀏覽班級事項與公告的平台，</a:t>
            </a:r>
            <a:endParaRPr lang="en-US" altLang="zh-TW" sz="2500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  <a:p>
            <a:pPr algn="ctr"/>
            <a:endParaRPr lang="en-US" altLang="zh-TW" sz="2500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  <a:p>
            <a:pPr algn="ctr"/>
            <a:r>
              <a:rPr lang="zh-TW" altLang="en-US" sz="25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隨著時間的推進，</a:t>
            </a:r>
            <a:endParaRPr lang="en-US" altLang="zh-TW" sz="2500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  <a:p>
            <a:pPr algn="ctr"/>
            <a:r>
              <a:rPr lang="zh-TW" altLang="en-US" sz="25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除了上述之功能，現今我們也期望能</a:t>
            </a:r>
            <a:r>
              <a:rPr lang="zh-TW" altLang="en-US" sz="2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夠</a:t>
            </a:r>
            <a:r>
              <a:rPr lang="zh-TW" altLang="en-US" sz="25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給予同學們，</a:t>
            </a:r>
            <a:endParaRPr lang="en-US" altLang="zh-TW" sz="2500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  <a:p>
            <a:pPr algn="ctr"/>
            <a:r>
              <a:rPr lang="zh-TW" altLang="en-US" sz="25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一個自由發揮並互相交流與指導學術及專業知識的平台。</a:t>
            </a:r>
            <a:endParaRPr lang="en-US" altLang="zh-TW" sz="2500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97866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96D64C7D-0B52-17A2-65CA-FA920A8D8FB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124" r="735" b="8543"/>
          <a:stretch/>
        </p:blipFill>
        <p:spPr>
          <a:xfrm>
            <a:off x="0" y="1191368"/>
            <a:ext cx="12192000" cy="5619146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69F73755-A245-11F0-853B-79EE86AB61C0}"/>
              </a:ext>
            </a:extLst>
          </p:cNvPr>
          <p:cNvSpPr/>
          <p:nvPr/>
        </p:nvSpPr>
        <p:spPr>
          <a:xfrm>
            <a:off x="1" y="179283"/>
            <a:ext cx="4096870" cy="338554"/>
          </a:xfrm>
          <a:prstGeom prst="rect">
            <a:avLst/>
          </a:prstGeom>
          <a:solidFill>
            <a:schemeClr val="bg1">
              <a:lumMod val="65000"/>
            </a:schemeClr>
          </a:solidFill>
          <a:effectLst>
            <a:outerShdw blurRad="50800" dist="50800" dir="2400000" algn="ctr" rotWithShape="0">
              <a:srgbClr val="000000">
                <a:alpha val="99000"/>
              </a:srgbClr>
            </a:outerShdw>
          </a:effectLst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TW" altLang="en-US" sz="1600" spc="600" dirty="0">
                <a:solidFill>
                  <a:schemeClr val="bg1"/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</a:rPr>
              <a:t>網站架構</a:t>
            </a:r>
            <a:r>
              <a:rPr lang="en-US" altLang="zh-TW" sz="1600" spc="600" dirty="0">
                <a:solidFill>
                  <a:schemeClr val="bg1"/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</a:rPr>
              <a:t>&amp;</a:t>
            </a:r>
            <a:r>
              <a:rPr lang="en-US" altLang="zh-CN" sz="1600" spc="600" dirty="0">
                <a:solidFill>
                  <a:schemeClr val="bg1"/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</a:rPr>
              <a:t>DEMO</a:t>
            </a:r>
            <a:r>
              <a:rPr lang="zh-TW" altLang="en-US" sz="1600" spc="600" dirty="0">
                <a:solidFill>
                  <a:schemeClr val="bg1"/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</a:rPr>
              <a:t>各頁面</a:t>
            </a:r>
            <a:endParaRPr lang="zh-CN" altLang="en-US" sz="1600" spc="600" dirty="0">
              <a:solidFill>
                <a:schemeClr val="bg1"/>
              </a:solidFill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</p:txBody>
      </p:sp>
      <p:sp>
        <p:nvSpPr>
          <p:cNvPr id="6" name="矩形 5">
            <a:hlinkClick r:id="rId4"/>
            <a:extLst>
              <a:ext uri="{FF2B5EF4-FFF2-40B4-BE49-F238E27FC236}">
                <a16:creationId xmlns:a16="http://schemas.microsoft.com/office/drawing/2014/main" id="{45FCADE2-6A87-60FC-335B-9225DF8E0658}"/>
              </a:ext>
            </a:extLst>
          </p:cNvPr>
          <p:cNvSpPr/>
          <p:nvPr/>
        </p:nvSpPr>
        <p:spPr>
          <a:xfrm>
            <a:off x="3769658" y="654547"/>
            <a:ext cx="4652684" cy="40011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TW" altLang="en-US" sz="2000" dirty="0">
                <a:solidFill>
                  <a:srgbClr val="FFC000"/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</a:rPr>
              <a:t>▲</a:t>
            </a:r>
            <a:r>
              <a:rPr lang="zh-TW" altLang="en-US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點擊以前往</a:t>
            </a:r>
            <a:r>
              <a:rPr lang="en-US" altLang="zh-TW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CSIEJAR</a:t>
            </a:r>
            <a:r>
              <a:rPr lang="zh-TW" altLang="en-US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班網</a:t>
            </a:r>
            <a:endParaRPr lang="en-US" altLang="zh-TW" sz="2000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6002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>
            <a:extLst>
              <a:ext uri="{FF2B5EF4-FFF2-40B4-BE49-F238E27FC236}">
                <a16:creationId xmlns:a16="http://schemas.microsoft.com/office/drawing/2014/main" id="{62C19049-A5A8-489E-A38A-00F3ADD8F776}"/>
              </a:ext>
            </a:extLst>
          </p:cNvPr>
          <p:cNvSpPr/>
          <p:nvPr/>
        </p:nvSpPr>
        <p:spPr>
          <a:xfrm>
            <a:off x="1" y="179283"/>
            <a:ext cx="4096870" cy="338554"/>
          </a:xfrm>
          <a:prstGeom prst="rect">
            <a:avLst/>
          </a:prstGeom>
          <a:solidFill>
            <a:schemeClr val="bg1">
              <a:lumMod val="65000"/>
            </a:schemeClr>
          </a:solidFill>
          <a:effectLst>
            <a:outerShdw blurRad="50800" dist="50800" dir="2400000" algn="ctr" rotWithShape="0">
              <a:srgbClr val="000000">
                <a:alpha val="99000"/>
              </a:srgbClr>
            </a:outerShdw>
          </a:effectLst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TW" altLang="en-US" sz="1600" spc="600" dirty="0">
                <a:solidFill>
                  <a:schemeClr val="bg1"/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</a:rPr>
              <a:t>網站架構</a:t>
            </a:r>
            <a:r>
              <a:rPr lang="en-US" altLang="zh-TW" sz="1600" spc="600" dirty="0">
                <a:solidFill>
                  <a:schemeClr val="bg1"/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</a:rPr>
              <a:t>&amp;</a:t>
            </a:r>
            <a:r>
              <a:rPr lang="en-US" altLang="zh-CN" sz="1600" spc="600" dirty="0">
                <a:solidFill>
                  <a:schemeClr val="bg1"/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</a:rPr>
              <a:t>DEMO</a:t>
            </a:r>
            <a:r>
              <a:rPr lang="zh-TW" altLang="en-US" sz="1600" spc="600" dirty="0">
                <a:solidFill>
                  <a:schemeClr val="bg1"/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</a:rPr>
              <a:t>各頁面</a:t>
            </a:r>
            <a:endParaRPr lang="zh-CN" altLang="en-US" sz="1600" spc="600" dirty="0">
              <a:solidFill>
                <a:schemeClr val="bg1"/>
              </a:solidFill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765ACB4-9CCD-2828-CCCD-7E98802053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10887"/>
            <a:ext cx="12192000" cy="362202"/>
          </a:xfrm>
          <a:prstGeom prst="rect">
            <a:avLst/>
          </a:prstGeom>
        </p:spPr>
      </p:pic>
      <p:sp>
        <p:nvSpPr>
          <p:cNvPr id="2" name="Freeform 42">
            <a:extLst>
              <a:ext uri="{FF2B5EF4-FFF2-40B4-BE49-F238E27FC236}">
                <a16:creationId xmlns:a16="http://schemas.microsoft.com/office/drawing/2014/main" id="{A6A43A88-ACD7-FA44-8B5A-098DF1FC0C49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492728" y="1073087"/>
            <a:ext cx="828000" cy="3436159"/>
          </a:xfrm>
          <a:custGeom>
            <a:avLst/>
            <a:gdLst>
              <a:gd name="T0" fmla="*/ 0 w 4673"/>
              <a:gd name="T1" fmla="*/ 739775 h 1547"/>
              <a:gd name="T2" fmla="*/ 0 w 4673"/>
              <a:gd name="T3" fmla="*/ 0 h 1547"/>
              <a:gd name="T4" fmla="*/ 3246437 w 4673"/>
              <a:gd name="T5" fmla="*/ 0 h 154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673" h="1547">
                <a:moveTo>
                  <a:pt x="0" y="1547"/>
                </a:moveTo>
                <a:lnTo>
                  <a:pt x="0" y="0"/>
                </a:lnTo>
                <a:lnTo>
                  <a:pt x="4673" y="0"/>
                </a:lnTo>
              </a:path>
            </a:pathLst>
          </a:custGeom>
          <a:ln>
            <a:headEnd type="oval" w="med" len="med"/>
            <a:tailEnd type="oval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lIns="62084" tIns="31042" rIns="62084" bIns="31042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3065819-E5A7-C7CA-1F16-00138B60B584}"/>
              </a:ext>
            </a:extLst>
          </p:cNvPr>
          <p:cNvSpPr/>
          <p:nvPr/>
        </p:nvSpPr>
        <p:spPr>
          <a:xfrm>
            <a:off x="2048436" y="2950291"/>
            <a:ext cx="4652684" cy="2246769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TW" altLang="en-US" sz="2000" dirty="0">
                <a:solidFill>
                  <a:srgbClr val="FFC000"/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</a:rPr>
              <a:t>▲</a:t>
            </a:r>
            <a:r>
              <a:rPr lang="zh-TW" altLang="en-US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導覽列</a:t>
            </a:r>
            <a:endParaRPr lang="en-US" altLang="zh-TW" sz="2000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  <a:p>
            <a:endParaRPr lang="en-US" altLang="zh-TW" sz="2000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  <a:p>
            <a:r>
              <a:rPr lang="zh-TW" altLang="en-US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使用</a:t>
            </a:r>
            <a:r>
              <a:rPr lang="en-US" altLang="zh-TW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BS</a:t>
            </a:r>
            <a:r>
              <a:rPr lang="zh-TW" altLang="en-US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的</a:t>
            </a:r>
            <a:r>
              <a:rPr lang="en-US" altLang="zh-TW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Nav</a:t>
            </a:r>
            <a:r>
              <a:rPr lang="zh-TW" altLang="en-US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功能製作，</a:t>
            </a:r>
            <a:endParaRPr lang="en-US" altLang="zh-TW" sz="2000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  <a:p>
            <a:endParaRPr lang="en-US" altLang="zh-TW" sz="2000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  <a:p>
            <a:r>
              <a:rPr lang="zh-TW" altLang="en-US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內建</a:t>
            </a:r>
            <a:r>
              <a:rPr lang="en-US" altLang="zh-TW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RWD</a:t>
            </a:r>
            <a:r>
              <a:rPr lang="zh-TW" altLang="en-US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功能，</a:t>
            </a:r>
            <a:endParaRPr lang="en-US" altLang="zh-TW" sz="2000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  <a:p>
            <a:endParaRPr lang="en-US" altLang="zh-TW" sz="2000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  <a:p>
            <a:r>
              <a:rPr lang="zh-TW" altLang="en-US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能夠完美地自適應大部分尺寸的網頁。</a:t>
            </a:r>
            <a:endParaRPr lang="en-US" altLang="zh-TW" sz="2000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77431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>
            <a:extLst>
              <a:ext uri="{FF2B5EF4-FFF2-40B4-BE49-F238E27FC236}">
                <a16:creationId xmlns:a16="http://schemas.microsoft.com/office/drawing/2014/main" id="{62C19049-A5A8-489E-A38A-00F3ADD8F776}"/>
              </a:ext>
            </a:extLst>
          </p:cNvPr>
          <p:cNvSpPr/>
          <p:nvPr/>
        </p:nvSpPr>
        <p:spPr>
          <a:xfrm>
            <a:off x="1" y="179283"/>
            <a:ext cx="4096870" cy="338554"/>
          </a:xfrm>
          <a:prstGeom prst="rect">
            <a:avLst/>
          </a:prstGeom>
          <a:solidFill>
            <a:schemeClr val="bg1">
              <a:lumMod val="65000"/>
            </a:schemeClr>
          </a:solidFill>
          <a:effectLst>
            <a:outerShdw blurRad="50800" dist="50800" dir="2400000" algn="ctr" rotWithShape="0">
              <a:srgbClr val="000000">
                <a:alpha val="99000"/>
              </a:srgbClr>
            </a:outerShdw>
          </a:effectLst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TW" altLang="en-US" sz="1600" spc="600" dirty="0">
                <a:solidFill>
                  <a:schemeClr val="bg1"/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</a:rPr>
              <a:t>網站架構</a:t>
            </a:r>
            <a:r>
              <a:rPr lang="en-US" altLang="zh-TW" sz="1600" spc="600" dirty="0">
                <a:solidFill>
                  <a:schemeClr val="bg1"/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</a:rPr>
              <a:t>&amp;</a:t>
            </a:r>
            <a:r>
              <a:rPr lang="en-US" altLang="zh-CN" sz="1600" spc="600" dirty="0">
                <a:solidFill>
                  <a:schemeClr val="bg1"/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</a:rPr>
              <a:t>DEMO</a:t>
            </a:r>
            <a:r>
              <a:rPr lang="zh-TW" altLang="en-US" sz="1600" spc="600" dirty="0">
                <a:solidFill>
                  <a:schemeClr val="bg1"/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</a:rPr>
              <a:t>各頁面</a:t>
            </a:r>
            <a:endParaRPr lang="zh-CN" altLang="en-US" sz="1600" spc="600" dirty="0">
              <a:solidFill>
                <a:schemeClr val="bg1"/>
              </a:solidFill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96D64C7D-0B52-17A2-65CA-FA920A8D8FB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342" t="13822" r="20076" b="8543"/>
          <a:stretch/>
        </p:blipFill>
        <p:spPr>
          <a:xfrm>
            <a:off x="1173528" y="1266139"/>
            <a:ext cx="6438359" cy="4641107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D765ACB4-9CCD-2828-CCCD-7E98802053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710887"/>
            <a:ext cx="12192000" cy="362202"/>
          </a:xfrm>
          <a:prstGeom prst="rect">
            <a:avLst/>
          </a:prstGeom>
        </p:spPr>
      </p:pic>
      <p:sp>
        <p:nvSpPr>
          <p:cNvPr id="2" name="Freeform 42">
            <a:extLst>
              <a:ext uri="{FF2B5EF4-FFF2-40B4-BE49-F238E27FC236}">
                <a16:creationId xmlns:a16="http://schemas.microsoft.com/office/drawing/2014/main" id="{A6A43A88-ACD7-FA44-8B5A-098DF1FC0C49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1084398" y="1073089"/>
            <a:ext cx="828000" cy="1661146"/>
          </a:xfrm>
          <a:custGeom>
            <a:avLst/>
            <a:gdLst>
              <a:gd name="T0" fmla="*/ 0 w 4673"/>
              <a:gd name="T1" fmla="*/ 739775 h 1547"/>
              <a:gd name="T2" fmla="*/ 0 w 4673"/>
              <a:gd name="T3" fmla="*/ 0 h 1547"/>
              <a:gd name="T4" fmla="*/ 3246437 w 4673"/>
              <a:gd name="T5" fmla="*/ 0 h 154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673" h="1547">
                <a:moveTo>
                  <a:pt x="0" y="1547"/>
                </a:moveTo>
                <a:lnTo>
                  <a:pt x="0" y="0"/>
                </a:lnTo>
                <a:lnTo>
                  <a:pt x="4673" y="0"/>
                </a:lnTo>
              </a:path>
            </a:pathLst>
          </a:custGeom>
          <a:ln>
            <a:headEnd type="oval" w="med" len="med"/>
            <a:tailEnd type="oval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lIns="62084" tIns="31042" rIns="62084" bIns="31042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3065819-E5A7-C7CA-1F16-00138B60B584}"/>
              </a:ext>
            </a:extLst>
          </p:cNvPr>
          <p:cNvSpPr/>
          <p:nvPr/>
        </p:nvSpPr>
        <p:spPr>
          <a:xfrm>
            <a:off x="7701018" y="1790086"/>
            <a:ext cx="4652684" cy="3785652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TW" altLang="en-US" sz="2000" dirty="0">
                <a:solidFill>
                  <a:srgbClr val="FFC000"/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</a:rPr>
              <a:t>▲</a:t>
            </a:r>
            <a:r>
              <a:rPr lang="zh-TW" altLang="en-US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首頁</a:t>
            </a:r>
            <a:endParaRPr lang="en-US" altLang="zh-TW" sz="2000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  <a:p>
            <a:endParaRPr lang="en-US" altLang="zh-TW" sz="2000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  <a:p>
            <a:r>
              <a:rPr lang="zh-TW" altLang="en-US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此為顯示班級文章之處。</a:t>
            </a:r>
            <a:endParaRPr lang="en-US" altLang="zh-TW" sz="2000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  <a:p>
            <a:endParaRPr lang="en-US" altLang="zh-TW" sz="2000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  <a:p>
            <a:r>
              <a:rPr lang="zh-TW" altLang="en-US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使用了</a:t>
            </a:r>
            <a:r>
              <a:rPr lang="en-US" altLang="zh-TW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BS</a:t>
            </a:r>
            <a:r>
              <a:rPr lang="zh-TW" altLang="en-US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的</a:t>
            </a:r>
            <a:r>
              <a:rPr lang="en-US" altLang="zh-TW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Card</a:t>
            </a:r>
            <a:r>
              <a:rPr lang="zh-TW" altLang="en-US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以實現此排版功能。</a:t>
            </a:r>
            <a:endParaRPr lang="en-US" altLang="zh-TW" sz="2000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  <a:p>
            <a:endParaRPr lang="en-US" altLang="zh-TW" sz="2000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  <a:p>
            <a:r>
              <a:rPr lang="zh-TW" altLang="en-US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除標題、簡略內文預覽，</a:t>
            </a:r>
            <a:endParaRPr lang="en-US" altLang="zh-TW" sz="2000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  <a:p>
            <a:r>
              <a:rPr lang="zh-TW" altLang="en-US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還可放上擁有大小圖示之分的預覽圖，</a:t>
            </a:r>
            <a:endParaRPr lang="en-US" altLang="zh-TW" sz="2000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  <a:p>
            <a:endParaRPr lang="en-US" altLang="zh-TW" sz="2000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  <a:p>
            <a:r>
              <a:rPr lang="zh-TW" altLang="en-US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點擊後即可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查</a:t>
            </a:r>
            <a:r>
              <a:rPr lang="zh-TW" altLang="en-US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閱該文章。</a:t>
            </a:r>
            <a:endParaRPr lang="en-US" altLang="zh-TW" sz="2000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  <a:p>
            <a:endParaRPr lang="en-US" altLang="zh-TW" sz="2000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  <a:p>
            <a:r>
              <a:rPr lang="zh-TW" altLang="en-US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下方設有快速連結專區。</a:t>
            </a:r>
            <a:endParaRPr lang="en-US" altLang="zh-TW" sz="2000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E0870ABC-4347-D154-3AEA-7169F0A33C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7403" y="6181078"/>
            <a:ext cx="7782173" cy="425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087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>
            <a:extLst>
              <a:ext uri="{FF2B5EF4-FFF2-40B4-BE49-F238E27FC236}">
                <a16:creationId xmlns:a16="http://schemas.microsoft.com/office/drawing/2014/main" id="{62C19049-A5A8-489E-A38A-00F3ADD8F776}"/>
              </a:ext>
            </a:extLst>
          </p:cNvPr>
          <p:cNvSpPr/>
          <p:nvPr/>
        </p:nvSpPr>
        <p:spPr>
          <a:xfrm>
            <a:off x="1" y="179283"/>
            <a:ext cx="4096870" cy="338554"/>
          </a:xfrm>
          <a:prstGeom prst="rect">
            <a:avLst/>
          </a:prstGeom>
          <a:solidFill>
            <a:schemeClr val="bg1">
              <a:lumMod val="65000"/>
            </a:schemeClr>
          </a:solidFill>
          <a:effectLst>
            <a:outerShdw blurRad="50800" dist="50800" dir="2400000" algn="ctr" rotWithShape="0">
              <a:srgbClr val="000000">
                <a:alpha val="99000"/>
              </a:srgbClr>
            </a:outerShdw>
          </a:effectLst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TW" altLang="en-US" sz="1600" spc="600" dirty="0">
                <a:solidFill>
                  <a:schemeClr val="bg1"/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</a:rPr>
              <a:t>網站架構</a:t>
            </a:r>
            <a:r>
              <a:rPr lang="en-US" altLang="zh-TW" sz="1600" spc="600" dirty="0">
                <a:solidFill>
                  <a:schemeClr val="bg1"/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</a:rPr>
              <a:t>&amp;</a:t>
            </a:r>
            <a:r>
              <a:rPr lang="en-US" altLang="zh-CN" sz="1600" spc="600" dirty="0">
                <a:solidFill>
                  <a:schemeClr val="bg1"/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</a:rPr>
              <a:t>DEMO</a:t>
            </a:r>
            <a:r>
              <a:rPr lang="zh-TW" altLang="en-US" sz="1600" spc="600" dirty="0">
                <a:solidFill>
                  <a:schemeClr val="bg1"/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</a:rPr>
              <a:t>各頁面</a:t>
            </a:r>
            <a:endParaRPr lang="zh-CN" altLang="en-US" sz="1600" spc="600" dirty="0">
              <a:solidFill>
                <a:schemeClr val="bg1"/>
              </a:solidFill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765ACB4-9CCD-2828-CCCD-7E98802053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10887"/>
            <a:ext cx="12192000" cy="362202"/>
          </a:xfrm>
          <a:prstGeom prst="rect">
            <a:avLst/>
          </a:prstGeom>
        </p:spPr>
      </p:pic>
      <p:sp>
        <p:nvSpPr>
          <p:cNvPr id="2" name="Freeform 42">
            <a:extLst>
              <a:ext uri="{FF2B5EF4-FFF2-40B4-BE49-F238E27FC236}">
                <a16:creationId xmlns:a16="http://schemas.microsoft.com/office/drawing/2014/main" id="{A6A43A88-ACD7-FA44-8B5A-098DF1FC0C49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277244" y="1073089"/>
            <a:ext cx="1192969" cy="2172135"/>
          </a:xfrm>
          <a:custGeom>
            <a:avLst/>
            <a:gdLst>
              <a:gd name="T0" fmla="*/ 0 w 4673"/>
              <a:gd name="T1" fmla="*/ 739775 h 1547"/>
              <a:gd name="T2" fmla="*/ 0 w 4673"/>
              <a:gd name="T3" fmla="*/ 0 h 1547"/>
              <a:gd name="T4" fmla="*/ 3246437 w 4673"/>
              <a:gd name="T5" fmla="*/ 0 h 154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673" h="1547">
                <a:moveTo>
                  <a:pt x="0" y="1547"/>
                </a:moveTo>
                <a:lnTo>
                  <a:pt x="0" y="0"/>
                </a:lnTo>
                <a:lnTo>
                  <a:pt x="4673" y="0"/>
                </a:lnTo>
              </a:path>
            </a:pathLst>
          </a:custGeom>
          <a:ln>
            <a:headEnd type="oval" w="med" len="med"/>
            <a:tailEnd type="oval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lIns="62084" tIns="31042" rIns="62084" bIns="31042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3065819-E5A7-C7CA-1F16-00138B60B584}"/>
              </a:ext>
            </a:extLst>
          </p:cNvPr>
          <p:cNvSpPr/>
          <p:nvPr/>
        </p:nvSpPr>
        <p:spPr>
          <a:xfrm>
            <a:off x="7539316" y="1616057"/>
            <a:ext cx="4652684" cy="5016758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TW" altLang="en-US" sz="2000" dirty="0">
                <a:solidFill>
                  <a:srgbClr val="FFC000"/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</a:rPr>
              <a:t>▲</a:t>
            </a:r>
            <a:r>
              <a:rPr lang="zh-TW" altLang="en-US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公告</a:t>
            </a:r>
            <a:endParaRPr lang="en-US" altLang="zh-TW" sz="2000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  <a:p>
            <a:endParaRPr lang="en-US" altLang="zh-TW" sz="2000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  <a:p>
            <a:r>
              <a:rPr lang="zh-TW" altLang="en-US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此處分為兩個部分，</a:t>
            </a:r>
            <a:endParaRPr lang="en-US" altLang="zh-TW" sz="2000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  <a:p>
            <a:r>
              <a:rPr lang="zh-TW" altLang="en-US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使用</a:t>
            </a:r>
            <a:r>
              <a:rPr lang="en-US" altLang="zh-TW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BS</a:t>
            </a:r>
            <a:r>
              <a:rPr lang="zh-TW" altLang="en-US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的</a:t>
            </a:r>
            <a:r>
              <a:rPr lang="en-US" altLang="zh-TW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Nav</a:t>
            </a:r>
            <a:r>
              <a:rPr lang="zh-TW" altLang="en-US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以實現分頁功能。</a:t>
            </a:r>
            <a:endParaRPr lang="en-US" altLang="zh-TW" sz="2000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  <a:p>
            <a:r>
              <a:rPr lang="zh-TW" altLang="en-US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此為</a:t>
            </a:r>
            <a:r>
              <a:rPr lang="en-US" altLang="zh-TW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Discord</a:t>
            </a:r>
            <a:r>
              <a:rPr lang="zh-TW" altLang="en-US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公告之部分。</a:t>
            </a:r>
            <a:endParaRPr lang="en-US" altLang="zh-TW" sz="2000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  <a:p>
            <a:endParaRPr lang="en-US" altLang="zh-TW" sz="2000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  <a:p>
            <a:r>
              <a:rPr lang="zh-TW" altLang="en-US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其使用了</a:t>
            </a:r>
            <a:r>
              <a:rPr lang="en-US" altLang="zh-TW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Discord</a:t>
            </a:r>
            <a:r>
              <a:rPr lang="zh-TW" altLang="en-US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機器人以實現此功能。</a:t>
            </a:r>
            <a:endParaRPr lang="en-US" altLang="zh-TW" sz="2000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  <a:p>
            <a:r>
              <a:rPr lang="zh-TW" altLang="en-US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（如下圖所示）</a:t>
            </a:r>
            <a:endParaRPr lang="en-US" altLang="zh-TW" sz="2000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  <a:p>
            <a:endParaRPr lang="en-US" altLang="zh-TW" sz="2000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  <a:p>
            <a:endParaRPr lang="en-US" altLang="zh-TW" sz="2000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  <a:p>
            <a:endParaRPr lang="en-US" altLang="zh-TW" sz="2000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  <a:p>
            <a:endParaRPr lang="en-US" altLang="zh-TW" sz="2000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  <a:p>
            <a:endParaRPr lang="en-US" altLang="zh-TW" sz="2000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  <a:p>
            <a:r>
              <a:rPr lang="zh-TW" altLang="en-US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因此部分與網頁設計並無相關，</a:t>
            </a:r>
            <a:endParaRPr lang="en-US" altLang="zh-TW" sz="2000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  <a:p>
            <a:r>
              <a:rPr lang="zh-TW" altLang="en-US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且我們的組員熱愛竊取他人的</a:t>
            </a:r>
            <a:r>
              <a:rPr lang="en-US" altLang="zh-TW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bot</a:t>
            </a:r>
            <a:r>
              <a:rPr lang="zh-TW" altLang="en-US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，</a:t>
            </a:r>
            <a:endParaRPr lang="en-US" altLang="zh-TW" sz="2000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  <a:p>
            <a:r>
              <a:rPr lang="zh-TW" altLang="en-US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故不多做贅述。</a:t>
            </a:r>
            <a:endParaRPr lang="en-US" altLang="zh-TW" sz="2000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4553F54D-C479-DF65-A651-BAAAE1875E6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0808" t="15647" r="20663" b="10366"/>
          <a:stretch/>
        </p:blipFill>
        <p:spPr>
          <a:xfrm>
            <a:off x="403081" y="1367529"/>
            <a:ext cx="7135906" cy="5074051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6ED002EB-D2BF-06C9-CD9A-FFD6571435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64825" y="4308363"/>
            <a:ext cx="2200582" cy="93358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6506931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>
            <a:extLst>
              <a:ext uri="{FF2B5EF4-FFF2-40B4-BE49-F238E27FC236}">
                <a16:creationId xmlns:a16="http://schemas.microsoft.com/office/drawing/2014/main" id="{62C19049-A5A8-489E-A38A-00F3ADD8F776}"/>
              </a:ext>
            </a:extLst>
          </p:cNvPr>
          <p:cNvSpPr/>
          <p:nvPr/>
        </p:nvSpPr>
        <p:spPr>
          <a:xfrm>
            <a:off x="1" y="179283"/>
            <a:ext cx="4096870" cy="338554"/>
          </a:xfrm>
          <a:prstGeom prst="rect">
            <a:avLst/>
          </a:prstGeom>
          <a:solidFill>
            <a:schemeClr val="bg1">
              <a:lumMod val="65000"/>
            </a:schemeClr>
          </a:solidFill>
          <a:effectLst>
            <a:outerShdw blurRad="50800" dist="50800" dir="2400000" algn="ctr" rotWithShape="0">
              <a:srgbClr val="000000">
                <a:alpha val="99000"/>
              </a:srgbClr>
            </a:outerShdw>
          </a:effectLst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TW" altLang="en-US" sz="1600" spc="600" dirty="0">
                <a:solidFill>
                  <a:schemeClr val="bg1"/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</a:rPr>
              <a:t>網站架構</a:t>
            </a:r>
            <a:r>
              <a:rPr lang="en-US" altLang="zh-TW" sz="1600" spc="600" dirty="0">
                <a:solidFill>
                  <a:schemeClr val="bg1"/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</a:rPr>
              <a:t>&amp;</a:t>
            </a:r>
            <a:r>
              <a:rPr lang="en-US" altLang="zh-CN" sz="1600" spc="600" dirty="0">
                <a:solidFill>
                  <a:schemeClr val="bg1"/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</a:rPr>
              <a:t>DEMO</a:t>
            </a:r>
            <a:r>
              <a:rPr lang="zh-TW" altLang="en-US" sz="1600" spc="600" dirty="0">
                <a:solidFill>
                  <a:schemeClr val="bg1"/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</a:rPr>
              <a:t>各頁面</a:t>
            </a:r>
            <a:endParaRPr lang="zh-CN" altLang="en-US" sz="1600" spc="600" dirty="0">
              <a:solidFill>
                <a:schemeClr val="bg1"/>
              </a:solidFill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765ACB4-9CCD-2828-CCCD-7E98802053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10887"/>
            <a:ext cx="12192000" cy="362202"/>
          </a:xfrm>
          <a:prstGeom prst="rect">
            <a:avLst/>
          </a:prstGeom>
        </p:spPr>
      </p:pic>
      <p:sp>
        <p:nvSpPr>
          <p:cNvPr id="2" name="Freeform 42">
            <a:extLst>
              <a:ext uri="{FF2B5EF4-FFF2-40B4-BE49-F238E27FC236}">
                <a16:creationId xmlns:a16="http://schemas.microsoft.com/office/drawing/2014/main" id="{A6A43A88-ACD7-FA44-8B5A-098DF1FC0C49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277244" y="1073089"/>
            <a:ext cx="1192969" cy="2172135"/>
          </a:xfrm>
          <a:custGeom>
            <a:avLst/>
            <a:gdLst>
              <a:gd name="T0" fmla="*/ 0 w 4673"/>
              <a:gd name="T1" fmla="*/ 739775 h 1547"/>
              <a:gd name="T2" fmla="*/ 0 w 4673"/>
              <a:gd name="T3" fmla="*/ 0 h 1547"/>
              <a:gd name="T4" fmla="*/ 3246437 w 4673"/>
              <a:gd name="T5" fmla="*/ 0 h 154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673" h="1547">
                <a:moveTo>
                  <a:pt x="0" y="1547"/>
                </a:moveTo>
                <a:lnTo>
                  <a:pt x="0" y="0"/>
                </a:lnTo>
                <a:lnTo>
                  <a:pt x="4673" y="0"/>
                </a:lnTo>
              </a:path>
            </a:pathLst>
          </a:custGeom>
          <a:ln>
            <a:headEnd type="oval" w="med" len="med"/>
            <a:tailEnd type="oval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lIns="62084" tIns="31042" rIns="62084" bIns="31042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3065819-E5A7-C7CA-1F16-00138B60B584}"/>
              </a:ext>
            </a:extLst>
          </p:cNvPr>
          <p:cNvSpPr/>
          <p:nvPr/>
        </p:nvSpPr>
        <p:spPr>
          <a:xfrm>
            <a:off x="7539316" y="2042615"/>
            <a:ext cx="4652684" cy="3785652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TW" altLang="en-US" sz="2000" dirty="0">
                <a:solidFill>
                  <a:srgbClr val="FFC000"/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</a:rPr>
              <a:t>▲</a:t>
            </a:r>
            <a:r>
              <a:rPr lang="zh-TW" altLang="en-US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公告</a:t>
            </a:r>
            <a:endParaRPr lang="en-US" altLang="zh-TW" sz="2000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  <a:p>
            <a:endParaRPr lang="en-US" altLang="zh-TW" sz="2000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  <a:p>
            <a:r>
              <a:rPr lang="zh-TW" altLang="en-US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此處分為兩個部分，</a:t>
            </a:r>
            <a:endParaRPr lang="en-US" altLang="zh-TW" sz="2000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  <a:p>
            <a:r>
              <a:rPr lang="zh-TW" altLang="en-US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使用</a:t>
            </a:r>
            <a:r>
              <a:rPr lang="en-US" altLang="zh-TW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BS</a:t>
            </a:r>
            <a:r>
              <a:rPr lang="zh-TW" altLang="en-US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的</a:t>
            </a:r>
            <a:r>
              <a:rPr lang="en-US" altLang="zh-TW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Nav</a:t>
            </a:r>
            <a:r>
              <a:rPr lang="zh-TW" altLang="en-US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以實現分頁功能。</a:t>
            </a:r>
            <a:endParaRPr lang="en-US" altLang="zh-TW" sz="2000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  <a:p>
            <a:r>
              <a:rPr lang="zh-TW" altLang="en-US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此為文章公告之部分。</a:t>
            </a:r>
            <a:endParaRPr lang="en-US" altLang="zh-TW" sz="2000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  <a:p>
            <a:endParaRPr lang="en-US" altLang="zh-TW" sz="2000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  <a:p>
            <a:r>
              <a:rPr lang="zh-TW" altLang="en-US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文章公告使用了</a:t>
            </a:r>
            <a:r>
              <a:rPr lang="en-US" altLang="zh-TW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Bs</a:t>
            </a:r>
            <a:r>
              <a:rPr lang="zh-TW" altLang="en-US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的</a:t>
            </a:r>
            <a:r>
              <a:rPr lang="en-US" altLang="zh-TW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Card</a:t>
            </a:r>
            <a:r>
              <a:rPr lang="zh-TW" altLang="en-US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，</a:t>
            </a:r>
            <a:endParaRPr lang="en-US" altLang="zh-TW" sz="2000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  <a:p>
            <a:r>
              <a:rPr lang="zh-TW" altLang="en-US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以實現此排版功能。</a:t>
            </a:r>
            <a:endParaRPr lang="en-US" altLang="zh-TW" sz="2000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  <a:p>
            <a:endParaRPr lang="en-US" altLang="zh-TW" sz="2000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  <a:p>
            <a:r>
              <a:rPr lang="zh-TW" altLang="en-US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目前點擊“閱讀完整內容”，</a:t>
            </a:r>
            <a:endParaRPr lang="en-US" altLang="zh-TW" sz="2000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  <a:p>
            <a:r>
              <a:rPr lang="zh-TW" altLang="en-US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會出現跳轉至首頁的</a:t>
            </a:r>
            <a:r>
              <a:rPr lang="en-US" altLang="zh-TW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bug</a:t>
            </a:r>
            <a:r>
              <a:rPr lang="zh-TW" altLang="en-US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，</a:t>
            </a:r>
            <a:endParaRPr lang="en-US" altLang="zh-TW" sz="2000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  <a:p>
            <a:r>
              <a:rPr lang="zh-TW" altLang="en-US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仍在</a:t>
            </a:r>
            <a:r>
              <a:rPr lang="en-US" altLang="zh-TW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Debug</a:t>
            </a:r>
            <a:r>
              <a:rPr lang="zh-TW" altLang="en-US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中。</a:t>
            </a:r>
            <a:endParaRPr lang="en-US" altLang="zh-TW" sz="2000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DB75935-3A8F-F0E1-B801-302F705082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819" y="1949277"/>
            <a:ext cx="6894296" cy="415587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660857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>
            <a:extLst>
              <a:ext uri="{FF2B5EF4-FFF2-40B4-BE49-F238E27FC236}">
                <a16:creationId xmlns:a16="http://schemas.microsoft.com/office/drawing/2014/main" id="{62C19049-A5A8-489E-A38A-00F3ADD8F776}"/>
              </a:ext>
            </a:extLst>
          </p:cNvPr>
          <p:cNvSpPr/>
          <p:nvPr/>
        </p:nvSpPr>
        <p:spPr>
          <a:xfrm>
            <a:off x="1" y="179283"/>
            <a:ext cx="4096870" cy="338554"/>
          </a:xfrm>
          <a:prstGeom prst="rect">
            <a:avLst/>
          </a:prstGeom>
          <a:solidFill>
            <a:schemeClr val="bg1">
              <a:lumMod val="65000"/>
            </a:schemeClr>
          </a:solidFill>
          <a:effectLst>
            <a:outerShdw blurRad="50800" dist="50800" dir="2400000" algn="ctr" rotWithShape="0">
              <a:srgbClr val="000000">
                <a:alpha val="99000"/>
              </a:srgbClr>
            </a:outerShdw>
          </a:effectLst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TW" altLang="en-US" sz="1600" spc="600" dirty="0">
                <a:solidFill>
                  <a:schemeClr val="bg1"/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</a:rPr>
              <a:t>網站架構</a:t>
            </a:r>
            <a:r>
              <a:rPr lang="en-US" altLang="zh-TW" sz="1600" spc="600" dirty="0">
                <a:solidFill>
                  <a:schemeClr val="bg1"/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</a:rPr>
              <a:t>&amp;</a:t>
            </a:r>
            <a:r>
              <a:rPr lang="en-US" altLang="zh-CN" sz="1600" spc="600" dirty="0">
                <a:solidFill>
                  <a:schemeClr val="bg1"/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</a:rPr>
              <a:t>DEMO</a:t>
            </a:r>
            <a:r>
              <a:rPr lang="zh-TW" altLang="en-US" sz="1600" spc="600" dirty="0">
                <a:solidFill>
                  <a:schemeClr val="bg1"/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</a:rPr>
              <a:t>各頁面</a:t>
            </a:r>
            <a:endParaRPr lang="zh-CN" altLang="en-US" sz="1600" spc="600" dirty="0">
              <a:solidFill>
                <a:schemeClr val="bg1"/>
              </a:solidFill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765ACB4-9CCD-2828-CCCD-7E98802053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10887"/>
            <a:ext cx="12192000" cy="362202"/>
          </a:xfrm>
          <a:prstGeom prst="rect">
            <a:avLst/>
          </a:prstGeom>
        </p:spPr>
      </p:pic>
      <p:sp>
        <p:nvSpPr>
          <p:cNvPr id="2" name="Freeform 42">
            <a:extLst>
              <a:ext uri="{FF2B5EF4-FFF2-40B4-BE49-F238E27FC236}">
                <a16:creationId xmlns:a16="http://schemas.microsoft.com/office/drawing/2014/main" id="{A6A43A88-ACD7-FA44-8B5A-098DF1FC0C49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313765" y="1073089"/>
            <a:ext cx="1524001" cy="2172135"/>
          </a:xfrm>
          <a:custGeom>
            <a:avLst/>
            <a:gdLst>
              <a:gd name="T0" fmla="*/ 0 w 4673"/>
              <a:gd name="T1" fmla="*/ 739775 h 1547"/>
              <a:gd name="T2" fmla="*/ 0 w 4673"/>
              <a:gd name="T3" fmla="*/ 0 h 1547"/>
              <a:gd name="T4" fmla="*/ 3246437 w 4673"/>
              <a:gd name="T5" fmla="*/ 0 h 154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673" h="1547">
                <a:moveTo>
                  <a:pt x="0" y="1547"/>
                </a:moveTo>
                <a:lnTo>
                  <a:pt x="0" y="0"/>
                </a:lnTo>
                <a:lnTo>
                  <a:pt x="4673" y="0"/>
                </a:lnTo>
              </a:path>
            </a:pathLst>
          </a:custGeom>
          <a:ln>
            <a:headEnd type="oval" w="med" len="med"/>
            <a:tailEnd type="oval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lIns="62084" tIns="31042" rIns="62084" bIns="31042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3065819-E5A7-C7CA-1F16-00138B60B584}"/>
              </a:ext>
            </a:extLst>
          </p:cNvPr>
          <p:cNvSpPr/>
          <p:nvPr/>
        </p:nvSpPr>
        <p:spPr>
          <a:xfrm>
            <a:off x="7185848" y="2293627"/>
            <a:ext cx="4652684" cy="34778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TW" altLang="en-US" sz="2000" dirty="0">
                <a:solidFill>
                  <a:srgbClr val="FFC000"/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</a:rPr>
              <a:t>▲</a:t>
            </a:r>
            <a:r>
              <a:rPr lang="zh-TW" altLang="en-US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課表</a:t>
            </a:r>
            <a:endParaRPr lang="en-US" altLang="zh-TW" sz="2000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  <a:p>
            <a:endParaRPr lang="en-US" altLang="zh-TW" sz="2000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  <a:p>
            <a:r>
              <a:rPr lang="zh-TW" altLang="en-US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此為放置本班各學期班級課表之專區，</a:t>
            </a:r>
            <a:endParaRPr lang="en-US" altLang="zh-TW" sz="2000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  <a:p>
            <a:endParaRPr lang="en-US" altLang="zh-TW" sz="2000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  <a:p>
            <a:r>
              <a:rPr lang="zh-TW" altLang="en-US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使用了</a:t>
            </a:r>
            <a:r>
              <a:rPr lang="en-US" altLang="zh-TW" sz="2000" dirty="0" err="1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iframe</a:t>
            </a:r>
            <a:r>
              <a:rPr lang="zh-TW" altLang="en-US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連接至組長的</a:t>
            </a:r>
            <a:r>
              <a:rPr lang="en-US" altLang="zh-TW" sz="2000" dirty="0" err="1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github</a:t>
            </a:r>
            <a:r>
              <a:rPr lang="zh-TW" altLang="en-US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倉庫，</a:t>
            </a:r>
            <a:endParaRPr lang="en-US" altLang="zh-TW" sz="2000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  <a:p>
            <a:r>
              <a:rPr lang="zh-TW" altLang="en-US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以實現</a:t>
            </a:r>
            <a:r>
              <a:rPr lang="en-US" altLang="zh-TW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CSS</a:t>
            </a:r>
            <a:r>
              <a:rPr lang="zh-TW" altLang="en-US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不會相互干擾，</a:t>
            </a:r>
            <a:endParaRPr lang="en-US" altLang="zh-TW" sz="2000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  <a:p>
            <a:r>
              <a:rPr lang="zh-TW" altLang="en-US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並且使用非同步傳輸（</a:t>
            </a:r>
            <a:r>
              <a:rPr lang="en-US" altLang="zh-TW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async</a:t>
            </a:r>
            <a:r>
              <a:rPr lang="zh-TW" altLang="en-US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），</a:t>
            </a:r>
            <a:endParaRPr lang="en-US" altLang="zh-TW" sz="2000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  <a:p>
            <a:r>
              <a:rPr lang="zh-TW" altLang="en-US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使網頁跑得更加快速。</a:t>
            </a:r>
            <a:endParaRPr lang="en-US" altLang="zh-TW" sz="2000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  <a:p>
            <a:endParaRPr lang="en-US" altLang="zh-TW" sz="2000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  <a:p>
            <a:r>
              <a:rPr lang="zh-TW" altLang="en-US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但由於組長本人，怠惰無比，</a:t>
            </a:r>
            <a:endParaRPr lang="en-US" altLang="zh-TW" sz="2000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  <a:p>
            <a:r>
              <a:rPr lang="zh-TW" altLang="en-US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目前只有一年級下學期的課表。</a:t>
            </a:r>
            <a:endParaRPr lang="en-US" altLang="zh-TW" sz="2000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82B80767-E135-4761-9D87-8035FD1C96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820" y="1772337"/>
            <a:ext cx="6729972" cy="4374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86563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简约风年度总结PPT模板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文件" ma:contentTypeID="0x01010016D660831A657F47BE70472ED35AF51A" ma:contentTypeVersion="11" ma:contentTypeDescription="建立新的文件。" ma:contentTypeScope="" ma:versionID="22511e633e22efee1d49edfb9d2ccabd">
  <xsd:schema xmlns:xsd="http://www.w3.org/2001/XMLSchema" xmlns:xs="http://www.w3.org/2001/XMLSchema" xmlns:p="http://schemas.microsoft.com/office/2006/metadata/properties" xmlns:ns3="fc0a4e19-4c48-492a-a33d-fa3b82e683a9" xmlns:ns4="723a8e47-eea2-4891-8c50-ac2f205856cb" targetNamespace="http://schemas.microsoft.com/office/2006/metadata/properties" ma:root="true" ma:fieldsID="c3c5f92552e1bc11ecf4a1b48ff8cb48" ns3:_="" ns4:_="">
    <xsd:import namespace="fc0a4e19-4c48-492a-a33d-fa3b82e683a9"/>
    <xsd:import namespace="723a8e47-eea2-4891-8c50-ac2f205856cb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c0a4e19-4c48-492a-a33d-fa3b82e683a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共用對象: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共用詳細資料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共用提示雜湊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23a8e47-eea2-4891-8c50-ac2f205856c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內容類型"/>
        <xsd:element ref="dc:title" minOccurs="0" maxOccurs="1" ma:index="4" ma:displayName="標題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A9C63F3-E723-42A9-AA6A-2551D0D0407B}">
  <ds:schemaRefs>
    <ds:schemaRef ds:uri="http://purl.org/dc/elements/1.1/"/>
    <ds:schemaRef ds:uri="fc0a4e19-4c48-492a-a33d-fa3b82e683a9"/>
    <ds:schemaRef ds:uri="http://schemas.microsoft.com/office/infopath/2007/PartnerControls"/>
    <ds:schemaRef ds:uri="723a8e47-eea2-4891-8c50-ac2f205856cb"/>
    <ds:schemaRef ds:uri="http://purl.org/dc/dcmitype/"/>
    <ds:schemaRef ds:uri="http://schemas.microsoft.com/office/2006/documentManagement/types"/>
    <ds:schemaRef ds:uri="http://www.w3.org/XML/1998/namespace"/>
    <ds:schemaRef ds:uri="http://schemas.microsoft.com/office/2006/metadata/properties"/>
    <ds:schemaRef ds:uri="http://schemas.openxmlformats.org/package/2006/metadata/core-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8568F24D-A936-405C-9197-8DE7F45AC3E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c0a4e19-4c48-492a-a33d-fa3b82e683a9"/>
    <ds:schemaRef ds:uri="723a8e47-eea2-4891-8c50-ac2f205856c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C444B69-3CE4-4BD4-B748-0A6B4798891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448</TotalTime>
  <Words>1267</Words>
  <Application>Microsoft Office PowerPoint</Application>
  <PresentationFormat>寬螢幕</PresentationFormat>
  <Paragraphs>237</Paragraphs>
  <Slides>22</Slides>
  <Notes>22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31" baseType="lpstr">
      <vt:lpstr>等线</vt:lpstr>
      <vt:lpstr>等线 Light</vt:lpstr>
      <vt:lpstr>微软雅黑</vt:lpstr>
      <vt:lpstr>宋体</vt:lpstr>
      <vt:lpstr>Yu Mincho Demibold</vt:lpstr>
      <vt:lpstr>文悦古典明朝体 (须授权) JRFC</vt:lpstr>
      <vt:lpstr>微軟正黑體</vt:lpstr>
      <vt:lpstr>Arial</vt:lpstr>
      <vt:lpstr>Office 主题​​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cp:lastModifiedBy>黃馨蝶</cp:lastModifiedBy>
  <cp:revision>35</cp:revision>
  <dcterms:created xsi:type="dcterms:W3CDTF">2018-04-18T06:17:00Z</dcterms:created>
  <dcterms:modified xsi:type="dcterms:W3CDTF">2022-11-08T13:15:43Z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0x01010016D660831A657F47BE70472ED35AF51A</vt:lpwstr>
  </property>
</Properties>
</file>