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98" r:id="rId2"/>
    <p:sldId id="302" r:id="rId3"/>
  </p:sldIdLst>
  <p:sldSz cx="9145588" cy="6859588"/>
  <p:notesSz cx="7099300" cy="10234613"/>
  <p:defaultTextStyle>
    <a:defPPr>
      <a:defRPr lang="en-US"/>
    </a:defPPr>
    <a:lvl1pPr marL="0" algn="l" defTabSz="9144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6" algn="l" defTabSz="9144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92" algn="l" defTabSz="9144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37" algn="l" defTabSz="9144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83" algn="l" defTabSz="9144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229" algn="l" defTabSz="9144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75" algn="l" defTabSz="9144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720" algn="l" defTabSz="9144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66" algn="l" defTabSz="9144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28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33"/>
    <a:srgbClr val="020222"/>
    <a:srgbClr val="000080"/>
    <a:srgbClr val="D6B19C"/>
    <a:srgbClr val="4A7EBB"/>
    <a:srgbClr val="FF3399"/>
    <a:srgbClr val="F0EBD5"/>
    <a:srgbClr val="F0EB99"/>
    <a:srgbClr val="D1C3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31" autoAdjust="0"/>
    <p:restoredTop sz="83886" autoAdjust="0"/>
  </p:normalViewPr>
  <p:slideViewPr>
    <p:cSldViewPr>
      <p:cViewPr varScale="1">
        <p:scale>
          <a:sx n="115" d="100"/>
          <a:sy n="115" d="100"/>
        </p:scale>
        <p:origin x="1584" y="102"/>
      </p:cViewPr>
      <p:guideLst>
        <p:guide orient="horz" pos="2161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917" cy="511731"/>
          </a:xfrm>
          <a:prstGeom prst="rect">
            <a:avLst/>
          </a:prstGeom>
        </p:spPr>
        <p:txBody>
          <a:bodyPr vert="horz" lIns="94906" tIns="47453" rIns="94906" bIns="47453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0725" y="0"/>
            <a:ext cx="3076917" cy="511731"/>
          </a:xfrm>
          <a:prstGeom prst="rect">
            <a:avLst/>
          </a:prstGeom>
        </p:spPr>
        <p:txBody>
          <a:bodyPr vert="horz" lIns="94906" tIns="47453" rIns="94906" bIns="47453" rtlCol="0"/>
          <a:lstStyle>
            <a:lvl1pPr algn="r">
              <a:defRPr sz="1200"/>
            </a:lvl1pPr>
          </a:lstStyle>
          <a:p>
            <a:fld id="{4EA40D07-9532-4824-A9EB-8B16BCEEA7BA}" type="datetimeFigureOut">
              <a:rPr lang="en-SG" smtClean="0"/>
              <a:t>9/12/2020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06" tIns="47453" rIns="94906" bIns="47453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4906" tIns="47453" rIns="94906" bIns="4745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243"/>
            <a:ext cx="3076917" cy="511731"/>
          </a:xfrm>
          <a:prstGeom prst="rect">
            <a:avLst/>
          </a:prstGeom>
        </p:spPr>
        <p:txBody>
          <a:bodyPr vert="horz" lIns="94906" tIns="47453" rIns="94906" bIns="47453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0725" y="9721243"/>
            <a:ext cx="3076917" cy="511731"/>
          </a:xfrm>
          <a:prstGeom prst="rect">
            <a:avLst/>
          </a:prstGeom>
        </p:spPr>
        <p:txBody>
          <a:bodyPr vert="horz" lIns="94906" tIns="47453" rIns="94906" bIns="47453" rtlCol="0" anchor="b"/>
          <a:lstStyle>
            <a:lvl1pPr algn="r">
              <a:defRPr sz="1200"/>
            </a:lvl1pPr>
          </a:lstStyle>
          <a:p>
            <a:fld id="{B4774366-FF71-4CA3-9B80-D780E25B9A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5780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46" algn="l" defTabSz="9144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92" algn="l" defTabSz="9144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737" algn="l" defTabSz="9144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983" algn="l" defTabSz="9144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229" algn="l" defTabSz="9144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475" algn="l" defTabSz="9144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720" algn="l" defTabSz="9144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966" algn="l" defTabSz="9144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19" y="2130921"/>
            <a:ext cx="7773750" cy="1470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38" y="3887100"/>
            <a:ext cx="6401912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C6EA-EA07-4116-B02F-2A5AA9F9D69A}" type="datetimeFigureOut">
              <a:rPr lang="en-SG" smtClean="0"/>
              <a:t>9/12/2020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A7B4-5549-4BC3-9BFF-064D79162E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092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C6EA-EA07-4116-B02F-2A5AA9F9D69A}" type="datetimeFigureOut">
              <a:rPr lang="en-SG" smtClean="0"/>
              <a:t>9/12/2020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A7B4-5549-4BC3-9BFF-064D79162E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167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552" y="274703"/>
            <a:ext cx="2057757" cy="5852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81" y="274703"/>
            <a:ext cx="6020845" cy="58528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C6EA-EA07-4116-B02F-2A5AA9F9D69A}" type="datetimeFigureOut">
              <a:rPr lang="en-SG" smtClean="0"/>
              <a:t>9/12/2020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A7B4-5549-4BC3-9BFF-064D79162E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269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C6EA-EA07-4116-B02F-2A5AA9F9D69A}" type="datetimeFigureOut">
              <a:rPr lang="en-SG" smtClean="0"/>
              <a:t>9/12/2020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A7B4-5549-4BC3-9BFF-064D79162E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277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40" y="4407922"/>
            <a:ext cx="7773750" cy="13623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40" y="2907387"/>
            <a:ext cx="7773750" cy="150053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2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7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C6EA-EA07-4116-B02F-2A5AA9F9D69A}" type="datetimeFigureOut">
              <a:rPr lang="en-SG" smtClean="0"/>
              <a:t>9/12/2020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A7B4-5549-4BC3-9BFF-064D79162E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0869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81" y="1600571"/>
            <a:ext cx="4039301" cy="4527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008" y="1600571"/>
            <a:ext cx="4039301" cy="4527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C6EA-EA07-4116-B02F-2A5AA9F9D69A}" type="datetimeFigureOut">
              <a:rPr lang="en-SG" smtClean="0"/>
              <a:t>9/12/2020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A7B4-5549-4BC3-9BFF-064D79162E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312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80" y="1535469"/>
            <a:ext cx="4040890" cy="6399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6" indent="0">
              <a:buNone/>
              <a:defRPr sz="2000" b="1"/>
            </a:lvl2pPr>
            <a:lvl3pPr marL="914492" indent="0">
              <a:buNone/>
              <a:defRPr sz="1800" b="1"/>
            </a:lvl3pPr>
            <a:lvl4pPr marL="1371737" indent="0">
              <a:buNone/>
              <a:defRPr sz="1600" b="1"/>
            </a:lvl4pPr>
            <a:lvl5pPr marL="1828983" indent="0">
              <a:buNone/>
              <a:defRPr sz="1600" b="1"/>
            </a:lvl5pPr>
            <a:lvl6pPr marL="2286229" indent="0">
              <a:buNone/>
              <a:defRPr sz="1600" b="1"/>
            </a:lvl6pPr>
            <a:lvl7pPr marL="2743475" indent="0">
              <a:buNone/>
              <a:defRPr sz="1600" b="1"/>
            </a:lvl7pPr>
            <a:lvl8pPr marL="3200720" indent="0">
              <a:buNone/>
              <a:defRPr sz="1600" b="1"/>
            </a:lvl8pPr>
            <a:lvl9pPr marL="365796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80" y="2175381"/>
            <a:ext cx="4040890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833" y="1535469"/>
            <a:ext cx="4042477" cy="6399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6" indent="0">
              <a:buNone/>
              <a:defRPr sz="2000" b="1"/>
            </a:lvl2pPr>
            <a:lvl3pPr marL="914492" indent="0">
              <a:buNone/>
              <a:defRPr sz="1800" b="1"/>
            </a:lvl3pPr>
            <a:lvl4pPr marL="1371737" indent="0">
              <a:buNone/>
              <a:defRPr sz="1600" b="1"/>
            </a:lvl4pPr>
            <a:lvl5pPr marL="1828983" indent="0">
              <a:buNone/>
              <a:defRPr sz="1600" b="1"/>
            </a:lvl5pPr>
            <a:lvl6pPr marL="2286229" indent="0">
              <a:buNone/>
              <a:defRPr sz="1600" b="1"/>
            </a:lvl6pPr>
            <a:lvl7pPr marL="2743475" indent="0">
              <a:buNone/>
              <a:defRPr sz="1600" b="1"/>
            </a:lvl7pPr>
            <a:lvl8pPr marL="3200720" indent="0">
              <a:buNone/>
              <a:defRPr sz="1600" b="1"/>
            </a:lvl8pPr>
            <a:lvl9pPr marL="365796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833" y="2175381"/>
            <a:ext cx="4042477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C6EA-EA07-4116-B02F-2A5AA9F9D69A}" type="datetimeFigureOut">
              <a:rPr lang="en-SG" smtClean="0"/>
              <a:t>9/12/2020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A7B4-5549-4BC3-9BFF-064D79162E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371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C6EA-EA07-4116-B02F-2A5AA9F9D69A}" type="datetimeFigureOut">
              <a:rPr lang="en-SG" smtClean="0"/>
              <a:t>9/12/2020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A7B4-5549-4BC3-9BFF-064D79162E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734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C6EA-EA07-4116-B02F-2A5AA9F9D69A}" type="datetimeFigureOut">
              <a:rPr lang="en-SG" smtClean="0"/>
              <a:t>9/12/2020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A7B4-5549-4BC3-9BFF-064D79162E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143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80" y="273115"/>
            <a:ext cx="3008836" cy="116231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671" y="273114"/>
            <a:ext cx="5112638" cy="58544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80" y="1435434"/>
            <a:ext cx="3008836" cy="4692149"/>
          </a:xfrm>
        </p:spPr>
        <p:txBody>
          <a:bodyPr/>
          <a:lstStyle>
            <a:lvl1pPr marL="0" indent="0">
              <a:buNone/>
              <a:defRPr sz="1400"/>
            </a:lvl1pPr>
            <a:lvl2pPr marL="457246" indent="0">
              <a:buNone/>
              <a:defRPr sz="1200"/>
            </a:lvl2pPr>
            <a:lvl3pPr marL="914492" indent="0">
              <a:buNone/>
              <a:defRPr sz="1000"/>
            </a:lvl3pPr>
            <a:lvl4pPr marL="1371737" indent="0">
              <a:buNone/>
              <a:defRPr sz="900"/>
            </a:lvl4pPr>
            <a:lvl5pPr marL="1828983" indent="0">
              <a:buNone/>
              <a:defRPr sz="900"/>
            </a:lvl5pPr>
            <a:lvl6pPr marL="2286229" indent="0">
              <a:buNone/>
              <a:defRPr sz="900"/>
            </a:lvl6pPr>
            <a:lvl7pPr marL="2743475" indent="0">
              <a:buNone/>
              <a:defRPr sz="900"/>
            </a:lvl7pPr>
            <a:lvl8pPr marL="3200720" indent="0">
              <a:buNone/>
              <a:defRPr sz="900"/>
            </a:lvl8pPr>
            <a:lvl9pPr marL="365796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C6EA-EA07-4116-B02F-2A5AA9F9D69A}" type="datetimeFigureOut">
              <a:rPr lang="en-SG" smtClean="0"/>
              <a:t>9/12/2020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A7B4-5549-4BC3-9BFF-064D79162E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884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00" y="4801714"/>
            <a:ext cx="5487353" cy="5668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00" y="612919"/>
            <a:ext cx="5487353" cy="4115753"/>
          </a:xfrm>
        </p:spPr>
        <p:txBody>
          <a:bodyPr/>
          <a:lstStyle>
            <a:lvl1pPr marL="0" indent="0">
              <a:buNone/>
              <a:defRPr sz="3200"/>
            </a:lvl1pPr>
            <a:lvl2pPr marL="457246" indent="0">
              <a:buNone/>
              <a:defRPr sz="2800"/>
            </a:lvl2pPr>
            <a:lvl3pPr marL="914492" indent="0">
              <a:buNone/>
              <a:defRPr sz="2400"/>
            </a:lvl3pPr>
            <a:lvl4pPr marL="1371737" indent="0">
              <a:buNone/>
              <a:defRPr sz="2000"/>
            </a:lvl4pPr>
            <a:lvl5pPr marL="1828983" indent="0">
              <a:buNone/>
              <a:defRPr sz="2000"/>
            </a:lvl5pPr>
            <a:lvl6pPr marL="2286229" indent="0">
              <a:buNone/>
              <a:defRPr sz="2000"/>
            </a:lvl6pPr>
            <a:lvl7pPr marL="2743475" indent="0">
              <a:buNone/>
              <a:defRPr sz="2000"/>
            </a:lvl7pPr>
            <a:lvl8pPr marL="3200720" indent="0">
              <a:buNone/>
              <a:defRPr sz="2000"/>
            </a:lvl8pPr>
            <a:lvl9pPr marL="3657966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00" y="5368581"/>
            <a:ext cx="5487353" cy="805048"/>
          </a:xfrm>
        </p:spPr>
        <p:txBody>
          <a:bodyPr/>
          <a:lstStyle>
            <a:lvl1pPr marL="0" indent="0">
              <a:buNone/>
              <a:defRPr sz="1400"/>
            </a:lvl1pPr>
            <a:lvl2pPr marL="457246" indent="0">
              <a:buNone/>
              <a:defRPr sz="1200"/>
            </a:lvl2pPr>
            <a:lvl3pPr marL="914492" indent="0">
              <a:buNone/>
              <a:defRPr sz="1000"/>
            </a:lvl3pPr>
            <a:lvl4pPr marL="1371737" indent="0">
              <a:buNone/>
              <a:defRPr sz="900"/>
            </a:lvl4pPr>
            <a:lvl5pPr marL="1828983" indent="0">
              <a:buNone/>
              <a:defRPr sz="900"/>
            </a:lvl5pPr>
            <a:lvl6pPr marL="2286229" indent="0">
              <a:buNone/>
              <a:defRPr sz="900"/>
            </a:lvl6pPr>
            <a:lvl7pPr marL="2743475" indent="0">
              <a:buNone/>
              <a:defRPr sz="900"/>
            </a:lvl7pPr>
            <a:lvl8pPr marL="3200720" indent="0">
              <a:buNone/>
              <a:defRPr sz="900"/>
            </a:lvl8pPr>
            <a:lvl9pPr marL="365796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C6EA-EA07-4116-B02F-2A5AA9F9D69A}" type="datetimeFigureOut">
              <a:rPr lang="en-SG" smtClean="0"/>
              <a:t>9/12/2020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A7B4-5549-4BC3-9BFF-064D79162E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175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81" y="274703"/>
            <a:ext cx="8231029" cy="1143265"/>
          </a:xfrm>
          <a:prstGeom prst="rect">
            <a:avLst/>
          </a:prstGeom>
        </p:spPr>
        <p:txBody>
          <a:bodyPr vert="horz" lIns="91449" tIns="45725" rIns="91449" bIns="45725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81" y="1600571"/>
            <a:ext cx="8231029" cy="4527011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80" y="6357823"/>
            <a:ext cx="2133971" cy="365210"/>
          </a:xfrm>
          <a:prstGeom prst="rect">
            <a:avLst/>
          </a:prstGeom>
        </p:spPr>
        <p:txBody>
          <a:bodyPr vert="horz" lIns="91449" tIns="45725" rIns="91449" bIns="4572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8C6EA-EA07-4116-B02F-2A5AA9F9D69A}" type="datetimeFigureOut">
              <a:rPr lang="en-SG" smtClean="0"/>
              <a:t>9/12/2020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744" y="6357823"/>
            <a:ext cx="2896103" cy="365210"/>
          </a:xfrm>
          <a:prstGeom prst="rect">
            <a:avLst/>
          </a:prstGeom>
        </p:spPr>
        <p:txBody>
          <a:bodyPr vert="horz" lIns="91449" tIns="45725" rIns="91449" bIns="4572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4338" y="6357823"/>
            <a:ext cx="2133971" cy="365210"/>
          </a:xfrm>
          <a:prstGeom prst="rect">
            <a:avLst/>
          </a:prstGeom>
        </p:spPr>
        <p:txBody>
          <a:bodyPr vert="horz" lIns="91449" tIns="45725" rIns="91449" bIns="4572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0A7B4-5549-4BC3-9BFF-064D79162E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157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9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35" indent="-342935" algn="l" defTabSz="91449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025" indent="-285779" algn="l" defTabSz="91449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15" indent="-228623" algn="l" defTabSz="91449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60" indent="-228623" algn="l" defTabSz="91449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606" indent="-228623" algn="l" defTabSz="91449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52" indent="-228623" algn="l" defTabSz="9144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97" indent="-228623" algn="l" defTabSz="9144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43" indent="-228623" algn="l" defTabSz="9144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89" indent="-228623" algn="l" defTabSz="9144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2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7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9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5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522412" y="180001"/>
            <a:ext cx="1219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4" name="Picture 37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918" y="2065917"/>
            <a:ext cx="2188178" cy="2188184"/>
          </a:xfrm>
          <a:prstGeom prst="rect">
            <a:avLst/>
          </a:prstGeom>
          <a:noFill/>
          <a:ln>
            <a:noFill/>
          </a:ln>
          <a:scene3d>
            <a:camera prst="isometricOffAxis2Right">
              <a:rot lat="2400000" lon="183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Oval 34"/>
          <p:cNvSpPr/>
          <p:nvPr/>
        </p:nvSpPr>
        <p:spPr>
          <a:xfrm rot="20282535">
            <a:off x="3232252" y="2466161"/>
            <a:ext cx="1893327" cy="1633746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3000">
                <a:srgbClr val="D4DEFF">
                  <a:alpha val="78000"/>
                </a:srgbClr>
              </a:gs>
              <a:gs pos="83000">
                <a:srgbClr val="D4DEFF"/>
              </a:gs>
              <a:gs pos="100000">
                <a:srgbClr val="96AB94">
                  <a:alpha val="55000"/>
                </a:srgbClr>
              </a:gs>
            </a:gsLst>
            <a:lin ang="2700000" scaled="1"/>
            <a:tileRect/>
          </a:gradFill>
          <a:ln w="0" cap="rnd" cmpd="dbl">
            <a:noFill/>
            <a:prstDash val="solid"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isometricRightUp">
              <a:rot lat="2400000" lon="18900000" rev="21349034"/>
            </a:camera>
            <a:lightRig rig="soft" dir="t"/>
          </a:scene3d>
          <a:sp3d prstMaterial="flat">
            <a:bevelT w="673100" h="139700"/>
            <a:extrusionClr>
              <a:schemeClr val="bg1">
                <a:lumMod val="50000"/>
              </a:schemeClr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/>
          </a:p>
        </p:txBody>
      </p:sp>
      <p:sp>
        <p:nvSpPr>
          <p:cNvPr id="36" name="TextBox 107"/>
          <p:cNvSpPr txBox="1">
            <a:spLocks noChangeArrowheads="1"/>
          </p:cNvSpPr>
          <p:nvPr/>
        </p:nvSpPr>
        <p:spPr bwMode="auto">
          <a:xfrm>
            <a:off x="2009338" y="3083198"/>
            <a:ext cx="105418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latin typeface="Calibri" pitchFamily="34" charset="0"/>
              </a:rPr>
              <a:t>Plane wave</a:t>
            </a:r>
          </a:p>
        </p:txBody>
      </p:sp>
      <p:sp>
        <p:nvSpPr>
          <p:cNvPr id="37" name="TextBox 108"/>
          <p:cNvSpPr txBox="1">
            <a:spLocks noChangeArrowheads="1"/>
          </p:cNvSpPr>
          <p:nvPr/>
        </p:nvSpPr>
        <p:spPr bwMode="auto">
          <a:xfrm>
            <a:off x="2810210" y="1501133"/>
            <a:ext cx="197616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Calibri" pitchFamily="34" charset="0"/>
              </a:rPr>
              <a:t>Phase/Amplitude mask</a:t>
            </a:r>
          </a:p>
        </p:txBody>
      </p:sp>
      <p:sp>
        <p:nvSpPr>
          <p:cNvPr id="38" name="TextBox 111"/>
          <p:cNvSpPr txBox="1">
            <a:spLocks noChangeArrowheads="1"/>
          </p:cNvSpPr>
          <p:nvPr/>
        </p:nvSpPr>
        <p:spPr bwMode="auto">
          <a:xfrm>
            <a:off x="4740062" y="1996463"/>
            <a:ext cx="130855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Calibri" pitchFamily="34" charset="0"/>
              </a:rPr>
              <a:t>Focusing lens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rot="5400000" flipH="1" flipV="1">
            <a:off x="4693743" y="3746200"/>
            <a:ext cx="2284951" cy="2573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 flipH="1" flipV="1">
            <a:off x="5095153" y="3036014"/>
            <a:ext cx="1296864" cy="117334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3737182" y="4332233"/>
            <a:ext cx="370533" cy="12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>
            <a:off x="3983561" y="4394632"/>
            <a:ext cx="679308" cy="123511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033400" y="4579898"/>
            <a:ext cx="802818" cy="123511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354092" y="3263736"/>
            <a:ext cx="2408454" cy="451586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0800000">
            <a:off x="3736540" y="3159523"/>
            <a:ext cx="617552" cy="10421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889380" y="2875834"/>
            <a:ext cx="1946838" cy="65422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889380" y="2790278"/>
            <a:ext cx="1946838" cy="73977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983560" y="2603724"/>
            <a:ext cx="1852658" cy="92633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923092" y="2666766"/>
            <a:ext cx="1913125" cy="86329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50"/>
          <p:cNvSpPr/>
          <p:nvPr/>
        </p:nvSpPr>
        <p:spPr>
          <a:xfrm>
            <a:off x="4400408" y="3097768"/>
            <a:ext cx="77194" cy="173688"/>
          </a:xfrm>
          <a:custGeom>
            <a:avLst/>
            <a:gdLst>
              <a:gd name="connsiteX0" fmla="*/ 56753 w 56753"/>
              <a:gd name="connsiteY0" fmla="*/ 0 h 126207"/>
              <a:gd name="connsiteX1" fmla="*/ 6747 w 56753"/>
              <a:gd name="connsiteY1" fmla="*/ 64294 h 126207"/>
              <a:gd name="connsiteX2" fmla="*/ 16272 w 56753"/>
              <a:gd name="connsiteY2" fmla="*/ 126207 h 126207"/>
              <a:gd name="connsiteX3" fmla="*/ 16272 w 56753"/>
              <a:gd name="connsiteY3" fmla="*/ 126207 h 126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53" h="126207">
                <a:moveTo>
                  <a:pt x="56753" y="0"/>
                </a:moveTo>
                <a:cubicBezTo>
                  <a:pt x="35123" y="21630"/>
                  <a:pt x="13494" y="43260"/>
                  <a:pt x="6747" y="64294"/>
                </a:cubicBezTo>
                <a:cubicBezTo>
                  <a:pt x="0" y="85329"/>
                  <a:pt x="16272" y="126207"/>
                  <a:pt x="16272" y="126207"/>
                </a:cubicBezTo>
                <a:lnTo>
                  <a:pt x="16272" y="126207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100"/>
          </a:p>
        </p:txBody>
      </p:sp>
      <p:cxnSp>
        <p:nvCxnSpPr>
          <p:cNvPr id="52" name="Straight Connector 51"/>
          <p:cNvCxnSpPr/>
          <p:nvPr/>
        </p:nvCxnSpPr>
        <p:spPr>
          <a:xfrm flipH="1" flipV="1">
            <a:off x="4122811" y="2443546"/>
            <a:ext cx="1713406" cy="108651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2"/>
          <p:cNvSpPr/>
          <p:nvPr/>
        </p:nvSpPr>
        <p:spPr>
          <a:xfrm>
            <a:off x="4575382" y="3074609"/>
            <a:ext cx="56609" cy="230297"/>
          </a:xfrm>
          <a:custGeom>
            <a:avLst/>
            <a:gdLst>
              <a:gd name="connsiteX0" fmla="*/ 115887 w 115887"/>
              <a:gd name="connsiteY0" fmla="*/ 0 h 269081"/>
              <a:gd name="connsiteX1" fmla="*/ 18256 w 115887"/>
              <a:gd name="connsiteY1" fmla="*/ 121443 h 269081"/>
              <a:gd name="connsiteX2" fmla="*/ 6349 w 115887"/>
              <a:gd name="connsiteY2" fmla="*/ 269081 h 26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887" h="269081">
                <a:moveTo>
                  <a:pt x="115887" y="0"/>
                </a:moveTo>
                <a:cubicBezTo>
                  <a:pt x="76199" y="38298"/>
                  <a:pt x="36512" y="76596"/>
                  <a:pt x="18256" y="121443"/>
                </a:cubicBezTo>
                <a:cubicBezTo>
                  <a:pt x="0" y="166290"/>
                  <a:pt x="3174" y="217685"/>
                  <a:pt x="6349" y="26908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100"/>
          </a:p>
        </p:txBody>
      </p:sp>
      <p:sp>
        <p:nvSpPr>
          <p:cNvPr id="54" name="Freeform 53"/>
          <p:cNvSpPr/>
          <p:nvPr/>
        </p:nvSpPr>
        <p:spPr>
          <a:xfrm>
            <a:off x="4822402" y="3097768"/>
            <a:ext cx="49533" cy="247022"/>
          </a:xfrm>
          <a:custGeom>
            <a:avLst/>
            <a:gdLst>
              <a:gd name="connsiteX0" fmla="*/ 122635 w 122635"/>
              <a:gd name="connsiteY0" fmla="*/ 0 h 333375"/>
              <a:gd name="connsiteX1" fmla="*/ 20241 w 122635"/>
              <a:gd name="connsiteY1" fmla="*/ 161925 h 333375"/>
              <a:gd name="connsiteX2" fmla="*/ 1191 w 122635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635" h="333375">
                <a:moveTo>
                  <a:pt x="122635" y="0"/>
                </a:moveTo>
                <a:cubicBezTo>
                  <a:pt x="81558" y="53181"/>
                  <a:pt x="40482" y="106362"/>
                  <a:pt x="20241" y="161925"/>
                </a:cubicBezTo>
                <a:cubicBezTo>
                  <a:pt x="0" y="217488"/>
                  <a:pt x="595" y="275431"/>
                  <a:pt x="1191" y="33337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100"/>
          </a:p>
        </p:txBody>
      </p:sp>
      <p:sp>
        <p:nvSpPr>
          <p:cNvPr id="55" name="Freeform 54"/>
          <p:cNvSpPr/>
          <p:nvPr/>
        </p:nvSpPr>
        <p:spPr>
          <a:xfrm>
            <a:off x="5052698" y="3160167"/>
            <a:ext cx="42456" cy="229653"/>
          </a:xfrm>
          <a:custGeom>
            <a:avLst/>
            <a:gdLst>
              <a:gd name="connsiteX0" fmla="*/ 107156 w 107156"/>
              <a:gd name="connsiteY0" fmla="*/ 0 h 326231"/>
              <a:gd name="connsiteX1" fmla="*/ 21431 w 107156"/>
              <a:gd name="connsiteY1" fmla="*/ 123825 h 326231"/>
              <a:gd name="connsiteX2" fmla="*/ 0 w 107156"/>
              <a:gd name="connsiteY2" fmla="*/ 326231 h 32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56" h="326231">
                <a:moveTo>
                  <a:pt x="107156" y="0"/>
                </a:moveTo>
                <a:cubicBezTo>
                  <a:pt x="73223" y="34726"/>
                  <a:pt x="39290" y="69453"/>
                  <a:pt x="21431" y="123825"/>
                </a:cubicBezTo>
                <a:cubicBezTo>
                  <a:pt x="3572" y="178197"/>
                  <a:pt x="1786" y="252214"/>
                  <a:pt x="0" y="32623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100"/>
          </a:p>
        </p:txBody>
      </p:sp>
      <p:sp>
        <p:nvSpPr>
          <p:cNvPr id="56" name="Freeform 55"/>
          <p:cNvSpPr/>
          <p:nvPr/>
        </p:nvSpPr>
        <p:spPr>
          <a:xfrm>
            <a:off x="5311298" y="3232858"/>
            <a:ext cx="63042" cy="204564"/>
          </a:xfrm>
          <a:custGeom>
            <a:avLst/>
            <a:gdLst>
              <a:gd name="connsiteX0" fmla="*/ 78581 w 78581"/>
              <a:gd name="connsiteY0" fmla="*/ 0 h 252412"/>
              <a:gd name="connsiteX1" fmla="*/ 21431 w 78581"/>
              <a:gd name="connsiteY1" fmla="*/ 100012 h 252412"/>
              <a:gd name="connsiteX2" fmla="*/ 0 w 78581"/>
              <a:gd name="connsiteY2" fmla="*/ 252412 h 2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581" h="252412">
                <a:moveTo>
                  <a:pt x="78581" y="0"/>
                </a:moveTo>
                <a:cubicBezTo>
                  <a:pt x="56554" y="28971"/>
                  <a:pt x="34528" y="57943"/>
                  <a:pt x="21431" y="100012"/>
                </a:cubicBezTo>
                <a:cubicBezTo>
                  <a:pt x="8334" y="142081"/>
                  <a:pt x="4167" y="197246"/>
                  <a:pt x="0" y="25241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100"/>
          </a:p>
        </p:txBody>
      </p:sp>
      <p:sp>
        <p:nvSpPr>
          <p:cNvPr id="57" name="TextBox 175"/>
          <p:cNvSpPr txBox="1">
            <a:spLocks noChangeArrowheads="1"/>
          </p:cNvSpPr>
          <p:nvPr/>
        </p:nvSpPr>
        <p:spPr bwMode="auto">
          <a:xfrm>
            <a:off x="4724623" y="4394632"/>
            <a:ext cx="37053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100" i="1">
                <a:latin typeface="Calibri" pitchFamily="34" charset="0"/>
              </a:rPr>
              <a:t>f</a:t>
            </a:r>
          </a:p>
        </p:txBody>
      </p:sp>
      <p:sp>
        <p:nvSpPr>
          <p:cNvPr id="58" name="TextBox 176"/>
          <p:cNvSpPr txBox="1">
            <a:spLocks noChangeArrowheads="1"/>
          </p:cNvSpPr>
          <p:nvPr/>
        </p:nvSpPr>
        <p:spPr bwMode="auto">
          <a:xfrm>
            <a:off x="5774462" y="2294947"/>
            <a:ext cx="30877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100" i="1" dirty="0">
                <a:latin typeface="Calibri" pitchFamily="34" charset="0"/>
              </a:rPr>
              <a:t>y</a:t>
            </a:r>
          </a:p>
        </p:txBody>
      </p:sp>
      <p:sp>
        <p:nvSpPr>
          <p:cNvPr id="59" name="TextBox 177"/>
          <p:cNvSpPr txBox="1">
            <a:spLocks noChangeArrowheads="1"/>
          </p:cNvSpPr>
          <p:nvPr/>
        </p:nvSpPr>
        <p:spPr bwMode="auto">
          <a:xfrm>
            <a:off x="6330259" y="2727235"/>
            <a:ext cx="30877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100" i="1">
                <a:latin typeface="Calibri" pitchFamily="34" charset="0"/>
              </a:rPr>
              <a:t>x</a:t>
            </a:r>
          </a:p>
        </p:txBody>
      </p:sp>
      <p:sp>
        <p:nvSpPr>
          <p:cNvPr id="60" name="TextBox 178"/>
          <p:cNvSpPr txBox="1">
            <a:spLocks noChangeArrowheads="1"/>
          </p:cNvSpPr>
          <p:nvPr/>
        </p:nvSpPr>
        <p:spPr bwMode="auto">
          <a:xfrm>
            <a:off x="6824301" y="3530055"/>
            <a:ext cx="37053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100" i="1">
                <a:latin typeface="Calibri" pitchFamily="34" charset="0"/>
              </a:rPr>
              <a:t>z</a:t>
            </a:r>
          </a:p>
        </p:txBody>
      </p:sp>
      <p:sp>
        <p:nvSpPr>
          <p:cNvPr id="61" name="TextBox 179"/>
          <p:cNvSpPr txBox="1">
            <a:spLocks noChangeArrowheads="1"/>
          </p:cNvSpPr>
          <p:nvPr/>
        </p:nvSpPr>
        <p:spPr bwMode="auto">
          <a:xfrm>
            <a:off x="5836218" y="3685731"/>
            <a:ext cx="1173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100" i="1">
                <a:latin typeface="Calibri" pitchFamily="34" charset="0"/>
              </a:rPr>
              <a:t>z</a:t>
            </a:r>
            <a:r>
              <a:rPr lang="en-US" altLang="zh-CN" sz="1100">
                <a:latin typeface="Calibri" pitchFamily="34" charset="0"/>
              </a:rPr>
              <a:t>=0 </a:t>
            </a:r>
          </a:p>
          <a:p>
            <a:r>
              <a:rPr lang="en-US" altLang="zh-CN" sz="1100">
                <a:latin typeface="Calibri" pitchFamily="34" charset="0"/>
              </a:rPr>
              <a:t>Focal plane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5836218" y="3283034"/>
            <a:ext cx="679308" cy="2470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84"/>
          <p:cNvSpPr txBox="1">
            <a:spLocks noChangeArrowheads="1"/>
          </p:cNvSpPr>
          <p:nvPr/>
        </p:nvSpPr>
        <p:spPr bwMode="auto">
          <a:xfrm>
            <a:off x="6444916" y="3097768"/>
            <a:ext cx="80281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100" i="1" dirty="0">
                <a:latin typeface="Calibri" pitchFamily="34" charset="0"/>
                <a:cs typeface="Times New Roman" pitchFamily="18" charset="0"/>
              </a:rPr>
              <a:t>E</a:t>
            </a:r>
            <a:r>
              <a:rPr lang="en-US" altLang="zh-CN" sz="1100" dirty="0">
                <a:latin typeface="Calibri" pitchFamily="34" charset="0"/>
                <a:cs typeface="Times New Roman" pitchFamily="18" charset="0"/>
              </a:rPr>
              <a:t>(</a:t>
            </a:r>
            <a:r>
              <a:rPr lang="en-US" altLang="zh-CN" sz="1100" i="1" dirty="0">
                <a:latin typeface="Calibri" pitchFamily="34" charset="0"/>
                <a:cs typeface="Times New Roman" pitchFamily="18" charset="0"/>
              </a:rPr>
              <a:t>r</a:t>
            </a:r>
            <a:r>
              <a:rPr lang="en-US" altLang="zh-CN" sz="1100" dirty="0">
                <a:latin typeface="Calibri" pitchFamily="34" charset="0"/>
                <a:cs typeface="Times New Roman" pitchFamily="18" charset="0"/>
              </a:rPr>
              <a:t>,</a:t>
            </a:r>
            <a:r>
              <a:rPr lang="el-GR" altLang="zh-CN" sz="1100" dirty="0">
                <a:latin typeface="Calibri" pitchFamily="34" charset="0"/>
                <a:cs typeface="Times New Roman" pitchFamily="18" charset="0"/>
              </a:rPr>
              <a:t>ϕ</a:t>
            </a:r>
            <a:r>
              <a:rPr lang="en-US" altLang="zh-CN" sz="1100" i="1" dirty="0">
                <a:latin typeface="Calibri" pitchFamily="34" charset="0"/>
                <a:cs typeface="Times New Roman" pitchFamily="18" charset="0"/>
              </a:rPr>
              <a:t>,z</a:t>
            </a:r>
            <a:r>
              <a:rPr lang="en-US" altLang="zh-CN" sz="1100" dirty="0">
                <a:latin typeface="Calibri" pitchFamily="34" charset="0"/>
                <a:cs typeface="Times New Roman" pitchFamily="18" charset="0"/>
              </a:rPr>
              <a:t>)</a:t>
            </a:r>
          </a:p>
        </p:txBody>
      </p:sp>
      <p:cxnSp>
        <p:nvCxnSpPr>
          <p:cNvPr id="64" name="Straight Connector 63"/>
          <p:cNvCxnSpPr>
            <a:endCxn id="51" idx="1"/>
          </p:cNvCxnSpPr>
          <p:nvPr/>
        </p:nvCxnSpPr>
        <p:spPr>
          <a:xfrm flipV="1">
            <a:off x="4292337" y="3186250"/>
            <a:ext cx="117249" cy="158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53" idx="1"/>
          </p:cNvCxnSpPr>
          <p:nvPr/>
        </p:nvCxnSpPr>
        <p:spPr>
          <a:xfrm flipH="1" flipV="1">
            <a:off x="4584300" y="3178547"/>
            <a:ext cx="78570" cy="351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54" idx="1"/>
          </p:cNvCxnSpPr>
          <p:nvPr/>
        </p:nvCxnSpPr>
        <p:spPr>
          <a:xfrm flipH="1" flipV="1">
            <a:off x="4830578" y="3217750"/>
            <a:ext cx="141066" cy="374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55" idx="1"/>
          </p:cNvCxnSpPr>
          <p:nvPr/>
        </p:nvCxnSpPr>
        <p:spPr>
          <a:xfrm flipH="1">
            <a:off x="5061189" y="2974257"/>
            <a:ext cx="250109" cy="273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56" idx="1"/>
          </p:cNvCxnSpPr>
          <p:nvPr/>
        </p:nvCxnSpPr>
        <p:spPr>
          <a:xfrm rot="10800000" flipV="1">
            <a:off x="5329310" y="3221279"/>
            <a:ext cx="259887" cy="92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748456" y="2047925"/>
            <a:ext cx="1049839" cy="1852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37" idx="2"/>
          </p:cNvCxnSpPr>
          <p:nvPr/>
        </p:nvCxnSpPr>
        <p:spPr>
          <a:xfrm>
            <a:off x="3798294" y="1762743"/>
            <a:ext cx="247022" cy="23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 flipH="1" flipV="1">
            <a:off x="4477602" y="2233192"/>
            <a:ext cx="308777" cy="30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2100998" y="2675771"/>
            <a:ext cx="1049839" cy="1852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039243" y="3622689"/>
            <a:ext cx="1049839" cy="1852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165956" y="3323541"/>
            <a:ext cx="314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1100" i="1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11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514966" y="3485332"/>
            <a:ext cx="314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1100" i="1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11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863315" y="3541466"/>
            <a:ext cx="314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1100" i="1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11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274914" y="2824033"/>
            <a:ext cx="340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1100" i="1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1100" baseline="-25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548161" y="3072681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1100" i="1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endParaRPr lang="en-US" sz="11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28215" y="2861037"/>
            <a:ext cx="340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1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10116" y="2667578"/>
            <a:ext cx="340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1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58810" y="2538583"/>
            <a:ext cx="340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1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15605" y="2392389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1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95256" y="2146123"/>
            <a:ext cx="465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100" baseline="-25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endParaRPr lang="en-US" sz="1100" baseline="-25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38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22412" y="0"/>
            <a:ext cx="12188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Scalar model VS </a:t>
            </a:r>
            <a:r>
              <a:rPr lang="en-US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Vectorial</a:t>
            </a: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model</a:t>
            </a:r>
            <a:endParaRPr lang="en-US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822253"/>
                <a:ext cx="9145588" cy="6259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5000"/>
                  </a:lnSpc>
                  <a:buFont typeface="Wingdings" panose="05000000000000000000" pitchFamily="2" charset="2"/>
                  <a:buChar char="q"/>
                </a:pPr>
                <a:r>
                  <a:rPr lang="en-US" sz="1600" dirty="0"/>
                  <a:t>Scalar model </a:t>
                </a:r>
                <a:r>
                  <a:rPr lang="en-US" sz="1600" dirty="0">
                    <a:sym typeface="Wingdings" panose="05000000000000000000" pitchFamily="2" charset="2"/>
                  </a:rPr>
                  <a:t> </a:t>
                </a:r>
                <a:r>
                  <a:rPr lang="en-US" sz="1600" dirty="0"/>
                  <a:t>Debye theory </a:t>
                </a:r>
                <a:endParaRPr lang="en-SG" i="1" dirty="0">
                  <a:latin typeface="Cambria Math"/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𝑟</m:t>
                          </m:r>
                          <m:r>
                            <a:rPr lang="en-US" sz="1400" i="1">
                              <a:latin typeface="Cambria Math"/>
                            </a:rPr>
                            <m:t>,</m:t>
                          </m:r>
                          <m:r>
                            <a:rPr lang="el-GR" sz="1400" i="1">
                              <a:latin typeface="Cambria Math"/>
                              <a:ea typeface="Cambria Math"/>
                            </a:rPr>
                            <m:t>𝜑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400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𝛼</m:t>
                          </m:r>
                        </m:sup>
                        <m:e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  <m:rad>
                        <m:radPr>
                          <m:deg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e>
                      </m:rad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𝑖𝑘𝑧</m:t>
                          </m:r>
                          <m:func>
                            <m:func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𝑘𝑟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1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US" sz="1400" i="1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sz="1400" dirty="0"/>
              </a:p>
              <a:p>
                <a:pPr marL="742996" lvl="1" indent="-285750">
                  <a:lnSpc>
                    <a:spcPct val="125000"/>
                  </a:lnSpc>
                  <a:buFont typeface="Wingdings" panose="05000000000000000000" pitchFamily="2" charset="2"/>
                  <a:buChar char="ü"/>
                </a:pPr>
                <a:r>
                  <a:rPr lang="en-US" sz="1400" dirty="0"/>
                  <a:t>Pupil function: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   </m:t>
                    </m:r>
                    <m:r>
                      <a:rPr lang="en-US" sz="1400" i="1">
                        <a:latin typeface="Cambria Math"/>
                      </a:rPr>
                      <m:t>𝑡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r>
                      <a:rPr lang="en-US" sz="14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1400" b="0" i="0" smtClean="0">
                                  <a:latin typeface="Cambria Math"/>
                                  <a:ea typeface="Cambria Math"/>
                                </a:rPr>
                                <m:t>o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/>
                                  <a:ea typeface="Cambria Math"/>
                                </a:rPr>
                                <m:t>r</m:t>
                              </m:r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1, </m:t>
                              </m:r>
                              <m:r>
                                <m:rPr>
                                  <m:brk m:alnAt="7"/>
                                </m:rPr>
                                <a:rPr lang="en-US" sz="1400" b="0" i="0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sz="1400" b="0" i="0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/>
                                  <a:ea typeface="Cambria Math"/>
                                </a:rPr>
                                <m:t>for</m:t>
                              </m:r>
                              <m:r>
                                <a:rPr lang="en-US" sz="1400" b="0" i="0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/>
                                  <a:ea typeface="Cambria Math"/>
                                </a:rPr>
                                <m:t>amplitude</m:t>
                              </m:r>
                              <m:r>
                                <a:rPr lang="en-US" sz="1400" b="0" i="0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/>
                                  <a:ea typeface="Cambria Math"/>
                                </a:rPr>
                                <m:t>mask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/>
                                  <a:ea typeface="Cambria Math"/>
                                </a:rPr>
                                <m:t>or</m:t>
                              </m:r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 −1, </m:t>
                              </m:r>
                              <m:r>
                                <a:rPr lang="en-US" sz="1400" b="0" i="0" smtClean="0">
                                  <a:latin typeface="Cambria Math"/>
                                  <a:ea typeface="Cambria Math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/>
                                  <a:ea typeface="Cambria Math"/>
                                </a:rPr>
                                <m:t>for</m:t>
                              </m:r>
                              <m:r>
                                <a:rPr lang="en-US" sz="1400" b="0" i="0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/>
                                  <a:ea typeface="Cambria Math"/>
                                </a:rPr>
                                <m:t>phase</m:t>
                              </m:r>
                              <m:r>
                                <a:rPr lang="en-US" sz="1400" b="0" i="0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/>
                                  <a:ea typeface="Cambria Math"/>
                                </a:rPr>
                                <m:t>mask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400" dirty="0"/>
              </a:p>
              <a:p>
                <a:pPr marL="742996" lvl="1" indent="-285750">
                  <a:lnSpc>
                    <a:spcPct val="125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func>
                      </m:e>
                    </m:rad>
                  </m:oMath>
                </a14:m>
                <a:r>
                  <a:rPr lang="en-US" sz="1400" dirty="0"/>
                  <a:t> is the </a:t>
                </a:r>
                <a:r>
                  <a:rPr lang="en-US" sz="1400" dirty="0" err="1"/>
                  <a:t>apodization</a:t>
                </a:r>
                <a:r>
                  <a:rPr lang="en-US" sz="1400" dirty="0"/>
                  <a:t> function;</a:t>
                </a:r>
              </a:p>
              <a:p>
                <a:pPr marL="742996" lvl="1" indent="-285750">
                  <a:lnSpc>
                    <a:spcPct val="125000"/>
                  </a:lnSpc>
                  <a:buFont typeface="Wingdings" panose="05000000000000000000" pitchFamily="2" charset="2"/>
                  <a:buChar char="ü"/>
                </a:pPr>
                <a:r>
                  <a:rPr lang="en-US" sz="1400" dirty="0"/>
                  <a:t>Numerical aperture: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𝑁𝐴</m:t>
                    </m:r>
                    <m:r>
                      <a:rPr lang="en-US" sz="14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func>
                  </m:oMath>
                </a14:m>
                <a:r>
                  <a:rPr lang="en-US" sz="1400" dirty="0"/>
                  <a:t>;</a:t>
                </a:r>
              </a:p>
              <a:p>
                <a:pPr>
                  <a:lnSpc>
                    <a:spcPct val="125000"/>
                  </a:lnSpc>
                </a:pPr>
                <a:endParaRPr lang="en-US" sz="1400" dirty="0"/>
              </a:p>
              <a:p>
                <a:pPr marL="285750" indent="-285750">
                  <a:lnSpc>
                    <a:spcPct val="125000"/>
                  </a:lnSpc>
                  <a:buFont typeface="Wingdings" panose="05000000000000000000" pitchFamily="2" charset="2"/>
                  <a:buChar char="q"/>
                </a:pPr>
                <a:r>
                  <a:rPr lang="en-US" sz="1600" dirty="0"/>
                  <a:t>Vectorial model </a:t>
                </a:r>
                <a:r>
                  <a:rPr lang="en-US" sz="1600" dirty="0">
                    <a:sym typeface="Wingdings" panose="05000000000000000000" pitchFamily="2" charset="2"/>
                  </a:rPr>
                  <a:t> </a:t>
                </a:r>
                <a:r>
                  <a:rPr lang="en-US" sz="1600" dirty="0"/>
                  <a:t> Richard-Wolf diffraction integral,  Linear polarization (x):  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𝑟</m:t>
                          </m:r>
                          <m:r>
                            <a:rPr lang="en-US" sz="1400" i="1">
                              <a:latin typeface="Cambria Math"/>
                            </a:rPr>
                            <m:t>,</m:t>
                          </m:r>
                          <m:r>
                            <a:rPr lang="el-GR" sz="1400" i="1">
                              <a:latin typeface="Cambria Math"/>
                              <a:ea typeface="Cambria Math"/>
                            </a:rPr>
                            <m:t>𝜑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400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400" i="1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𝛼</m:t>
                          </m:r>
                        </m:sup>
                        <m:e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  <m:rad>
                        <m:radPr>
                          <m:deg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e>
                      </m:rad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𝑖𝑘𝑧</m:t>
                          </m:r>
                          <m:func>
                            <m:func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1+</m:t>
                                    </m:r>
                                    <m:func>
                                      <m:funcPr>
                                        <m:ctrlPr>
                                          <a:rPr lang="en-US" sz="1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𝑘𝑟</m:t>
                                    </m:r>
                                    <m:func>
                                      <m:funcPr>
                                        <m:ctrlPr>
                                          <a:rPr lang="en-US" sz="1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en-US" sz="1400" i="1">
                                    <a:solidFill>
                                      <a:srgbClr val="0000FF"/>
                                    </a:solidFill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en-US" sz="1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sz="1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𝜑</m:t>
                                    </m:r>
                                  </m:e>
                                </m:func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𝑘𝑟</m:t>
                                    </m:r>
                                    <m:func>
                                      <m:funcPr>
                                        <m:ctrlPr>
                                          <a:rPr lang="en-US" sz="1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en-US" sz="1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sz="1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𝜑</m:t>
                                    </m:r>
                                  </m:e>
                                </m:func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𝑘𝑟</m:t>
                                    </m:r>
                                    <m:func>
                                      <m:funcPr>
                                        <m:ctrlPr>
                                          <a:rPr lang="en-US" sz="1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solidFill>
                                      <a:srgbClr val="0000FF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en-US" sz="1400" i="1">
                                    <a:solidFill>
                                      <a:srgbClr val="0000FF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𝜑</m:t>
                                    </m:r>
                                  </m:e>
                                </m:func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𝑘𝑟</m:t>
                                    </m:r>
                                    <m:func>
                                      <m:funcPr>
                                        <m:ctrlPr>
                                          <a:rPr lang="en-US" sz="1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1400" i="1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sz="1400" dirty="0"/>
              </a:p>
              <a:p>
                <a:pPr>
                  <a:lnSpc>
                    <a:spcPct val="125000"/>
                  </a:lnSpc>
                </a:pPr>
                <a:endParaRPr lang="en-US" sz="1400" dirty="0"/>
              </a:p>
              <a:p>
                <a:pPr marL="285750" indent="-285750">
                  <a:lnSpc>
                    <a:spcPct val="125000"/>
                  </a:lnSpc>
                  <a:buFont typeface="Wingdings" panose="05000000000000000000" pitchFamily="2" charset="2"/>
                  <a:buChar char="q"/>
                </a:pPr>
                <a:r>
                  <a:rPr lang="en-US" sz="1600" dirty="0"/>
                  <a:t>Vectorial model </a:t>
                </a:r>
                <a:r>
                  <a:rPr lang="en-US" sz="1600" dirty="0">
                    <a:sym typeface="Wingdings" panose="05000000000000000000" pitchFamily="2" charset="2"/>
                  </a:rPr>
                  <a:t> </a:t>
                </a:r>
                <a:r>
                  <a:rPr lang="en-US" sz="1600" dirty="0"/>
                  <a:t> Richard-Wolf diffraction integral, </a:t>
                </a:r>
                <a:r>
                  <a:rPr lang="en-US" sz="1600" dirty="0">
                    <a:solidFill>
                      <a:srgbClr val="FF0000"/>
                    </a:solidFill>
                  </a:rPr>
                  <a:t>Left/Right</a:t>
                </a:r>
                <a:r>
                  <a:rPr lang="en-US" sz="1600" dirty="0"/>
                  <a:t>-handed circular polarization:  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𝑟</m:t>
                          </m:r>
                          <m:r>
                            <a:rPr lang="en-US" sz="1400" i="1">
                              <a:latin typeface="Cambria Math"/>
                            </a:rPr>
                            <m:t>,</m:t>
                          </m:r>
                          <m:r>
                            <a:rPr lang="el-GR" sz="1400" i="1">
                              <a:latin typeface="Cambria Math"/>
                              <a:ea typeface="Cambria Math"/>
                            </a:rPr>
                            <m:t>𝜑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400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400" i="1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𝛼</m:t>
                          </m:r>
                        </m:sup>
                        <m:e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  <m:rad>
                        <m:radPr>
                          <m:deg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e>
                      </m:rad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𝑖𝑘𝑧</m:t>
                          </m:r>
                          <m:func>
                            <m:func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sup>
                      </m:sSup>
                      <m:sSup>
                        <m:sSup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±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𝜑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±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1+</m:t>
                                    </m:r>
                                    <m:func>
                                      <m:funcPr>
                                        <m:ctrlPr>
                                          <a:rPr lang="en-US" sz="1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𝑘𝑟</m:t>
                                    </m:r>
                                    <m:func>
                                      <m:funcPr>
                                        <m:ctrlPr>
                                          <a:rPr lang="en-US" sz="1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en-US" sz="1400" i="1">
                                    <a:solidFill>
                                      <a:srgbClr val="0000FF"/>
                                    </a:solidFill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en-US" sz="1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𝑘𝑟</m:t>
                                    </m:r>
                                    <m:func>
                                      <m:funcPr>
                                        <m:ctrlPr>
                                          <a:rPr lang="en-US" sz="1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1+</m:t>
                                    </m:r>
                                    <m:func>
                                      <m:funcPr>
                                        <m:ctrlPr>
                                          <a:rPr lang="en-US" sz="1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𝑘𝑟</m:t>
                                    </m:r>
                                    <m:func>
                                      <m:funcPr>
                                        <m:ctrlPr>
                                          <a:rPr lang="en-US" sz="1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±</m:t>
                                </m:r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1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−1</m:t>
                                        </m:r>
                                      </m:e>
                                    </m:func>
                                  </m:e>
                                </m:d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𝑘𝑟</m:t>
                                    </m:r>
                                    <m:func>
                                      <m:funcPr>
                                        <m:ctrlPr>
                                          <a:rPr lang="en-US" sz="1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solidFill>
                                      <a:srgbClr val="0000FF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en-US" sz="1400" i="1">
                                    <a:solidFill>
                                      <a:srgbClr val="0000FF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𝑘𝑟</m:t>
                                    </m:r>
                                    <m:func>
                                      <m:funcPr>
                                        <m:ctrlPr>
                                          <a:rPr lang="en-US" sz="1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1400" i="1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25000"/>
                  </a:lnSpc>
                </a:pPr>
                <a:endParaRPr lang="en-US" sz="1600" dirty="0"/>
              </a:p>
              <a:p>
                <a:pPr marL="742996" lvl="1" indent="-285750">
                  <a:lnSpc>
                    <a:spcPct val="125000"/>
                  </a:lnSpc>
                  <a:buFont typeface="Wingdings" panose="05000000000000000000" pitchFamily="2" charset="2"/>
                  <a:buChar char="ü"/>
                </a:pPr>
                <a:r>
                  <a:rPr lang="en-US" sz="1600" dirty="0"/>
                  <a:t>Coordinate transformation</a:t>
                </a:r>
              </a:p>
              <a:p>
                <a:pPr lvl="2"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1400" i="1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𝑟</m:t>
                        </m:r>
                      </m:sub>
                    </m:sSub>
                    <m:func>
                      <m:funcPr>
                        <m:ctrlP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0000FF"/>
                            </a:solidFill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</m:func>
                    <m:r>
                      <a:rPr lang="en-US" sz="1600" i="1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𝜑</m:t>
                        </m:r>
                      </m:sub>
                    </m:sSub>
                    <m:func>
                      <m:funcPr>
                        <m:ctrlP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0000FF"/>
                            </a:solidFill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</m:func>
                  </m:oMath>
                </a14:m>
                <a:r>
                  <a:rPr lang="en-US" sz="1600" dirty="0">
                    <a:solidFill>
                      <a:srgbClr val="0000FF"/>
                    </a:solidFill>
                  </a:rPr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1600" i="1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𝑟</m:t>
                        </m:r>
                      </m:sub>
                    </m:sSub>
                    <m:func>
                      <m:funcPr>
                        <m:ctrlP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0000FF"/>
                            </a:solidFill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</m:func>
                    <m:r>
                      <a:rPr lang="en-US" sz="1600" i="1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𝜑</m:t>
                        </m:r>
                      </m:sub>
                    </m:sSub>
                    <m:func>
                      <m:funcPr>
                        <m:ctrlP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0000FF"/>
                            </a:solidFill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</m:func>
                  </m:oMath>
                </a14:m>
                <a:r>
                  <a:rPr lang="en-US" sz="1600" dirty="0">
                    <a:solidFill>
                      <a:srgbClr val="0000FF"/>
                    </a:solidFill>
                  </a:rPr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sz="1600" i="1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lvl="2">
                  <a:lnSpc>
                    <a:spcPct val="125000"/>
                  </a:lnSpc>
                </a:pPr>
                <a:endParaRPr lang="en-US" sz="1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22253"/>
                <a:ext cx="9145588" cy="6259021"/>
              </a:xfrm>
              <a:prstGeom prst="rect">
                <a:avLst/>
              </a:prstGeom>
              <a:blipFill>
                <a:blip r:embed="rId2"/>
                <a:stretch>
                  <a:fillRect l="-267" t="-48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542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93985</TotalTime>
  <Words>43</Words>
  <Application>Microsoft Office PowerPoint</Application>
  <PresentationFormat>自定义</PresentationFormat>
  <Paragraphs>36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宋体</vt:lpstr>
      <vt:lpstr>Arial</vt:lpstr>
      <vt:lpstr>Calibri</vt:lpstr>
      <vt:lpstr>Cambria Math</vt:lpstr>
      <vt:lpstr>Times New Roman</vt:lpstr>
      <vt:lpstr>Wingdings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Giorgio Adamo</dc:creator>
  <cp:lastModifiedBy>Yijie Shen</cp:lastModifiedBy>
  <cp:revision>1950</cp:revision>
  <cp:lastPrinted>2016-04-06T07:06:25Z</cp:lastPrinted>
  <dcterms:created xsi:type="dcterms:W3CDTF">2013-02-18T07:11:18Z</dcterms:created>
  <dcterms:modified xsi:type="dcterms:W3CDTF">2020-12-09T10:34:34Z</dcterms:modified>
</cp:coreProperties>
</file>