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30"/>
  </p:notesMasterIdLst>
  <p:handoutMasterIdLst>
    <p:handoutMasterId r:id="rId31"/>
  </p:handoutMasterIdLst>
  <p:sldIdLst>
    <p:sldId id="256" r:id="rId2"/>
    <p:sldId id="284" r:id="rId3"/>
    <p:sldId id="285" r:id="rId4"/>
    <p:sldId id="286" r:id="rId5"/>
    <p:sldId id="287" r:id="rId6"/>
    <p:sldId id="288" r:id="rId7"/>
    <p:sldId id="257" r:id="rId8"/>
    <p:sldId id="258" r:id="rId9"/>
    <p:sldId id="259" r:id="rId10"/>
    <p:sldId id="260" r:id="rId11"/>
    <p:sldId id="264" r:id="rId12"/>
    <p:sldId id="261" r:id="rId13"/>
    <p:sldId id="262" r:id="rId14"/>
    <p:sldId id="263" r:id="rId15"/>
    <p:sldId id="265" r:id="rId16"/>
    <p:sldId id="266" r:id="rId17"/>
    <p:sldId id="267" r:id="rId18"/>
    <p:sldId id="279" r:id="rId19"/>
    <p:sldId id="281" r:id="rId20"/>
    <p:sldId id="282" r:id="rId21"/>
    <p:sldId id="280" r:id="rId22"/>
    <p:sldId id="270" r:id="rId23"/>
    <p:sldId id="272" r:id="rId24"/>
    <p:sldId id="273" r:id="rId25"/>
    <p:sldId id="275" r:id="rId26"/>
    <p:sldId id="276" r:id="rId27"/>
    <p:sldId id="277" r:id="rId28"/>
    <p:sldId id="278" r:id="rId2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33"/>
    <a:srgbClr val="FDFA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304" autoAdjust="0"/>
    <p:restoredTop sz="86380" autoAdjust="0"/>
  </p:normalViewPr>
  <p:slideViewPr>
    <p:cSldViewPr snapToGrid="0" snapToObjects="1">
      <p:cViewPr varScale="1">
        <p:scale>
          <a:sx n="87" d="100"/>
          <a:sy n="87" d="100"/>
        </p:scale>
        <p:origin x="-1296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handoutMaster" Target="handoutMasters/handoutMaster1.xml"/><Relationship Id="rId32" Type="http://schemas.openxmlformats.org/officeDocument/2006/relationships/printerSettings" Target="printerSettings/printerSettings1.bin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A47771-BE1A-0F41-A2AB-502D986D5C71}" type="datetimeFigureOut">
              <a:rPr lang="en-US" smtClean="0"/>
              <a:t>8/6/15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2D281F-2346-EF47-A74C-E30C5D43A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34625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83CDE4-3FA1-6A4B-862D-E61F193A4941}" type="datetimeFigureOut">
              <a:rPr lang="en-US" smtClean="0"/>
              <a:t>8/6/15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E85131-72B0-344C-846D-7A83BD8CA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58637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Walk through Bernie’s Bistro MVC code.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85131-72B0-344C-846D-7A83BD8CA0B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2249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532386"/>
            <a:ext cx="7772400" cy="1615344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266261"/>
            <a:ext cx="6400800" cy="6604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52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12064" y="6327648"/>
            <a:ext cx="82295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Model – View – Controller: A Design Pattern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549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ingle Code B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0" indent="0">
              <a:buNone/>
              <a:defRPr sz="1600">
                <a:latin typeface="Andale Mono"/>
                <a:cs typeface="Andale Mono"/>
              </a:defRPr>
            </a:lvl1pPr>
            <a:lvl2pPr marL="457200" indent="0">
              <a:buNone/>
              <a:defRPr sz="1800">
                <a:latin typeface="Andale Mono"/>
                <a:cs typeface="Andale Mono"/>
              </a:defRPr>
            </a:lvl2pPr>
            <a:lvl3pPr>
              <a:defRPr sz="1800">
                <a:latin typeface="Andale Mono"/>
                <a:cs typeface="Andale Mono"/>
              </a:defRPr>
            </a:lvl3pPr>
            <a:lvl4pPr>
              <a:defRPr sz="1800">
                <a:latin typeface="Andale Mono"/>
                <a:cs typeface="Andale Mono"/>
              </a:defRPr>
            </a:lvl4pPr>
            <a:lvl5pPr>
              <a:defRPr sz="1800">
                <a:latin typeface="Andale Mono"/>
                <a:cs typeface="Andale Mono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12064" y="6327648"/>
            <a:ext cx="82295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Model – View – Controller: A Design Pattern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040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de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65377"/>
            <a:ext cx="4038600" cy="4158166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latin typeface="Andale Mono"/>
                <a:cs typeface="Andale Mono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65377"/>
            <a:ext cx="4038600" cy="4158166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latin typeface="Andale Mono"/>
                <a:cs typeface="Andale Mono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12064" y="6327648"/>
            <a:ext cx="82295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Model – View – Controller: A Design Pattern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900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12064" y="6327648"/>
            <a:ext cx="82295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Model – View – Controller: A Design Pattern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395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12064" y="6327648"/>
            <a:ext cx="82295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Model – View – Controller: A Design Pattern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417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0530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62667"/>
            <a:ext cx="8229600" cy="38777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12064" y="6327648"/>
            <a:ext cx="82295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Model – View – Controller: A Design Pattern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808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8" r:id="rId3"/>
    <p:sldLayoutId id="2147483664" r:id="rId4"/>
    <p:sldLayoutId id="2147483666" r:id="rId5"/>
    <p:sldLayoutId id="2147483667" r:id="rId6"/>
  </p:sldLayoutIdLst>
  <p:hf sldNum="0" hdr="0" dt="0"/>
  <p:txStyles>
    <p:titleStyle>
      <a:lvl1pPr algn="ctr" defTabSz="457200" rtl="0" eaLnBrk="1" latinLnBrk="0" hangingPunct="1">
        <a:spcBef>
          <a:spcPct val="0"/>
        </a:spcBef>
        <a:buNone/>
        <a:defRPr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accent3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accent3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accent3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Model – View – Controller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012266"/>
            <a:ext cx="6400800" cy="660400"/>
          </a:xfrm>
        </p:spPr>
        <p:txBody>
          <a:bodyPr/>
          <a:lstStyle/>
          <a:p>
            <a:r>
              <a:rPr lang="en-US" dirty="0" smtClean="0"/>
              <a:t>A Design Pattern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7990" y="6324603"/>
            <a:ext cx="2878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3"/>
                </a:solidFill>
              </a:rPr>
              <a:t>Author:  Torey Hickman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40410" y="6324603"/>
            <a:ext cx="2878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accent3"/>
                </a:solidFill>
              </a:rPr>
              <a:t>Phase 1:  Day 10</a:t>
            </a:r>
            <a:endParaRPr lang="en-US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01146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M-V-C Design Pattern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Model – View – Controller: A Design Pattern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12064" y="2723877"/>
            <a:ext cx="2150017" cy="3058909"/>
          </a:xfrm>
          <a:prstGeom prst="rect">
            <a:avLst/>
          </a:prstGeom>
          <a:solidFill>
            <a:srgbClr val="00A9B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200" dirty="0" smtClean="0">
                <a:solidFill>
                  <a:srgbClr val="F8F8F8"/>
                </a:solidFill>
              </a:rPr>
              <a:t>  </a:t>
            </a:r>
          </a:p>
          <a:p>
            <a:r>
              <a:rPr lang="en-US" sz="2200" dirty="0">
                <a:solidFill>
                  <a:srgbClr val="F8F8F8"/>
                </a:solidFill>
              </a:rPr>
              <a:t> </a:t>
            </a:r>
          </a:p>
        </p:txBody>
      </p:sp>
      <p:sp>
        <p:nvSpPr>
          <p:cNvPr id="5" name="Rectangle 4"/>
          <p:cNvSpPr/>
          <p:nvPr/>
        </p:nvSpPr>
        <p:spPr>
          <a:xfrm>
            <a:off x="3493911" y="2668662"/>
            <a:ext cx="2150017" cy="3058909"/>
          </a:xfrm>
          <a:prstGeom prst="rect">
            <a:avLst/>
          </a:prstGeom>
          <a:solidFill>
            <a:srgbClr val="EA4A3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>
              <a:solidFill>
                <a:srgbClr val="F8F8F8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36783" y="2723877"/>
            <a:ext cx="2150017" cy="3058909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>
              <a:solidFill>
                <a:srgbClr val="F8F8F8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Model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3493911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Controller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6536783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View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0105662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M-V-C Design Pattern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Model – View – Controller: A Design Pattern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493911" y="2668662"/>
            <a:ext cx="2150017" cy="3058909"/>
          </a:xfrm>
          <a:prstGeom prst="rect">
            <a:avLst/>
          </a:prstGeom>
          <a:solidFill>
            <a:srgbClr val="EA4A3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536783" y="2723877"/>
            <a:ext cx="2150017" cy="3058909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/>
          </a:p>
        </p:txBody>
      </p:sp>
      <p:sp>
        <p:nvSpPr>
          <p:cNvPr id="8" name="TextBox 7"/>
          <p:cNvSpPr txBox="1"/>
          <p:nvPr/>
        </p:nvSpPr>
        <p:spPr>
          <a:xfrm>
            <a:off x="457200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Model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3493911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Controller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6536783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View</a:t>
            </a:r>
            <a:endParaRPr lang="en-US" sz="3200" dirty="0"/>
          </a:p>
        </p:txBody>
      </p:sp>
      <p:sp>
        <p:nvSpPr>
          <p:cNvPr id="12" name="Rectangle 11"/>
          <p:cNvSpPr/>
          <p:nvPr/>
        </p:nvSpPr>
        <p:spPr>
          <a:xfrm>
            <a:off x="512064" y="2723877"/>
            <a:ext cx="2150017" cy="3058909"/>
          </a:xfrm>
          <a:prstGeom prst="rect">
            <a:avLst/>
          </a:prstGeom>
          <a:solidFill>
            <a:srgbClr val="00A9B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200" dirty="0" smtClean="0">
                <a:solidFill>
                  <a:schemeClr val="accent1"/>
                </a:solidFill>
              </a:rPr>
              <a:t> </a:t>
            </a:r>
            <a:endParaRPr lang="en-US" sz="2200" dirty="0">
              <a:solidFill>
                <a:schemeClr val="accent1"/>
              </a:solidFill>
            </a:endParaRPr>
          </a:p>
          <a:p>
            <a:pPr marL="111125"/>
            <a:r>
              <a:rPr lang="en-US" sz="2200" dirty="0" smtClean="0">
                <a:solidFill>
                  <a:schemeClr val="accent1"/>
                </a:solidFill>
              </a:rPr>
              <a:t>Data &amp;</a:t>
            </a:r>
          </a:p>
          <a:p>
            <a:pPr marL="111125"/>
            <a:r>
              <a:rPr lang="en-US" sz="2200" dirty="0" smtClean="0">
                <a:solidFill>
                  <a:schemeClr val="accent1"/>
                </a:solidFill>
              </a:rPr>
              <a:t>Business logic</a:t>
            </a:r>
          </a:p>
        </p:txBody>
      </p:sp>
    </p:spTree>
    <p:extLst>
      <p:ext uri="{BB962C8B-B14F-4D97-AF65-F5344CB8AC3E}">
        <p14:creationId xmlns:p14="http://schemas.microsoft.com/office/powerpoint/2010/main" val="25822571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M-V-C Design Pattern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Model – View – Controller: A Design Pattern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493911" y="2668662"/>
            <a:ext cx="2150017" cy="3058909"/>
          </a:xfrm>
          <a:prstGeom prst="rect">
            <a:avLst/>
          </a:prstGeom>
          <a:solidFill>
            <a:srgbClr val="EA4A3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536783" y="2723877"/>
            <a:ext cx="2150017" cy="3058909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/>
          </a:p>
        </p:txBody>
      </p:sp>
      <p:sp>
        <p:nvSpPr>
          <p:cNvPr id="8" name="TextBox 7"/>
          <p:cNvSpPr txBox="1"/>
          <p:nvPr/>
        </p:nvSpPr>
        <p:spPr>
          <a:xfrm>
            <a:off x="457200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Model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3493911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Controller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6536783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View</a:t>
            </a:r>
            <a:endParaRPr lang="en-US" sz="3200" dirty="0"/>
          </a:p>
        </p:txBody>
      </p:sp>
      <p:sp>
        <p:nvSpPr>
          <p:cNvPr id="12" name="Rectangle 11"/>
          <p:cNvSpPr/>
          <p:nvPr/>
        </p:nvSpPr>
        <p:spPr>
          <a:xfrm>
            <a:off x="512064" y="2723877"/>
            <a:ext cx="2150017" cy="3058909"/>
          </a:xfrm>
          <a:prstGeom prst="rect">
            <a:avLst/>
          </a:prstGeom>
          <a:solidFill>
            <a:srgbClr val="00A9B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200" dirty="0" smtClean="0">
                <a:solidFill>
                  <a:schemeClr val="accent1"/>
                </a:solidFill>
              </a:rPr>
              <a:t> </a:t>
            </a:r>
            <a:endParaRPr lang="en-US" sz="2200" dirty="0">
              <a:solidFill>
                <a:schemeClr val="accent1"/>
              </a:solidFill>
            </a:endParaRPr>
          </a:p>
          <a:p>
            <a:pPr marL="111125"/>
            <a:r>
              <a:rPr lang="en-US" sz="2200" dirty="0" smtClean="0">
                <a:solidFill>
                  <a:schemeClr val="accent1"/>
                </a:solidFill>
              </a:rPr>
              <a:t>Data &amp;</a:t>
            </a:r>
          </a:p>
          <a:p>
            <a:pPr marL="111125"/>
            <a:r>
              <a:rPr lang="en-US" sz="2200" dirty="0" smtClean="0">
                <a:solidFill>
                  <a:schemeClr val="accent1"/>
                </a:solidFill>
              </a:rPr>
              <a:t>Business logic</a:t>
            </a:r>
          </a:p>
          <a:p>
            <a:pPr marL="111125"/>
            <a:endParaRPr lang="en-US" sz="2200" dirty="0">
              <a:solidFill>
                <a:schemeClr val="accent1"/>
              </a:solidFill>
            </a:endParaRPr>
          </a:p>
          <a:p>
            <a:pPr marL="342900" indent="-231775" defTabSz="349250">
              <a:buFont typeface="Arial"/>
              <a:buChar char="•"/>
            </a:pPr>
            <a:r>
              <a:rPr lang="en-US" sz="2200" dirty="0" smtClean="0">
                <a:solidFill>
                  <a:schemeClr val="accent1"/>
                </a:solidFill>
              </a:rPr>
              <a:t>classes</a:t>
            </a:r>
          </a:p>
          <a:p>
            <a:pPr marL="342900" indent="-231775" defTabSz="349250">
              <a:buFont typeface="Arial"/>
              <a:buChar char="•"/>
            </a:pPr>
            <a:r>
              <a:rPr lang="en-US" sz="2200" dirty="0" smtClean="0">
                <a:solidFill>
                  <a:schemeClr val="accent1"/>
                </a:solidFill>
              </a:rPr>
              <a:t>modules</a:t>
            </a:r>
          </a:p>
          <a:p>
            <a:pPr marL="342900" indent="-231775" defTabSz="349250">
              <a:buFont typeface="Arial"/>
              <a:buChar char="•"/>
            </a:pPr>
            <a:r>
              <a:rPr lang="en-US" sz="2200" dirty="0" smtClean="0">
                <a:solidFill>
                  <a:schemeClr val="accent1"/>
                </a:solidFill>
              </a:rPr>
              <a:t>databases</a:t>
            </a:r>
          </a:p>
        </p:txBody>
      </p:sp>
    </p:spTree>
    <p:extLst>
      <p:ext uri="{BB962C8B-B14F-4D97-AF65-F5344CB8AC3E}">
        <p14:creationId xmlns:p14="http://schemas.microsoft.com/office/powerpoint/2010/main" val="18266719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M-V-C Design Pattern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Model – View – Controller: A Design Pattern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493911" y="2668662"/>
            <a:ext cx="2150017" cy="3058909"/>
          </a:xfrm>
          <a:prstGeom prst="rect">
            <a:avLst/>
          </a:prstGeom>
          <a:solidFill>
            <a:srgbClr val="EA4A3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2200" dirty="0">
              <a:solidFill>
                <a:srgbClr val="F8F8F8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36783" y="2723877"/>
            <a:ext cx="2150017" cy="3058909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200" dirty="0" smtClean="0">
                <a:solidFill>
                  <a:srgbClr val="F8F8F8"/>
                </a:solidFill>
              </a:rPr>
              <a:t>  </a:t>
            </a:r>
          </a:p>
          <a:p>
            <a:r>
              <a:rPr lang="en-US" sz="2200" dirty="0">
                <a:solidFill>
                  <a:srgbClr val="F8F8F8"/>
                </a:solidFill>
              </a:rPr>
              <a:t> </a:t>
            </a:r>
            <a:r>
              <a:rPr lang="en-US" sz="2200" dirty="0" smtClean="0">
                <a:solidFill>
                  <a:srgbClr val="F8F8F8"/>
                </a:solidFill>
              </a:rPr>
              <a:t> User interface</a:t>
            </a:r>
            <a:endParaRPr lang="en-US" sz="2200" dirty="0">
              <a:solidFill>
                <a:srgbClr val="F8F8F8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Model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3493911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Controller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6536783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View</a:t>
            </a:r>
            <a:endParaRPr lang="en-US" sz="3200" dirty="0"/>
          </a:p>
        </p:txBody>
      </p:sp>
      <p:sp>
        <p:nvSpPr>
          <p:cNvPr id="14" name="Rectangle 13"/>
          <p:cNvSpPr/>
          <p:nvPr/>
        </p:nvSpPr>
        <p:spPr>
          <a:xfrm>
            <a:off x="512064" y="2723877"/>
            <a:ext cx="2150017" cy="3058909"/>
          </a:xfrm>
          <a:prstGeom prst="rect">
            <a:avLst/>
          </a:prstGeom>
          <a:solidFill>
            <a:srgbClr val="00A9B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200" dirty="0" smtClean="0">
                <a:solidFill>
                  <a:schemeClr val="accent1"/>
                </a:solidFill>
              </a:rPr>
              <a:t> </a:t>
            </a:r>
            <a:endParaRPr lang="en-US" sz="2200" dirty="0">
              <a:solidFill>
                <a:schemeClr val="accent1"/>
              </a:solidFill>
            </a:endParaRPr>
          </a:p>
          <a:p>
            <a:pPr marL="111125"/>
            <a:r>
              <a:rPr lang="en-US" sz="2200" dirty="0" smtClean="0">
                <a:solidFill>
                  <a:schemeClr val="accent1"/>
                </a:solidFill>
              </a:rPr>
              <a:t>Data &amp;</a:t>
            </a:r>
          </a:p>
          <a:p>
            <a:pPr marL="111125"/>
            <a:r>
              <a:rPr lang="en-US" sz="2200" dirty="0" smtClean="0">
                <a:solidFill>
                  <a:schemeClr val="accent1"/>
                </a:solidFill>
              </a:rPr>
              <a:t>Business logic</a:t>
            </a:r>
          </a:p>
          <a:p>
            <a:pPr marL="111125"/>
            <a:endParaRPr lang="en-US" sz="2200" dirty="0">
              <a:solidFill>
                <a:schemeClr val="accent1"/>
              </a:solidFill>
            </a:endParaRPr>
          </a:p>
          <a:p>
            <a:pPr marL="342900" indent="-231775" defTabSz="349250">
              <a:buFont typeface="Arial"/>
              <a:buChar char="•"/>
            </a:pPr>
            <a:r>
              <a:rPr lang="en-US" sz="2200" dirty="0" smtClean="0">
                <a:solidFill>
                  <a:schemeClr val="accent1"/>
                </a:solidFill>
              </a:rPr>
              <a:t>classes</a:t>
            </a:r>
          </a:p>
          <a:p>
            <a:pPr marL="342900" indent="-231775" defTabSz="349250">
              <a:buFont typeface="Arial"/>
              <a:buChar char="•"/>
            </a:pPr>
            <a:r>
              <a:rPr lang="en-US" sz="2200" dirty="0" smtClean="0">
                <a:solidFill>
                  <a:schemeClr val="accent1"/>
                </a:solidFill>
              </a:rPr>
              <a:t>modules</a:t>
            </a:r>
          </a:p>
          <a:p>
            <a:pPr marL="342900" indent="-231775" defTabSz="349250">
              <a:buFont typeface="Arial"/>
              <a:buChar char="•"/>
            </a:pPr>
            <a:r>
              <a:rPr lang="en-US" sz="2200" dirty="0" smtClean="0">
                <a:solidFill>
                  <a:schemeClr val="accent1"/>
                </a:solidFill>
              </a:rPr>
              <a:t>databases</a:t>
            </a:r>
          </a:p>
        </p:txBody>
      </p:sp>
    </p:spTree>
    <p:extLst>
      <p:ext uri="{BB962C8B-B14F-4D97-AF65-F5344CB8AC3E}">
        <p14:creationId xmlns:p14="http://schemas.microsoft.com/office/powerpoint/2010/main" val="4107508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M-V-C Design Pattern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Model – View – Controller: A Design Pattern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493911" y="2668662"/>
            <a:ext cx="2150017" cy="3058909"/>
          </a:xfrm>
          <a:prstGeom prst="rect">
            <a:avLst/>
          </a:prstGeom>
          <a:solidFill>
            <a:srgbClr val="EA4A3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2200" dirty="0" smtClean="0">
              <a:solidFill>
                <a:srgbClr val="F8F8F8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36783" y="2723877"/>
            <a:ext cx="2150017" cy="3058909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r>
              <a:rPr lang="en-US" sz="2200" dirty="0" smtClean="0">
                <a:solidFill>
                  <a:srgbClr val="F8F8F8"/>
                </a:solidFill>
              </a:rPr>
              <a:t>User interface</a:t>
            </a:r>
          </a:p>
          <a:p>
            <a:pPr marL="111125"/>
            <a:endParaRPr lang="en-US" sz="2200" dirty="0">
              <a:solidFill>
                <a:srgbClr val="F8F8F8"/>
              </a:solidFill>
            </a:endParaRPr>
          </a:p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454025" indent="-342900">
              <a:buFont typeface="Arial"/>
              <a:buChar char="•"/>
            </a:pPr>
            <a:r>
              <a:rPr lang="en-US" sz="2200" dirty="0" smtClean="0">
                <a:solidFill>
                  <a:srgbClr val="F8F8F8"/>
                </a:solidFill>
              </a:rPr>
              <a:t>get input</a:t>
            </a:r>
          </a:p>
          <a:p>
            <a:pPr marL="454025" indent="-342900">
              <a:buFont typeface="Arial"/>
              <a:buChar char="•"/>
            </a:pPr>
            <a:r>
              <a:rPr lang="en-US" sz="2200" dirty="0" smtClean="0">
                <a:solidFill>
                  <a:srgbClr val="F8F8F8"/>
                </a:solidFill>
              </a:rPr>
              <a:t>display data from model</a:t>
            </a:r>
            <a:endParaRPr lang="en-US" sz="2200" dirty="0">
              <a:solidFill>
                <a:srgbClr val="F8F8F8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Model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3493911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Controller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6536783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View</a:t>
            </a:r>
            <a:endParaRPr lang="en-US" sz="3200" dirty="0"/>
          </a:p>
        </p:txBody>
      </p:sp>
      <p:sp>
        <p:nvSpPr>
          <p:cNvPr id="12" name="Rectangle 11"/>
          <p:cNvSpPr/>
          <p:nvPr/>
        </p:nvSpPr>
        <p:spPr>
          <a:xfrm>
            <a:off x="512064" y="2723877"/>
            <a:ext cx="2150017" cy="3058909"/>
          </a:xfrm>
          <a:prstGeom prst="rect">
            <a:avLst/>
          </a:prstGeom>
          <a:solidFill>
            <a:srgbClr val="00A9B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200" dirty="0" smtClean="0">
                <a:solidFill>
                  <a:schemeClr val="accent1"/>
                </a:solidFill>
              </a:rPr>
              <a:t> </a:t>
            </a:r>
            <a:endParaRPr lang="en-US" sz="2200" dirty="0">
              <a:solidFill>
                <a:schemeClr val="accent1"/>
              </a:solidFill>
            </a:endParaRPr>
          </a:p>
          <a:p>
            <a:pPr marL="111125"/>
            <a:r>
              <a:rPr lang="en-US" sz="2200" dirty="0" smtClean="0">
                <a:solidFill>
                  <a:schemeClr val="accent1"/>
                </a:solidFill>
              </a:rPr>
              <a:t>Data &amp;</a:t>
            </a:r>
          </a:p>
          <a:p>
            <a:pPr marL="111125"/>
            <a:r>
              <a:rPr lang="en-US" sz="2200" dirty="0" smtClean="0">
                <a:solidFill>
                  <a:schemeClr val="accent1"/>
                </a:solidFill>
              </a:rPr>
              <a:t>Business logic</a:t>
            </a:r>
          </a:p>
          <a:p>
            <a:pPr marL="111125"/>
            <a:endParaRPr lang="en-US" sz="2200" dirty="0">
              <a:solidFill>
                <a:schemeClr val="accent1"/>
              </a:solidFill>
            </a:endParaRPr>
          </a:p>
          <a:p>
            <a:pPr marL="342900" indent="-231775" defTabSz="349250">
              <a:buFont typeface="Arial"/>
              <a:buChar char="•"/>
            </a:pPr>
            <a:r>
              <a:rPr lang="en-US" sz="2200" dirty="0" smtClean="0">
                <a:solidFill>
                  <a:schemeClr val="accent1"/>
                </a:solidFill>
              </a:rPr>
              <a:t>classes</a:t>
            </a:r>
          </a:p>
          <a:p>
            <a:pPr marL="342900" indent="-231775" defTabSz="349250">
              <a:buFont typeface="Arial"/>
              <a:buChar char="•"/>
            </a:pPr>
            <a:r>
              <a:rPr lang="en-US" sz="2200" dirty="0" smtClean="0">
                <a:solidFill>
                  <a:schemeClr val="accent1"/>
                </a:solidFill>
              </a:rPr>
              <a:t>modules</a:t>
            </a:r>
          </a:p>
          <a:p>
            <a:pPr marL="342900" indent="-231775" defTabSz="349250">
              <a:buFont typeface="Arial"/>
              <a:buChar char="•"/>
            </a:pPr>
            <a:r>
              <a:rPr lang="en-US" sz="2200" dirty="0" smtClean="0">
                <a:solidFill>
                  <a:schemeClr val="accent1"/>
                </a:solidFill>
              </a:rPr>
              <a:t>databases</a:t>
            </a:r>
          </a:p>
        </p:txBody>
      </p:sp>
    </p:spTree>
    <p:extLst>
      <p:ext uri="{BB962C8B-B14F-4D97-AF65-F5344CB8AC3E}">
        <p14:creationId xmlns:p14="http://schemas.microsoft.com/office/powerpoint/2010/main" val="5072958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M-V-C Design Pattern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Model – View – Controller: A Design Pattern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493911" y="2668662"/>
            <a:ext cx="2150017" cy="3058909"/>
          </a:xfrm>
          <a:prstGeom prst="rect">
            <a:avLst/>
          </a:prstGeom>
          <a:solidFill>
            <a:srgbClr val="EA4A3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r>
              <a:rPr lang="en-US" sz="2200" dirty="0" smtClean="0">
                <a:solidFill>
                  <a:srgbClr val="F8F8F8"/>
                </a:solidFill>
              </a:rPr>
              <a:t>Communicate</a:t>
            </a:r>
          </a:p>
        </p:txBody>
      </p:sp>
      <p:sp>
        <p:nvSpPr>
          <p:cNvPr id="6" name="Rectangle 5"/>
          <p:cNvSpPr/>
          <p:nvPr/>
        </p:nvSpPr>
        <p:spPr>
          <a:xfrm>
            <a:off x="6536783" y="2723877"/>
            <a:ext cx="2150017" cy="3058909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r>
              <a:rPr lang="en-US" sz="2200" dirty="0" smtClean="0">
                <a:solidFill>
                  <a:srgbClr val="F8F8F8"/>
                </a:solidFill>
              </a:rPr>
              <a:t>User interface</a:t>
            </a:r>
          </a:p>
          <a:p>
            <a:pPr marL="111125"/>
            <a:endParaRPr lang="en-US" sz="2200" dirty="0">
              <a:solidFill>
                <a:srgbClr val="F8F8F8"/>
              </a:solidFill>
            </a:endParaRPr>
          </a:p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454025" indent="-342900">
              <a:buFont typeface="Arial"/>
              <a:buChar char="•"/>
            </a:pPr>
            <a:r>
              <a:rPr lang="en-US" sz="2200" dirty="0" smtClean="0">
                <a:solidFill>
                  <a:srgbClr val="F8F8F8"/>
                </a:solidFill>
              </a:rPr>
              <a:t>get input</a:t>
            </a:r>
          </a:p>
          <a:p>
            <a:pPr marL="454025" indent="-342900">
              <a:buFont typeface="Arial"/>
              <a:buChar char="•"/>
            </a:pPr>
            <a:r>
              <a:rPr lang="en-US" sz="2200" dirty="0" smtClean="0">
                <a:solidFill>
                  <a:srgbClr val="F8F8F8"/>
                </a:solidFill>
              </a:rPr>
              <a:t>display data from model</a:t>
            </a:r>
            <a:endParaRPr lang="en-US" sz="2200" dirty="0">
              <a:solidFill>
                <a:srgbClr val="F8F8F8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Model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3493911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Controller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6536783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View</a:t>
            </a:r>
            <a:endParaRPr lang="en-US" sz="3200" dirty="0"/>
          </a:p>
        </p:txBody>
      </p:sp>
      <p:sp>
        <p:nvSpPr>
          <p:cNvPr id="12" name="Rectangle 11"/>
          <p:cNvSpPr/>
          <p:nvPr/>
        </p:nvSpPr>
        <p:spPr>
          <a:xfrm>
            <a:off x="512064" y="2723877"/>
            <a:ext cx="2150017" cy="3058909"/>
          </a:xfrm>
          <a:prstGeom prst="rect">
            <a:avLst/>
          </a:prstGeom>
          <a:solidFill>
            <a:srgbClr val="00A9B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200" dirty="0" smtClean="0">
                <a:solidFill>
                  <a:schemeClr val="accent1"/>
                </a:solidFill>
              </a:rPr>
              <a:t> </a:t>
            </a:r>
            <a:endParaRPr lang="en-US" sz="2200" dirty="0">
              <a:solidFill>
                <a:schemeClr val="accent1"/>
              </a:solidFill>
            </a:endParaRPr>
          </a:p>
          <a:p>
            <a:pPr marL="111125"/>
            <a:r>
              <a:rPr lang="en-US" sz="2200" dirty="0" smtClean="0">
                <a:solidFill>
                  <a:schemeClr val="accent1"/>
                </a:solidFill>
              </a:rPr>
              <a:t>Data &amp;</a:t>
            </a:r>
          </a:p>
          <a:p>
            <a:pPr marL="111125"/>
            <a:r>
              <a:rPr lang="en-US" sz="2200" dirty="0" smtClean="0">
                <a:solidFill>
                  <a:schemeClr val="accent1"/>
                </a:solidFill>
              </a:rPr>
              <a:t>Business logic</a:t>
            </a:r>
          </a:p>
          <a:p>
            <a:pPr marL="111125"/>
            <a:endParaRPr lang="en-US" sz="2200" dirty="0">
              <a:solidFill>
                <a:schemeClr val="accent1"/>
              </a:solidFill>
            </a:endParaRPr>
          </a:p>
          <a:p>
            <a:pPr marL="342900" indent="-231775" defTabSz="349250">
              <a:buFont typeface="Arial"/>
              <a:buChar char="•"/>
            </a:pPr>
            <a:r>
              <a:rPr lang="en-US" sz="2200" dirty="0" smtClean="0">
                <a:solidFill>
                  <a:schemeClr val="accent1"/>
                </a:solidFill>
              </a:rPr>
              <a:t>classes</a:t>
            </a:r>
          </a:p>
          <a:p>
            <a:pPr marL="342900" indent="-231775" defTabSz="349250">
              <a:buFont typeface="Arial"/>
              <a:buChar char="•"/>
            </a:pPr>
            <a:r>
              <a:rPr lang="en-US" sz="2200" dirty="0" smtClean="0">
                <a:solidFill>
                  <a:schemeClr val="accent1"/>
                </a:solidFill>
              </a:rPr>
              <a:t>modules</a:t>
            </a:r>
          </a:p>
          <a:p>
            <a:pPr marL="342900" indent="-231775" defTabSz="349250">
              <a:buFont typeface="Arial"/>
              <a:buChar char="•"/>
            </a:pPr>
            <a:r>
              <a:rPr lang="en-US" sz="2200" dirty="0" smtClean="0">
                <a:solidFill>
                  <a:schemeClr val="accent1"/>
                </a:solidFill>
              </a:rPr>
              <a:t>databases</a:t>
            </a:r>
          </a:p>
        </p:txBody>
      </p:sp>
    </p:spTree>
    <p:extLst>
      <p:ext uri="{BB962C8B-B14F-4D97-AF65-F5344CB8AC3E}">
        <p14:creationId xmlns:p14="http://schemas.microsoft.com/office/powerpoint/2010/main" val="18765456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M-V-C Design Pattern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Model – View – Controller: A Design Pattern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493911" y="2668662"/>
            <a:ext cx="2150017" cy="3058909"/>
          </a:xfrm>
          <a:prstGeom prst="rect">
            <a:avLst/>
          </a:prstGeom>
          <a:solidFill>
            <a:srgbClr val="EA4A3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r>
              <a:rPr lang="en-US" sz="2200" dirty="0" smtClean="0">
                <a:solidFill>
                  <a:srgbClr val="F8F8F8"/>
                </a:solidFill>
              </a:rPr>
              <a:t>Communicate</a:t>
            </a:r>
          </a:p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endParaRPr lang="en-US" sz="2200" dirty="0">
              <a:solidFill>
                <a:srgbClr val="F8F8F8"/>
              </a:solidFill>
            </a:endParaRPr>
          </a:p>
          <a:p>
            <a:pPr marL="295275" indent="-184150" defTabSz="349250">
              <a:buFont typeface="Arial"/>
              <a:buChar char="•"/>
            </a:pPr>
            <a:r>
              <a:rPr lang="en-US" sz="2200" dirty="0" smtClean="0">
                <a:solidFill>
                  <a:srgbClr val="F8F8F8"/>
                </a:solidFill>
              </a:rPr>
              <a:t>handle input</a:t>
            </a:r>
          </a:p>
          <a:p>
            <a:pPr marL="295275" indent="-184150">
              <a:buFont typeface="Arial"/>
              <a:buChar char="•"/>
            </a:pPr>
            <a:r>
              <a:rPr lang="en-US" sz="2200" dirty="0" smtClean="0">
                <a:solidFill>
                  <a:srgbClr val="F8F8F8"/>
                </a:solidFill>
              </a:rPr>
              <a:t>update model</a:t>
            </a:r>
          </a:p>
          <a:p>
            <a:pPr marL="295275" indent="-184150">
              <a:buFont typeface="Arial"/>
              <a:buChar char="•"/>
            </a:pPr>
            <a:r>
              <a:rPr lang="en-US" sz="2200" dirty="0" smtClean="0">
                <a:solidFill>
                  <a:srgbClr val="F8F8F8"/>
                </a:solidFill>
              </a:rPr>
              <a:t>send data to view</a:t>
            </a:r>
          </a:p>
        </p:txBody>
      </p:sp>
      <p:sp>
        <p:nvSpPr>
          <p:cNvPr id="6" name="Rectangle 5"/>
          <p:cNvSpPr/>
          <p:nvPr/>
        </p:nvSpPr>
        <p:spPr>
          <a:xfrm>
            <a:off x="6536783" y="2723877"/>
            <a:ext cx="2150017" cy="3058909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r>
              <a:rPr lang="en-US" sz="2200" dirty="0" smtClean="0">
                <a:solidFill>
                  <a:srgbClr val="F8F8F8"/>
                </a:solidFill>
              </a:rPr>
              <a:t>User interface</a:t>
            </a:r>
          </a:p>
          <a:p>
            <a:pPr marL="111125"/>
            <a:endParaRPr lang="en-US" sz="2200" dirty="0">
              <a:solidFill>
                <a:srgbClr val="F8F8F8"/>
              </a:solidFill>
            </a:endParaRPr>
          </a:p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454025" indent="-342900">
              <a:buFont typeface="Arial"/>
              <a:buChar char="•"/>
            </a:pPr>
            <a:r>
              <a:rPr lang="en-US" sz="2200" dirty="0" smtClean="0">
                <a:solidFill>
                  <a:srgbClr val="F8F8F8"/>
                </a:solidFill>
              </a:rPr>
              <a:t>get input</a:t>
            </a:r>
          </a:p>
          <a:p>
            <a:pPr marL="454025" indent="-342900">
              <a:buFont typeface="Arial"/>
              <a:buChar char="•"/>
            </a:pPr>
            <a:r>
              <a:rPr lang="en-US" sz="2200" dirty="0" smtClean="0">
                <a:solidFill>
                  <a:srgbClr val="F8F8F8"/>
                </a:solidFill>
              </a:rPr>
              <a:t>display data from model</a:t>
            </a:r>
            <a:endParaRPr lang="en-US" sz="2200" dirty="0">
              <a:solidFill>
                <a:srgbClr val="F8F8F8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Model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3493911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Controller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6536783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View</a:t>
            </a:r>
            <a:endParaRPr lang="en-US" sz="3200" dirty="0"/>
          </a:p>
        </p:txBody>
      </p:sp>
      <p:sp>
        <p:nvSpPr>
          <p:cNvPr id="12" name="Rectangle 11"/>
          <p:cNvSpPr/>
          <p:nvPr/>
        </p:nvSpPr>
        <p:spPr>
          <a:xfrm>
            <a:off x="512064" y="2723877"/>
            <a:ext cx="2150017" cy="3058909"/>
          </a:xfrm>
          <a:prstGeom prst="rect">
            <a:avLst/>
          </a:prstGeom>
          <a:solidFill>
            <a:srgbClr val="00A9B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200" dirty="0" smtClean="0">
                <a:solidFill>
                  <a:schemeClr val="accent1"/>
                </a:solidFill>
              </a:rPr>
              <a:t> </a:t>
            </a:r>
            <a:endParaRPr lang="en-US" sz="2200" dirty="0">
              <a:solidFill>
                <a:schemeClr val="accent1"/>
              </a:solidFill>
            </a:endParaRPr>
          </a:p>
          <a:p>
            <a:pPr marL="111125"/>
            <a:r>
              <a:rPr lang="en-US" sz="2200" dirty="0" smtClean="0">
                <a:solidFill>
                  <a:schemeClr val="accent1"/>
                </a:solidFill>
              </a:rPr>
              <a:t>Data &amp;</a:t>
            </a:r>
          </a:p>
          <a:p>
            <a:pPr marL="111125"/>
            <a:r>
              <a:rPr lang="en-US" sz="2200" dirty="0" smtClean="0">
                <a:solidFill>
                  <a:schemeClr val="accent1"/>
                </a:solidFill>
              </a:rPr>
              <a:t>Business logic</a:t>
            </a:r>
          </a:p>
          <a:p>
            <a:pPr marL="111125"/>
            <a:endParaRPr lang="en-US" sz="2200" dirty="0">
              <a:solidFill>
                <a:schemeClr val="accent1"/>
              </a:solidFill>
            </a:endParaRPr>
          </a:p>
          <a:p>
            <a:pPr marL="342900" indent="-231775" defTabSz="349250">
              <a:buFont typeface="Arial"/>
              <a:buChar char="•"/>
            </a:pPr>
            <a:r>
              <a:rPr lang="en-US" sz="2200" dirty="0" smtClean="0">
                <a:solidFill>
                  <a:schemeClr val="accent1"/>
                </a:solidFill>
              </a:rPr>
              <a:t>classes</a:t>
            </a:r>
          </a:p>
          <a:p>
            <a:pPr marL="342900" indent="-231775" defTabSz="349250">
              <a:buFont typeface="Arial"/>
              <a:buChar char="•"/>
            </a:pPr>
            <a:r>
              <a:rPr lang="en-US" sz="2200" dirty="0" smtClean="0">
                <a:solidFill>
                  <a:schemeClr val="accent1"/>
                </a:solidFill>
              </a:rPr>
              <a:t>modules</a:t>
            </a:r>
          </a:p>
          <a:p>
            <a:pPr marL="342900" indent="-231775" defTabSz="349250">
              <a:buFont typeface="Arial"/>
              <a:buChar char="•"/>
            </a:pPr>
            <a:r>
              <a:rPr lang="en-US" sz="2200" dirty="0" smtClean="0">
                <a:solidFill>
                  <a:schemeClr val="accent1"/>
                </a:solidFill>
              </a:rPr>
              <a:t>databases</a:t>
            </a:r>
          </a:p>
        </p:txBody>
      </p:sp>
    </p:spTree>
    <p:extLst>
      <p:ext uri="{BB962C8B-B14F-4D97-AF65-F5344CB8AC3E}">
        <p14:creationId xmlns:p14="http://schemas.microsoft.com/office/powerpoint/2010/main" val="19091703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M-V-C Bernie’s Bistro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would Bernie’s Bistro look following the M-V-C pattern?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Model – View – Controller: A Design Pattern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4056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M-V-C Bernie’s Bistro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Model – View – Controller: A Design Pattern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12064" y="2723877"/>
            <a:ext cx="2150017" cy="3058909"/>
          </a:xfrm>
          <a:prstGeom prst="rect">
            <a:avLst/>
          </a:prstGeom>
          <a:solidFill>
            <a:srgbClr val="00A9B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200" dirty="0" smtClean="0">
                <a:solidFill>
                  <a:schemeClr val="accent1"/>
                </a:solidFill>
              </a:rPr>
              <a:t> </a:t>
            </a:r>
            <a:endParaRPr lang="en-US" sz="2200" dirty="0">
              <a:solidFill>
                <a:schemeClr val="accent1"/>
              </a:solidFill>
            </a:endParaRPr>
          </a:p>
          <a:p>
            <a:pPr marL="111125"/>
            <a:r>
              <a:rPr lang="en-US" sz="2200" dirty="0" smtClean="0">
                <a:solidFill>
                  <a:schemeClr val="accent1"/>
                </a:solidFill>
              </a:rPr>
              <a:t>Data &amp;</a:t>
            </a:r>
          </a:p>
          <a:p>
            <a:pPr marL="111125"/>
            <a:r>
              <a:rPr lang="en-US" sz="2200" dirty="0" smtClean="0">
                <a:solidFill>
                  <a:schemeClr val="accent1"/>
                </a:solidFill>
              </a:rPr>
              <a:t>Business logic</a:t>
            </a:r>
          </a:p>
          <a:p>
            <a:pPr marL="111125"/>
            <a:endParaRPr lang="en-US" sz="2200" dirty="0">
              <a:solidFill>
                <a:schemeClr val="accent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493911" y="2668662"/>
            <a:ext cx="2150017" cy="3058909"/>
          </a:xfrm>
          <a:prstGeom prst="rect">
            <a:avLst/>
          </a:prstGeom>
          <a:solidFill>
            <a:srgbClr val="EA4A3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r>
              <a:rPr lang="en-US" sz="2200" dirty="0" smtClean="0">
                <a:solidFill>
                  <a:srgbClr val="F8F8F8"/>
                </a:solidFill>
              </a:rPr>
              <a:t>Communicate</a:t>
            </a:r>
          </a:p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endParaRPr lang="en-US" sz="2200" dirty="0">
              <a:solidFill>
                <a:srgbClr val="F8F8F8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36783" y="2723877"/>
            <a:ext cx="2150017" cy="3058909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r>
              <a:rPr lang="en-US" sz="2200" dirty="0" smtClean="0">
                <a:solidFill>
                  <a:srgbClr val="F8F8F8"/>
                </a:solidFill>
              </a:rPr>
              <a:t>User interface</a:t>
            </a:r>
          </a:p>
          <a:p>
            <a:pPr marL="111125"/>
            <a:endParaRPr lang="en-US" sz="2200" dirty="0">
              <a:solidFill>
                <a:srgbClr val="F8F8F8"/>
              </a:solidFill>
            </a:endParaRPr>
          </a:p>
          <a:p>
            <a:pPr marL="111125"/>
            <a:endParaRPr lang="en-US" sz="2200" dirty="0" smtClean="0">
              <a:solidFill>
                <a:srgbClr val="F8F8F8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Model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3493911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Controller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6536783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View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5048885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M-V-C Bernie’s Bistro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Model – View – Controller: A Design Pattern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12064" y="2723877"/>
            <a:ext cx="2150017" cy="3058909"/>
          </a:xfrm>
          <a:prstGeom prst="rect">
            <a:avLst/>
          </a:prstGeom>
          <a:solidFill>
            <a:srgbClr val="00A9B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200" dirty="0" smtClean="0">
                <a:solidFill>
                  <a:schemeClr val="accent1"/>
                </a:solidFill>
              </a:rPr>
              <a:t> </a:t>
            </a:r>
            <a:endParaRPr lang="en-US" sz="2200" dirty="0">
              <a:solidFill>
                <a:schemeClr val="accent1"/>
              </a:solidFill>
            </a:endParaRPr>
          </a:p>
          <a:p>
            <a:pPr marL="111125"/>
            <a:r>
              <a:rPr lang="en-US" sz="2200" dirty="0" smtClean="0">
                <a:solidFill>
                  <a:schemeClr val="accent1"/>
                </a:solidFill>
              </a:rPr>
              <a:t>Data &amp;</a:t>
            </a:r>
          </a:p>
          <a:p>
            <a:pPr marL="111125"/>
            <a:r>
              <a:rPr lang="en-US" sz="2200" dirty="0" smtClean="0">
                <a:solidFill>
                  <a:schemeClr val="accent1"/>
                </a:solidFill>
              </a:rPr>
              <a:t>Business logic</a:t>
            </a:r>
          </a:p>
          <a:p>
            <a:pPr marL="111125"/>
            <a:endParaRPr lang="en-US" sz="2200" dirty="0" smtClean="0">
              <a:solidFill>
                <a:schemeClr val="accent1"/>
              </a:solidFill>
            </a:endParaRPr>
          </a:p>
          <a:p>
            <a:pPr marL="349250" indent="-238125">
              <a:buFont typeface="Arial"/>
              <a:buChar char="•"/>
            </a:pPr>
            <a:r>
              <a:rPr lang="en-US" sz="2200" dirty="0" smtClean="0">
                <a:solidFill>
                  <a:schemeClr val="accent1"/>
                </a:solidFill>
              </a:rPr>
              <a:t>Bistro</a:t>
            </a:r>
          </a:p>
          <a:p>
            <a:pPr marL="349250" indent="-238125">
              <a:buFont typeface="Arial"/>
              <a:buChar char="•"/>
            </a:pPr>
            <a:r>
              <a:rPr lang="en-US" sz="2200" dirty="0" smtClean="0">
                <a:solidFill>
                  <a:schemeClr val="accent1"/>
                </a:solidFill>
              </a:rPr>
              <a:t>Recipe</a:t>
            </a:r>
          </a:p>
          <a:p>
            <a:pPr marL="349250" indent="-238125">
              <a:buFont typeface="Arial"/>
              <a:buChar char="•"/>
            </a:pPr>
            <a:r>
              <a:rPr lang="en-US" sz="2200" dirty="0" err="1" smtClean="0">
                <a:solidFill>
                  <a:schemeClr val="accent1"/>
                </a:solidFill>
              </a:rPr>
              <a:t>CSVParsing</a:t>
            </a:r>
            <a:endParaRPr lang="en-US" sz="2200" dirty="0">
              <a:solidFill>
                <a:schemeClr val="accent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493911" y="2668662"/>
            <a:ext cx="2150017" cy="3058909"/>
          </a:xfrm>
          <a:prstGeom prst="rect">
            <a:avLst/>
          </a:prstGeom>
          <a:solidFill>
            <a:srgbClr val="EA4A3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r>
              <a:rPr lang="en-US" sz="2200" dirty="0" smtClean="0">
                <a:solidFill>
                  <a:srgbClr val="F8F8F8"/>
                </a:solidFill>
              </a:rPr>
              <a:t>Communicate</a:t>
            </a:r>
          </a:p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endParaRPr lang="en-US" sz="2200" dirty="0">
              <a:solidFill>
                <a:srgbClr val="F8F8F8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36783" y="2723877"/>
            <a:ext cx="2150017" cy="3058909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r>
              <a:rPr lang="en-US" sz="2200" dirty="0" smtClean="0">
                <a:solidFill>
                  <a:srgbClr val="F8F8F8"/>
                </a:solidFill>
              </a:rPr>
              <a:t>User interface</a:t>
            </a:r>
          </a:p>
          <a:p>
            <a:pPr marL="111125"/>
            <a:endParaRPr lang="en-US" sz="2200" dirty="0">
              <a:solidFill>
                <a:srgbClr val="F8F8F8"/>
              </a:solidFill>
            </a:endParaRPr>
          </a:p>
          <a:p>
            <a:pPr marL="111125"/>
            <a:endParaRPr lang="en-US" sz="2200" dirty="0" smtClean="0">
              <a:solidFill>
                <a:srgbClr val="F8F8F8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Model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3493911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Controller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6536783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View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6719475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500" dirty="0" smtClean="0"/>
              <a:t>Where do you put it?</a:t>
            </a:r>
          </a:p>
          <a:p>
            <a:r>
              <a:rPr lang="en-US" sz="2500" dirty="0" smtClean="0"/>
              <a:t>Testing methods that end in puts is </a:t>
            </a:r>
            <a:r>
              <a:rPr lang="en-US" sz="2500" dirty="0" err="1" smtClean="0"/>
              <a:t>nooo</a:t>
            </a:r>
            <a:r>
              <a:rPr lang="en-US" sz="2500" dirty="0" smtClean="0"/>
              <a:t> good.</a:t>
            </a:r>
          </a:p>
          <a:p>
            <a:r>
              <a:rPr lang="en-US" sz="2500" dirty="0" smtClean="0"/>
              <a:t>Whose business is it talking to users?</a:t>
            </a:r>
          </a:p>
          <a:p>
            <a:r>
              <a:rPr lang="en-US" sz="2500" dirty="0" smtClean="0"/>
              <a:t>What about displaying?</a:t>
            </a:r>
          </a:p>
          <a:p>
            <a:r>
              <a:rPr lang="en-US" sz="2500" dirty="0" smtClean="0"/>
              <a:t>Should your classes all know how to parse user input?</a:t>
            </a:r>
          </a:p>
          <a:p>
            <a:pPr marL="45720" indent="0">
              <a:buNone/>
            </a:pPr>
            <a:endParaRPr lang="en-US" sz="2500" dirty="0"/>
          </a:p>
          <a:p>
            <a:pPr marL="45720" indent="0" algn="ctr">
              <a:buNone/>
            </a:pPr>
            <a:r>
              <a:rPr lang="en-US" sz="2500" dirty="0" smtClean="0"/>
              <a:t>I DON’T THINK SO.</a:t>
            </a:r>
            <a:endParaRPr lang="en-US" sz="25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INTERACTION IS WEIRD.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112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M-V-C Bernie’s Bistro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Model – View – Controller: A Design Pattern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12064" y="2723877"/>
            <a:ext cx="2150017" cy="3058909"/>
          </a:xfrm>
          <a:prstGeom prst="rect">
            <a:avLst/>
          </a:prstGeom>
          <a:solidFill>
            <a:srgbClr val="00A9B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200" dirty="0" smtClean="0">
                <a:solidFill>
                  <a:schemeClr val="accent1"/>
                </a:solidFill>
              </a:rPr>
              <a:t> </a:t>
            </a:r>
            <a:endParaRPr lang="en-US" sz="2200" dirty="0">
              <a:solidFill>
                <a:schemeClr val="accent1"/>
              </a:solidFill>
            </a:endParaRPr>
          </a:p>
          <a:p>
            <a:pPr marL="111125"/>
            <a:r>
              <a:rPr lang="en-US" sz="2200" dirty="0" smtClean="0">
                <a:solidFill>
                  <a:schemeClr val="accent1"/>
                </a:solidFill>
              </a:rPr>
              <a:t>Data &amp;</a:t>
            </a:r>
          </a:p>
          <a:p>
            <a:pPr marL="111125"/>
            <a:r>
              <a:rPr lang="en-US" sz="2200" dirty="0" smtClean="0">
                <a:solidFill>
                  <a:schemeClr val="accent1"/>
                </a:solidFill>
              </a:rPr>
              <a:t>Business logic</a:t>
            </a:r>
          </a:p>
          <a:p>
            <a:pPr marL="111125"/>
            <a:endParaRPr lang="en-US" sz="2200" dirty="0" smtClean="0">
              <a:solidFill>
                <a:schemeClr val="accent1"/>
              </a:solidFill>
            </a:endParaRPr>
          </a:p>
          <a:p>
            <a:pPr marL="349250" indent="-238125">
              <a:buFont typeface="Arial"/>
              <a:buChar char="•"/>
            </a:pPr>
            <a:r>
              <a:rPr lang="en-US" sz="2200" dirty="0" smtClean="0">
                <a:solidFill>
                  <a:schemeClr val="accent1"/>
                </a:solidFill>
              </a:rPr>
              <a:t>Bistro</a:t>
            </a:r>
          </a:p>
          <a:p>
            <a:pPr marL="349250" indent="-238125">
              <a:buFont typeface="Arial"/>
              <a:buChar char="•"/>
            </a:pPr>
            <a:r>
              <a:rPr lang="en-US" sz="2200" dirty="0" smtClean="0">
                <a:solidFill>
                  <a:schemeClr val="accent1"/>
                </a:solidFill>
              </a:rPr>
              <a:t>Recipe</a:t>
            </a:r>
          </a:p>
          <a:p>
            <a:pPr marL="349250" indent="-238125">
              <a:buFont typeface="Arial"/>
              <a:buChar char="•"/>
            </a:pPr>
            <a:r>
              <a:rPr lang="en-US" sz="2200" dirty="0" err="1" smtClean="0">
                <a:solidFill>
                  <a:schemeClr val="accent1"/>
                </a:solidFill>
              </a:rPr>
              <a:t>CSVParsing</a:t>
            </a:r>
            <a:endParaRPr lang="en-US" sz="2200" dirty="0">
              <a:solidFill>
                <a:schemeClr val="accent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493911" y="2668662"/>
            <a:ext cx="2150017" cy="3058909"/>
          </a:xfrm>
          <a:prstGeom prst="rect">
            <a:avLst/>
          </a:prstGeom>
          <a:solidFill>
            <a:srgbClr val="EA4A3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r>
              <a:rPr lang="en-US" sz="2200" dirty="0" smtClean="0">
                <a:solidFill>
                  <a:srgbClr val="F8F8F8"/>
                </a:solidFill>
              </a:rPr>
              <a:t>Communicate</a:t>
            </a:r>
          </a:p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endParaRPr lang="en-US" sz="2200" dirty="0">
              <a:solidFill>
                <a:srgbClr val="F8F8F8"/>
              </a:solidFill>
            </a:endParaRPr>
          </a:p>
          <a:p>
            <a:pPr marL="349250" indent="-238125">
              <a:buFont typeface="Arial"/>
              <a:buChar char="•"/>
            </a:pPr>
            <a:r>
              <a:rPr lang="en-US" sz="2200" dirty="0" smtClean="0">
                <a:solidFill>
                  <a:srgbClr val="F8F8F8"/>
                </a:solidFill>
              </a:rPr>
              <a:t>Bistro-Controller</a:t>
            </a:r>
          </a:p>
          <a:p>
            <a:pPr marL="111125"/>
            <a:endParaRPr lang="en-US" sz="2200" dirty="0">
              <a:solidFill>
                <a:srgbClr val="F8F8F8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36783" y="2723877"/>
            <a:ext cx="2150017" cy="3058909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r>
              <a:rPr lang="en-US" sz="2200" dirty="0" smtClean="0">
                <a:solidFill>
                  <a:srgbClr val="F8F8F8"/>
                </a:solidFill>
              </a:rPr>
              <a:t>User interface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200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Model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3493911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Controller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6536783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View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3990055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M-V-C Bernie’s Bistro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Model – View – Controller: A Design Pattern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12064" y="2723877"/>
            <a:ext cx="2150017" cy="3058909"/>
          </a:xfrm>
          <a:prstGeom prst="rect">
            <a:avLst/>
          </a:prstGeom>
          <a:solidFill>
            <a:srgbClr val="00A9B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200" dirty="0" smtClean="0">
                <a:solidFill>
                  <a:schemeClr val="accent1"/>
                </a:solidFill>
              </a:rPr>
              <a:t> </a:t>
            </a:r>
            <a:endParaRPr lang="en-US" sz="2200" dirty="0">
              <a:solidFill>
                <a:schemeClr val="accent1"/>
              </a:solidFill>
            </a:endParaRPr>
          </a:p>
          <a:p>
            <a:pPr marL="111125"/>
            <a:r>
              <a:rPr lang="en-US" sz="2200" dirty="0" smtClean="0">
                <a:solidFill>
                  <a:schemeClr val="accent1"/>
                </a:solidFill>
              </a:rPr>
              <a:t>Data &amp;</a:t>
            </a:r>
          </a:p>
          <a:p>
            <a:pPr marL="111125"/>
            <a:r>
              <a:rPr lang="en-US" sz="2200" dirty="0" smtClean="0">
                <a:solidFill>
                  <a:schemeClr val="accent1"/>
                </a:solidFill>
              </a:rPr>
              <a:t>Business logic</a:t>
            </a:r>
          </a:p>
          <a:p>
            <a:pPr marL="111125"/>
            <a:endParaRPr lang="en-US" sz="2200" dirty="0" smtClean="0">
              <a:solidFill>
                <a:schemeClr val="accent1"/>
              </a:solidFill>
            </a:endParaRPr>
          </a:p>
          <a:p>
            <a:pPr marL="349250" indent="-238125">
              <a:buFont typeface="Arial"/>
              <a:buChar char="•"/>
            </a:pPr>
            <a:r>
              <a:rPr lang="en-US" sz="2200" dirty="0" smtClean="0">
                <a:solidFill>
                  <a:schemeClr val="accent1"/>
                </a:solidFill>
              </a:rPr>
              <a:t>Bistro</a:t>
            </a:r>
          </a:p>
          <a:p>
            <a:pPr marL="349250" indent="-238125">
              <a:buFont typeface="Arial"/>
              <a:buChar char="•"/>
            </a:pPr>
            <a:r>
              <a:rPr lang="en-US" sz="2200" dirty="0" smtClean="0">
                <a:solidFill>
                  <a:schemeClr val="accent1"/>
                </a:solidFill>
              </a:rPr>
              <a:t>Recipe</a:t>
            </a:r>
          </a:p>
          <a:p>
            <a:pPr marL="349250" indent="-238125">
              <a:buFont typeface="Arial"/>
              <a:buChar char="•"/>
            </a:pPr>
            <a:r>
              <a:rPr lang="en-US" sz="2200" dirty="0" err="1" smtClean="0">
                <a:solidFill>
                  <a:schemeClr val="accent1"/>
                </a:solidFill>
              </a:rPr>
              <a:t>CSVParsing</a:t>
            </a:r>
            <a:endParaRPr lang="en-US" sz="2200" dirty="0">
              <a:solidFill>
                <a:schemeClr val="accent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493911" y="2668662"/>
            <a:ext cx="2150017" cy="3058909"/>
          </a:xfrm>
          <a:prstGeom prst="rect">
            <a:avLst/>
          </a:prstGeom>
          <a:solidFill>
            <a:srgbClr val="EA4A3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r>
              <a:rPr lang="en-US" sz="2200" dirty="0" smtClean="0">
                <a:solidFill>
                  <a:srgbClr val="F8F8F8"/>
                </a:solidFill>
              </a:rPr>
              <a:t>Communicate</a:t>
            </a:r>
          </a:p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endParaRPr lang="en-US" sz="2200" dirty="0">
              <a:solidFill>
                <a:srgbClr val="F8F8F8"/>
              </a:solidFill>
            </a:endParaRPr>
          </a:p>
          <a:p>
            <a:pPr marL="349250" indent="-238125">
              <a:buFont typeface="Arial"/>
              <a:buChar char="•"/>
            </a:pPr>
            <a:r>
              <a:rPr lang="en-US" sz="2200" dirty="0" smtClean="0">
                <a:solidFill>
                  <a:srgbClr val="F8F8F8"/>
                </a:solidFill>
              </a:rPr>
              <a:t>Bistro-Controller</a:t>
            </a:r>
          </a:p>
          <a:p>
            <a:pPr marL="111125"/>
            <a:endParaRPr lang="en-US" sz="2200" dirty="0">
              <a:solidFill>
                <a:srgbClr val="F8F8F8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36783" y="2723877"/>
            <a:ext cx="2150017" cy="3058909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r>
              <a:rPr lang="en-US" sz="2200" dirty="0" smtClean="0">
                <a:solidFill>
                  <a:srgbClr val="F8F8F8"/>
                </a:solidFill>
              </a:rPr>
              <a:t>User interface</a:t>
            </a:r>
          </a:p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endParaRPr lang="en-US" sz="2200" dirty="0">
              <a:solidFill>
                <a:srgbClr val="F8F8F8"/>
              </a:solidFill>
            </a:endParaRPr>
          </a:p>
          <a:p>
            <a:pPr marL="349250" indent="-238125">
              <a:buFont typeface="Arial"/>
              <a:buChar char="•"/>
            </a:pPr>
            <a:r>
              <a:rPr lang="en-US" sz="2200" dirty="0" smtClean="0">
                <a:solidFill>
                  <a:srgbClr val="F8F8F8"/>
                </a:solidFill>
              </a:rPr>
              <a:t>Views</a:t>
            </a:r>
          </a:p>
          <a:p>
            <a:pPr marL="681038" lvl="1" indent="-331788">
              <a:buFont typeface="Arial"/>
              <a:buChar char="•"/>
            </a:pPr>
            <a:r>
              <a:rPr lang="en-US" sz="2200" dirty="0" smtClean="0">
                <a:solidFill>
                  <a:srgbClr val="F8F8F8"/>
                </a:solidFill>
              </a:rPr>
              <a:t>Options</a:t>
            </a:r>
          </a:p>
          <a:p>
            <a:pPr marL="681038" lvl="1" indent="-331788">
              <a:buFont typeface="Arial"/>
              <a:buChar char="•"/>
            </a:pPr>
            <a:r>
              <a:rPr lang="en-US" sz="2200" dirty="0" smtClean="0">
                <a:solidFill>
                  <a:srgbClr val="F8F8F8"/>
                </a:solidFill>
              </a:rPr>
              <a:t>Recipe</a:t>
            </a:r>
          </a:p>
          <a:p>
            <a:pPr marL="681038" lvl="1" indent="-331788">
              <a:buFont typeface="Arial"/>
              <a:buChar char="•"/>
            </a:pPr>
            <a:r>
              <a:rPr lang="en-US" sz="2200" dirty="0" err="1" smtClean="0">
                <a:solidFill>
                  <a:srgbClr val="F8F8F8"/>
                </a:solidFill>
              </a:rPr>
              <a:t>RecipeList</a:t>
            </a:r>
            <a:endParaRPr lang="en-US" sz="2200" dirty="0">
              <a:solidFill>
                <a:srgbClr val="F8F8F8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Model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3493911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Controller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6536783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View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275404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Bernie’s Bistro: List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Model – View – Controller: A Design Pattern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12064" y="2723877"/>
            <a:ext cx="2150017" cy="3058909"/>
          </a:xfrm>
          <a:prstGeom prst="rect">
            <a:avLst/>
          </a:prstGeom>
          <a:solidFill>
            <a:srgbClr val="00A9B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2200" dirty="0">
              <a:solidFill>
                <a:schemeClr val="accent1"/>
              </a:solidFill>
            </a:endParaRPr>
          </a:p>
          <a:p>
            <a:pPr marL="111125"/>
            <a:endParaRPr lang="en-US" sz="2200" dirty="0" smtClean="0">
              <a:solidFill>
                <a:schemeClr val="accent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493911" y="2668662"/>
            <a:ext cx="2150017" cy="3058909"/>
          </a:xfrm>
          <a:prstGeom prst="rect">
            <a:avLst/>
          </a:prstGeom>
          <a:solidFill>
            <a:srgbClr val="EA4A3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endParaRPr lang="en-US" sz="2200" dirty="0" smtClean="0">
              <a:solidFill>
                <a:srgbClr val="F8F8F8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36783" y="2723877"/>
            <a:ext cx="2150017" cy="3058909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endParaRPr lang="en-US" sz="2200" dirty="0" smtClean="0">
              <a:solidFill>
                <a:srgbClr val="F8F8F8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Model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3493911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Controller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6536783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View</a:t>
            </a:r>
            <a:endParaRPr lang="en-US" sz="3200" dirty="0"/>
          </a:p>
        </p:txBody>
      </p:sp>
      <p:sp>
        <p:nvSpPr>
          <p:cNvPr id="7" name="Rectangle 6"/>
          <p:cNvSpPr/>
          <p:nvPr/>
        </p:nvSpPr>
        <p:spPr>
          <a:xfrm>
            <a:off x="6755607" y="2934560"/>
            <a:ext cx="1730320" cy="396667"/>
          </a:xfrm>
          <a:prstGeom prst="rect">
            <a:avLst/>
          </a:prstGeom>
          <a:solidFill>
            <a:schemeClr val="accent6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send input</a:t>
            </a:r>
            <a:endParaRPr lang="en-US" dirty="0">
              <a:solidFill>
                <a:srgbClr val="F8F8F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44712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Bernie’s Bistro: List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Model – View – Controller: A Design Pattern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12064" y="2723877"/>
            <a:ext cx="2150017" cy="3058909"/>
          </a:xfrm>
          <a:prstGeom prst="rect">
            <a:avLst/>
          </a:prstGeom>
          <a:solidFill>
            <a:srgbClr val="00A9B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2200" dirty="0">
              <a:solidFill>
                <a:schemeClr val="accent1"/>
              </a:solidFill>
            </a:endParaRPr>
          </a:p>
          <a:p>
            <a:pPr marL="111125"/>
            <a:endParaRPr lang="en-US" sz="2200" dirty="0" smtClean="0">
              <a:solidFill>
                <a:schemeClr val="accent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493911" y="2668662"/>
            <a:ext cx="2150017" cy="3058909"/>
          </a:xfrm>
          <a:prstGeom prst="rect">
            <a:avLst/>
          </a:prstGeom>
          <a:solidFill>
            <a:srgbClr val="EA4A3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endParaRPr lang="en-US" sz="2200" dirty="0" smtClean="0">
              <a:solidFill>
                <a:srgbClr val="F8F8F8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36783" y="2723877"/>
            <a:ext cx="2150017" cy="3058909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endParaRPr lang="en-US" sz="2200" dirty="0" smtClean="0">
              <a:solidFill>
                <a:srgbClr val="F8F8F8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Model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3493911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Controller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6536783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View</a:t>
            </a:r>
            <a:endParaRPr lang="en-US" sz="3200" dirty="0"/>
          </a:p>
        </p:txBody>
      </p:sp>
      <p:sp>
        <p:nvSpPr>
          <p:cNvPr id="15" name="Rectangle 14"/>
          <p:cNvSpPr/>
          <p:nvPr/>
        </p:nvSpPr>
        <p:spPr>
          <a:xfrm>
            <a:off x="3699937" y="2934560"/>
            <a:ext cx="1730320" cy="396667"/>
          </a:xfrm>
          <a:prstGeom prst="rect">
            <a:avLst/>
          </a:prstGeom>
          <a:solidFill>
            <a:schemeClr val="accent4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interpret input</a:t>
            </a:r>
            <a:endParaRPr lang="en-US" dirty="0">
              <a:solidFill>
                <a:srgbClr val="F8F8F8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5537200" y="3132894"/>
            <a:ext cx="1218407" cy="0"/>
          </a:xfrm>
          <a:prstGeom prst="straightConnector1">
            <a:avLst/>
          </a:prstGeom>
          <a:ln w="57150" cmpd="sng">
            <a:solidFill>
              <a:schemeClr val="accent2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6755607" y="2934560"/>
            <a:ext cx="1730320" cy="396667"/>
          </a:xfrm>
          <a:prstGeom prst="rect">
            <a:avLst/>
          </a:prstGeom>
          <a:solidFill>
            <a:schemeClr val="accent6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send input</a:t>
            </a:r>
            <a:endParaRPr lang="en-US" dirty="0">
              <a:solidFill>
                <a:srgbClr val="F8F8F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22097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Bernie’s Bistro: List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Model – View – Controller: A Design Pattern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12064" y="2723877"/>
            <a:ext cx="2150017" cy="3058909"/>
          </a:xfrm>
          <a:prstGeom prst="rect">
            <a:avLst/>
          </a:prstGeom>
          <a:solidFill>
            <a:srgbClr val="00A9B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2200" dirty="0">
              <a:solidFill>
                <a:schemeClr val="accent1"/>
              </a:solidFill>
            </a:endParaRPr>
          </a:p>
          <a:p>
            <a:pPr marL="111125"/>
            <a:endParaRPr lang="en-US" sz="2200" dirty="0" smtClean="0">
              <a:solidFill>
                <a:schemeClr val="accent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493911" y="2668662"/>
            <a:ext cx="2150017" cy="3058909"/>
          </a:xfrm>
          <a:prstGeom prst="rect">
            <a:avLst/>
          </a:prstGeom>
          <a:solidFill>
            <a:srgbClr val="EA4A3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endParaRPr lang="en-US" sz="2200" dirty="0" smtClean="0">
              <a:solidFill>
                <a:srgbClr val="F8F8F8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36783" y="2723877"/>
            <a:ext cx="2150017" cy="3058909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endParaRPr lang="en-US" sz="2200" dirty="0" smtClean="0">
              <a:solidFill>
                <a:srgbClr val="F8F8F8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Model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3493911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Controller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6536783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View</a:t>
            </a:r>
            <a:endParaRPr lang="en-US" sz="3200" dirty="0"/>
          </a:p>
        </p:txBody>
      </p:sp>
      <p:cxnSp>
        <p:nvCxnSpPr>
          <p:cNvPr id="12" name="Straight Arrow Connector 11"/>
          <p:cNvCxnSpPr>
            <a:stCxn id="7" idx="1"/>
          </p:cNvCxnSpPr>
          <p:nvPr/>
        </p:nvCxnSpPr>
        <p:spPr>
          <a:xfrm flipH="1">
            <a:off x="5537200" y="3132894"/>
            <a:ext cx="1218407" cy="0"/>
          </a:xfrm>
          <a:prstGeom prst="straightConnector1">
            <a:avLst/>
          </a:prstGeom>
          <a:ln w="57150" cmpd="sng">
            <a:solidFill>
              <a:schemeClr val="accent2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6755607" y="2934560"/>
            <a:ext cx="1730320" cy="396667"/>
          </a:xfrm>
          <a:prstGeom prst="rect">
            <a:avLst/>
          </a:prstGeom>
          <a:solidFill>
            <a:schemeClr val="accent6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send input</a:t>
            </a:r>
            <a:endParaRPr lang="en-US" dirty="0">
              <a:solidFill>
                <a:srgbClr val="F8F8F8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699937" y="4014227"/>
            <a:ext cx="1730320" cy="396667"/>
          </a:xfrm>
          <a:prstGeom prst="rect">
            <a:avLst/>
          </a:prstGeom>
          <a:solidFill>
            <a:schemeClr val="accent4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request data</a:t>
            </a:r>
            <a:endParaRPr lang="en-US" dirty="0">
              <a:solidFill>
                <a:srgbClr val="F8F8F8"/>
              </a:solidFill>
            </a:endParaRPr>
          </a:p>
        </p:txBody>
      </p:sp>
      <p:cxnSp>
        <p:nvCxnSpPr>
          <p:cNvPr id="15" name="Straight Arrow Connector 14"/>
          <p:cNvCxnSpPr>
            <a:stCxn id="13" idx="2"/>
          </p:cNvCxnSpPr>
          <p:nvPr/>
        </p:nvCxnSpPr>
        <p:spPr>
          <a:xfrm>
            <a:off x="4565097" y="3331227"/>
            <a:ext cx="0" cy="614240"/>
          </a:xfrm>
          <a:prstGeom prst="straightConnector1">
            <a:avLst/>
          </a:prstGeom>
          <a:ln w="57150" cmpd="sng">
            <a:solidFill>
              <a:schemeClr val="accent2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699937" y="2934560"/>
            <a:ext cx="1730320" cy="396667"/>
          </a:xfrm>
          <a:prstGeom prst="rect">
            <a:avLst/>
          </a:prstGeom>
          <a:solidFill>
            <a:schemeClr val="accent4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interpret input</a:t>
            </a:r>
            <a:endParaRPr lang="en-US" dirty="0">
              <a:solidFill>
                <a:srgbClr val="F8F8F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26150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Bernie’s Bistro: List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Model – View – Controller: A Design Pattern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12064" y="2723877"/>
            <a:ext cx="2150017" cy="3058909"/>
          </a:xfrm>
          <a:prstGeom prst="rect">
            <a:avLst/>
          </a:prstGeom>
          <a:solidFill>
            <a:srgbClr val="00A9B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2200" dirty="0">
              <a:solidFill>
                <a:schemeClr val="accent1"/>
              </a:solidFill>
            </a:endParaRPr>
          </a:p>
          <a:p>
            <a:pPr marL="111125"/>
            <a:endParaRPr lang="en-US" sz="2200" dirty="0" smtClean="0">
              <a:solidFill>
                <a:schemeClr val="accent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493911" y="2668662"/>
            <a:ext cx="2150017" cy="3058909"/>
          </a:xfrm>
          <a:prstGeom prst="rect">
            <a:avLst/>
          </a:prstGeom>
          <a:solidFill>
            <a:srgbClr val="EA4A3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endParaRPr lang="en-US" sz="2200" dirty="0" smtClean="0">
              <a:solidFill>
                <a:srgbClr val="F8F8F8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36783" y="2723877"/>
            <a:ext cx="2150017" cy="3058909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endParaRPr lang="en-US" sz="2200" dirty="0" smtClean="0">
              <a:solidFill>
                <a:srgbClr val="F8F8F8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Model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3493911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Controller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6536783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View</a:t>
            </a:r>
            <a:endParaRPr lang="en-US" sz="3200" dirty="0"/>
          </a:p>
        </p:txBody>
      </p:sp>
      <p:cxnSp>
        <p:nvCxnSpPr>
          <p:cNvPr id="12" name="Straight Arrow Connector 11"/>
          <p:cNvCxnSpPr>
            <a:stCxn id="7" idx="1"/>
          </p:cNvCxnSpPr>
          <p:nvPr/>
        </p:nvCxnSpPr>
        <p:spPr>
          <a:xfrm flipH="1">
            <a:off x="5537200" y="3132894"/>
            <a:ext cx="1218407" cy="0"/>
          </a:xfrm>
          <a:prstGeom prst="straightConnector1">
            <a:avLst/>
          </a:prstGeom>
          <a:ln w="57150" cmpd="sng">
            <a:solidFill>
              <a:schemeClr val="accent2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6755607" y="2934560"/>
            <a:ext cx="1730320" cy="396667"/>
          </a:xfrm>
          <a:prstGeom prst="rect">
            <a:avLst/>
          </a:prstGeom>
          <a:solidFill>
            <a:schemeClr val="accent6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send input</a:t>
            </a:r>
            <a:endParaRPr lang="en-US" dirty="0">
              <a:solidFill>
                <a:srgbClr val="F8F8F8"/>
              </a:solidFill>
            </a:endParaRPr>
          </a:p>
        </p:txBody>
      </p:sp>
      <p:cxnSp>
        <p:nvCxnSpPr>
          <p:cNvPr id="15" name="Straight Arrow Connector 14"/>
          <p:cNvCxnSpPr>
            <a:stCxn id="13" idx="2"/>
          </p:cNvCxnSpPr>
          <p:nvPr/>
        </p:nvCxnSpPr>
        <p:spPr>
          <a:xfrm>
            <a:off x="4565097" y="3331227"/>
            <a:ext cx="0" cy="614240"/>
          </a:xfrm>
          <a:prstGeom prst="straightConnector1">
            <a:avLst/>
          </a:prstGeom>
          <a:ln w="57150" cmpd="sng">
            <a:solidFill>
              <a:schemeClr val="accent2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699937" y="2934560"/>
            <a:ext cx="1730320" cy="396667"/>
          </a:xfrm>
          <a:prstGeom prst="rect">
            <a:avLst/>
          </a:prstGeom>
          <a:solidFill>
            <a:schemeClr val="accent4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interpret input</a:t>
            </a:r>
            <a:endParaRPr lang="en-US" dirty="0">
              <a:solidFill>
                <a:srgbClr val="F8F8F8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02737" y="4014227"/>
            <a:ext cx="1730320" cy="396667"/>
          </a:xfrm>
          <a:prstGeom prst="rect">
            <a:avLst/>
          </a:prstGeom>
          <a:solidFill>
            <a:schemeClr val="accent5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gather data</a:t>
            </a:r>
            <a:endParaRPr lang="en-US" dirty="0">
              <a:solidFill>
                <a:srgbClr val="F8F8F8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2557730" y="4237794"/>
            <a:ext cx="1218407" cy="0"/>
          </a:xfrm>
          <a:prstGeom prst="straightConnector1">
            <a:avLst/>
          </a:prstGeom>
          <a:ln w="57150" cmpd="sng">
            <a:solidFill>
              <a:schemeClr val="accent2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3699937" y="4014227"/>
            <a:ext cx="1730320" cy="396667"/>
          </a:xfrm>
          <a:prstGeom prst="rect">
            <a:avLst/>
          </a:prstGeom>
          <a:solidFill>
            <a:schemeClr val="accent4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request data</a:t>
            </a:r>
            <a:endParaRPr lang="en-US" dirty="0">
              <a:solidFill>
                <a:srgbClr val="F8F8F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4008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Bernie’s Bistro: List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Model – View – Controller: A Design Pattern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12064" y="2723877"/>
            <a:ext cx="2150017" cy="3058909"/>
          </a:xfrm>
          <a:prstGeom prst="rect">
            <a:avLst/>
          </a:prstGeom>
          <a:solidFill>
            <a:srgbClr val="00A9B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2200" dirty="0">
              <a:solidFill>
                <a:schemeClr val="accent1"/>
              </a:solidFill>
            </a:endParaRPr>
          </a:p>
          <a:p>
            <a:pPr marL="111125"/>
            <a:endParaRPr lang="en-US" sz="2200" dirty="0" smtClean="0">
              <a:solidFill>
                <a:schemeClr val="accent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493911" y="2668662"/>
            <a:ext cx="2150017" cy="3058909"/>
          </a:xfrm>
          <a:prstGeom prst="rect">
            <a:avLst/>
          </a:prstGeom>
          <a:solidFill>
            <a:srgbClr val="EA4A3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endParaRPr lang="en-US" sz="2200" dirty="0" smtClean="0">
              <a:solidFill>
                <a:srgbClr val="F8F8F8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36783" y="2723877"/>
            <a:ext cx="2150017" cy="3058909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endParaRPr lang="en-US" sz="2200" dirty="0" smtClean="0">
              <a:solidFill>
                <a:srgbClr val="F8F8F8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Model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3493911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Controller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6536783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View</a:t>
            </a:r>
            <a:endParaRPr lang="en-US" sz="3200" dirty="0"/>
          </a:p>
        </p:txBody>
      </p:sp>
      <p:cxnSp>
        <p:nvCxnSpPr>
          <p:cNvPr id="12" name="Straight Arrow Connector 11"/>
          <p:cNvCxnSpPr>
            <a:stCxn id="7" idx="1"/>
          </p:cNvCxnSpPr>
          <p:nvPr/>
        </p:nvCxnSpPr>
        <p:spPr>
          <a:xfrm flipH="1">
            <a:off x="5537200" y="3132894"/>
            <a:ext cx="1218407" cy="0"/>
          </a:xfrm>
          <a:prstGeom prst="straightConnector1">
            <a:avLst/>
          </a:prstGeom>
          <a:ln w="57150" cmpd="sng">
            <a:solidFill>
              <a:schemeClr val="accent2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6755607" y="2934560"/>
            <a:ext cx="1730320" cy="396667"/>
          </a:xfrm>
          <a:prstGeom prst="rect">
            <a:avLst/>
          </a:prstGeom>
          <a:solidFill>
            <a:schemeClr val="accent6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send input</a:t>
            </a:r>
            <a:endParaRPr lang="en-US" dirty="0">
              <a:solidFill>
                <a:srgbClr val="F8F8F8"/>
              </a:solidFill>
            </a:endParaRPr>
          </a:p>
        </p:txBody>
      </p:sp>
      <p:cxnSp>
        <p:nvCxnSpPr>
          <p:cNvPr id="15" name="Straight Arrow Connector 14"/>
          <p:cNvCxnSpPr>
            <a:stCxn id="13" idx="2"/>
          </p:cNvCxnSpPr>
          <p:nvPr/>
        </p:nvCxnSpPr>
        <p:spPr>
          <a:xfrm>
            <a:off x="4565097" y="3331227"/>
            <a:ext cx="0" cy="614240"/>
          </a:xfrm>
          <a:prstGeom prst="straightConnector1">
            <a:avLst/>
          </a:prstGeom>
          <a:ln w="57150" cmpd="sng">
            <a:solidFill>
              <a:schemeClr val="accent2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699937" y="2934560"/>
            <a:ext cx="1730320" cy="396667"/>
          </a:xfrm>
          <a:prstGeom prst="rect">
            <a:avLst/>
          </a:prstGeom>
          <a:solidFill>
            <a:schemeClr val="accent4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interpret input</a:t>
            </a:r>
            <a:endParaRPr lang="en-US" dirty="0">
              <a:solidFill>
                <a:srgbClr val="F8F8F8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2557730" y="4237794"/>
            <a:ext cx="1218407" cy="0"/>
          </a:xfrm>
          <a:prstGeom prst="straightConnector1">
            <a:avLst/>
          </a:prstGeom>
          <a:ln w="57150" cmpd="sng">
            <a:solidFill>
              <a:schemeClr val="accent2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3699937" y="4014227"/>
            <a:ext cx="1730320" cy="396667"/>
          </a:xfrm>
          <a:prstGeom prst="rect">
            <a:avLst/>
          </a:prstGeom>
          <a:solidFill>
            <a:schemeClr val="accent4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request data</a:t>
            </a:r>
            <a:endParaRPr lang="en-US" dirty="0">
              <a:solidFill>
                <a:srgbClr val="F8F8F8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02737" y="5093893"/>
            <a:ext cx="1730320" cy="396667"/>
          </a:xfrm>
          <a:prstGeom prst="rect">
            <a:avLst/>
          </a:prstGeom>
          <a:solidFill>
            <a:schemeClr val="accent5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return data</a:t>
            </a:r>
            <a:endParaRPr lang="en-US" dirty="0">
              <a:solidFill>
                <a:srgbClr val="F8F8F8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1567897" y="4410894"/>
            <a:ext cx="0" cy="614240"/>
          </a:xfrm>
          <a:prstGeom prst="straightConnector1">
            <a:avLst/>
          </a:prstGeom>
          <a:ln w="57150" cmpd="sng">
            <a:solidFill>
              <a:schemeClr val="accent2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702737" y="4014227"/>
            <a:ext cx="1730320" cy="396667"/>
          </a:xfrm>
          <a:prstGeom prst="rect">
            <a:avLst/>
          </a:prstGeom>
          <a:solidFill>
            <a:schemeClr val="accent5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gather data</a:t>
            </a:r>
            <a:endParaRPr lang="en-US" dirty="0">
              <a:solidFill>
                <a:srgbClr val="F8F8F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0293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Bernie’s Bistro: List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Model – View – Controller: A Design Pattern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12064" y="2723877"/>
            <a:ext cx="2150017" cy="3058909"/>
          </a:xfrm>
          <a:prstGeom prst="rect">
            <a:avLst/>
          </a:prstGeom>
          <a:solidFill>
            <a:srgbClr val="00A9B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2200" dirty="0">
              <a:solidFill>
                <a:schemeClr val="accent1"/>
              </a:solidFill>
            </a:endParaRPr>
          </a:p>
          <a:p>
            <a:pPr marL="111125"/>
            <a:endParaRPr lang="en-US" sz="2200" dirty="0" smtClean="0">
              <a:solidFill>
                <a:schemeClr val="accent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493911" y="2668662"/>
            <a:ext cx="2150017" cy="3058909"/>
          </a:xfrm>
          <a:prstGeom prst="rect">
            <a:avLst/>
          </a:prstGeom>
          <a:solidFill>
            <a:srgbClr val="EA4A3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endParaRPr lang="en-US" sz="2200" dirty="0" smtClean="0">
              <a:solidFill>
                <a:srgbClr val="F8F8F8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36783" y="2723877"/>
            <a:ext cx="2150017" cy="3058909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endParaRPr lang="en-US" sz="2200" dirty="0" smtClean="0">
              <a:solidFill>
                <a:srgbClr val="F8F8F8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Model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3493911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Controller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6536783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View</a:t>
            </a:r>
            <a:endParaRPr lang="en-US" sz="3200" dirty="0"/>
          </a:p>
        </p:txBody>
      </p:sp>
      <p:cxnSp>
        <p:nvCxnSpPr>
          <p:cNvPr id="12" name="Straight Arrow Connector 11"/>
          <p:cNvCxnSpPr>
            <a:stCxn id="7" idx="1"/>
          </p:cNvCxnSpPr>
          <p:nvPr/>
        </p:nvCxnSpPr>
        <p:spPr>
          <a:xfrm flipH="1">
            <a:off x="5537200" y="3132894"/>
            <a:ext cx="1218407" cy="0"/>
          </a:xfrm>
          <a:prstGeom prst="straightConnector1">
            <a:avLst/>
          </a:prstGeom>
          <a:ln w="57150" cmpd="sng">
            <a:solidFill>
              <a:schemeClr val="accent2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6755607" y="2934560"/>
            <a:ext cx="1730320" cy="396667"/>
          </a:xfrm>
          <a:prstGeom prst="rect">
            <a:avLst/>
          </a:prstGeom>
          <a:solidFill>
            <a:schemeClr val="accent6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send input</a:t>
            </a:r>
            <a:endParaRPr lang="en-US" dirty="0">
              <a:solidFill>
                <a:srgbClr val="F8F8F8"/>
              </a:solidFill>
            </a:endParaRPr>
          </a:p>
        </p:txBody>
      </p:sp>
      <p:cxnSp>
        <p:nvCxnSpPr>
          <p:cNvPr id="15" name="Straight Arrow Connector 14"/>
          <p:cNvCxnSpPr>
            <a:stCxn id="13" idx="2"/>
          </p:cNvCxnSpPr>
          <p:nvPr/>
        </p:nvCxnSpPr>
        <p:spPr>
          <a:xfrm>
            <a:off x="4565097" y="3331227"/>
            <a:ext cx="0" cy="614240"/>
          </a:xfrm>
          <a:prstGeom prst="straightConnector1">
            <a:avLst/>
          </a:prstGeom>
          <a:ln w="57150" cmpd="sng">
            <a:solidFill>
              <a:schemeClr val="accent2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699937" y="2934560"/>
            <a:ext cx="1730320" cy="396667"/>
          </a:xfrm>
          <a:prstGeom prst="rect">
            <a:avLst/>
          </a:prstGeom>
          <a:solidFill>
            <a:schemeClr val="accent4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interpret input</a:t>
            </a:r>
            <a:endParaRPr lang="en-US" dirty="0">
              <a:solidFill>
                <a:srgbClr val="F8F8F8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2545030" y="4237794"/>
            <a:ext cx="1218407" cy="0"/>
          </a:xfrm>
          <a:prstGeom prst="straightConnector1">
            <a:avLst/>
          </a:prstGeom>
          <a:ln w="57150" cmpd="sng">
            <a:solidFill>
              <a:schemeClr val="accent2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3699937" y="4014227"/>
            <a:ext cx="1730320" cy="396667"/>
          </a:xfrm>
          <a:prstGeom prst="rect">
            <a:avLst/>
          </a:prstGeom>
          <a:solidFill>
            <a:schemeClr val="accent4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request data</a:t>
            </a:r>
            <a:endParaRPr lang="en-US" dirty="0">
              <a:solidFill>
                <a:srgbClr val="F8F8F8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1567897" y="4410894"/>
            <a:ext cx="0" cy="614240"/>
          </a:xfrm>
          <a:prstGeom prst="straightConnector1">
            <a:avLst/>
          </a:prstGeom>
          <a:ln w="57150" cmpd="sng">
            <a:solidFill>
              <a:schemeClr val="accent2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702737" y="4014227"/>
            <a:ext cx="1730320" cy="396667"/>
          </a:xfrm>
          <a:prstGeom prst="rect">
            <a:avLst/>
          </a:prstGeom>
          <a:solidFill>
            <a:schemeClr val="accent5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gather data</a:t>
            </a:r>
            <a:endParaRPr lang="en-US" dirty="0">
              <a:solidFill>
                <a:srgbClr val="F8F8F8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699937" y="5093893"/>
            <a:ext cx="1730320" cy="396667"/>
          </a:xfrm>
          <a:prstGeom prst="rect">
            <a:avLst/>
          </a:prstGeom>
          <a:solidFill>
            <a:schemeClr val="accent4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forward data</a:t>
            </a:r>
            <a:endParaRPr lang="en-US" dirty="0">
              <a:solidFill>
                <a:srgbClr val="F8F8F8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2382257" y="5300588"/>
            <a:ext cx="1218407" cy="0"/>
          </a:xfrm>
          <a:prstGeom prst="straightConnector1">
            <a:avLst/>
          </a:prstGeom>
          <a:ln w="57150" cmpd="sng">
            <a:solidFill>
              <a:schemeClr val="accent2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702737" y="5093893"/>
            <a:ext cx="1730320" cy="396667"/>
          </a:xfrm>
          <a:prstGeom prst="rect">
            <a:avLst/>
          </a:prstGeom>
          <a:solidFill>
            <a:schemeClr val="accent5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return data</a:t>
            </a:r>
            <a:endParaRPr lang="en-US" dirty="0">
              <a:solidFill>
                <a:srgbClr val="F8F8F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13824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Bernie’s Bistro: List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Model – View – Controller: A Design Pattern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12064" y="2723877"/>
            <a:ext cx="2150017" cy="3058909"/>
          </a:xfrm>
          <a:prstGeom prst="rect">
            <a:avLst/>
          </a:prstGeom>
          <a:solidFill>
            <a:srgbClr val="00A9B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2200" dirty="0">
              <a:solidFill>
                <a:schemeClr val="accent1"/>
              </a:solidFill>
            </a:endParaRPr>
          </a:p>
          <a:p>
            <a:pPr marL="111125"/>
            <a:endParaRPr lang="en-US" sz="2200" dirty="0" smtClean="0">
              <a:solidFill>
                <a:schemeClr val="accent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493911" y="2668662"/>
            <a:ext cx="2150017" cy="3058909"/>
          </a:xfrm>
          <a:prstGeom prst="rect">
            <a:avLst/>
          </a:prstGeom>
          <a:solidFill>
            <a:srgbClr val="EA4A3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endParaRPr lang="en-US" sz="2200" dirty="0" smtClean="0">
              <a:solidFill>
                <a:srgbClr val="F8F8F8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36783" y="2723877"/>
            <a:ext cx="2150017" cy="3058909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endParaRPr lang="en-US" sz="2200" dirty="0" smtClean="0">
              <a:solidFill>
                <a:srgbClr val="F8F8F8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Model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3493911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Controller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6536783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View</a:t>
            </a:r>
            <a:endParaRPr lang="en-US" sz="3200" dirty="0"/>
          </a:p>
        </p:txBody>
      </p:sp>
      <p:cxnSp>
        <p:nvCxnSpPr>
          <p:cNvPr id="12" name="Straight Arrow Connector 11"/>
          <p:cNvCxnSpPr>
            <a:stCxn id="7" idx="1"/>
          </p:cNvCxnSpPr>
          <p:nvPr/>
        </p:nvCxnSpPr>
        <p:spPr>
          <a:xfrm flipH="1">
            <a:off x="5537200" y="3132894"/>
            <a:ext cx="1218407" cy="0"/>
          </a:xfrm>
          <a:prstGeom prst="straightConnector1">
            <a:avLst/>
          </a:prstGeom>
          <a:ln w="57150" cmpd="sng">
            <a:solidFill>
              <a:schemeClr val="accent2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6755607" y="2934560"/>
            <a:ext cx="1730320" cy="396667"/>
          </a:xfrm>
          <a:prstGeom prst="rect">
            <a:avLst/>
          </a:prstGeom>
          <a:solidFill>
            <a:schemeClr val="accent6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send input</a:t>
            </a:r>
            <a:endParaRPr lang="en-US" dirty="0">
              <a:solidFill>
                <a:srgbClr val="F8F8F8"/>
              </a:solidFill>
            </a:endParaRPr>
          </a:p>
        </p:txBody>
      </p:sp>
      <p:cxnSp>
        <p:nvCxnSpPr>
          <p:cNvPr id="15" name="Straight Arrow Connector 14"/>
          <p:cNvCxnSpPr>
            <a:stCxn id="13" idx="2"/>
          </p:cNvCxnSpPr>
          <p:nvPr/>
        </p:nvCxnSpPr>
        <p:spPr>
          <a:xfrm>
            <a:off x="4565097" y="3331227"/>
            <a:ext cx="0" cy="614240"/>
          </a:xfrm>
          <a:prstGeom prst="straightConnector1">
            <a:avLst/>
          </a:prstGeom>
          <a:ln w="57150" cmpd="sng">
            <a:solidFill>
              <a:schemeClr val="accent2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699937" y="2934560"/>
            <a:ext cx="1730320" cy="396667"/>
          </a:xfrm>
          <a:prstGeom prst="rect">
            <a:avLst/>
          </a:prstGeom>
          <a:solidFill>
            <a:schemeClr val="accent4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interpret input</a:t>
            </a:r>
            <a:endParaRPr lang="en-US" dirty="0">
              <a:solidFill>
                <a:srgbClr val="F8F8F8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2545030" y="4237794"/>
            <a:ext cx="1218407" cy="0"/>
          </a:xfrm>
          <a:prstGeom prst="straightConnector1">
            <a:avLst/>
          </a:prstGeom>
          <a:ln w="57150" cmpd="sng">
            <a:solidFill>
              <a:schemeClr val="accent2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3699937" y="4014227"/>
            <a:ext cx="1730320" cy="396667"/>
          </a:xfrm>
          <a:prstGeom prst="rect">
            <a:avLst/>
          </a:prstGeom>
          <a:solidFill>
            <a:schemeClr val="accent4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request data</a:t>
            </a:r>
            <a:endParaRPr lang="en-US" dirty="0">
              <a:solidFill>
                <a:srgbClr val="F8F8F8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1567897" y="4410894"/>
            <a:ext cx="0" cy="614240"/>
          </a:xfrm>
          <a:prstGeom prst="straightConnector1">
            <a:avLst/>
          </a:prstGeom>
          <a:ln w="57150" cmpd="sng">
            <a:solidFill>
              <a:schemeClr val="accent2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702737" y="4014227"/>
            <a:ext cx="1730320" cy="396667"/>
          </a:xfrm>
          <a:prstGeom prst="rect">
            <a:avLst/>
          </a:prstGeom>
          <a:solidFill>
            <a:schemeClr val="accent5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gather data</a:t>
            </a:r>
            <a:endParaRPr lang="en-US" dirty="0">
              <a:solidFill>
                <a:srgbClr val="F8F8F8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2382257" y="5300588"/>
            <a:ext cx="1218407" cy="0"/>
          </a:xfrm>
          <a:prstGeom prst="straightConnector1">
            <a:avLst/>
          </a:prstGeom>
          <a:ln w="57150" cmpd="sng">
            <a:solidFill>
              <a:schemeClr val="accent2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702737" y="5093893"/>
            <a:ext cx="1730320" cy="396667"/>
          </a:xfrm>
          <a:prstGeom prst="rect">
            <a:avLst/>
          </a:prstGeom>
          <a:solidFill>
            <a:schemeClr val="accent5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return data</a:t>
            </a:r>
            <a:endParaRPr lang="en-US" dirty="0">
              <a:solidFill>
                <a:srgbClr val="F8F8F8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755607" y="5102254"/>
            <a:ext cx="1730320" cy="396667"/>
          </a:xfrm>
          <a:prstGeom prst="rect">
            <a:avLst/>
          </a:prstGeom>
          <a:solidFill>
            <a:schemeClr val="accent6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display data</a:t>
            </a:r>
            <a:endParaRPr lang="en-US" dirty="0">
              <a:solidFill>
                <a:srgbClr val="F8F8F8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5430257" y="5300588"/>
            <a:ext cx="1218407" cy="0"/>
          </a:xfrm>
          <a:prstGeom prst="straightConnector1">
            <a:avLst/>
          </a:prstGeom>
          <a:ln w="57150" cmpd="sng">
            <a:solidFill>
              <a:schemeClr val="accent2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3699937" y="5093893"/>
            <a:ext cx="1730320" cy="396667"/>
          </a:xfrm>
          <a:prstGeom prst="rect">
            <a:avLst/>
          </a:prstGeom>
          <a:solidFill>
            <a:schemeClr val="accent4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forward data</a:t>
            </a:r>
            <a:endParaRPr lang="en-US" dirty="0">
              <a:solidFill>
                <a:srgbClr val="F8F8F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15404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500" dirty="0" smtClean="0"/>
              <a:t>Does your waiter make your food?</a:t>
            </a:r>
          </a:p>
          <a:p>
            <a:r>
              <a:rPr lang="en-US" sz="2500" dirty="0" smtClean="0"/>
              <a:t>Do they know all the recipes?</a:t>
            </a:r>
          </a:p>
          <a:p>
            <a:r>
              <a:rPr lang="en-US" sz="2500" dirty="0" smtClean="0"/>
              <a:t>Do they run the kitchen?</a:t>
            </a:r>
            <a:endParaRPr lang="en-US" sz="2500" dirty="0"/>
          </a:p>
          <a:p>
            <a:r>
              <a:rPr lang="en-US" sz="2500" dirty="0" smtClean="0"/>
              <a:t>What </a:t>
            </a:r>
            <a:r>
              <a:rPr lang="en-US" sz="2500" i="1" dirty="0" smtClean="0"/>
              <a:t>is</a:t>
            </a:r>
            <a:r>
              <a:rPr lang="en-US" sz="2500" dirty="0" smtClean="0"/>
              <a:t> a waiter responsible for?</a:t>
            </a:r>
            <a:endParaRPr lang="en-US" sz="2500" dirty="0"/>
          </a:p>
          <a:p>
            <a:pPr marL="45720" indent="0">
              <a:buNone/>
            </a:pPr>
            <a:endParaRPr lang="en-US" sz="2500" dirty="0" smtClean="0"/>
          </a:p>
          <a:p>
            <a:pPr marL="45720" indent="0" algn="ctr">
              <a:buNone/>
            </a:pPr>
            <a:r>
              <a:rPr lang="en-US" sz="2500" dirty="0" smtClean="0"/>
              <a:t>Everyone has their own role.</a:t>
            </a:r>
          </a:p>
          <a:p>
            <a:pPr marL="45720" indent="0" algn="ctr">
              <a:buNone/>
            </a:pPr>
            <a:r>
              <a:rPr lang="en-US" sz="2500" dirty="0" smtClean="0"/>
              <a:t>If you want a well-run restaurant,</a:t>
            </a:r>
          </a:p>
          <a:p>
            <a:pPr marL="45720" indent="0" algn="ctr">
              <a:buNone/>
            </a:pPr>
            <a:r>
              <a:rPr lang="en-US" sz="2500" dirty="0" smtClean="0"/>
              <a:t>you need to divvy up the work.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Think about a restaurant.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0751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1"/>
            <a:ext cx="8407893" cy="4760416"/>
          </a:xfrm>
        </p:spPr>
        <p:txBody>
          <a:bodyPr>
            <a:normAutofit/>
          </a:bodyPr>
          <a:lstStyle/>
          <a:p>
            <a:r>
              <a:rPr lang="en-US" sz="2500" dirty="0" smtClean="0"/>
              <a:t>The </a:t>
            </a:r>
            <a:r>
              <a:rPr lang="en-US" sz="2500" dirty="0" smtClean="0">
                <a:solidFill>
                  <a:srgbClr val="FF0000"/>
                </a:solidFill>
              </a:rPr>
              <a:t>waiters</a:t>
            </a:r>
            <a:r>
              <a:rPr lang="en-US" sz="2500" dirty="0" smtClean="0"/>
              <a:t> handle customer interaction</a:t>
            </a:r>
          </a:p>
          <a:p>
            <a:r>
              <a:rPr lang="en-US" sz="2500" dirty="0" smtClean="0"/>
              <a:t>They take your order and deliver your food</a:t>
            </a:r>
          </a:p>
          <a:p>
            <a:endParaRPr lang="en-US" sz="2500" dirty="0" smtClean="0"/>
          </a:p>
          <a:p>
            <a:r>
              <a:rPr lang="en-US" sz="2500" dirty="0" smtClean="0"/>
              <a:t>The ingredients make the food</a:t>
            </a:r>
          </a:p>
          <a:p>
            <a:r>
              <a:rPr lang="en-US" sz="2500" dirty="0" smtClean="0"/>
              <a:t>They know the recipes and put everything together</a:t>
            </a:r>
          </a:p>
          <a:p>
            <a:endParaRPr lang="en-US" sz="2500" dirty="0" smtClean="0"/>
          </a:p>
          <a:p>
            <a:r>
              <a:rPr lang="en-US" sz="2500" dirty="0" smtClean="0"/>
              <a:t>The </a:t>
            </a:r>
            <a:r>
              <a:rPr lang="en-US" sz="2500" dirty="0" smtClean="0">
                <a:solidFill>
                  <a:srgbClr val="FF0000"/>
                </a:solidFill>
              </a:rPr>
              <a:t>kitchen manager </a:t>
            </a:r>
            <a:r>
              <a:rPr lang="en-US" sz="2500" dirty="0" smtClean="0"/>
              <a:t>manages the whole shebang</a:t>
            </a:r>
          </a:p>
          <a:p>
            <a:r>
              <a:rPr lang="en-US" sz="2500" dirty="0" smtClean="0"/>
              <a:t>They manage the orders coming in, tell the cooks what they need to make, and make sure everything’s in working order.</a:t>
            </a:r>
            <a:endParaRPr lang="en-US" sz="25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ROLES DO WE NEED?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0728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300" dirty="0" smtClean="0"/>
              <a:t>The </a:t>
            </a:r>
            <a:r>
              <a:rPr lang="en-US" sz="2300" dirty="0" smtClean="0">
                <a:solidFill>
                  <a:srgbClr val="FF0000"/>
                </a:solidFill>
              </a:rPr>
              <a:t>view </a:t>
            </a:r>
            <a:r>
              <a:rPr lang="en-US" sz="2300" dirty="0" smtClean="0"/>
              <a:t>handles user interaction</a:t>
            </a:r>
          </a:p>
          <a:p>
            <a:r>
              <a:rPr lang="en-US" sz="2300" dirty="0" smtClean="0"/>
              <a:t>It shows information to the user and gets user input</a:t>
            </a:r>
          </a:p>
          <a:p>
            <a:endParaRPr lang="en-US" sz="2300" dirty="0"/>
          </a:p>
          <a:p>
            <a:r>
              <a:rPr lang="en-US" sz="2300" dirty="0" smtClean="0"/>
              <a:t>The </a:t>
            </a:r>
            <a:r>
              <a:rPr lang="en-US" sz="2300" dirty="0" smtClean="0">
                <a:solidFill>
                  <a:srgbClr val="FF0000"/>
                </a:solidFill>
              </a:rPr>
              <a:t>model</a:t>
            </a:r>
            <a:r>
              <a:rPr lang="en-US" sz="2300" dirty="0" smtClean="0"/>
              <a:t> handles your data</a:t>
            </a:r>
          </a:p>
          <a:p>
            <a:r>
              <a:rPr lang="en-US" sz="2300" dirty="0" smtClean="0"/>
              <a:t>It </a:t>
            </a:r>
          </a:p>
          <a:p>
            <a:endParaRPr lang="en-US" sz="2300" dirty="0"/>
          </a:p>
          <a:p>
            <a:r>
              <a:rPr lang="en-US" sz="2300" dirty="0" smtClean="0"/>
              <a:t>The </a:t>
            </a:r>
            <a:r>
              <a:rPr lang="en-US" sz="2300" dirty="0" smtClean="0">
                <a:solidFill>
                  <a:srgbClr val="FF0000"/>
                </a:solidFill>
              </a:rPr>
              <a:t>controller</a:t>
            </a:r>
            <a:r>
              <a:rPr lang="en-US" sz="2300" dirty="0" smtClean="0"/>
              <a:t> manages communication between the model and the view</a:t>
            </a:r>
          </a:p>
          <a:p>
            <a:r>
              <a:rPr lang="en-US" sz="2300" dirty="0" smtClean="0"/>
              <a:t>It parses user input, gets the information it needs from the model, and passes it back to the view.</a:t>
            </a:r>
          </a:p>
          <a:p>
            <a:r>
              <a:rPr lang="en-US" sz="2300" dirty="0" smtClean="0"/>
              <a:t>It runs everything! Controllers are very... CONTROLLING.</a:t>
            </a:r>
            <a:endParaRPr lang="en-US" sz="23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about in MVC?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7324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500" dirty="0" smtClean="0"/>
              <a:t>These are all just classes!</a:t>
            </a:r>
          </a:p>
          <a:p>
            <a:r>
              <a:rPr lang="en-US" sz="2500" dirty="0" smtClean="0"/>
              <a:t>They’re not much different from what you’ve been doing</a:t>
            </a:r>
          </a:p>
          <a:p>
            <a:r>
              <a:rPr lang="en-US" sz="2500" dirty="0" smtClean="0"/>
              <a:t>They’re just organized in a different way</a:t>
            </a:r>
          </a:p>
          <a:p>
            <a:pPr marL="45720" indent="0">
              <a:buNone/>
            </a:pPr>
            <a:endParaRPr lang="en-US" sz="2500" dirty="0"/>
          </a:p>
          <a:p>
            <a:pPr marL="45720" indent="0">
              <a:buNone/>
            </a:pPr>
            <a:endParaRPr lang="en-US" sz="2500" dirty="0" smtClean="0"/>
          </a:p>
          <a:p>
            <a:pPr marL="45720" indent="0" algn="ctr">
              <a:buNone/>
            </a:pPr>
            <a:r>
              <a:rPr lang="en-US" sz="2500" dirty="0" smtClean="0"/>
              <a:t>LET’S TRY IT OUT.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 NEWS…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4213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– View – Controller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it?</a:t>
            </a:r>
          </a:p>
          <a:p>
            <a:r>
              <a:rPr lang="en-US" dirty="0" smtClean="0"/>
              <a:t>What does it look like?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Model – View – Controller: A Design Pattern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5094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Reusable description for how to solve recurring problems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Model – View – Controller: A Design Pattern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69202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Recurring Problem for M-V-C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and business logic</a:t>
            </a:r>
          </a:p>
          <a:p>
            <a:r>
              <a:rPr lang="en-US" dirty="0" smtClean="0"/>
              <a:t>User interface</a:t>
            </a:r>
          </a:p>
          <a:p>
            <a:r>
              <a:rPr lang="en-US" dirty="0" smtClean="0"/>
              <a:t>Communication between them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Model – View – Controller: A Design Pattern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6831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v Bootcamp">
  <a:themeElements>
    <a:clrScheme name="Dev Bootcamp">
      <a:dk1>
        <a:srgbClr val="000000"/>
      </a:dk1>
      <a:lt1>
        <a:srgbClr val="000000"/>
      </a:lt1>
      <a:dk2>
        <a:srgbClr val="000000"/>
      </a:dk2>
      <a:lt2>
        <a:srgbClr val="000000"/>
      </a:lt2>
      <a:accent1>
        <a:srgbClr val="F8F8F8"/>
      </a:accent1>
      <a:accent2>
        <a:srgbClr val="333333"/>
      </a:accent2>
      <a:accent3>
        <a:srgbClr val="7E7F80"/>
      </a:accent3>
      <a:accent4>
        <a:srgbClr val="EA4A3C"/>
      </a:accent4>
      <a:accent5>
        <a:srgbClr val="00A9B9"/>
      </a:accent5>
      <a:accent6>
        <a:srgbClr val="91AF3D"/>
      </a:accent6>
      <a:hlink>
        <a:srgbClr val="00000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Dev Bootcamp.thmx</Template>
  <TotalTime>2230</TotalTime>
  <Words>904</Words>
  <Application>Microsoft Macintosh PowerPoint</Application>
  <PresentationFormat>On-screen Show (4:3)</PresentationFormat>
  <Paragraphs>303</Paragraphs>
  <Slides>28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Dev Bootcamp</vt:lpstr>
      <vt:lpstr>Model – View – Controller</vt:lpstr>
      <vt:lpstr>USER INTERACTION IS WEIRD.</vt:lpstr>
      <vt:lpstr>Think about a restaurant.</vt:lpstr>
      <vt:lpstr>WHAT ROLES DO WE NEED?</vt:lpstr>
      <vt:lpstr>What about in MVC?</vt:lpstr>
      <vt:lpstr>GOOD NEWS…</vt:lpstr>
      <vt:lpstr>Model – View – Controller</vt:lpstr>
      <vt:lpstr>Design Patterns</vt:lpstr>
      <vt:lpstr>Recurring Problem for M-V-C</vt:lpstr>
      <vt:lpstr>M-V-C Design Pattern</vt:lpstr>
      <vt:lpstr>M-V-C Design Pattern</vt:lpstr>
      <vt:lpstr>M-V-C Design Pattern</vt:lpstr>
      <vt:lpstr>M-V-C Design Pattern</vt:lpstr>
      <vt:lpstr>M-V-C Design Pattern</vt:lpstr>
      <vt:lpstr>M-V-C Design Pattern</vt:lpstr>
      <vt:lpstr>M-V-C Design Pattern</vt:lpstr>
      <vt:lpstr>M-V-C Bernie’s Bistro</vt:lpstr>
      <vt:lpstr>M-V-C Bernie’s Bistro</vt:lpstr>
      <vt:lpstr>M-V-C Bernie’s Bistro</vt:lpstr>
      <vt:lpstr>M-V-C Bernie’s Bistro</vt:lpstr>
      <vt:lpstr>M-V-C Bernie’s Bistro</vt:lpstr>
      <vt:lpstr>Bernie’s Bistro: List</vt:lpstr>
      <vt:lpstr>Bernie’s Bistro: List</vt:lpstr>
      <vt:lpstr>Bernie’s Bistro: List</vt:lpstr>
      <vt:lpstr>Bernie’s Bistro: List</vt:lpstr>
      <vt:lpstr>Bernie’s Bistro: List</vt:lpstr>
      <vt:lpstr>Bernie’s Bistro: List</vt:lpstr>
      <vt:lpstr>Bernie’s Bistro: List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Isabel Ihringer</dc:creator>
  <cp:lastModifiedBy>tom Green</cp:lastModifiedBy>
  <cp:revision>70</cp:revision>
  <dcterms:created xsi:type="dcterms:W3CDTF">2014-01-28T03:04:51Z</dcterms:created>
  <dcterms:modified xsi:type="dcterms:W3CDTF">2015-08-06T17:38:27Z</dcterms:modified>
</cp:coreProperties>
</file>