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88" r:id="rId2"/>
    <p:sldId id="515" r:id="rId3"/>
    <p:sldId id="707" r:id="rId4"/>
    <p:sldId id="516" r:id="rId5"/>
    <p:sldId id="517" r:id="rId6"/>
    <p:sldId id="711" r:id="rId7"/>
    <p:sldId id="726" r:id="rId8"/>
    <p:sldId id="714" r:id="rId9"/>
    <p:sldId id="727" r:id="rId10"/>
    <p:sldId id="721" r:id="rId11"/>
    <p:sldId id="756" r:id="rId12"/>
    <p:sldId id="757" r:id="rId13"/>
    <p:sldId id="758" r:id="rId14"/>
    <p:sldId id="7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515"/>
            <p14:sldId id="707"/>
            <p14:sldId id="516"/>
            <p14:sldId id="517"/>
            <p14:sldId id="711"/>
            <p14:sldId id="726"/>
            <p14:sldId id="714"/>
            <p14:sldId id="727"/>
            <p14:sldId id="721"/>
            <p14:sldId id="756"/>
            <p14:sldId id="757"/>
            <p14:sldId id="758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82" autoAdjust="0"/>
    <p:restoredTop sz="84548" autoAdjust="0"/>
  </p:normalViewPr>
  <p:slideViewPr>
    <p:cSldViewPr snapToGrid="0">
      <p:cViewPr varScale="1">
        <p:scale>
          <a:sx n="68" d="100"/>
          <a:sy n="68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3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9: </a:t>
            </a:r>
            <a:br>
              <a:rPr lang="en-US" altLang="zh-CN" sz="4400" b="1" dirty="0">
                <a:solidFill>
                  <a:srgbClr val="0070C0"/>
                </a:solidFill>
              </a:rPr>
            </a:br>
            <a:r>
              <a:rPr lang="en-US" altLang="zh-CN" sz="4400" b="1" dirty="0">
                <a:solidFill>
                  <a:srgbClr val="0070C0"/>
                </a:solidFill>
              </a:rPr>
              <a:t>OOP &amp; Future Directions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2025.6.4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E03EE-A78B-8AD3-A01B-BC7DCE63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Invoking Virtual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8376-C595-B558-F75A-22DF162A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 dispatching is realized by</a:t>
            </a:r>
          </a:p>
          <a:p>
            <a:pPr lvl="1"/>
            <a:r>
              <a:rPr lang="en-US" altLang="zh-CN" dirty="0"/>
              <a:t>Binding sub-objects to a pointer or reference of their parent class</a:t>
            </a:r>
          </a:p>
          <a:p>
            <a:pPr lvl="1"/>
            <a:r>
              <a:rPr lang="en-US" altLang="zh-CN" dirty="0"/>
              <a:t>Call the virtual function through the pointer or reference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60C41-B8D3-D0AB-F15E-752D0E613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9DA13C-CD75-CF27-D77E-E0B643E0387B}"/>
              </a:ext>
            </a:extLst>
          </p:cNvPr>
          <p:cNvSpPr txBox="1"/>
          <p:nvPr/>
        </p:nvSpPr>
        <p:spPr>
          <a:xfrm>
            <a:off x="1133475" y="2551173"/>
            <a:ext cx="99917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latin typeface="Consolas" panose="020B0609020204030204" pitchFamily="49" charset="0"/>
              </a:rPr>
              <a:t>&lt;Shape*&gt; shapes;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shapes.push_back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CircleShape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centerX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centerY</a:t>
            </a:r>
            <a:r>
              <a:rPr lang="en-US" altLang="zh-CN" dirty="0">
                <a:latin typeface="Consolas" panose="020B0609020204030204" pitchFamily="49" charset="0"/>
              </a:rPr>
              <a:t>, radius, </a:t>
            </a:r>
            <a:r>
              <a:rPr lang="en-US" altLang="zh-CN" dirty="0" err="1">
                <a:latin typeface="Consolas" panose="020B0609020204030204" pitchFamily="49" charset="0"/>
              </a:rPr>
              <a:t>startAngle</a:t>
            </a:r>
            <a:r>
              <a:rPr lang="en-US" altLang="zh-CN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shapes.push_back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new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RectShape</a:t>
            </a:r>
            <a:r>
              <a:rPr lang="en-US" altLang="zh-CN" dirty="0">
                <a:latin typeface="Consolas" panose="020B0609020204030204" pitchFamily="49" charset="0"/>
              </a:rPr>
              <a:t>(500, 300, 800, 500, </a:t>
            </a:r>
            <a:r>
              <a:rPr lang="en-US" altLang="zh-CN" dirty="0" err="1">
                <a:latin typeface="Consolas" panose="020B0609020204030204" pitchFamily="49" charset="0"/>
              </a:rPr>
              <a:t>startAngle</a:t>
            </a:r>
            <a:r>
              <a:rPr lang="en-US" altLang="zh-CN" dirty="0"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Main game loop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(!</a:t>
            </a:r>
            <a:r>
              <a:rPr lang="en-US" altLang="zh-CN" dirty="0" err="1">
                <a:latin typeface="Consolas" panose="020B0609020204030204" pitchFamily="49" charset="0"/>
              </a:rPr>
              <a:t>WindowShouldClose</a:t>
            </a:r>
            <a:r>
              <a:rPr lang="en-US" altLang="zh-CN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...  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(Shape *s : shapes)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s-&gt;</a:t>
            </a:r>
            <a:r>
              <a:rPr lang="en-US" altLang="zh-CN" dirty="0" err="1">
                <a:latin typeface="Consolas" panose="020B0609020204030204" pitchFamily="49" charset="0"/>
              </a:rPr>
              <a:t>setAngle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startAngle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 s-&gt;draw();    // Dynamic dispatched to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CircleShape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or 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RectShape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2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3A22423-7B6F-8D74-ED35-84913714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OOP by Alan Kay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B0F7BD-FF94-FEC4-DAD3-52E99A4D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7B41F287-38C1-B976-8F3E-2B860C4DAF6B}"/>
              </a:ext>
            </a:extLst>
          </p:cNvPr>
          <p:cNvSpPr/>
          <p:nvPr/>
        </p:nvSpPr>
        <p:spPr>
          <a:xfrm>
            <a:off x="1627632" y="3971442"/>
            <a:ext cx="7078218" cy="2212847"/>
          </a:xfrm>
          <a:prstGeom prst="wedgeRoundRectCallout">
            <a:avLst>
              <a:gd name="adj1" fmla="val 46651"/>
              <a:gd name="adj2" fmla="val -117044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OOP to me means only 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messaging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local retention and protection and hiding of state-process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and 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extreme late-binding of all things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2847E8-C8C3-6651-0AC6-9E54B0E1D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0" y="1180247"/>
            <a:ext cx="1686838" cy="234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9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FFA69-5431-1B80-77D5-1CAEB50F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A1B2E-BF2E-8760-B80B-FF29CCA1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E60FE32-AC18-C4B1-7597-EE80D226BA0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Future Direction</a:t>
            </a:r>
          </a:p>
        </p:txBody>
      </p:sp>
    </p:spTree>
    <p:extLst>
      <p:ext uri="{BB962C8B-B14F-4D97-AF65-F5344CB8AC3E}">
        <p14:creationId xmlns:p14="http://schemas.microsoft.com/office/powerpoint/2010/main" val="159564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B4ACE-77A1-6CC4-A547-E347CC254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3FA1B-9EA5-0AFE-9FBE-10C2EDC5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Become Good at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D2706-1019-D43C-507C-289A10E7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 small projects </a:t>
            </a:r>
            <a:r>
              <a:rPr lang="en-US" altLang="zh-CN" sz="1600" dirty="0"/>
              <a:t>(https://www.geeksforgeeks.org/top-50-cpp-project-ideas-for-beginners-advanced/)</a:t>
            </a:r>
          </a:p>
          <a:p>
            <a:r>
              <a:rPr lang="en-US" altLang="zh-CN" dirty="0"/>
              <a:t>Do big projects (Game, Compiler, LLM, OS kernel, etc.)</a:t>
            </a:r>
          </a:p>
          <a:p>
            <a:r>
              <a:rPr lang="en-US" altLang="zh-CN" dirty="0"/>
              <a:t>Learn underlying mechanisms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A09231-8F6A-5E0C-D324-EADD7606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2050" name="Picture 2" descr="Jumping into C++ - Free Computer, Programming, Mathematics, Technical ...">
            <a:extLst>
              <a:ext uri="{FF2B5EF4-FFF2-40B4-BE49-F238E27FC236}">
                <a16:creationId xmlns:a16="http://schemas.microsoft.com/office/drawing/2014/main" id="{9F03621E-8AB3-85E5-4A16-0CEF607B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7284"/>
            <a:ext cx="2874621" cy="354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D6A3937-EF5F-3ADB-208D-414D94D42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96" y="2697284"/>
            <a:ext cx="2681755" cy="354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ame Programming Patterns: Nystrom, Robert: 9780990582908: Amazon.com: Books">
            <a:extLst>
              <a:ext uri="{FF2B5EF4-FFF2-40B4-BE49-F238E27FC236}">
                <a16:creationId xmlns:a16="http://schemas.microsoft.com/office/drawing/2014/main" id="{883F340D-8614-DD53-4B8D-449C5655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794" y="2697284"/>
            <a:ext cx="2880333" cy="354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5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D4E14-E217-46CE-F8E6-A4A21D420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FF8E2-8214-2877-D5B4-0CDCCC26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EFDAC49-49D8-0276-5E5B-03C75C777226}"/>
              </a:ext>
            </a:extLst>
          </p:cNvPr>
          <p:cNvSpPr txBox="1">
            <a:spLocks/>
          </p:cNvSpPr>
          <p:nvPr/>
        </p:nvSpPr>
        <p:spPr>
          <a:xfrm>
            <a:off x="1771650" y="2646261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Most Importantly: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rgbClr val="00B050"/>
                </a:solidFill>
              </a:rPr>
              <a:t>Have Fun Programming!</a:t>
            </a:r>
          </a:p>
        </p:txBody>
      </p:sp>
    </p:spTree>
    <p:extLst>
      <p:ext uri="{BB962C8B-B14F-4D97-AF65-F5344CB8AC3E}">
        <p14:creationId xmlns:p14="http://schemas.microsoft.com/office/powerpoint/2010/main" val="16361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Object-Oriented Programming</a:t>
            </a:r>
          </a:p>
          <a:p>
            <a:r>
              <a:rPr lang="en-US" altLang="zh-CN" dirty="0"/>
              <a:t>Future Directions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323179" y="3037630"/>
            <a:ext cx="378142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Inheritance</a:t>
            </a:r>
          </a:p>
        </p:txBody>
      </p:sp>
      <p:pic>
        <p:nvPicPr>
          <p:cNvPr id="1026" name="Picture 2" descr="Hilarious Comics and Jokes Only Programmers can Understand">
            <a:extLst>
              <a:ext uri="{FF2B5EF4-FFF2-40B4-BE49-F238E27FC236}">
                <a16:creationId xmlns:a16="http://schemas.microsoft.com/office/drawing/2014/main" id="{2AF5A203-7B3D-4CAA-4524-83ABC9966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04" y="1257300"/>
            <a:ext cx="7249196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7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6687D-E309-602D-30E1-A483B88D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Subtyping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BB3E0-84A2-9FF2-29CA-5CC48002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type represents a collection of objects</a:t>
            </a:r>
          </a:p>
          <a:p>
            <a:r>
              <a:rPr lang="en-US" altLang="zh-CN" dirty="0"/>
              <a:t>A subtype represents a special kind of objects in this collection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348E3-58D6-294C-3C93-496B6061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1F996F5-D429-0D8B-A71E-F53604472535}"/>
              </a:ext>
            </a:extLst>
          </p:cNvPr>
          <p:cNvSpPr/>
          <p:nvPr/>
        </p:nvSpPr>
        <p:spPr>
          <a:xfrm>
            <a:off x="4784910" y="3040918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Shape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9518FCD-7AB7-6CB7-7241-947F655E3CA4}"/>
              </a:ext>
            </a:extLst>
          </p:cNvPr>
          <p:cNvSpPr/>
          <p:nvPr/>
        </p:nvSpPr>
        <p:spPr>
          <a:xfrm>
            <a:off x="2260784" y="4536097"/>
            <a:ext cx="1718423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CircleShape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274CC9F-930B-0683-8A27-DBE21B65B6C2}"/>
              </a:ext>
            </a:extLst>
          </p:cNvPr>
          <p:cNvSpPr/>
          <p:nvPr/>
        </p:nvSpPr>
        <p:spPr>
          <a:xfrm>
            <a:off x="4784909" y="4536097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RectShape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E237E5B-9890-5E07-0A04-336B5AA70F4E}"/>
              </a:ext>
            </a:extLst>
          </p:cNvPr>
          <p:cNvSpPr/>
          <p:nvPr/>
        </p:nvSpPr>
        <p:spPr>
          <a:xfrm>
            <a:off x="7375709" y="4536097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520C515-7DC6-0E8A-6626-B586CECB24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119996" y="3619501"/>
            <a:ext cx="2391897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94BEAE8-CE3B-4EA1-DC0A-BF210ED78BFC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511892" y="3619501"/>
            <a:ext cx="1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AA3251F-AF2A-D7DA-512A-DE08CCAF525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511893" y="3619501"/>
            <a:ext cx="2590799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724EB-46CE-ED32-E82F-78628918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79C0D-9C6C-AF3E-9865-8D8232F73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relation between a class and its subclasses is called </a:t>
            </a:r>
            <a:r>
              <a:rPr lang="en-US" altLang="zh-CN" b="1" dirty="0"/>
              <a:t>inheritance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634607-EB9E-B85E-AA87-B7A8B92F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FCEA4B-B3D5-CCF6-BFB4-2AB80971BD87}"/>
              </a:ext>
            </a:extLst>
          </p:cNvPr>
          <p:cNvSpPr txBox="1"/>
          <p:nvPr/>
        </p:nvSpPr>
        <p:spPr>
          <a:xfrm>
            <a:off x="3518834" y="2606209"/>
            <a:ext cx="5482291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Inheritance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&lt;subclass&gt; :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parentclass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743F38-11D8-8B19-2710-8603858E19F3}"/>
              </a:ext>
            </a:extLst>
          </p:cNvPr>
          <p:cNvSpPr txBox="1"/>
          <p:nvPr/>
        </p:nvSpPr>
        <p:spPr>
          <a:xfrm>
            <a:off x="1547159" y="4371003"/>
            <a:ext cx="4384863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kumimoji="1"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Exmaples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CircleShape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Shape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A8310D-5401-033E-0DE4-649BC4CD9F02}"/>
              </a:ext>
            </a:extLst>
          </p:cNvPr>
          <p:cNvSpPr txBox="1"/>
          <p:nvPr/>
        </p:nvSpPr>
        <p:spPr>
          <a:xfrm>
            <a:off x="6259979" y="4371003"/>
            <a:ext cx="4646146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kumimoji="1"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Exmaples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 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RectShape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Shape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43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Dynamic Dispatching</a:t>
            </a:r>
          </a:p>
        </p:txBody>
      </p:sp>
    </p:spTree>
    <p:extLst>
      <p:ext uri="{BB962C8B-B14F-4D97-AF65-F5344CB8AC3E}">
        <p14:creationId xmlns:p14="http://schemas.microsoft.com/office/powerpoint/2010/main" val="15235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DA386-D81E-A311-ECE7-68753570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Dispatching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3D17C-17F4-73C3-52E3-5389FD20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class defines a collection of </a:t>
            </a:r>
            <a:r>
              <a:rPr lang="en-US" altLang="zh-CN" b="1" dirty="0"/>
              <a:t>message interfaces </a:t>
            </a:r>
            <a:r>
              <a:rPr lang="en-US" altLang="zh-CN" dirty="0"/>
              <a:t>(virtual functions)</a:t>
            </a:r>
          </a:p>
          <a:p>
            <a:r>
              <a:rPr lang="en-US" altLang="zh-CN" dirty="0"/>
              <a:t>Its different subclasses</a:t>
            </a:r>
          </a:p>
          <a:p>
            <a:pPr lvl="1"/>
            <a:r>
              <a:rPr lang="en-US" altLang="zh-CN" dirty="0"/>
              <a:t>Share the same interface</a:t>
            </a:r>
          </a:p>
          <a:p>
            <a:pPr lvl="1"/>
            <a:r>
              <a:rPr lang="en-US" altLang="zh-CN" dirty="0"/>
              <a:t>Give different implementation to these interfaces</a:t>
            </a:r>
          </a:p>
          <a:p>
            <a:r>
              <a:rPr lang="en-US" altLang="zh-CN" dirty="0"/>
              <a:t>Users dynamically dispatch messages through interfaces to sub-objects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17E892-C81F-B483-9B8B-02325DD0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C295CF8-A651-E008-0072-4E47E9952234}"/>
              </a:ext>
            </a:extLst>
          </p:cNvPr>
          <p:cNvSpPr/>
          <p:nvPr/>
        </p:nvSpPr>
        <p:spPr>
          <a:xfrm>
            <a:off x="4713790" y="3768361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Shape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1C25372-2B35-66AD-957D-90E023792BB4}"/>
              </a:ext>
            </a:extLst>
          </p:cNvPr>
          <p:cNvSpPr/>
          <p:nvPr/>
        </p:nvSpPr>
        <p:spPr>
          <a:xfrm>
            <a:off x="1847850" y="5263540"/>
            <a:ext cx="1795779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CircleShape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C357B32-1C47-17EB-4668-43FBCBC9FAD5}"/>
              </a:ext>
            </a:extLst>
          </p:cNvPr>
          <p:cNvSpPr/>
          <p:nvPr/>
        </p:nvSpPr>
        <p:spPr>
          <a:xfrm>
            <a:off x="4713789" y="5263540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RectShape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2CD2A6A-DF1F-C227-84A2-47A30C7827F9}"/>
              </a:ext>
            </a:extLst>
          </p:cNvPr>
          <p:cNvSpPr/>
          <p:nvPr/>
        </p:nvSpPr>
        <p:spPr>
          <a:xfrm>
            <a:off x="7304589" y="5263540"/>
            <a:ext cx="1453965" cy="578583"/>
          </a:xfrm>
          <a:prstGeom prst="roundRect">
            <a:avLst>
              <a:gd name="adj" fmla="val 9123"/>
            </a:avLst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045BF5C-355F-6723-FEB8-F9683C26FC4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745740" y="4346944"/>
            <a:ext cx="2695033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4892A60-9F38-EC99-29AA-AE79BB2F0C6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440772" y="4346944"/>
            <a:ext cx="1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FB03E92-3FBE-C1D0-A0A1-2F3F80741ED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440773" y="4346944"/>
            <a:ext cx="2590799" cy="9165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4BF9586-3A31-51EA-159C-EF20725AAF95}"/>
              </a:ext>
            </a:extLst>
          </p:cNvPr>
          <p:cNvSpPr/>
          <p:nvPr/>
        </p:nvSpPr>
        <p:spPr>
          <a:xfrm>
            <a:off x="3291841" y="3436338"/>
            <a:ext cx="2347737" cy="1816382"/>
          </a:xfrm>
          <a:custGeom>
            <a:avLst/>
            <a:gdLst>
              <a:gd name="connsiteX0" fmla="*/ 599440 w 2245360"/>
              <a:gd name="connsiteY0" fmla="*/ 0 h 1676400"/>
              <a:gd name="connsiteX1" fmla="*/ 1757680 w 2245360"/>
              <a:gd name="connsiteY1" fmla="*/ 0 h 1676400"/>
              <a:gd name="connsiteX2" fmla="*/ 2245360 w 2245360"/>
              <a:gd name="connsiteY2" fmla="*/ 386080 h 1676400"/>
              <a:gd name="connsiteX3" fmla="*/ 2042160 w 2245360"/>
              <a:gd name="connsiteY3" fmla="*/ 934720 h 1676400"/>
              <a:gd name="connsiteX4" fmla="*/ 0 w 2245360"/>
              <a:gd name="connsiteY4" fmla="*/ 1676400 h 1676400"/>
              <a:gd name="connsiteX0" fmla="*/ 599440 w 2245360"/>
              <a:gd name="connsiteY0" fmla="*/ 139982 h 1816382"/>
              <a:gd name="connsiteX1" fmla="*/ 1757680 w 2245360"/>
              <a:gd name="connsiteY1" fmla="*/ 139982 h 1816382"/>
              <a:gd name="connsiteX2" fmla="*/ 2245360 w 2245360"/>
              <a:gd name="connsiteY2" fmla="*/ 526062 h 1816382"/>
              <a:gd name="connsiteX3" fmla="*/ 2042160 w 2245360"/>
              <a:gd name="connsiteY3" fmla="*/ 1074702 h 1816382"/>
              <a:gd name="connsiteX4" fmla="*/ 0 w 2245360"/>
              <a:gd name="connsiteY4" fmla="*/ 1816382 h 1816382"/>
              <a:gd name="connsiteX0" fmla="*/ 599440 w 2245360"/>
              <a:gd name="connsiteY0" fmla="*/ 139982 h 1816382"/>
              <a:gd name="connsiteX1" fmla="*/ 1757680 w 2245360"/>
              <a:gd name="connsiteY1" fmla="*/ 139982 h 1816382"/>
              <a:gd name="connsiteX2" fmla="*/ 2245360 w 2245360"/>
              <a:gd name="connsiteY2" fmla="*/ 526062 h 1816382"/>
              <a:gd name="connsiteX3" fmla="*/ 2042160 w 2245360"/>
              <a:gd name="connsiteY3" fmla="*/ 1074702 h 1816382"/>
              <a:gd name="connsiteX4" fmla="*/ 0 w 2245360"/>
              <a:gd name="connsiteY4" fmla="*/ 1816382 h 1816382"/>
              <a:gd name="connsiteX0" fmla="*/ 599440 w 2252681"/>
              <a:gd name="connsiteY0" fmla="*/ 139982 h 1816382"/>
              <a:gd name="connsiteX1" fmla="*/ 1757680 w 2252681"/>
              <a:gd name="connsiteY1" fmla="*/ 139982 h 1816382"/>
              <a:gd name="connsiteX2" fmla="*/ 2245360 w 2252681"/>
              <a:gd name="connsiteY2" fmla="*/ 526062 h 1816382"/>
              <a:gd name="connsiteX3" fmla="*/ 2042160 w 2252681"/>
              <a:gd name="connsiteY3" fmla="*/ 1074702 h 1816382"/>
              <a:gd name="connsiteX4" fmla="*/ 0 w 2252681"/>
              <a:gd name="connsiteY4" fmla="*/ 1816382 h 1816382"/>
              <a:gd name="connsiteX0" fmla="*/ 599440 w 2257952"/>
              <a:gd name="connsiteY0" fmla="*/ 139982 h 1816382"/>
              <a:gd name="connsiteX1" fmla="*/ 1757680 w 2257952"/>
              <a:gd name="connsiteY1" fmla="*/ 139982 h 1816382"/>
              <a:gd name="connsiteX2" fmla="*/ 2245360 w 2257952"/>
              <a:gd name="connsiteY2" fmla="*/ 526062 h 1816382"/>
              <a:gd name="connsiteX3" fmla="*/ 2042160 w 2257952"/>
              <a:gd name="connsiteY3" fmla="*/ 1074702 h 1816382"/>
              <a:gd name="connsiteX4" fmla="*/ 0 w 2257952"/>
              <a:gd name="connsiteY4" fmla="*/ 1816382 h 1816382"/>
              <a:gd name="connsiteX0" fmla="*/ 599440 w 2340307"/>
              <a:gd name="connsiteY0" fmla="*/ 139982 h 1816382"/>
              <a:gd name="connsiteX1" fmla="*/ 1757680 w 2340307"/>
              <a:gd name="connsiteY1" fmla="*/ 139982 h 1816382"/>
              <a:gd name="connsiteX2" fmla="*/ 2245360 w 2340307"/>
              <a:gd name="connsiteY2" fmla="*/ 526062 h 1816382"/>
              <a:gd name="connsiteX3" fmla="*/ 2042160 w 2340307"/>
              <a:gd name="connsiteY3" fmla="*/ 1074702 h 1816382"/>
              <a:gd name="connsiteX4" fmla="*/ 0 w 2340307"/>
              <a:gd name="connsiteY4" fmla="*/ 1816382 h 1816382"/>
              <a:gd name="connsiteX0" fmla="*/ 599440 w 2347737"/>
              <a:gd name="connsiteY0" fmla="*/ 139982 h 1816382"/>
              <a:gd name="connsiteX1" fmla="*/ 1757680 w 2347737"/>
              <a:gd name="connsiteY1" fmla="*/ 139982 h 1816382"/>
              <a:gd name="connsiteX2" fmla="*/ 2245360 w 2347737"/>
              <a:gd name="connsiteY2" fmla="*/ 526062 h 1816382"/>
              <a:gd name="connsiteX3" fmla="*/ 2042160 w 2347737"/>
              <a:gd name="connsiteY3" fmla="*/ 1074702 h 1816382"/>
              <a:gd name="connsiteX4" fmla="*/ 0 w 2347737"/>
              <a:gd name="connsiteY4" fmla="*/ 1816382 h 1816382"/>
              <a:gd name="connsiteX0" fmla="*/ 599440 w 2347737"/>
              <a:gd name="connsiteY0" fmla="*/ 139982 h 1816382"/>
              <a:gd name="connsiteX1" fmla="*/ 1757680 w 2347737"/>
              <a:gd name="connsiteY1" fmla="*/ 139982 h 1816382"/>
              <a:gd name="connsiteX2" fmla="*/ 2245360 w 2347737"/>
              <a:gd name="connsiteY2" fmla="*/ 526062 h 1816382"/>
              <a:gd name="connsiteX3" fmla="*/ 2042160 w 2347737"/>
              <a:gd name="connsiteY3" fmla="*/ 1074702 h 1816382"/>
              <a:gd name="connsiteX4" fmla="*/ 0 w 2347737"/>
              <a:gd name="connsiteY4" fmla="*/ 1816382 h 18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737" h="1816382">
                <a:moveTo>
                  <a:pt x="599440" y="139982"/>
                </a:moveTo>
                <a:cubicBezTo>
                  <a:pt x="985520" y="139982"/>
                  <a:pt x="1188720" y="-174978"/>
                  <a:pt x="1757680" y="139982"/>
                </a:cubicBezTo>
                <a:cubicBezTo>
                  <a:pt x="2377440" y="421075"/>
                  <a:pt x="2235200" y="387209"/>
                  <a:pt x="2245360" y="526062"/>
                </a:cubicBezTo>
                <a:cubicBezTo>
                  <a:pt x="2523067" y="1095022"/>
                  <a:pt x="2160693" y="1044222"/>
                  <a:pt x="2042160" y="1074702"/>
                </a:cubicBezTo>
                <a:cubicBezTo>
                  <a:pt x="1402080" y="1464169"/>
                  <a:pt x="680720" y="1569155"/>
                  <a:pt x="0" y="1816382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3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3E83B6C-A652-A859-CFA9-191D22FE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3B390-A4FD-C4BD-CF02-000512FC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Overrided</a:t>
            </a:r>
            <a:r>
              <a:rPr lang="en-US" altLang="zh-CN" dirty="0"/>
              <a:t> member functions that may be accessible from parent classes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Example: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99E89F-EA81-3D7E-1AA0-8E2E55A6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602321-38D8-BC50-258F-75205BC6336E}"/>
              </a:ext>
            </a:extLst>
          </p:cNvPr>
          <p:cNvSpPr txBox="1"/>
          <p:nvPr/>
        </p:nvSpPr>
        <p:spPr>
          <a:xfrm>
            <a:off x="3644998" y="1952111"/>
            <a:ext cx="5482291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classname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</a:t>
            </a:r>
            <a:r>
              <a:rPr kumimoji="1" lang="en-US" altLang="zh-CN" sz="18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irtual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fundef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...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FFFCDE-4EBD-2206-0067-5DEDDF449A60}"/>
              </a:ext>
            </a:extLst>
          </p:cNvPr>
          <p:cNvSpPr txBox="1"/>
          <p:nvPr/>
        </p:nvSpPr>
        <p:spPr>
          <a:xfrm>
            <a:off x="1116641" y="4061175"/>
            <a:ext cx="47727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Draw is a virtual function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dirty="0">
                <a:latin typeface="Consolas" panose="020B0609020204030204" pitchFamily="49" charset="0"/>
              </a:rPr>
              <a:t>Shape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virtual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draw() 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3F28A2-452D-2029-FF0D-F056A6D6B68D}"/>
              </a:ext>
            </a:extLst>
          </p:cNvPr>
          <p:cNvSpPr txBox="1"/>
          <p:nvPr/>
        </p:nvSpPr>
        <p:spPr>
          <a:xfrm>
            <a:off x="6096000" y="4061175"/>
            <a:ext cx="47727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Draw is a virtual function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class </a:t>
            </a:r>
            <a:r>
              <a:rPr lang="en-US" altLang="zh-CN" dirty="0" err="1">
                <a:latin typeface="Consolas" panose="020B0609020204030204" pitchFamily="49" charset="0"/>
              </a:rPr>
              <a:t>CircleShape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virtual void</a:t>
            </a:r>
            <a:r>
              <a:rPr lang="en-US" altLang="zh-CN" dirty="0">
                <a:latin typeface="Consolas" panose="020B0609020204030204" pitchFamily="49" charset="0"/>
              </a:rPr>
              <a:t> draw();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1FB07-1423-1C5B-8CDD-8CF9A80C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D42B8-321B-FB2C-529E-90E8B62A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Subclasses provide different implementations to parent virtual functions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EEA4FB-8E30-42C1-677C-FEE1E30A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3B26C7-9D7E-9CA5-0EBF-625F2966F50D}"/>
              </a:ext>
            </a:extLst>
          </p:cNvPr>
          <p:cNvSpPr txBox="1"/>
          <p:nvPr/>
        </p:nvSpPr>
        <p:spPr>
          <a:xfrm>
            <a:off x="1213532" y="2015870"/>
            <a:ext cx="99878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Circle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CircleShape</a:t>
            </a:r>
            <a:r>
              <a:rPr lang="en-US" altLang="zh-CN" dirty="0">
                <a:latin typeface="Consolas" panose="020B0609020204030204" pitchFamily="49" charset="0"/>
              </a:rPr>
              <a:t>::draw()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segments = 800;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float</a:t>
            </a:r>
            <a:r>
              <a:rPr lang="en-US" altLang="zh-CN" dirty="0">
                <a:latin typeface="Consolas" panose="020B0609020204030204" pitchFamily="49" charset="0"/>
              </a:rPr>
              <a:t> angle = </a:t>
            </a:r>
            <a:r>
              <a:rPr lang="en-US" altLang="zh-CN" dirty="0" err="1">
                <a:latin typeface="Consolas" panose="020B0609020204030204" pitchFamily="49" charset="0"/>
              </a:rPr>
              <a:t>getAngle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Vector2 center = {</a:t>
            </a:r>
            <a:r>
              <a:rPr lang="en-US" altLang="zh-CN" dirty="0" err="1">
                <a:latin typeface="Consolas" panose="020B0609020204030204" pitchFamily="49" charset="0"/>
              </a:rPr>
              <a:t>centX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centY</a:t>
            </a: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DrawCircleSector</a:t>
            </a:r>
            <a:r>
              <a:rPr lang="en-US" altLang="zh-CN" dirty="0">
                <a:latin typeface="Consolas" panose="020B0609020204030204" pitchFamily="49" charset="0"/>
              </a:rPr>
              <a:t>(center, radius, angle, angle+180, segments, WHITE);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DrawCircleSector</a:t>
            </a:r>
            <a:r>
              <a:rPr lang="en-US" altLang="zh-CN" dirty="0">
                <a:latin typeface="Consolas" panose="020B0609020204030204" pitchFamily="49" charset="0"/>
              </a:rPr>
              <a:t>(center, radius, angle+180, angle+360, segments, BLACK);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DrawCircleLines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centX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centY</a:t>
            </a:r>
            <a:r>
              <a:rPr lang="en-US" altLang="zh-CN" dirty="0">
                <a:latin typeface="Consolas" panose="020B0609020204030204" pitchFamily="49" charset="0"/>
              </a:rPr>
              <a:t>, radius, BLACK);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3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28885</TotalTime>
  <Words>527</Words>
  <Application>Microsoft Office PowerPoint</Application>
  <PresentationFormat>宽屏</PresentationFormat>
  <Paragraphs>123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Bookmania</vt:lpstr>
      <vt:lpstr>等线</vt:lpstr>
      <vt:lpstr>Arial</vt:lpstr>
      <vt:lpstr>Arial Black</vt:lpstr>
      <vt:lpstr>Consolas</vt:lpstr>
      <vt:lpstr>CompCertELF5</vt:lpstr>
      <vt:lpstr>Principles and Methods of Program Design  Lecture 9:  OOP &amp; Future Directions</vt:lpstr>
      <vt:lpstr>This Time</vt:lpstr>
      <vt:lpstr>PowerPoint 演示文稿</vt:lpstr>
      <vt:lpstr>Subtyping</vt:lpstr>
      <vt:lpstr>Inheritance</vt:lpstr>
      <vt:lpstr>PowerPoint 演示文稿</vt:lpstr>
      <vt:lpstr>Dynamic Dispatching in C++</vt:lpstr>
      <vt:lpstr>Virtual Functions</vt:lpstr>
      <vt:lpstr>Virtual Functions</vt:lpstr>
      <vt:lpstr>Invoking Virtual Functions</vt:lpstr>
      <vt:lpstr>OOP by Alan Kay</vt:lpstr>
      <vt:lpstr>PowerPoint 演示文稿</vt:lpstr>
      <vt:lpstr>Become Good at C++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Yuting Wang</cp:lastModifiedBy>
  <cp:revision>2611</cp:revision>
  <dcterms:created xsi:type="dcterms:W3CDTF">2021-06-01T02:26:55Z</dcterms:created>
  <dcterms:modified xsi:type="dcterms:W3CDTF">2025-06-03T07:53:35Z</dcterms:modified>
</cp:coreProperties>
</file>