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0"/>
  </p:notesMasterIdLst>
  <p:sldIdLst>
    <p:sldId id="288" r:id="rId2"/>
    <p:sldId id="340" r:id="rId3"/>
    <p:sldId id="515" r:id="rId4"/>
    <p:sldId id="514" r:id="rId5"/>
    <p:sldId id="641" r:id="rId6"/>
    <p:sldId id="782" r:id="rId7"/>
    <p:sldId id="423" r:id="rId8"/>
    <p:sldId id="720" r:id="rId9"/>
    <p:sldId id="829" r:id="rId10"/>
    <p:sldId id="830" r:id="rId11"/>
    <p:sldId id="831" r:id="rId12"/>
    <p:sldId id="833" r:id="rId13"/>
    <p:sldId id="834" r:id="rId14"/>
    <p:sldId id="832" r:id="rId15"/>
    <p:sldId id="642" r:id="rId16"/>
    <p:sldId id="786" r:id="rId17"/>
    <p:sldId id="836" r:id="rId18"/>
    <p:sldId id="652" r:id="rId19"/>
    <p:sldId id="644" r:id="rId20"/>
    <p:sldId id="516" r:id="rId21"/>
    <p:sldId id="783" r:id="rId22"/>
    <p:sldId id="787" r:id="rId23"/>
    <p:sldId id="665" r:id="rId24"/>
    <p:sldId id="656" r:id="rId25"/>
    <p:sldId id="666" r:id="rId26"/>
    <p:sldId id="781" r:id="rId27"/>
    <p:sldId id="784" r:id="rId28"/>
    <p:sldId id="669" r:id="rId29"/>
    <p:sldId id="683" r:id="rId30"/>
    <p:sldId id="785" r:id="rId31"/>
    <p:sldId id="681" r:id="rId32"/>
    <p:sldId id="680" r:id="rId33"/>
    <p:sldId id="667" r:id="rId34"/>
    <p:sldId id="670" r:id="rId35"/>
    <p:sldId id="682" r:id="rId36"/>
    <p:sldId id="684" r:id="rId37"/>
    <p:sldId id="671" r:id="rId38"/>
    <p:sldId id="686" r:id="rId39"/>
    <p:sldId id="646" r:id="rId40"/>
    <p:sldId id="517" r:id="rId41"/>
    <p:sldId id="649" r:id="rId42"/>
    <p:sldId id="650" r:id="rId43"/>
    <p:sldId id="688" r:id="rId44"/>
    <p:sldId id="648" r:id="rId45"/>
    <p:sldId id="698" r:id="rId46"/>
    <p:sldId id="788" r:id="rId47"/>
    <p:sldId id="653" r:id="rId48"/>
    <p:sldId id="689" r:id="rId49"/>
    <p:sldId id="691" r:id="rId50"/>
    <p:sldId id="673" r:id="rId51"/>
    <p:sldId id="700" r:id="rId52"/>
    <p:sldId id="699" r:id="rId53"/>
    <p:sldId id="709" r:id="rId54"/>
    <p:sldId id="692" r:id="rId55"/>
    <p:sldId id="789" r:id="rId56"/>
    <p:sldId id="695" r:id="rId57"/>
    <p:sldId id="710" r:id="rId58"/>
    <p:sldId id="712" r:id="rId59"/>
    <p:sldId id="694" r:id="rId60"/>
    <p:sldId id="696" r:id="rId61"/>
    <p:sldId id="697" r:id="rId62"/>
    <p:sldId id="802" r:id="rId63"/>
    <p:sldId id="701" r:id="rId64"/>
    <p:sldId id="791" r:id="rId65"/>
    <p:sldId id="705" r:id="rId66"/>
    <p:sldId id="714" r:id="rId67"/>
    <p:sldId id="715" r:id="rId68"/>
    <p:sldId id="726" r:id="rId69"/>
    <p:sldId id="728" r:id="rId70"/>
    <p:sldId id="729" r:id="rId71"/>
    <p:sldId id="816" r:id="rId72"/>
    <p:sldId id="793" r:id="rId73"/>
    <p:sldId id="792" r:id="rId74"/>
    <p:sldId id="730" r:id="rId75"/>
    <p:sldId id="716" r:id="rId76"/>
    <p:sldId id="731" r:id="rId77"/>
    <p:sldId id="795" r:id="rId78"/>
    <p:sldId id="817" r:id="rId79"/>
    <p:sldId id="794" r:id="rId80"/>
    <p:sldId id="723" r:id="rId81"/>
    <p:sldId id="717" r:id="rId82"/>
    <p:sldId id="735" r:id="rId83"/>
    <p:sldId id="737" r:id="rId84"/>
    <p:sldId id="798" r:id="rId85"/>
    <p:sldId id="797" r:id="rId86"/>
    <p:sldId id="803" r:id="rId87"/>
    <p:sldId id="796" r:id="rId88"/>
    <p:sldId id="741" r:id="rId89"/>
    <p:sldId id="799" r:id="rId90"/>
    <p:sldId id="805" r:id="rId91"/>
    <p:sldId id="739" r:id="rId92"/>
    <p:sldId id="740" r:id="rId93"/>
    <p:sldId id="810" r:id="rId94"/>
    <p:sldId id="806" r:id="rId95"/>
    <p:sldId id="807" r:id="rId96"/>
    <p:sldId id="808" r:id="rId97"/>
    <p:sldId id="809" r:id="rId98"/>
    <p:sldId id="742" r:id="rId99"/>
    <p:sldId id="811" r:id="rId100"/>
    <p:sldId id="812" r:id="rId101"/>
    <p:sldId id="813" r:id="rId102"/>
    <p:sldId id="814" r:id="rId103"/>
    <p:sldId id="815" r:id="rId104"/>
    <p:sldId id="822" r:id="rId105"/>
    <p:sldId id="823" r:id="rId106"/>
    <p:sldId id="824" r:id="rId107"/>
    <p:sldId id="825" r:id="rId108"/>
    <p:sldId id="826" r:id="rId10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515"/>
            <p14:sldId id="514"/>
            <p14:sldId id="641"/>
            <p14:sldId id="782"/>
            <p14:sldId id="423"/>
            <p14:sldId id="720"/>
            <p14:sldId id="829"/>
            <p14:sldId id="830"/>
            <p14:sldId id="831"/>
            <p14:sldId id="833"/>
            <p14:sldId id="834"/>
            <p14:sldId id="832"/>
            <p14:sldId id="642"/>
            <p14:sldId id="786"/>
            <p14:sldId id="836"/>
            <p14:sldId id="652"/>
            <p14:sldId id="644"/>
            <p14:sldId id="516"/>
            <p14:sldId id="783"/>
            <p14:sldId id="787"/>
            <p14:sldId id="665"/>
            <p14:sldId id="656"/>
            <p14:sldId id="666"/>
            <p14:sldId id="781"/>
            <p14:sldId id="784"/>
            <p14:sldId id="669"/>
            <p14:sldId id="683"/>
            <p14:sldId id="785"/>
            <p14:sldId id="681"/>
            <p14:sldId id="680"/>
            <p14:sldId id="667"/>
            <p14:sldId id="670"/>
            <p14:sldId id="682"/>
            <p14:sldId id="684"/>
            <p14:sldId id="671"/>
            <p14:sldId id="686"/>
            <p14:sldId id="646"/>
            <p14:sldId id="517"/>
            <p14:sldId id="649"/>
            <p14:sldId id="650"/>
            <p14:sldId id="688"/>
            <p14:sldId id="648"/>
            <p14:sldId id="698"/>
            <p14:sldId id="788"/>
            <p14:sldId id="653"/>
            <p14:sldId id="689"/>
            <p14:sldId id="691"/>
            <p14:sldId id="673"/>
            <p14:sldId id="700"/>
            <p14:sldId id="699"/>
            <p14:sldId id="709"/>
            <p14:sldId id="692"/>
            <p14:sldId id="789"/>
            <p14:sldId id="695"/>
            <p14:sldId id="710"/>
            <p14:sldId id="712"/>
            <p14:sldId id="694"/>
            <p14:sldId id="696"/>
            <p14:sldId id="697"/>
            <p14:sldId id="802"/>
            <p14:sldId id="701"/>
            <p14:sldId id="791"/>
            <p14:sldId id="705"/>
            <p14:sldId id="714"/>
            <p14:sldId id="715"/>
            <p14:sldId id="726"/>
            <p14:sldId id="728"/>
            <p14:sldId id="729"/>
            <p14:sldId id="816"/>
            <p14:sldId id="793"/>
            <p14:sldId id="792"/>
            <p14:sldId id="730"/>
            <p14:sldId id="716"/>
            <p14:sldId id="731"/>
            <p14:sldId id="795"/>
            <p14:sldId id="817"/>
            <p14:sldId id="794"/>
            <p14:sldId id="723"/>
            <p14:sldId id="717"/>
            <p14:sldId id="735"/>
            <p14:sldId id="737"/>
            <p14:sldId id="798"/>
            <p14:sldId id="797"/>
            <p14:sldId id="803"/>
            <p14:sldId id="796"/>
            <p14:sldId id="741"/>
            <p14:sldId id="799"/>
            <p14:sldId id="805"/>
            <p14:sldId id="739"/>
            <p14:sldId id="740"/>
            <p14:sldId id="810"/>
            <p14:sldId id="806"/>
            <p14:sldId id="807"/>
            <p14:sldId id="808"/>
            <p14:sldId id="809"/>
            <p14:sldId id="742"/>
            <p14:sldId id="811"/>
            <p14:sldId id="812"/>
            <p14:sldId id="813"/>
            <p14:sldId id="814"/>
            <p14:sldId id="815"/>
            <p14:sldId id="822"/>
            <p14:sldId id="823"/>
            <p14:sldId id="824"/>
            <p14:sldId id="825"/>
            <p14:sldId id="8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82" autoAdjust="0"/>
    <p:restoredTop sz="83243" autoAdjust="0"/>
  </p:normalViewPr>
  <p:slideViewPr>
    <p:cSldViewPr snapToGrid="0">
      <p:cViewPr varScale="1">
        <p:scale>
          <a:sx n="80" d="100"/>
          <a:sy n="80" d="100"/>
        </p:scale>
        <p:origin x="4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81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have discussed how dynamic execution model (L/R-values) looks like.</a:t>
            </a:r>
          </a:p>
          <a:p>
            <a:r>
              <a:rPr lang="en-US" altLang="zh-CN" dirty="0"/>
              <a:t>Now describe how can we write programs (L/R-value expressions) to manipulate such dynamic execution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58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R-value expressions are used to compute intermediate results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97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Magically, you do not necessarily need R-value expressions for R-value positions.</a:t>
            </a:r>
          </a:p>
          <a:p>
            <a:r>
              <a:rPr lang="en-US" altLang="zh-CN" dirty="0"/>
              <a:t>L-value expressions can be filled into for R-value positions</a:t>
            </a:r>
          </a:p>
          <a:p>
            <a:r>
              <a:rPr lang="en-US" altLang="zh-CN" dirty="0"/>
              <a:t>An analogy would be overly qualifying for a job, i.e., a professor may very well do the job of a janitor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117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017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28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863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32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6188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Questions: how many implicit conversion happens when executing each of the following statements: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54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Therefore, memory addresses of different variables cannot be predicted.</a:t>
            </a:r>
          </a:p>
          <a:p>
            <a:r>
              <a:rPr lang="en-US" altLang="zh-CN" dirty="0"/>
              <a:t>This has implications on comparing memory addresses discussed later. Basically, only the addresses of L-values residing in a continuous memory can be compared.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89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Question: how many implicit conversion happens when executing</a:t>
            </a:r>
          </a:p>
          <a:p>
            <a:endParaRPr lang="en-US" altLang="zh-CN" dirty="0"/>
          </a:p>
          <a:p>
            <a:r>
              <a:rPr lang="en-US" altLang="zh-CN" dirty="0">
                <a:latin typeface="Consolas" panose="020B0609020204030204" pitchFamily="49" charset="0"/>
              </a:rPr>
              <a:t> *p = *p + 1;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707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332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Explain how **p works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59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631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028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2322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Array is a concrete data type. Meaning its sizes and internal representation are known to users, unlike ADTs whose representation are unknown.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98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Explain why we cannot write int *p = &amp;a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416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66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FC3E3-8D4A-E4AC-DF57-E179210F9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2B07637-88E9-7362-16C2-657FA583E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1B078BC-5654-911E-BB31-FE8D1D3E1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8DABFC-79D6-2E0F-4F90-86282A60B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5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037FF-21BA-EE40-62D0-8BAE1B7DB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D2955E-73EC-59D8-1F42-5AB828F7F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BB90CA-BCA6-0B07-D40B-83F1C1633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A8FA9F-83F6-DECE-A400-6FD367A1B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84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89A84-8CDD-F641-13C5-601B8BB29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CBD5D7C-C0A7-D485-033A-1208446519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233CEF4-58BC-0F5E-38D8-BB0040B78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9DCB9F-BB6C-7568-6140-B9C1FA0232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45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ACBBD-54BD-7200-7DD8-A834E30CA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6AA3993-5CD1-8D53-2F2A-BEF12E79F3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5A03DCD-BB01-0DC8-49C3-B002A93B0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9E3762-6DC5-210A-F438-9ED9D61DF1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02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26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R-values are intermediate results of computation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42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792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10" Type="http://schemas.openxmlformats.org/officeDocument/2006/relationships/image" Target="../media/image133.png"/><Relationship Id="rId4" Type="http://schemas.openxmlformats.org/officeDocument/2006/relationships/image" Target="../media/image124.png"/><Relationship Id="rId9" Type="http://schemas.openxmlformats.org/officeDocument/2006/relationships/image" Target="../media/image130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2.png"/><Relationship Id="rId4" Type="http://schemas.openxmlformats.org/officeDocument/2006/relationships/image" Target="../media/image5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10.png"/><Relationship Id="rId4" Type="http://schemas.openxmlformats.org/officeDocument/2006/relationships/image" Target="../media/image8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3.png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7" Type="http://schemas.openxmlformats.org/officeDocument/2006/relationships/image" Target="../media/image52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20.png"/><Relationship Id="rId4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62.png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59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8.png"/><Relationship Id="rId4" Type="http://schemas.openxmlformats.org/officeDocument/2006/relationships/image" Target="../media/image6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74.png"/><Relationship Id="rId4" Type="http://schemas.openxmlformats.org/officeDocument/2006/relationships/image" Target="../media/image7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76.png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4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660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0.png"/><Relationship Id="rId5" Type="http://schemas.openxmlformats.org/officeDocument/2006/relationships/image" Target="../media/image80.png"/><Relationship Id="rId4" Type="http://schemas.openxmlformats.org/officeDocument/2006/relationships/image" Target="../media/image8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71.png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45.png"/><Relationship Id="rId4" Type="http://schemas.openxmlformats.org/officeDocument/2006/relationships/image" Target="../media/image44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8.png"/><Relationship Id="rId9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410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q.com/presentations/Null-References-The-Billion-Dollar-Mistake-Tony-Hoare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410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7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1.png"/><Relationship Id="rId4" Type="http://schemas.openxmlformats.org/officeDocument/2006/relationships/image" Target="../media/image561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image" Target="../media/image6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0.png"/><Relationship Id="rId5" Type="http://schemas.openxmlformats.org/officeDocument/2006/relationships/image" Target="../media/image140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75.png"/><Relationship Id="rId4" Type="http://schemas.openxmlformats.org/officeDocument/2006/relationships/image" Target="../media/image73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6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1.png"/><Relationship Id="rId5" Type="http://schemas.openxmlformats.org/officeDocument/2006/relationships/image" Target="../media/image900.png"/><Relationship Id="rId4" Type="http://schemas.openxmlformats.org/officeDocument/2006/relationships/image" Target="../media/image890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4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3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0938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7: Pointers &amp; Arrays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endParaRPr lang="en-US" altLang="zh-CN" sz="2800" b="1" dirty="0">
              <a:latin typeface="Bookmania" pitchFamily="2" charset="77"/>
            </a:endParaRPr>
          </a:p>
          <a:p>
            <a:r>
              <a:rPr lang="en-US" altLang="zh-CN" sz="2800" b="1" dirty="0">
                <a:latin typeface="Bookmania" pitchFamily="2" charset="77"/>
              </a:rPr>
              <a:t>Yuting Wang</a:t>
            </a:r>
            <a:endParaRPr lang="en-US" altLang="zh-CN" sz="2800" dirty="0">
              <a:latin typeface="Bookmania" pitchFamily="2" charset="77"/>
            </a:endParaRP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2025.4.28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C5128-5CFC-D5AE-FED2-39343F6C2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C847DA3-AA76-4C68-A723-3C494A79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167518-9B7F-E132-C78F-26EB511D1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Sometimes, you must play multiple roles in life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CC7A4A-51D2-C7B5-7620-81BB2658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99C646-2447-88B9-ED9E-7FE61C38D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42" y="2910705"/>
            <a:ext cx="2772357" cy="300431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93E021-9660-B0AF-950C-FEEE92351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374" y="3348272"/>
            <a:ext cx="1466954" cy="2427916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C9F82E32-7011-DC73-3964-D9FFB80F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3233119"/>
            <a:ext cx="2543069" cy="2543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9DE8990E-FDC3-E317-9723-DF344F65F92C}"/>
              </a:ext>
            </a:extLst>
          </p:cNvPr>
          <p:cNvSpPr/>
          <p:nvPr/>
        </p:nvSpPr>
        <p:spPr>
          <a:xfrm>
            <a:off x="3395072" y="1996356"/>
            <a:ext cx="1582484" cy="996696"/>
          </a:xfrm>
          <a:prstGeom prst="wedgeRectCallout">
            <a:avLst>
              <a:gd name="adj1" fmla="val -11061"/>
              <a:gd name="adj2" fmla="val 85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Need security guard!!</a:t>
            </a:r>
            <a:endParaRPr lang="zh-CN" altLang="en-US" dirty="0"/>
          </a:p>
        </p:txBody>
      </p:sp>
      <p:sp>
        <p:nvSpPr>
          <p:cNvPr id="11" name="对话气泡: 矩形 10">
            <a:extLst>
              <a:ext uri="{FF2B5EF4-FFF2-40B4-BE49-F238E27FC236}">
                <a16:creationId xmlns:a16="http://schemas.microsoft.com/office/drawing/2014/main" id="{8EAD8CD8-F2E6-5331-3B3A-59E1B194ACE2}"/>
              </a:ext>
            </a:extLst>
          </p:cNvPr>
          <p:cNvSpPr/>
          <p:nvPr/>
        </p:nvSpPr>
        <p:spPr>
          <a:xfrm>
            <a:off x="8767042" y="1996356"/>
            <a:ext cx="1582484" cy="996696"/>
          </a:xfrm>
          <a:prstGeom prst="wedgeRectCallout">
            <a:avLst>
              <a:gd name="adj1" fmla="val -11061"/>
              <a:gd name="adj2" fmla="val 85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I’m a programmer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CD46661-F64E-0250-1AB9-8ED233C91005}"/>
              </a:ext>
            </a:extLst>
          </p:cNvPr>
          <p:cNvSpPr/>
          <p:nvPr/>
        </p:nvSpPr>
        <p:spPr>
          <a:xfrm rot="10800000">
            <a:off x="5076825" y="4210051"/>
            <a:ext cx="2876571" cy="6381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77FAD8-DC64-4501-FA30-EBAD640C456C}"/>
              </a:ext>
            </a:extLst>
          </p:cNvPr>
          <p:cNvSpPr txBox="1"/>
          <p:nvPr/>
        </p:nvSpPr>
        <p:spPr>
          <a:xfrm>
            <a:off x="5612261" y="3979962"/>
            <a:ext cx="1929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New Job!!!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8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3460F-E4A3-C477-1463-8998D5D2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Declaration of main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016AB-2722-D8E1-FD92-FD3B0C934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 function may take two arguments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dirty="0"/>
              <a:t> denotes the number of arguments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dirty="0"/>
              <a:t> (null-terminated) denotes the contents of arguments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9C2B05-A525-7B83-7C88-89225701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D4B316-E64E-D54D-F68C-EC0E2DBF5A7C}"/>
              </a:ext>
            </a:extLst>
          </p:cNvPr>
          <p:cNvSpPr txBox="1"/>
          <p:nvPr/>
        </p:nvSpPr>
        <p:spPr>
          <a:xfrm>
            <a:off x="2686574" y="2749959"/>
            <a:ext cx="47796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argc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**</a:t>
            </a:r>
            <a:r>
              <a:rPr lang="en-US" altLang="zh-CN" dirty="0" err="1">
                <a:latin typeface="Consolas" panose="020B0609020204030204" pitchFamily="49" charset="0"/>
              </a:rPr>
              <a:t>argv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Print all the arguments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latin typeface="Consolas" panose="020B0609020204030204" pitchFamily="49" charset="0"/>
              </a:rPr>
              <a:t>argc</a:t>
            </a:r>
            <a:r>
              <a:rPr lang="en-US" altLang="zh-CN" dirty="0">
                <a:latin typeface="Consolas" panose="020B0609020204030204" pitchFamily="49" charset="0"/>
              </a:rPr>
              <a:t>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argv</a:t>
            </a:r>
            <a:r>
              <a:rPr lang="en-US" altLang="zh-CN" dirty="0"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156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5D9AD-15E8-0C99-9934-92E62E65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FE9B8-55A5-5232-1722-666F73E92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we run the command: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g++.exe main.cpp lib.cpp -o prog.exe</a:t>
            </a: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argc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+mj-lt"/>
              </a:rPr>
              <a:t>and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argv</a:t>
            </a:r>
            <a:r>
              <a:rPr lang="en-US" altLang="zh-CN" dirty="0"/>
              <a:t> look like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2E9361-7813-0F27-9FF0-F3FFED13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92E368E3-2FA0-DDE7-256F-5F0F72012EEF}"/>
              </a:ext>
            </a:extLst>
          </p:cNvPr>
          <p:cNvGrpSpPr/>
          <p:nvPr/>
        </p:nvGrpSpPr>
        <p:grpSpPr>
          <a:xfrm>
            <a:off x="522606" y="2218734"/>
            <a:ext cx="10886606" cy="3763366"/>
            <a:chOff x="522606" y="2218734"/>
            <a:chExt cx="10886606" cy="376336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6E9FF9A-4C42-397B-BEA4-C3C835C49614}"/>
                </a:ext>
              </a:extLst>
            </p:cNvPr>
            <p:cNvSpPr/>
            <p:nvPr/>
          </p:nvSpPr>
          <p:spPr>
            <a:xfrm>
              <a:off x="2720253" y="2617031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4447CA3-40E7-C08B-6A83-160B21702CC2}"/>
                </a:ext>
              </a:extLst>
            </p:cNvPr>
            <p:cNvGrpSpPr/>
            <p:nvPr/>
          </p:nvGrpSpPr>
          <p:grpSpPr>
            <a:xfrm>
              <a:off x="1780454" y="2465622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023272F8-C565-1047-CB17-4F929BAAA98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3CCA8F40-878E-F94B-243C-C81724A1CC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178DA206-ABCB-B9C4-2A33-B4AE6B139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56ACD5A-DDDE-19E0-EF29-B8D90C7D6626}"/>
                    </a:ext>
                  </a:extLst>
                </p:cNvPr>
                <p:cNvSpPr txBox="1"/>
                <p:nvPr/>
              </p:nvSpPr>
              <p:spPr>
                <a:xfrm>
                  <a:off x="2324506" y="5012673"/>
                  <a:ext cx="1506268" cy="646331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latin typeface="Consolas" panose="020B0609020204030204" pitchFamily="49" charset="0"/>
                    </a:rPr>
                    <a:t>argc:</a:t>
                  </a:r>
                  <a14:m>
                    <m:oMath xmlns:m="http://schemas.openxmlformats.org/officeDocument/2006/math"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altLang="zh-CN" dirty="0"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 err="1">
                      <a:latin typeface="Consolas" panose="020B0609020204030204" pitchFamily="49" charset="0"/>
                    </a:rPr>
                    <a:t>argv</a:t>
                  </a:r>
                  <a:r>
                    <a:rPr lang="en-US" altLang="zh-CN" dirty="0">
                      <a:latin typeface="Consolas" panose="020B0609020204030204" pitchFamily="49" charset="0"/>
                    </a:rPr>
                    <a:t>:</a:t>
                  </a:r>
                  <a:r>
                    <a:rPr lang="en-US" altLang="zh-CN" sz="18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altLang="zh-CN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356ACD5A-DDDE-19E0-EF29-B8D90C7D6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06" y="5012673"/>
                  <a:ext cx="1506268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811" t="-3704" b="-13889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D79A78A-A17E-D25B-A60E-084BD8537638}"/>
                </a:ext>
              </a:extLst>
            </p:cNvPr>
            <p:cNvSpPr txBox="1"/>
            <p:nvPr/>
          </p:nvSpPr>
          <p:spPr>
            <a:xfrm>
              <a:off x="522606" y="5043451"/>
              <a:ext cx="1830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Environment: </a:t>
              </a:r>
              <a:endParaRPr lang="zh-CN" alt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6718B112-EBCE-7DE3-FC26-0E109BA7D40F}"/>
                    </a:ext>
                  </a:extLst>
                </p:cNvPr>
                <p:cNvSpPr/>
                <p:nvPr/>
              </p:nvSpPr>
              <p:spPr>
                <a:xfrm>
                  <a:off x="2731655" y="3350968"/>
                  <a:ext cx="528283" cy="53194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6718B112-EBCE-7DE3-FC26-0E109BA7D4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655" y="3350968"/>
                  <a:ext cx="528283" cy="531946"/>
                </a:xfrm>
                <a:prstGeom prst="rect">
                  <a:avLst/>
                </a:prstGeom>
                <a:blipFill>
                  <a:blip r:embed="rId4"/>
                  <a:stretch>
                    <a:fillRect l="-78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A1C81ED-C52B-A146-9C0B-A099D503D277}"/>
                </a:ext>
              </a:extLst>
            </p:cNvPr>
            <p:cNvGrpSpPr/>
            <p:nvPr/>
          </p:nvGrpSpPr>
          <p:grpSpPr>
            <a:xfrm>
              <a:off x="1780454" y="3195058"/>
              <a:ext cx="939799" cy="338554"/>
              <a:chOff x="3049243" y="3229902"/>
              <a:chExt cx="939799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FBC81459-0B1E-6AFE-6B4D-236DB453CC0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229902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FBC81459-0B1E-6AFE-6B4D-236DB453CC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229902"/>
                    <a:ext cx="39134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4699503E-85AE-0677-E23D-0740F8B96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254" y="3403680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4EE0B28-4DD2-FC06-1164-FDB93C3F5F82}"/>
                    </a:ext>
                  </a:extLst>
                </p:cNvPr>
                <p:cNvSpPr/>
                <p:nvPr/>
              </p:nvSpPr>
              <p:spPr>
                <a:xfrm>
                  <a:off x="4675309" y="2617031"/>
                  <a:ext cx="528283" cy="53194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44EE0B28-4DD2-FC06-1164-FDB93C3F5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309" y="2617031"/>
                  <a:ext cx="528283" cy="531946"/>
                </a:xfrm>
                <a:prstGeom prst="rect">
                  <a:avLst/>
                </a:prstGeom>
                <a:blipFill>
                  <a:blip r:embed="rId6"/>
                  <a:stretch>
                    <a:fillRect l="-78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86587B-D7EB-242D-A265-2E4B449E47C6}"/>
                    </a:ext>
                  </a:extLst>
                </p:cNvPr>
                <p:cNvSpPr/>
                <p:nvPr/>
              </p:nvSpPr>
              <p:spPr>
                <a:xfrm>
                  <a:off x="4675309" y="3148977"/>
                  <a:ext cx="528283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86587B-D7EB-242D-A265-2E4B449E47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309" y="3148977"/>
                  <a:ext cx="528283" cy="528904"/>
                </a:xfrm>
                <a:prstGeom prst="rect">
                  <a:avLst/>
                </a:prstGeom>
                <a:blipFill>
                  <a:blip r:embed="rId7"/>
                  <a:stretch>
                    <a:fillRect l="-78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FF5A0E5-AC39-96A0-8B2A-B6A9BE928BE2}"/>
                    </a:ext>
                  </a:extLst>
                </p:cNvPr>
                <p:cNvSpPr/>
                <p:nvPr/>
              </p:nvSpPr>
              <p:spPr>
                <a:xfrm>
                  <a:off x="4675308" y="3677881"/>
                  <a:ext cx="528283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FF5A0E5-AC39-96A0-8B2A-B6A9BE928B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308" y="3677881"/>
                  <a:ext cx="528283" cy="528904"/>
                </a:xfrm>
                <a:prstGeom prst="rect">
                  <a:avLst/>
                </a:prstGeom>
                <a:blipFill>
                  <a:blip r:embed="rId8"/>
                  <a:stretch>
                    <a:fillRect l="-78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0AEBCF46-03C5-9AAA-3A89-B6BD07265990}"/>
                    </a:ext>
                  </a:extLst>
                </p:cNvPr>
                <p:cNvSpPr/>
                <p:nvPr/>
              </p:nvSpPr>
              <p:spPr>
                <a:xfrm>
                  <a:off x="4675308" y="4206785"/>
                  <a:ext cx="528283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0AEBCF46-03C5-9AAA-3A89-B6BD072659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308" y="4206785"/>
                  <a:ext cx="528283" cy="528904"/>
                </a:xfrm>
                <a:prstGeom prst="rect">
                  <a:avLst/>
                </a:prstGeom>
                <a:blipFill>
                  <a:blip r:embed="rId9"/>
                  <a:stretch>
                    <a:fillRect l="-78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93A6DD0A-B4A3-92B0-6DD6-70AD00725546}"/>
                    </a:ext>
                  </a:extLst>
                </p:cNvPr>
                <p:cNvSpPr/>
                <p:nvPr/>
              </p:nvSpPr>
              <p:spPr>
                <a:xfrm>
                  <a:off x="4675307" y="4735689"/>
                  <a:ext cx="528283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93A6DD0A-B4A3-92B0-6DD6-70AD00725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307" y="4735689"/>
                  <a:ext cx="528283" cy="528904"/>
                </a:xfrm>
                <a:prstGeom prst="rect">
                  <a:avLst/>
                </a:prstGeom>
                <a:blipFill>
                  <a:blip r:embed="rId10"/>
                  <a:stretch>
                    <a:fillRect l="-786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0A4B2A80-3E56-D21E-6254-A8D4226D8A5D}"/>
                </a:ext>
              </a:extLst>
            </p:cNvPr>
            <p:cNvGrpSpPr/>
            <p:nvPr/>
          </p:nvGrpSpPr>
          <p:grpSpPr>
            <a:xfrm>
              <a:off x="6282950" y="2218734"/>
              <a:ext cx="4545896" cy="530244"/>
              <a:chOff x="6282950" y="2218734"/>
              <a:chExt cx="4545896" cy="530244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72410A19-01EF-DFBF-EF22-BF7E9915E535}"/>
                  </a:ext>
                </a:extLst>
              </p:cNvPr>
              <p:cNvSpPr/>
              <p:nvPr/>
            </p:nvSpPr>
            <p:spPr>
              <a:xfrm>
                <a:off x="6282950" y="2219790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‘g’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C57DB2F-37F8-7DA8-1ED1-37269EBA52D5}"/>
                  </a:ext>
                </a:extLst>
              </p:cNvPr>
              <p:cNvSpPr/>
              <p:nvPr/>
            </p:nvSpPr>
            <p:spPr>
              <a:xfrm>
                <a:off x="6854379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‘+’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17415119-1FEB-F00E-B08C-B6E466D3C315}"/>
                  </a:ext>
                </a:extLst>
              </p:cNvPr>
              <p:cNvSpPr/>
              <p:nvPr/>
            </p:nvSpPr>
            <p:spPr>
              <a:xfrm>
                <a:off x="7421552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‘+’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968F6AA-3F4F-90EF-F39F-39608DA9B456}"/>
                  </a:ext>
                </a:extLst>
              </p:cNvPr>
              <p:cNvSpPr/>
              <p:nvPr/>
            </p:nvSpPr>
            <p:spPr>
              <a:xfrm>
                <a:off x="7988725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‘.’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97E9039A-7489-06B3-B4CD-990F041CBB1B}"/>
                  </a:ext>
                </a:extLst>
              </p:cNvPr>
              <p:cNvSpPr/>
              <p:nvPr/>
            </p:nvSpPr>
            <p:spPr>
              <a:xfrm>
                <a:off x="8555898" y="222007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‘e’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9FF32AA3-865C-147A-E990-B07D9B06F6BE}"/>
                  </a:ext>
                </a:extLst>
              </p:cNvPr>
              <p:cNvSpPr/>
              <p:nvPr/>
            </p:nvSpPr>
            <p:spPr>
              <a:xfrm>
                <a:off x="9123071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‘x’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BC1CAFF-FF71-4F70-B039-26F38D5A09A1}"/>
                  </a:ext>
                </a:extLst>
              </p:cNvPr>
              <p:cNvSpPr/>
              <p:nvPr/>
            </p:nvSpPr>
            <p:spPr>
              <a:xfrm>
                <a:off x="9696485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‘e’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8E163B88-A2E4-249B-AFE9-4BB21FEBC0E9}"/>
                  </a:ext>
                </a:extLst>
              </p:cNvPr>
              <p:cNvSpPr/>
              <p:nvPr/>
            </p:nvSpPr>
            <p:spPr>
              <a:xfrm>
                <a:off x="10257417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86A3D51-F4CE-3C96-F41A-C53643B51F2A}"/>
                </a:ext>
              </a:extLst>
            </p:cNvPr>
            <p:cNvSpPr/>
            <p:nvPr/>
          </p:nvSpPr>
          <p:spPr>
            <a:xfrm>
              <a:off x="4675306" y="5225638"/>
              <a:ext cx="528283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8DB7C9D3-DDA2-7A52-31A2-BCB3A3447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862" y="2617031"/>
              <a:ext cx="1616444" cy="100795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CF7D6C14-E17B-8293-0F06-CBEAF70EC9DB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5013915" y="2484242"/>
              <a:ext cx="1269035" cy="4516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4FCBA011-80CD-A31D-F89C-EC05762A2555}"/>
                </a:ext>
              </a:extLst>
            </p:cNvPr>
            <p:cNvGrpSpPr/>
            <p:nvPr/>
          </p:nvGrpSpPr>
          <p:grpSpPr>
            <a:xfrm>
              <a:off x="6291887" y="3085846"/>
              <a:ext cx="5117325" cy="531968"/>
              <a:chOff x="6291887" y="3085846"/>
              <a:chExt cx="5117325" cy="531968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7545D71-83EC-7A08-9765-10393B960C0A}"/>
                  </a:ext>
                </a:extLst>
              </p:cNvPr>
              <p:cNvSpPr/>
              <p:nvPr/>
            </p:nvSpPr>
            <p:spPr>
              <a:xfrm>
                <a:off x="6291887" y="3086902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‘m’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3EDCDCAA-64BF-B016-2846-13F905C6E8EF}"/>
                  </a:ext>
                </a:extLst>
              </p:cNvPr>
              <p:cNvSpPr/>
              <p:nvPr/>
            </p:nvSpPr>
            <p:spPr>
              <a:xfrm>
                <a:off x="6863316" y="3085846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‘a’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6FFA8AEC-4C72-15DB-9F1A-541E0194DAF5}"/>
                  </a:ext>
                </a:extLst>
              </p:cNvPr>
              <p:cNvSpPr/>
              <p:nvPr/>
            </p:nvSpPr>
            <p:spPr>
              <a:xfrm>
                <a:off x="7430489" y="3085846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6BB97F3-F212-5325-694C-B57D726ABB66}"/>
                  </a:ext>
                </a:extLst>
              </p:cNvPr>
              <p:cNvSpPr/>
              <p:nvPr/>
            </p:nvSpPr>
            <p:spPr>
              <a:xfrm>
                <a:off x="7997662" y="3085846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‘n’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310BF4E-3564-5C43-BCE6-F499DC8F9A52}"/>
                  </a:ext>
                </a:extLst>
              </p:cNvPr>
              <p:cNvSpPr/>
              <p:nvPr/>
            </p:nvSpPr>
            <p:spPr>
              <a:xfrm>
                <a:off x="8564835" y="3087186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‘.’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C904274-C9F3-14F3-11F7-F29C632F394F}"/>
                  </a:ext>
                </a:extLst>
              </p:cNvPr>
              <p:cNvSpPr/>
              <p:nvPr/>
            </p:nvSpPr>
            <p:spPr>
              <a:xfrm>
                <a:off x="9132008" y="3085846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‘c’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CC8F626E-1B4E-A26A-6E1C-C48026807A9B}"/>
                  </a:ext>
                </a:extLst>
              </p:cNvPr>
              <p:cNvSpPr/>
              <p:nvPr/>
            </p:nvSpPr>
            <p:spPr>
              <a:xfrm>
                <a:off x="9705422" y="3085846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‘p’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30033BE-03B0-1304-C732-39707685557C}"/>
                  </a:ext>
                </a:extLst>
              </p:cNvPr>
              <p:cNvSpPr/>
              <p:nvPr/>
            </p:nvSpPr>
            <p:spPr>
              <a:xfrm>
                <a:off x="10266354" y="3085846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‘p’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68F50D1-F602-9FE0-8EC7-5FC375438622}"/>
                  </a:ext>
                </a:extLst>
              </p:cNvPr>
              <p:cNvSpPr/>
              <p:nvPr/>
            </p:nvSpPr>
            <p:spPr>
              <a:xfrm>
                <a:off x="10837783" y="3088910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67F0A58-9830-2909-60C6-FEC843DC69DC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5002513" y="3351354"/>
              <a:ext cx="1289374" cy="714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7CCE282F-B577-0060-218E-95C461613956}"/>
                </a:ext>
              </a:extLst>
            </p:cNvPr>
            <p:cNvGrpSpPr/>
            <p:nvPr/>
          </p:nvGrpSpPr>
          <p:grpSpPr>
            <a:xfrm>
              <a:off x="6280859" y="3879202"/>
              <a:ext cx="4545896" cy="530244"/>
              <a:chOff x="6282950" y="2218734"/>
              <a:chExt cx="4545896" cy="530244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DFCFB2C-1367-180B-802B-254226CD81E6}"/>
                  </a:ext>
                </a:extLst>
              </p:cNvPr>
              <p:cNvSpPr/>
              <p:nvPr/>
            </p:nvSpPr>
            <p:spPr>
              <a:xfrm>
                <a:off x="6282950" y="2219790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‘l’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89652C50-5B27-1AD1-EE45-DC47F4416374}"/>
                  </a:ext>
                </a:extLst>
              </p:cNvPr>
              <p:cNvSpPr/>
              <p:nvPr/>
            </p:nvSpPr>
            <p:spPr>
              <a:xfrm>
                <a:off x="6854379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</a:t>
                </a:r>
                <a:r>
                  <a:rPr lang="en-US" altLang="zh-CN" sz="2400" dirty="0" err="1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0FFDAF7-C918-5031-B855-C43C9D4231D8}"/>
                  </a:ext>
                </a:extLst>
              </p:cNvPr>
              <p:cNvSpPr/>
              <p:nvPr/>
            </p:nvSpPr>
            <p:spPr>
              <a:xfrm>
                <a:off x="7421552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‘b’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3C60D41-B59A-FE28-73CC-9B918EB6584E}"/>
                  </a:ext>
                </a:extLst>
              </p:cNvPr>
              <p:cNvSpPr/>
              <p:nvPr/>
            </p:nvSpPr>
            <p:spPr>
              <a:xfrm>
                <a:off x="7988725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‘.’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7E0F9B3-90CD-95E3-EC51-E7F64780F501}"/>
                  </a:ext>
                </a:extLst>
              </p:cNvPr>
              <p:cNvSpPr/>
              <p:nvPr/>
            </p:nvSpPr>
            <p:spPr>
              <a:xfrm>
                <a:off x="8555898" y="222007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‘c’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22796EE-F33B-F25F-7C8D-787C502C607B}"/>
                  </a:ext>
                </a:extLst>
              </p:cNvPr>
              <p:cNvSpPr/>
              <p:nvPr/>
            </p:nvSpPr>
            <p:spPr>
              <a:xfrm>
                <a:off x="9123071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‘p’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EB06BBF4-6E0F-2253-24BD-E50159E946E4}"/>
                  </a:ext>
                </a:extLst>
              </p:cNvPr>
              <p:cNvSpPr/>
              <p:nvPr/>
            </p:nvSpPr>
            <p:spPr>
              <a:xfrm>
                <a:off x="9696485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‘p’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AA89944-B3AA-5E0D-DFE2-1F22B65647A1}"/>
                  </a:ext>
                </a:extLst>
              </p:cNvPr>
              <p:cNvSpPr/>
              <p:nvPr/>
            </p:nvSpPr>
            <p:spPr>
              <a:xfrm>
                <a:off x="10257417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D9553835-CD30-936B-41FD-681648B044A6}"/>
                </a:ext>
              </a:extLst>
            </p:cNvPr>
            <p:cNvGrpSpPr/>
            <p:nvPr/>
          </p:nvGrpSpPr>
          <p:grpSpPr>
            <a:xfrm>
              <a:off x="6280859" y="4638161"/>
              <a:ext cx="1710031" cy="529960"/>
              <a:chOff x="6282950" y="2218734"/>
              <a:chExt cx="1710031" cy="529960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8128D4F2-E0CC-9354-DE5D-FF9BC362350F}"/>
                  </a:ext>
                </a:extLst>
              </p:cNvPr>
              <p:cNvSpPr/>
              <p:nvPr/>
            </p:nvSpPr>
            <p:spPr>
              <a:xfrm>
                <a:off x="6282950" y="2219790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‘-’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0F31B35E-323A-6060-3616-CB1BE4295D9C}"/>
                  </a:ext>
                </a:extLst>
              </p:cNvPr>
              <p:cNvSpPr/>
              <p:nvPr/>
            </p:nvSpPr>
            <p:spPr>
              <a:xfrm>
                <a:off x="6854379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‘o’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BC40553-FFDF-16CF-5053-CAD8626EEC2C}"/>
                  </a:ext>
                </a:extLst>
              </p:cNvPr>
              <p:cNvSpPr/>
              <p:nvPr/>
            </p:nvSpPr>
            <p:spPr>
              <a:xfrm>
                <a:off x="7421552" y="221873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0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E1EE70F1-86E4-31BC-EC7D-CF81B9BF7154}"/>
                </a:ext>
              </a:extLst>
            </p:cNvPr>
            <p:cNvSpPr/>
            <p:nvPr/>
          </p:nvSpPr>
          <p:spPr>
            <a:xfrm>
              <a:off x="6291887" y="5451188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‘p’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0F6D65B-E3A8-820C-936A-4E3869B7851A}"/>
                </a:ext>
              </a:extLst>
            </p:cNvPr>
            <p:cNvSpPr/>
            <p:nvPr/>
          </p:nvSpPr>
          <p:spPr>
            <a:xfrm>
              <a:off x="6863316" y="5450132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‘r’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9C0635CE-151E-4DCB-2A64-52284F79F921}"/>
                </a:ext>
              </a:extLst>
            </p:cNvPr>
            <p:cNvSpPr/>
            <p:nvPr/>
          </p:nvSpPr>
          <p:spPr>
            <a:xfrm>
              <a:off x="7430489" y="5450132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‘o’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45461E3-0267-2CA6-111C-AA117ACCDEE9}"/>
                </a:ext>
              </a:extLst>
            </p:cNvPr>
            <p:cNvSpPr/>
            <p:nvPr/>
          </p:nvSpPr>
          <p:spPr>
            <a:xfrm>
              <a:off x="7997662" y="5450132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‘g’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820077F4-B911-9D13-2F4B-E0D2B5080D91}"/>
                </a:ext>
              </a:extLst>
            </p:cNvPr>
            <p:cNvSpPr/>
            <p:nvPr/>
          </p:nvSpPr>
          <p:spPr>
            <a:xfrm>
              <a:off x="8564835" y="5451472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‘.’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6FAD43A-B8E5-E48B-3FC7-9C959A726C8A}"/>
                </a:ext>
              </a:extLst>
            </p:cNvPr>
            <p:cNvSpPr/>
            <p:nvPr/>
          </p:nvSpPr>
          <p:spPr>
            <a:xfrm>
              <a:off x="9132008" y="5450132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‘e’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9C6E151C-6165-398A-C90B-9EDC8E9C1B0E}"/>
                </a:ext>
              </a:extLst>
            </p:cNvPr>
            <p:cNvSpPr/>
            <p:nvPr/>
          </p:nvSpPr>
          <p:spPr>
            <a:xfrm>
              <a:off x="9705422" y="5450132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‘x’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A3A5EA8-5912-C0D7-9674-8C45E6C9A157}"/>
                </a:ext>
              </a:extLst>
            </p:cNvPr>
            <p:cNvSpPr/>
            <p:nvPr/>
          </p:nvSpPr>
          <p:spPr>
            <a:xfrm>
              <a:off x="10266354" y="5450132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‘e’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BA1157AF-B843-04A5-F712-8BEC0F84AF38}"/>
                </a:ext>
              </a:extLst>
            </p:cNvPr>
            <p:cNvSpPr/>
            <p:nvPr/>
          </p:nvSpPr>
          <p:spPr>
            <a:xfrm>
              <a:off x="10837783" y="5453196"/>
              <a:ext cx="571429" cy="52890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2C739085-0FE1-6D44-75B0-D5A56444E6A3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5013915" y="3906629"/>
              <a:ext cx="1266944" cy="23808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2F106886-684E-F562-54F0-7BEFCEFA440C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5082342" y="4489139"/>
              <a:ext cx="1198517" cy="41453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BC94C859-53B6-7B90-A710-60AF9F91B955}"/>
                </a:ext>
              </a:extLst>
            </p:cNvPr>
            <p:cNvCxnSpPr>
              <a:cxnSpLocks/>
              <a:endCxn id="84" idx="1"/>
            </p:cNvCxnSpPr>
            <p:nvPr/>
          </p:nvCxnSpPr>
          <p:spPr>
            <a:xfrm>
              <a:off x="5026930" y="4983646"/>
              <a:ext cx="1264957" cy="73199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682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3CAAA-49B1-BDE5-4183-613B1976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Arguments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F0F48-2C2A-93EB-E33D-A1CC0C36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Arguments come in as a sequence of options followed by file names.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prog –a –b –c name1 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</a:rPr>
              <a:t>name2 name3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88AC99-AAC9-182F-31F1-5114A7DD1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83A38A-A1B6-B0FF-048C-49D1BC6F351D}"/>
              </a:ext>
            </a:extLst>
          </p:cNvPr>
          <p:cNvSpPr txBox="1"/>
          <p:nvPr/>
        </p:nvSpPr>
        <p:spPr>
          <a:xfrm>
            <a:off x="1739766" y="2109300"/>
            <a:ext cx="94159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argc,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*argv[])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op;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count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(*++argv != </a:t>
            </a:r>
            <a:r>
              <a:rPr lang="zh-CN" altLang="en-US" b="1" dirty="0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 &amp;&amp; **argv == '-')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cout &lt;&lt; "Options " &lt;&lt; ++count &lt;&lt; ":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cout &lt;&lt; (*argv + 1)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(*argv == </a:t>
            </a:r>
            <a:r>
              <a:rPr lang="zh-CN" altLang="en-US" b="1" dirty="0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cout &lt;&lt; "No files to process!\n" &lt;&lt; endl;;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do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	cout &lt;&lt; "Process file: '" &lt;&lt; *argv &lt;&lt; "'"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}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(*++argv != </a:t>
            </a:r>
            <a:r>
              <a:rPr lang="zh-CN" altLang="en-US" b="1" dirty="0">
                <a:latin typeface="Consolas" panose="020B0609020204030204" pitchFamily="49" charset="0"/>
              </a:rPr>
              <a:t>nullptr</a:t>
            </a:r>
            <a:r>
              <a:rPr lang="zh-CN" altLang="en-US" dirty="0">
                <a:latin typeface="Consolas" panose="020B0609020204030204" pitchFamily="49" charset="0"/>
              </a:rPr>
              <a:t>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27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E896-DF32-6A0D-BBD7-3021DD4D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0E30F8-67CD-1B35-43D9-B112CA123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if we would like to print letters in an option separately</a:t>
            </a:r>
          </a:p>
          <a:p>
            <a:r>
              <a:rPr lang="en-US" altLang="zh-CN" dirty="0"/>
              <a:t>For example, given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prog –ab –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cde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name1 name2 name3</a:t>
            </a:r>
          </a:p>
          <a:p>
            <a:r>
              <a:rPr lang="en-US" altLang="zh-CN" dirty="0">
                <a:latin typeface="+mj-lt"/>
              </a:rPr>
              <a:t>We should print</a:t>
            </a: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endParaRPr lang="en-US" altLang="zh-CN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dirty="0">
                <a:latin typeface="+mj-lt"/>
              </a:rPr>
              <a:t>Modify the previous program to realize this functionality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6EB76-7FF7-A4F3-E434-5E0911BC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D31B3B-7837-3E2A-21A9-B997CEADA115}"/>
              </a:ext>
            </a:extLst>
          </p:cNvPr>
          <p:cNvSpPr txBox="1"/>
          <p:nvPr/>
        </p:nvSpPr>
        <p:spPr>
          <a:xfrm>
            <a:off x="3337560" y="2985366"/>
            <a:ext cx="3554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Options 1: a b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Options 2: c d 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Process file: ‘name1'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Process file: ‘name2’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Process file: ‘name3'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3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6285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E896-DF32-6A0D-BBD7-3021DD4D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L/R-Values and Expressions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6EB76-7FF7-A4F3-E434-5E0911BC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3815C394-F006-A437-F919-C4554E812C56}"/>
              </a:ext>
            </a:extLst>
          </p:cNvPr>
          <p:cNvGrpSpPr/>
          <p:nvPr/>
        </p:nvGrpSpPr>
        <p:grpSpPr>
          <a:xfrm>
            <a:off x="904875" y="1240899"/>
            <a:ext cx="10165250" cy="5027553"/>
            <a:chOff x="904875" y="1240899"/>
            <a:chExt cx="10165250" cy="5027553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523F0D11-8BF8-2E6A-77A1-E1BED0EA7E27}"/>
                </a:ext>
              </a:extLst>
            </p:cNvPr>
            <p:cNvSpPr/>
            <p:nvPr/>
          </p:nvSpPr>
          <p:spPr>
            <a:xfrm>
              <a:off x="8571209" y="3653420"/>
              <a:ext cx="1857901" cy="26150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0F11C9A4-CF92-5852-3412-795A5CD8A142}"/>
                </a:ext>
              </a:extLst>
            </p:cNvPr>
            <p:cNvSpPr/>
            <p:nvPr/>
          </p:nvSpPr>
          <p:spPr>
            <a:xfrm>
              <a:off x="8571209" y="1261808"/>
              <a:ext cx="1857901" cy="182071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A88C3DD8-A9AA-3A90-F62A-83B196D0A2F5}"/>
                </a:ext>
              </a:extLst>
            </p:cNvPr>
            <p:cNvSpPr/>
            <p:nvPr/>
          </p:nvSpPr>
          <p:spPr>
            <a:xfrm>
              <a:off x="904875" y="3628937"/>
              <a:ext cx="2095500" cy="21518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A16F8601-C582-C3A4-D393-DBBAF9D061A3}"/>
                </a:ext>
              </a:extLst>
            </p:cNvPr>
            <p:cNvSpPr/>
            <p:nvPr/>
          </p:nvSpPr>
          <p:spPr>
            <a:xfrm>
              <a:off x="904875" y="1240899"/>
              <a:ext cx="2095500" cy="182071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78170643-7CC4-8552-712E-47A5803721B6}"/>
                </a:ext>
              </a:extLst>
            </p:cNvPr>
            <p:cNvSpPr/>
            <p:nvPr/>
          </p:nvSpPr>
          <p:spPr>
            <a:xfrm>
              <a:off x="977308" y="1364397"/>
              <a:ext cx="1933575" cy="685800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L-value Expressions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6929C86-DD91-6F76-CC56-9CCB1DFD36CD}"/>
                </a:ext>
              </a:extLst>
            </p:cNvPr>
            <p:cNvSpPr/>
            <p:nvPr/>
          </p:nvSpPr>
          <p:spPr>
            <a:xfrm>
              <a:off x="977307" y="2275378"/>
              <a:ext cx="1933575" cy="685800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R-value Expressions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7E8C2FB6-AA05-5469-B93A-E6785205599D}"/>
                </a:ext>
              </a:extLst>
            </p:cNvPr>
            <p:cNvSpPr/>
            <p:nvPr/>
          </p:nvSpPr>
          <p:spPr>
            <a:xfrm>
              <a:off x="8738279" y="1339086"/>
              <a:ext cx="1558290" cy="68580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L-values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C4A0929-8397-7DED-A2F6-1CDF8E2F908E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2910883" y="1681986"/>
              <a:ext cx="5827396" cy="253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DE476F2-BA91-5E2E-E1E0-0BD67A3331C7}"/>
                </a:ext>
              </a:extLst>
            </p:cNvPr>
            <p:cNvSpPr txBox="1"/>
            <p:nvPr/>
          </p:nvSpPr>
          <p:spPr>
            <a:xfrm>
              <a:off x="5090181" y="1290392"/>
              <a:ext cx="15582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Evaluate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BD1435EB-A0CD-91D9-476B-569495D88B50}"/>
                </a:ext>
              </a:extLst>
            </p:cNvPr>
            <p:cNvSpPr/>
            <p:nvPr/>
          </p:nvSpPr>
          <p:spPr>
            <a:xfrm>
              <a:off x="8738278" y="2257598"/>
              <a:ext cx="1558290" cy="68580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R-values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795D431-79EA-4F25-C420-5B398EA0E597}"/>
                </a:ext>
              </a:extLst>
            </p:cNvPr>
            <p:cNvSpPr txBox="1"/>
            <p:nvPr/>
          </p:nvSpPr>
          <p:spPr>
            <a:xfrm>
              <a:off x="5090181" y="2228771"/>
              <a:ext cx="15582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Evaluate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3B3B55D5-2801-A87D-C8CC-FAA85DEA489B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 flipV="1">
              <a:off x="2910882" y="2600498"/>
              <a:ext cx="5827396" cy="177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DFDF0425-6A21-2C34-858C-072C02135DC2}"/>
                </a:ext>
              </a:extLst>
            </p:cNvPr>
            <p:cNvSpPr/>
            <p:nvPr/>
          </p:nvSpPr>
          <p:spPr>
            <a:xfrm>
              <a:off x="977306" y="3737555"/>
              <a:ext cx="1933575" cy="68580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L-value Positions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E7CB3452-E34E-B1C1-7D5A-660A04D4DB46}"/>
                </a:ext>
              </a:extLst>
            </p:cNvPr>
            <p:cNvSpPr/>
            <p:nvPr/>
          </p:nvSpPr>
          <p:spPr>
            <a:xfrm>
              <a:off x="977306" y="5012414"/>
              <a:ext cx="1933575" cy="685800"/>
            </a:xfrm>
            <a:prstGeom prst="round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R-value Positions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7731953-C9C1-FAAF-C537-296120058EA7}"/>
                </a:ext>
              </a:extLst>
            </p:cNvPr>
            <p:cNvCxnSpPr>
              <a:cxnSpLocks/>
              <a:stCxn id="24" idx="1"/>
              <a:endCxn id="19" idx="3"/>
            </p:cNvCxnSpPr>
            <p:nvPr/>
          </p:nvCxnSpPr>
          <p:spPr>
            <a:xfrm flipH="1">
              <a:off x="2910881" y="4080455"/>
              <a:ext cx="109537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3995B33A-D8A0-08BE-1117-E07994EB82CF}"/>
                </a:ext>
              </a:extLst>
            </p:cNvPr>
            <p:cNvSpPr/>
            <p:nvPr/>
          </p:nvSpPr>
          <p:spPr>
            <a:xfrm>
              <a:off x="4006258" y="3737555"/>
              <a:ext cx="1933575" cy="685800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L-value Expressions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BA9DDCC-FF32-62B4-60E4-773C65FBD16B}"/>
                </a:ext>
              </a:extLst>
            </p:cNvPr>
            <p:cNvSpPr txBox="1"/>
            <p:nvPr/>
          </p:nvSpPr>
          <p:spPr>
            <a:xfrm>
              <a:off x="2928028" y="3711123"/>
              <a:ext cx="12877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Fill-in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4F9F054-7BC3-30BD-6E13-99BF2EAD5CD7}"/>
                </a:ext>
              </a:extLst>
            </p:cNvPr>
            <p:cNvSpPr txBox="1"/>
            <p:nvPr/>
          </p:nvSpPr>
          <p:spPr>
            <a:xfrm>
              <a:off x="6092231" y="3710363"/>
              <a:ext cx="15582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Evaluate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6ED07C9-87FF-BB51-FD9E-50034D7B0B5D}"/>
                </a:ext>
              </a:extLst>
            </p:cNvPr>
            <p:cNvCxnSpPr>
              <a:cxnSpLocks/>
              <a:stCxn id="24" idx="3"/>
              <a:endCxn id="38" idx="1"/>
            </p:cNvCxnSpPr>
            <p:nvPr/>
          </p:nvCxnSpPr>
          <p:spPr>
            <a:xfrm>
              <a:off x="5939833" y="4080455"/>
              <a:ext cx="27984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8B0B9573-AA55-3304-9A67-68E14408BF95}"/>
                </a:ext>
              </a:extLst>
            </p:cNvPr>
            <p:cNvSpPr/>
            <p:nvPr/>
          </p:nvSpPr>
          <p:spPr>
            <a:xfrm>
              <a:off x="8738278" y="3737555"/>
              <a:ext cx="1558291" cy="68580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L-values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9F4FCB34-9622-198F-96DE-9FF63E061A82}"/>
                </a:ext>
              </a:extLst>
            </p:cNvPr>
            <p:cNvSpPr/>
            <p:nvPr/>
          </p:nvSpPr>
          <p:spPr>
            <a:xfrm>
              <a:off x="4006259" y="4648537"/>
              <a:ext cx="1933575" cy="685800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L-value Expressions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3744EC9-364D-1C7D-8BC1-370F2F70DB2D}"/>
                </a:ext>
              </a:extLst>
            </p:cNvPr>
            <p:cNvSpPr/>
            <p:nvPr/>
          </p:nvSpPr>
          <p:spPr>
            <a:xfrm>
              <a:off x="4006259" y="5437837"/>
              <a:ext cx="1933575" cy="685800"/>
            </a:xfrm>
            <a:prstGeom prst="round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R-value Expressions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3B0AA948-8A1B-814C-46F3-62F62C49DBD2}"/>
                </a:ext>
              </a:extLst>
            </p:cNvPr>
            <p:cNvCxnSpPr>
              <a:cxnSpLocks/>
              <a:stCxn id="40" idx="1"/>
              <a:endCxn id="20" idx="3"/>
            </p:cNvCxnSpPr>
            <p:nvPr/>
          </p:nvCxnSpPr>
          <p:spPr>
            <a:xfrm flipH="1">
              <a:off x="2910881" y="4991437"/>
              <a:ext cx="1095378" cy="36387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386651B-7888-FEFD-188B-61006EA24140}"/>
                </a:ext>
              </a:extLst>
            </p:cNvPr>
            <p:cNvSpPr txBox="1"/>
            <p:nvPr/>
          </p:nvSpPr>
          <p:spPr>
            <a:xfrm rot="20473147">
              <a:off x="2936051" y="4736764"/>
              <a:ext cx="12877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Fill-in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04A4AB13-9485-6F1B-1286-2B75D65E2DD1}"/>
                </a:ext>
              </a:extLst>
            </p:cNvPr>
            <p:cNvCxnSpPr>
              <a:cxnSpLocks/>
              <a:stCxn id="41" idx="1"/>
              <a:endCxn id="20" idx="3"/>
            </p:cNvCxnSpPr>
            <p:nvPr/>
          </p:nvCxnSpPr>
          <p:spPr>
            <a:xfrm flipH="1" flipV="1">
              <a:off x="2910881" y="5355314"/>
              <a:ext cx="1095378" cy="42542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F817E7B0-E0E8-8444-14E7-A4AD5BCFD72B}"/>
                </a:ext>
              </a:extLst>
            </p:cNvPr>
            <p:cNvSpPr/>
            <p:nvPr/>
          </p:nvSpPr>
          <p:spPr>
            <a:xfrm>
              <a:off x="8738278" y="5437837"/>
              <a:ext cx="1558291" cy="68580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R-values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79950D74-05C5-63A9-D85E-B6235D278FD9}"/>
                </a:ext>
              </a:extLst>
            </p:cNvPr>
            <p:cNvCxnSpPr>
              <a:cxnSpLocks/>
              <a:stCxn id="41" idx="3"/>
              <a:endCxn id="54" idx="1"/>
            </p:cNvCxnSpPr>
            <p:nvPr/>
          </p:nvCxnSpPr>
          <p:spPr>
            <a:xfrm>
              <a:off x="5939834" y="5780737"/>
              <a:ext cx="279844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箭头: 下 63">
              <a:extLst>
                <a:ext uri="{FF2B5EF4-FFF2-40B4-BE49-F238E27FC236}">
                  <a16:creationId xmlns:a16="http://schemas.microsoft.com/office/drawing/2014/main" id="{B52AB184-D2E4-422D-AA1A-E66EDC7653DC}"/>
                </a:ext>
              </a:extLst>
            </p:cNvPr>
            <p:cNvSpPr/>
            <p:nvPr/>
          </p:nvSpPr>
          <p:spPr>
            <a:xfrm rot="10800000">
              <a:off x="1701204" y="3082591"/>
              <a:ext cx="485775" cy="53902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75990916-7E87-A6AF-1FD7-85DC53F0C67C}"/>
                </a:ext>
              </a:extLst>
            </p:cNvPr>
            <p:cNvSpPr txBox="1"/>
            <p:nvPr/>
          </p:nvSpPr>
          <p:spPr>
            <a:xfrm>
              <a:off x="904875" y="3158109"/>
              <a:ext cx="10858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Holes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F7ED1EB6-B481-1E0E-162A-BAE635EEC9EC}"/>
                </a:ext>
              </a:extLst>
            </p:cNvPr>
            <p:cNvSpPr txBox="1"/>
            <p:nvPr/>
          </p:nvSpPr>
          <p:spPr>
            <a:xfrm>
              <a:off x="6777620" y="5780737"/>
              <a:ext cx="15582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Evaluate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7977DEB-8FB7-A007-64FF-E89445FB8604}"/>
                </a:ext>
              </a:extLst>
            </p:cNvPr>
            <p:cNvSpPr txBox="1"/>
            <p:nvPr/>
          </p:nvSpPr>
          <p:spPr>
            <a:xfrm>
              <a:off x="5946997" y="4629675"/>
              <a:ext cx="15582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Evaluate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D1F0EF9D-F706-8B9A-4ABC-27CEDAED27A3}"/>
                </a:ext>
              </a:extLst>
            </p:cNvPr>
            <p:cNvCxnSpPr>
              <a:cxnSpLocks/>
              <a:stCxn id="40" idx="3"/>
              <a:endCxn id="88" idx="1"/>
            </p:cNvCxnSpPr>
            <p:nvPr/>
          </p:nvCxnSpPr>
          <p:spPr>
            <a:xfrm flipV="1">
              <a:off x="5939834" y="4985791"/>
              <a:ext cx="1194476" cy="56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1DD6A3AF-BE61-7E25-ED5E-FCA40522B9A8}"/>
                </a:ext>
              </a:extLst>
            </p:cNvPr>
            <p:cNvSpPr/>
            <p:nvPr/>
          </p:nvSpPr>
          <p:spPr>
            <a:xfrm>
              <a:off x="7134310" y="4642891"/>
              <a:ext cx="1304923" cy="685800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L-values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D006DAA0-2CBC-6281-A12F-36188FA289B8}"/>
                </a:ext>
              </a:extLst>
            </p:cNvPr>
            <p:cNvCxnSpPr>
              <a:stCxn id="88" idx="3"/>
              <a:endCxn id="54" idx="0"/>
            </p:cNvCxnSpPr>
            <p:nvPr/>
          </p:nvCxnSpPr>
          <p:spPr>
            <a:xfrm>
              <a:off x="8439233" y="4985791"/>
              <a:ext cx="1078191" cy="452046"/>
            </a:xfrm>
            <a:prstGeom prst="bentConnector2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DC758DB-7D14-25D7-5CAF-E07BA21D1794}"/>
                </a:ext>
              </a:extLst>
            </p:cNvPr>
            <p:cNvSpPr txBox="1"/>
            <p:nvPr/>
          </p:nvSpPr>
          <p:spPr>
            <a:xfrm>
              <a:off x="9511835" y="4721504"/>
              <a:ext cx="155829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Implicit Conversion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414170EC-8DF9-F942-1FAB-EA5DAC7EB5F0}"/>
                </a:ext>
              </a:extLst>
            </p:cNvPr>
            <p:cNvSpPr/>
            <p:nvPr/>
          </p:nvSpPr>
          <p:spPr>
            <a:xfrm rot="10800000">
              <a:off x="9268946" y="3090983"/>
              <a:ext cx="485775" cy="57288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E5FB5167-CBA7-58EF-8111-7C13B5E415CC}"/>
                </a:ext>
              </a:extLst>
            </p:cNvPr>
            <p:cNvSpPr txBox="1"/>
            <p:nvPr/>
          </p:nvSpPr>
          <p:spPr>
            <a:xfrm>
              <a:off x="8183091" y="3177472"/>
              <a:ext cx="10858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Consolas" panose="020B0609020204030204" pitchFamily="49" charset="0"/>
                </a:rPr>
                <a:t>Used by</a:t>
              </a:r>
              <a:endParaRPr lang="zh-CN" altLang="en-US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07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C4E8A-02DA-E0AE-FEAA-F2771297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Conversion of L-values into R-values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7D475-B6AE-B84B-2360-BD5CC85A0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Read</a:t>
            </a:r>
            <a:r>
              <a:rPr lang="en-US" altLang="zh-CN" dirty="0"/>
              <a:t>: the data stored in the L-value is used as an R-value</a:t>
            </a:r>
          </a:p>
          <a:p>
            <a:r>
              <a:rPr lang="en-US" altLang="zh-CN" b="1" dirty="0"/>
              <a:t>Decay</a:t>
            </a:r>
            <a:r>
              <a:rPr lang="en-US" altLang="zh-CN" dirty="0"/>
              <a:t>: an array L-value degrades into a pointer to its first element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12144D-5E0A-D18A-815C-EEC1E14C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8A35EC4-74B2-DDB3-BBAB-9E683C1B7D20}"/>
              </a:ext>
            </a:extLst>
          </p:cNvPr>
          <p:cNvSpPr/>
          <p:nvPr/>
        </p:nvSpPr>
        <p:spPr>
          <a:xfrm>
            <a:off x="7896225" y="2471018"/>
            <a:ext cx="1933575" cy="6858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R-values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761E993-9485-197F-B1AC-DDFDCBDD73B9}"/>
              </a:ext>
            </a:extLst>
          </p:cNvPr>
          <p:cNvSpPr/>
          <p:nvPr/>
        </p:nvSpPr>
        <p:spPr>
          <a:xfrm>
            <a:off x="1866900" y="2471018"/>
            <a:ext cx="1933575" cy="6858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L-values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5EF1B5-F607-0F04-AD9A-6305AA450D93}"/>
              </a:ext>
            </a:extLst>
          </p:cNvPr>
          <p:cNvSpPr txBox="1"/>
          <p:nvPr/>
        </p:nvSpPr>
        <p:spPr>
          <a:xfrm>
            <a:off x="4543425" y="2444586"/>
            <a:ext cx="2724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Implicit Conversion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0AEC296-9606-F5FA-9EEF-68110F3C79C7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00475" y="2813918"/>
            <a:ext cx="4095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713D5A4A-727C-E892-3C57-0886FF2804D0}"/>
              </a:ext>
            </a:extLst>
          </p:cNvPr>
          <p:cNvGrpSpPr/>
          <p:nvPr/>
        </p:nvGrpSpPr>
        <p:grpSpPr>
          <a:xfrm>
            <a:off x="1866900" y="3611395"/>
            <a:ext cx="8001500" cy="1015663"/>
            <a:chOff x="1866900" y="3611395"/>
            <a:chExt cx="8001500" cy="10156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3E5FF2B-5A36-B5A4-81C3-F74B88A117F0}"/>
                </a:ext>
              </a:extLst>
            </p:cNvPr>
            <p:cNvSpPr/>
            <p:nvPr/>
          </p:nvSpPr>
          <p:spPr>
            <a:xfrm>
              <a:off x="2924790" y="3892321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639F3EE-082D-D96C-6CCE-3212D4552CF5}"/>
                    </a:ext>
                  </a:extLst>
                </p:cNvPr>
                <p:cNvSpPr txBox="1"/>
                <p:nvPr/>
              </p:nvSpPr>
              <p:spPr>
                <a:xfrm>
                  <a:off x="1984991" y="3740912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639F3EE-082D-D96C-6CCE-3212D4552C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4991" y="3740912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DA49745-5854-9F4F-4AE8-316541725551}"/>
                </a:ext>
              </a:extLst>
            </p:cNvPr>
            <p:cNvCxnSpPr>
              <a:cxnSpLocks/>
            </p:cNvCxnSpPr>
            <p:nvPr/>
          </p:nvCxnSpPr>
          <p:spPr>
            <a:xfrm>
              <a:off x="2323600" y="3910189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AA65441-E61B-F3C0-5EA1-15DF58D6DBD7}"/>
                </a:ext>
              </a:extLst>
            </p:cNvPr>
            <p:cNvCxnSpPr>
              <a:cxnSpLocks/>
              <a:stCxn id="42" idx="3"/>
              <a:endCxn id="20" idx="1"/>
            </p:cNvCxnSpPr>
            <p:nvPr/>
          </p:nvCxnSpPr>
          <p:spPr>
            <a:xfrm>
              <a:off x="3800475" y="4114410"/>
              <a:ext cx="3970403" cy="48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152CB92-2237-1F7C-A924-0920E3A62AF3}"/>
                </a:ext>
              </a:extLst>
            </p:cNvPr>
            <p:cNvSpPr txBox="1"/>
            <p:nvPr/>
          </p:nvSpPr>
          <p:spPr>
            <a:xfrm>
              <a:off x="7770878" y="3611395"/>
              <a:ext cx="2097522" cy="1015663"/>
            </a:xfrm>
            <a:prstGeom prst="rect">
              <a:avLst/>
            </a:prstGeom>
            <a:noFill/>
            <a:ln>
              <a:solidFill>
                <a:srgbClr val="374A92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b="1" dirty="0"/>
                <a:t>Value</a:t>
              </a:r>
              <a:r>
                <a:rPr lang="en-US" altLang="zh-CN" sz="2000" dirty="0"/>
                <a:t>: 5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b="1" dirty="0"/>
                <a:t>Size</a:t>
              </a:r>
              <a:r>
                <a:rPr lang="en-US" altLang="zh-CN" sz="2000" dirty="0"/>
                <a:t>: 4 bytes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CN" sz="2000" b="1" dirty="0"/>
                <a:t>T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ype</a:t>
              </a:r>
              <a:r>
                <a:rPr lang="en-US" altLang="zh-CN" sz="2000" dirty="0">
                  <a:solidFill>
                    <a:schemeClr val="tx1"/>
                  </a:solidFill>
                </a:rPr>
                <a:t>: </a:t>
              </a:r>
              <a:r>
                <a:rPr lang="en-US" altLang="zh-CN" sz="2000" dirty="0"/>
                <a:t>int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EC048EE9-423E-F124-7EE5-E4A997E8237F}"/>
                </a:ext>
              </a:extLst>
            </p:cNvPr>
            <p:cNvSpPr/>
            <p:nvPr/>
          </p:nvSpPr>
          <p:spPr>
            <a:xfrm>
              <a:off x="1866900" y="3701183"/>
              <a:ext cx="1933575" cy="82645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65CDD328-4550-F197-4475-4C1701596B91}"/>
              </a:ext>
            </a:extLst>
          </p:cNvPr>
          <p:cNvGrpSpPr/>
          <p:nvPr/>
        </p:nvGrpSpPr>
        <p:grpSpPr>
          <a:xfrm>
            <a:off x="1060784" y="5122985"/>
            <a:ext cx="8807616" cy="1147940"/>
            <a:chOff x="1060784" y="5122985"/>
            <a:chExt cx="8807616" cy="1147940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7DB8B7E3-17D4-DA3D-6363-F297D79D0619}"/>
                </a:ext>
              </a:extLst>
            </p:cNvPr>
            <p:cNvGrpSpPr/>
            <p:nvPr/>
          </p:nvGrpSpPr>
          <p:grpSpPr>
            <a:xfrm>
              <a:off x="1060784" y="5122985"/>
              <a:ext cx="3970403" cy="1147940"/>
              <a:chOff x="1866900" y="5122986"/>
              <a:chExt cx="3970403" cy="1147940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B1EC28A8-B2E9-1267-3B81-CA2C2EF34B82}"/>
                  </a:ext>
                </a:extLst>
              </p:cNvPr>
              <p:cNvSpPr/>
              <p:nvPr/>
            </p:nvSpPr>
            <p:spPr>
              <a:xfrm>
                <a:off x="1866900" y="5122986"/>
                <a:ext cx="3970403" cy="1147940"/>
              </a:xfrm>
              <a:prstGeom prst="roundRect">
                <a:avLst>
                  <a:gd name="adj" fmla="val 9123"/>
                </a:avLst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BA5873C2-341B-F7F7-5C40-873DD10B2C42}"/>
                  </a:ext>
                </a:extLst>
              </p:cNvPr>
              <p:cNvGrpSpPr/>
              <p:nvPr/>
            </p:nvGrpSpPr>
            <p:grpSpPr>
              <a:xfrm>
                <a:off x="1870758" y="5326795"/>
                <a:ext cx="3753798" cy="684411"/>
                <a:chOff x="2493903" y="5729025"/>
                <a:chExt cx="3753798" cy="684411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9ABCB05F-3A47-4CE8-8784-6AE02633D1D3}"/>
                    </a:ext>
                  </a:extLst>
                </p:cNvPr>
                <p:cNvSpPr/>
                <p:nvPr/>
              </p:nvSpPr>
              <p:spPr>
                <a:xfrm>
                  <a:off x="3433702" y="5880434"/>
                  <a:ext cx="528283" cy="53194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8689EBF9-14E7-DD26-26F4-F9B8057439A4}"/>
                    </a:ext>
                  </a:extLst>
                </p:cNvPr>
                <p:cNvGrpSpPr/>
                <p:nvPr/>
              </p:nvGrpSpPr>
              <p:grpSpPr>
                <a:xfrm>
                  <a:off x="2493903" y="5729025"/>
                  <a:ext cx="928397" cy="338554"/>
                  <a:chOff x="3049243" y="3371639"/>
                  <a:chExt cx="928397" cy="3385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文本框 39">
                        <a:extLst>
                          <a:ext uri="{FF2B5EF4-FFF2-40B4-BE49-F238E27FC236}">
                            <a16:creationId xmlns:a16="http://schemas.microsoft.com/office/drawing/2014/main" id="{A00B013F-CC6E-3A28-DA85-6077266E9D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9243" y="3371639"/>
                        <a:ext cx="39134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600" b="1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>
                        <a:extLst>
                          <a:ext uri="{FF2B5EF4-FFF2-40B4-BE49-F238E27FC236}">
                            <a16:creationId xmlns:a16="http://schemas.microsoft.com/office/drawing/2014/main" id="{3CCA8F40-878E-F94B-243C-C81724A1CC2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243" y="3371639"/>
                        <a:ext cx="391346" cy="33855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1" name="直接箭头连接符 40">
                    <a:extLst>
                      <a:ext uri="{FF2B5EF4-FFF2-40B4-BE49-F238E27FC236}">
                        <a16:creationId xmlns:a16="http://schemas.microsoft.com/office/drawing/2014/main" id="{40B63E39-A8E2-D686-853E-02DEBBFB4D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7852" y="3540916"/>
                    <a:ext cx="58978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BB7AEF17-D798-9A67-EA4E-82FAF1AB75D4}"/>
                    </a:ext>
                  </a:extLst>
                </p:cNvPr>
                <p:cNvSpPr/>
                <p:nvPr/>
              </p:nvSpPr>
              <p:spPr>
                <a:xfrm>
                  <a:off x="3961985" y="5884532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BC495BC-C70C-A789-4947-2D730F1C0F81}"/>
                    </a:ext>
                  </a:extLst>
                </p:cNvPr>
                <p:cNvSpPr/>
                <p:nvPr/>
              </p:nvSpPr>
              <p:spPr>
                <a:xfrm>
                  <a:off x="4533414" y="5883476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00F02090-BF44-BCE2-6846-CDF999D947C3}"/>
                    </a:ext>
                  </a:extLst>
                </p:cNvPr>
                <p:cNvSpPr/>
                <p:nvPr/>
              </p:nvSpPr>
              <p:spPr>
                <a:xfrm>
                  <a:off x="5104843" y="5883476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75D38FA0-7E64-A0E8-86EE-671A72310085}"/>
                    </a:ext>
                  </a:extLst>
                </p:cNvPr>
                <p:cNvSpPr/>
                <p:nvPr/>
              </p:nvSpPr>
              <p:spPr>
                <a:xfrm>
                  <a:off x="5676272" y="5883476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AB5B3CC-44D0-0903-CE0F-38948C08F3BE}"/>
                    </a:ext>
                  </a:extLst>
                </p:cNvPr>
                <p:cNvSpPr txBox="1"/>
                <p:nvPr/>
              </p:nvSpPr>
              <p:spPr>
                <a:xfrm>
                  <a:off x="7770878" y="5189124"/>
                  <a:ext cx="2097522" cy="1015663"/>
                </a:xfrm>
                <a:prstGeom prst="rect">
                  <a:avLst/>
                </a:prstGeom>
                <a:noFill/>
                <a:ln>
                  <a:solidFill>
                    <a:srgbClr val="374A9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000" b="1" dirty="0"/>
                    <a:t>Value</a:t>
                  </a:r>
                  <a:r>
                    <a:rPr lang="en-US" altLang="zh-CN" sz="20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altLang="zh-CN" sz="20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000" b="1" dirty="0"/>
                    <a:t>Size</a:t>
                  </a:r>
                  <a:r>
                    <a:rPr lang="en-US" altLang="zh-CN" sz="2000" dirty="0"/>
                    <a:t>: 8 bytes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2000" b="1" dirty="0"/>
                    <a:t>T</a:t>
                  </a:r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ype</a:t>
                  </a:r>
                  <a:r>
                    <a:rPr lang="en-US" altLang="zh-CN" sz="20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altLang="zh-CN" sz="2000" dirty="0"/>
                    <a:t>int*</a:t>
                  </a:r>
                  <a:endParaRPr lang="en-US" altLang="zh-CN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0AB5B3CC-44D0-0903-CE0F-38948C08F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0878" y="5189124"/>
                  <a:ext cx="2097522" cy="1015663"/>
                </a:xfrm>
                <a:prstGeom prst="rect">
                  <a:avLst/>
                </a:prstGeom>
                <a:blipFill>
                  <a:blip r:embed="rId4"/>
                  <a:stretch>
                    <a:fillRect l="-2312" t="-1775" b="-9467"/>
                  </a:stretch>
                </a:blipFill>
                <a:ln>
                  <a:solidFill>
                    <a:srgbClr val="374A9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3B8F7000-2919-2F5C-7706-1853D72A2431}"/>
                </a:ext>
              </a:extLst>
            </p:cNvPr>
            <p:cNvCxnSpPr>
              <a:cxnSpLocks/>
              <a:stCxn id="31" idx="3"/>
              <a:endCxn id="45" idx="1"/>
            </p:cNvCxnSpPr>
            <p:nvPr/>
          </p:nvCxnSpPr>
          <p:spPr>
            <a:xfrm>
              <a:off x="5031187" y="5696955"/>
              <a:ext cx="2739691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20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71F69-91B2-3EC1-1384-6ADD9D36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Formation of Common Expressions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8712F-85D9-F946-2E41-4218DCE5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531E0BC-1575-7638-1E85-A4539BEA0273}"/>
              </a:ext>
            </a:extLst>
          </p:cNvPr>
          <p:cNvSpPr txBox="1">
            <a:spLocks/>
          </p:cNvSpPr>
          <p:nvPr/>
        </p:nvSpPr>
        <p:spPr>
          <a:xfrm>
            <a:off x="838200" y="1203569"/>
            <a:ext cx="10515600" cy="504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&lt;L-pos&gt; (&lt;R-pos&gt;) denotes an L-value (R-value) position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076FA716-11D7-A675-A1A7-928D2A6A1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816590"/>
              </p:ext>
            </p:extLst>
          </p:nvPr>
        </p:nvGraphicFramePr>
        <p:xfrm>
          <a:off x="838204" y="1828800"/>
          <a:ext cx="1051559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46">
                  <a:extLst>
                    <a:ext uri="{9D8B030D-6E8A-4147-A177-3AD203B41FA5}">
                      <a16:colId xmlns:a16="http://schemas.microsoft.com/office/drawing/2014/main" val="3866067169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1416984599"/>
                    </a:ext>
                  </a:extLst>
                </a:gridCol>
                <a:gridCol w="2679437">
                  <a:extLst>
                    <a:ext uri="{9D8B030D-6E8A-4147-A177-3AD203B41FA5}">
                      <a16:colId xmlns:a16="http://schemas.microsoft.com/office/drawing/2014/main" val="751335436"/>
                    </a:ext>
                  </a:extLst>
                </a:gridCol>
                <a:gridCol w="3759463">
                  <a:extLst>
                    <a:ext uri="{9D8B030D-6E8A-4147-A177-3AD203B41FA5}">
                      <a16:colId xmlns:a16="http://schemas.microsoft.com/office/drawing/2014/main" val="362237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or R-value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&lt;variable name&gt;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a, p, str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&lt;literal&gt;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123, 0x11, “</a:t>
                      </a: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”, ‘f’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0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Arithmetic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 </a:t>
                      </a:r>
                      <a:r>
                        <a:rPr lang="en-US" altLang="zh-CN" dirty="0"/>
                        <a:t>&lt;op&gt;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+ 3, b / 3, c %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0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Relational and Logical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 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rop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&lt; 3, b &gt; 3, c &amp;&amp;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5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Assignment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 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= a + 3, a +=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5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Postfix </a:t>
                      </a:r>
                      <a:r>
                        <a:rPr lang="en-US" altLang="zh-CN" dirty="0" err="1"/>
                        <a:t>Incr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Decr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r>
                        <a:rPr lang="en-US" altLang="zh-CN" dirty="0"/>
                        <a:t>++,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++,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--, (a=a+3)++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 </a:t>
                      </a:r>
                      <a:r>
                        <a:rPr lang="en-US" altLang="zh-CN" dirty="0" err="1"/>
                        <a:t>Incr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Decr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++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&lt;L-pos&gt;,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--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++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, --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, ++(a=a+3)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8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R-value/L-value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(&lt;R-pos&gt;</a:t>
                      </a:r>
                      <a:r>
                        <a:rPr lang="en-US" altLang="zh-CN" dirty="0"/>
                        <a:t>,…,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add(3, 4), </a:t>
                      </a:r>
                      <a:r>
                        <a:rPr lang="en-US" altLang="zh-CN" dirty="0" err="1"/>
                        <a:t>str.erase</a:t>
                      </a:r>
                      <a:r>
                        <a:rPr lang="en-US" altLang="zh-CN" dirty="0"/>
                        <a:t>(0, 3)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Address Of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L-pos&gt;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&amp;a, &amp;(a = a+3)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Dereference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CN" b="0" dirty="0">
                          <a:solidFill>
                            <a:srgbClr val="FF0000"/>
                          </a:solidFill>
                        </a:rPr>
                        <a:t>&lt;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*a, *&amp;a, *(++a)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59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53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71F69-91B2-3EC1-1384-6ADD9D36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Formation of Common Expressions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8712F-85D9-F946-2E41-4218DCE5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531E0BC-1575-7638-1E85-A4539BEA0273}"/>
              </a:ext>
            </a:extLst>
          </p:cNvPr>
          <p:cNvSpPr txBox="1">
            <a:spLocks/>
          </p:cNvSpPr>
          <p:nvPr/>
        </p:nvSpPr>
        <p:spPr>
          <a:xfrm>
            <a:off x="838200" y="1203569"/>
            <a:ext cx="10515600" cy="504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&lt;L-pos&gt; (&lt;R-pos&gt;) denotes an L-value (R-value) position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076FA716-11D7-A675-A1A7-928D2A6A1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230458"/>
              </p:ext>
            </p:extLst>
          </p:nvPr>
        </p:nvGraphicFramePr>
        <p:xfrm>
          <a:off x="838204" y="1828800"/>
          <a:ext cx="105155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040">
                  <a:extLst>
                    <a:ext uri="{9D8B030D-6E8A-4147-A177-3AD203B41FA5}">
                      <a16:colId xmlns:a16="http://schemas.microsoft.com/office/drawing/2014/main" val="3866067169"/>
                    </a:ext>
                  </a:extLst>
                </a:gridCol>
                <a:gridCol w="2190045">
                  <a:extLst>
                    <a:ext uri="{9D8B030D-6E8A-4147-A177-3AD203B41FA5}">
                      <a16:colId xmlns:a16="http://schemas.microsoft.com/office/drawing/2014/main" val="1416984599"/>
                    </a:ext>
                  </a:extLst>
                </a:gridCol>
                <a:gridCol w="2503048">
                  <a:extLst>
                    <a:ext uri="{9D8B030D-6E8A-4147-A177-3AD203B41FA5}">
                      <a16:colId xmlns:a16="http://schemas.microsoft.com/office/drawing/2014/main" val="751335436"/>
                    </a:ext>
                  </a:extLst>
                </a:gridCol>
                <a:gridCol w="3759463">
                  <a:extLst>
                    <a:ext uri="{9D8B030D-6E8A-4147-A177-3AD203B41FA5}">
                      <a16:colId xmlns:a16="http://schemas.microsoft.com/office/drawing/2014/main" val="362237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or R-value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Indexing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 + 10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Insertion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cout</a:t>
                      </a:r>
                      <a:r>
                        <a:rPr lang="en-US" altLang="zh-CN" dirty="0"/>
                        <a:t> &lt;&lt;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cout</a:t>
                      </a:r>
                      <a:r>
                        <a:rPr lang="en-US" altLang="zh-CN" dirty="0"/>
                        <a:t> &lt;&lt; 123 &lt;&lt; p &lt;&lt; *p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0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Extraction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cin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&gt;&gt;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cin</a:t>
                      </a:r>
                      <a:r>
                        <a:rPr lang="en-US" altLang="zh-CN" dirty="0"/>
                        <a:t> &gt;&gt; x &gt;&gt; p &gt;&gt; *p;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00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85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B5224-5A26-5C2E-FE83-BFFCEB997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4AC3B2F-0FDA-C721-A3DC-C0938C8D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L-value/R-value Expressions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372D13-841F-22CB-00BD-3767C017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Are all expressions the same?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L-value expression</a:t>
            </a:r>
            <a:r>
              <a:rPr lang="en-US" altLang="zh-CN" dirty="0"/>
              <a:t>: evaluated to values in memory</a:t>
            </a:r>
          </a:p>
          <a:p>
            <a:pPr lvl="1"/>
            <a:r>
              <a:rPr lang="en-US" altLang="zh-CN" dirty="0"/>
              <a:t>E.g., </a:t>
            </a:r>
            <a:r>
              <a:rPr kumimoji="1" lang="en-US" altLang="zh-CN" dirty="0">
                <a:latin typeface="Consolas" panose="020B0609020204030204" pitchFamily="49" charset="0"/>
              </a:rPr>
              <a:t>a</a:t>
            </a:r>
            <a:endParaRPr lang="en-US" altLang="zh-CN" dirty="0"/>
          </a:p>
          <a:p>
            <a:r>
              <a:rPr lang="en-US" altLang="zh-CN" b="1" dirty="0"/>
              <a:t>R-value expression</a:t>
            </a:r>
            <a:r>
              <a:rPr lang="en-US" altLang="zh-CN" dirty="0"/>
              <a:t>: evaluated to pure values</a:t>
            </a:r>
          </a:p>
          <a:p>
            <a:pPr lvl="1"/>
            <a:r>
              <a:rPr lang="en-US" altLang="zh-CN" dirty="0"/>
              <a:t>E.g., 10 * 10</a:t>
            </a:r>
          </a:p>
          <a:p>
            <a:r>
              <a:rPr lang="en-US" altLang="zh-CN" b="1" dirty="0"/>
              <a:t>Questions: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Can L-value expressions play the role of R-value expressions?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Can programmers be security guards?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Can R-value expressions play the role of L-value expressions?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1AF3F5-D0E6-978C-D405-AF7DDB4D5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6FE3E6E-CBAC-E296-494D-B8465267D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6133" y="1742178"/>
            <a:ext cx="24490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 1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a = 10 * 10;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2BA69A5-F583-E98A-F34F-4C209249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09" y="1742178"/>
            <a:ext cx="244902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 2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a = a + 1;</a:t>
            </a:r>
          </a:p>
        </p:txBody>
      </p:sp>
    </p:spTree>
    <p:extLst>
      <p:ext uri="{BB962C8B-B14F-4D97-AF65-F5344CB8AC3E}">
        <p14:creationId xmlns:p14="http://schemas.microsoft.com/office/powerpoint/2010/main" val="318713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DF661-F08F-E30F-9262-C66F15D62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57421B5-C115-64EB-AF90-020B6B92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 of Expression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F481DE-7BB3-0280-ABE7-DD4124A9A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expression is either an L-value or an R-value expression</a:t>
            </a:r>
          </a:p>
          <a:p>
            <a:r>
              <a:rPr lang="en-US" altLang="zh-CN" dirty="0"/>
              <a:t>A composite expression contains </a:t>
            </a:r>
            <a:r>
              <a:rPr lang="en-US" altLang="zh-CN" b="1" dirty="0"/>
              <a:t>holes</a:t>
            </a:r>
            <a:r>
              <a:rPr lang="en-US" altLang="zh-CN" dirty="0"/>
              <a:t> to be filled in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e1 + e2 </a:t>
            </a:r>
            <a:r>
              <a:rPr lang="en-US" altLang="zh-CN" dirty="0"/>
              <a:t>is an R-value expression</a:t>
            </a:r>
          </a:p>
          <a:p>
            <a:pPr lvl="1"/>
            <a:r>
              <a:rPr lang="en-US" altLang="zh-CN" dirty="0"/>
              <a:t>It has two holes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e1</a:t>
            </a:r>
            <a:r>
              <a:rPr kumimoji="1"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and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e2</a:t>
            </a:r>
            <a:r>
              <a:rPr kumimoji="1" lang="en-US" altLang="zh-CN" dirty="0">
                <a:latin typeface="Consolas" panose="020B0609020204030204" pitchFamily="49" charset="0"/>
              </a:rPr>
              <a:t> for </a:t>
            </a:r>
            <a:r>
              <a:rPr lang="en-US" altLang="zh-CN" dirty="0"/>
              <a:t>R-value expressions</a:t>
            </a:r>
          </a:p>
          <a:p>
            <a:pPr lvl="1"/>
            <a:r>
              <a:rPr lang="en-US" altLang="zh-CN" dirty="0"/>
              <a:t>However,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e1 </a:t>
            </a:r>
            <a:r>
              <a:rPr lang="en-US" altLang="zh-CN" dirty="0"/>
              <a:t>and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e2 </a:t>
            </a:r>
            <a:r>
              <a:rPr lang="en-US" altLang="zh-CN" dirty="0"/>
              <a:t>can also accept L-value expressions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F5F0A1-AB88-967C-4B6B-0007A442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DDA20A3-FABA-0823-4C05-0DD6FA90A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221" y="2804744"/>
            <a:ext cx="24490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e1 + e2</a:t>
            </a:r>
          </a:p>
        </p:txBody>
      </p:sp>
    </p:spTree>
    <p:extLst>
      <p:ext uri="{BB962C8B-B14F-4D97-AF65-F5344CB8AC3E}">
        <p14:creationId xmlns:p14="http://schemas.microsoft.com/office/powerpoint/2010/main" val="85525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E3864-2221-2280-A1D2-B93982E91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0FBF326-A1CD-FF32-65F7-F8BC927CB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Another Example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2E8977-2D7B-24C7-53F8-56210BD00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It has two holes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e1</a:t>
            </a:r>
            <a:r>
              <a:rPr kumimoji="1"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and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e2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e2 </a:t>
            </a:r>
            <a:r>
              <a:rPr lang="en-US" altLang="zh-CN" dirty="0"/>
              <a:t>is for R-value expressions 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e1 </a:t>
            </a:r>
            <a:r>
              <a:rPr lang="en-US" altLang="zh-CN" dirty="0"/>
              <a:t>is for L-value expressions</a:t>
            </a:r>
          </a:p>
          <a:p>
            <a:endParaRPr lang="en-US" altLang="zh-CN" dirty="0"/>
          </a:p>
          <a:p>
            <a:r>
              <a:rPr lang="en-US" altLang="zh-CN" b="1" dirty="0"/>
              <a:t>Questions:</a:t>
            </a:r>
          </a:p>
          <a:p>
            <a:pPr lvl="1"/>
            <a:r>
              <a:rPr lang="en-US" altLang="zh-CN" dirty="0"/>
              <a:t>Can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e1 </a:t>
            </a:r>
            <a:r>
              <a:rPr kumimoji="1" lang="en-US" altLang="zh-CN" dirty="0">
                <a:latin typeface="+mj-lt"/>
              </a:rPr>
              <a:t>and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e2</a:t>
            </a:r>
            <a:r>
              <a:rPr lang="en-US" altLang="zh-CN" dirty="0"/>
              <a:t> accept both L-value and R-value expressions?</a:t>
            </a:r>
          </a:p>
          <a:p>
            <a:pPr lvl="1"/>
            <a:r>
              <a:rPr kumimoji="1" lang="en-US" altLang="zh-CN" sz="2000" dirty="0">
                <a:latin typeface="+mj-lt"/>
                <a:ea typeface="黑体" panose="02010609060101010101" pitchFamily="49" charset="-122"/>
              </a:rPr>
              <a:t>Is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10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a + 1 </a:t>
            </a:r>
            <a:r>
              <a:rPr kumimoji="1" lang="en-US" altLang="zh-CN" sz="2000" dirty="0">
                <a:latin typeface="+mj-lt"/>
                <a:ea typeface="黑体" panose="02010609060101010101" pitchFamily="49" charset="-122"/>
              </a:rPr>
              <a:t>valid?</a:t>
            </a:r>
          </a:p>
          <a:p>
            <a:pPr lvl="1"/>
            <a:r>
              <a:rPr lang="en-US" altLang="zh-CN" dirty="0"/>
              <a:t>Is  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e1 = e2 </a:t>
            </a:r>
            <a:r>
              <a:rPr lang="en-US" altLang="zh-CN" dirty="0"/>
              <a:t>an L-value or R-value expression?</a:t>
            </a:r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1D6B54-BD49-A066-78DE-046143BB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E1AF992-ED21-D7E1-A7F9-55AB62A76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488" y="1392222"/>
            <a:ext cx="24490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e1 = e2</a:t>
            </a:r>
          </a:p>
        </p:txBody>
      </p:sp>
    </p:spTree>
    <p:extLst>
      <p:ext uri="{BB962C8B-B14F-4D97-AF65-F5344CB8AC3E}">
        <p14:creationId xmlns:p14="http://schemas.microsoft.com/office/powerpoint/2010/main" val="376571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2892E-0ED6-2F06-27F7-227A96263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0CEC2-82D0-D1AF-47E8-4068D098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L/R-Values and Expressions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3C037-69DB-5262-A494-BB59C0F7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577D522-A2BC-563B-F3A9-C53C2CDFA44C}"/>
              </a:ext>
            </a:extLst>
          </p:cNvPr>
          <p:cNvSpPr/>
          <p:nvPr/>
        </p:nvSpPr>
        <p:spPr>
          <a:xfrm>
            <a:off x="4136366" y="2923368"/>
            <a:ext cx="4172256" cy="11519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869142C-22E1-A9AB-99A9-6477B485EB66}"/>
              </a:ext>
            </a:extLst>
          </p:cNvPr>
          <p:cNvSpPr/>
          <p:nvPr/>
        </p:nvSpPr>
        <p:spPr>
          <a:xfrm>
            <a:off x="4133497" y="1376366"/>
            <a:ext cx="4175125" cy="9604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E6639C1-58F7-FDAF-A35E-4610F974A2D6}"/>
              </a:ext>
            </a:extLst>
          </p:cNvPr>
          <p:cNvSpPr/>
          <p:nvPr/>
        </p:nvSpPr>
        <p:spPr>
          <a:xfrm>
            <a:off x="4205930" y="1499863"/>
            <a:ext cx="1933575" cy="6858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L-value Expressions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AD6268D-2B89-F758-B8E4-050477DB8049}"/>
              </a:ext>
            </a:extLst>
          </p:cNvPr>
          <p:cNvSpPr/>
          <p:nvPr/>
        </p:nvSpPr>
        <p:spPr>
          <a:xfrm>
            <a:off x="6268092" y="1512984"/>
            <a:ext cx="1933575" cy="6858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R-value Expressions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A60573C-18E1-2A68-FFCF-EDD41C361F65}"/>
              </a:ext>
            </a:extLst>
          </p:cNvPr>
          <p:cNvSpPr/>
          <p:nvPr/>
        </p:nvSpPr>
        <p:spPr>
          <a:xfrm>
            <a:off x="4205928" y="3152592"/>
            <a:ext cx="1933575" cy="6858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L-value Positions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BE993B0-39A8-E338-D0EF-1A7C1F166F43}"/>
              </a:ext>
            </a:extLst>
          </p:cNvPr>
          <p:cNvSpPr/>
          <p:nvPr/>
        </p:nvSpPr>
        <p:spPr>
          <a:xfrm>
            <a:off x="6302069" y="3166068"/>
            <a:ext cx="1933575" cy="6858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R-value Positions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5D02561-9D6D-B75F-D08C-691E0D7081DF}"/>
              </a:ext>
            </a:extLst>
          </p:cNvPr>
          <p:cNvCxnSpPr>
            <a:cxnSpLocks/>
            <a:stCxn id="24" idx="0"/>
            <a:endCxn id="19" idx="2"/>
          </p:cNvCxnSpPr>
          <p:nvPr/>
        </p:nvCxnSpPr>
        <p:spPr>
          <a:xfrm flipV="1">
            <a:off x="5172715" y="3838392"/>
            <a:ext cx="1" cy="11201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7691684-D9BE-1DB6-CDED-CF69F614B865}"/>
              </a:ext>
            </a:extLst>
          </p:cNvPr>
          <p:cNvSpPr/>
          <p:nvPr/>
        </p:nvSpPr>
        <p:spPr>
          <a:xfrm>
            <a:off x="4205927" y="4958578"/>
            <a:ext cx="1933575" cy="6858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L-value Expressions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AC7516-CF77-E826-EE06-53343B1C51B8}"/>
              </a:ext>
            </a:extLst>
          </p:cNvPr>
          <p:cNvSpPr txBox="1"/>
          <p:nvPr/>
        </p:nvSpPr>
        <p:spPr>
          <a:xfrm>
            <a:off x="4044244" y="4282930"/>
            <a:ext cx="1287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Fill-in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9F792A9B-4482-17FE-F32F-3B4C1859EA91}"/>
              </a:ext>
            </a:extLst>
          </p:cNvPr>
          <p:cNvSpPr/>
          <p:nvPr/>
        </p:nvSpPr>
        <p:spPr>
          <a:xfrm>
            <a:off x="6302069" y="4940173"/>
            <a:ext cx="1933575" cy="6858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R-value Expressions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7224BD2-A217-1611-AB57-C944F85220EA}"/>
              </a:ext>
            </a:extLst>
          </p:cNvPr>
          <p:cNvCxnSpPr>
            <a:cxnSpLocks/>
          </p:cNvCxnSpPr>
          <p:nvPr/>
        </p:nvCxnSpPr>
        <p:spPr>
          <a:xfrm flipV="1">
            <a:off x="5623549" y="3838392"/>
            <a:ext cx="1477162" cy="1101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14203D1-8C08-28E6-495B-1D137A076705}"/>
              </a:ext>
            </a:extLst>
          </p:cNvPr>
          <p:cNvCxnSpPr>
            <a:cxnSpLocks/>
            <a:stCxn id="41" idx="0"/>
            <a:endCxn id="20" idx="2"/>
          </p:cNvCxnSpPr>
          <p:nvPr/>
        </p:nvCxnSpPr>
        <p:spPr>
          <a:xfrm flipV="1">
            <a:off x="7268857" y="3851868"/>
            <a:ext cx="0" cy="10883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箭头: 下 63">
            <a:extLst>
              <a:ext uri="{FF2B5EF4-FFF2-40B4-BE49-F238E27FC236}">
                <a16:creationId xmlns:a16="http://schemas.microsoft.com/office/drawing/2014/main" id="{B1CBD22F-AA9C-BFC4-B832-DF9A7785EBD4}"/>
              </a:ext>
            </a:extLst>
          </p:cNvPr>
          <p:cNvSpPr/>
          <p:nvPr/>
        </p:nvSpPr>
        <p:spPr>
          <a:xfrm rot="10800000">
            <a:off x="6047425" y="2369900"/>
            <a:ext cx="509288" cy="5390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A075205E-6D8A-02A9-1661-8B469E24981E}"/>
              </a:ext>
            </a:extLst>
          </p:cNvPr>
          <p:cNvSpPr txBox="1"/>
          <p:nvPr/>
        </p:nvSpPr>
        <p:spPr>
          <a:xfrm>
            <a:off x="5251097" y="2445418"/>
            <a:ext cx="11384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Holes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4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84EA76-5B56-6363-66C8-EAD93CF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L-Values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D2D1E-3E90-8973-A88B-C7E95BE5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b="1" dirty="0"/>
              <a:t>L-value </a:t>
            </a:r>
            <a:r>
              <a:rPr lang="en-US" altLang="zh-CN" dirty="0"/>
              <a:t>occupies a piece of memory with</a:t>
            </a:r>
          </a:p>
          <a:p>
            <a:pPr lvl="1"/>
            <a:r>
              <a:rPr lang="en-US" altLang="zh-CN" b="1" dirty="0"/>
              <a:t>Data </a:t>
            </a:r>
            <a:r>
              <a:rPr lang="en-US" altLang="zh-CN" dirty="0"/>
              <a:t>stored in this region</a:t>
            </a:r>
          </a:p>
          <a:p>
            <a:pPr lvl="1"/>
            <a:r>
              <a:rPr lang="en-US" altLang="zh-CN" b="1" dirty="0"/>
              <a:t>Type information </a:t>
            </a:r>
            <a:r>
              <a:rPr lang="en-US" altLang="zh-CN" dirty="0"/>
              <a:t>that determines the size of data </a:t>
            </a:r>
          </a:p>
          <a:p>
            <a:pPr lvl="2"/>
            <a:r>
              <a:rPr lang="en-US" altLang="zh-CN" dirty="0"/>
              <a:t>e.g., 1 byte 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/>
              <a:t>, 4 bytes 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/>
              <a:t>Notice: </a:t>
            </a:r>
            <a:r>
              <a:rPr lang="en-US" altLang="zh-CN" dirty="0"/>
              <a:t>L-values have </a:t>
            </a:r>
            <a:r>
              <a:rPr lang="en-US" altLang="zh-CN" dirty="0">
                <a:solidFill>
                  <a:srgbClr val="FF0000"/>
                </a:solidFill>
              </a:rPr>
              <a:t>memory addresses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6B3133-927B-A9AD-01AF-EFE21F0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55E4DA-C5E8-15B2-AC86-E439FE67BC42}"/>
              </a:ext>
            </a:extLst>
          </p:cNvPr>
          <p:cNvSpPr/>
          <p:nvPr/>
        </p:nvSpPr>
        <p:spPr>
          <a:xfrm>
            <a:off x="4218069" y="3393269"/>
            <a:ext cx="1287581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EF541A-FE4F-FCB6-6F0E-482F304EFFFC}"/>
              </a:ext>
            </a:extLst>
          </p:cNvPr>
          <p:cNvGrpSpPr/>
          <p:nvPr/>
        </p:nvGrpSpPr>
        <p:grpSpPr>
          <a:xfrm>
            <a:off x="3289672" y="3223992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30B9CFF-F162-33AB-14BF-42F3AC8AB2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1910B1F-8649-8D26-4ABC-36E4DEEA1C98}"/>
                  </a:ext>
                </a:extLst>
              </p:cNvPr>
              <p:cNvSpPr txBox="1"/>
              <p:nvPr/>
            </p:nvSpPr>
            <p:spPr>
              <a:xfrm>
                <a:off x="3174169" y="3995192"/>
                <a:ext cx="383302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/>
                  <a:t>An Integer L-value: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Value: 10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Size: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FF0000"/>
                    </a:solidFill>
                  </a:rPr>
                  <a:t>Memory address: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1910B1F-8649-8D26-4ABC-36E4DEEA1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169" y="3995192"/>
                <a:ext cx="3833023" cy="1323439"/>
              </a:xfrm>
              <a:prstGeom prst="rect">
                <a:avLst/>
              </a:prstGeom>
              <a:blipFill>
                <a:blip r:embed="rId4"/>
                <a:stretch>
                  <a:fillRect l="-1433" t="-1843" b="-7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左大括号 49">
            <a:extLst>
              <a:ext uri="{FF2B5EF4-FFF2-40B4-BE49-F238E27FC236}">
                <a16:creationId xmlns:a16="http://schemas.microsoft.com/office/drawing/2014/main" id="{D6A5EFF5-C0D5-3412-4980-2B5C6DEAE218}"/>
              </a:ext>
            </a:extLst>
          </p:cNvPr>
          <p:cNvSpPr/>
          <p:nvPr/>
        </p:nvSpPr>
        <p:spPr>
          <a:xfrm rot="5400000">
            <a:off x="4765675" y="2650278"/>
            <a:ext cx="192366" cy="1287581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118298D-534F-C7CB-D273-D8B7422DFB12}"/>
              </a:ext>
            </a:extLst>
          </p:cNvPr>
          <p:cNvSpPr txBox="1"/>
          <p:nvPr/>
        </p:nvSpPr>
        <p:spPr>
          <a:xfrm>
            <a:off x="4262005" y="2873381"/>
            <a:ext cx="1123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4 bytes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7005B1E-2219-3783-9C3F-27C63EF313AD}"/>
              </a:ext>
            </a:extLst>
          </p:cNvPr>
          <p:cNvSpPr txBox="1"/>
          <p:nvPr/>
        </p:nvSpPr>
        <p:spPr>
          <a:xfrm>
            <a:off x="5947611" y="3489965"/>
            <a:ext cx="14349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rgbClr val="0070C0"/>
                </a:solidFill>
                <a:latin typeface="Consolas" panose="020B0609020204030204" pitchFamily="49" charset="0"/>
              </a:rPr>
              <a:t>binary form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7C4A86A8-E943-99CE-0C5E-4CAF96C9D3DD}"/>
              </a:ext>
            </a:extLst>
          </p:cNvPr>
          <p:cNvCxnSpPr>
            <a:cxnSpLocks/>
            <a:stCxn id="60" idx="1"/>
          </p:cNvCxnSpPr>
          <p:nvPr/>
        </p:nvCxnSpPr>
        <p:spPr>
          <a:xfrm flipH="1">
            <a:off x="5505649" y="3659242"/>
            <a:ext cx="44196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47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84EA76-5B56-6363-66C8-EAD93CF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R-Values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D2D1E-3E90-8973-A88B-C7E95BE5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b="1" dirty="0"/>
              <a:t>R-value </a:t>
            </a:r>
            <a:r>
              <a:rPr lang="en-US" altLang="zh-CN" dirty="0"/>
              <a:t>is a value NOT in memory </a:t>
            </a:r>
          </a:p>
          <a:p>
            <a:pPr lvl="1"/>
            <a:r>
              <a:rPr lang="en-US" altLang="zh-CN" dirty="0"/>
              <a:t>R-value also has a type and size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/>
              <a:t>Notice: </a:t>
            </a:r>
            <a:r>
              <a:rPr lang="en-US" altLang="zh-CN" dirty="0"/>
              <a:t>R-values have </a:t>
            </a:r>
            <a:r>
              <a:rPr lang="en-US" altLang="zh-CN" dirty="0">
                <a:solidFill>
                  <a:srgbClr val="FF0000"/>
                </a:solidFill>
              </a:rPr>
              <a:t>NO memory addresses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6B3133-927B-A9AD-01AF-EFE21F0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ECC9F6E-1199-8586-7B12-9D3E26F4AAA1}"/>
              </a:ext>
            </a:extLst>
          </p:cNvPr>
          <p:cNvSpPr txBox="1"/>
          <p:nvPr/>
        </p:nvSpPr>
        <p:spPr>
          <a:xfrm>
            <a:off x="1601545" y="2719372"/>
            <a:ext cx="1491373" cy="1015663"/>
          </a:xfrm>
          <a:prstGeom prst="rect">
            <a:avLst/>
          </a:prstGeom>
          <a:solidFill>
            <a:schemeClr val="bg1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23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DA38CE-897D-12FD-FBF6-FCCB340F8A4E}"/>
              </a:ext>
            </a:extLst>
          </p:cNvPr>
          <p:cNvSpPr txBox="1"/>
          <p:nvPr/>
        </p:nvSpPr>
        <p:spPr>
          <a:xfrm>
            <a:off x="3856263" y="2708367"/>
            <a:ext cx="1877987" cy="1015663"/>
          </a:xfrm>
          <a:prstGeom prst="rect">
            <a:avLst/>
          </a:prstGeom>
          <a:solidFill>
            <a:schemeClr val="bg1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“ABC”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F4F210-F37B-F71B-0C81-52524879A0D7}"/>
              </a:ext>
            </a:extLst>
          </p:cNvPr>
          <p:cNvSpPr txBox="1"/>
          <p:nvPr/>
        </p:nvSpPr>
        <p:spPr>
          <a:xfrm>
            <a:off x="6081635" y="2708366"/>
            <a:ext cx="2156059" cy="1015663"/>
          </a:xfrm>
          <a:prstGeom prst="rect">
            <a:avLst/>
          </a:prstGeom>
          <a:solidFill>
            <a:schemeClr val="bg1"/>
          </a:solidFill>
          <a:ln w="19050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</a:rPr>
              <a:t>   a + 10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6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87FDC-4FD7-6B84-DDF5-C9E19FB6A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38739-3779-5581-BCC6-F28D4084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Evaluating Expressions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7C60F8-6318-6B1A-13F3-CAC66665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7439C07-C919-C176-2723-A0AC8201CC8D}"/>
              </a:ext>
            </a:extLst>
          </p:cNvPr>
          <p:cNvSpPr/>
          <p:nvPr/>
        </p:nvSpPr>
        <p:spPr>
          <a:xfrm>
            <a:off x="1349842" y="1386692"/>
            <a:ext cx="1933575" cy="6858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L-value Expressions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44CB8B-8453-3F2B-D806-47AA149673F5}"/>
              </a:ext>
            </a:extLst>
          </p:cNvPr>
          <p:cNvSpPr/>
          <p:nvPr/>
        </p:nvSpPr>
        <p:spPr>
          <a:xfrm>
            <a:off x="1349842" y="3446780"/>
            <a:ext cx="1933575" cy="6858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R-value Expressions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E5AE291-12CE-864A-CFC3-ADEC4E2619F2}"/>
              </a:ext>
            </a:extLst>
          </p:cNvPr>
          <p:cNvSpPr/>
          <p:nvPr/>
        </p:nvSpPr>
        <p:spPr>
          <a:xfrm>
            <a:off x="9110813" y="1361381"/>
            <a:ext cx="1558290" cy="6858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L-values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838B592-E774-58FC-9C4C-81420C378E3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283417" y="1704281"/>
            <a:ext cx="5827396" cy="253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F4DF1C8-116D-884D-6E85-5DDAE78F36A7}"/>
              </a:ext>
            </a:extLst>
          </p:cNvPr>
          <p:cNvSpPr txBox="1"/>
          <p:nvPr/>
        </p:nvSpPr>
        <p:spPr>
          <a:xfrm>
            <a:off x="5462715" y="1312687"/>
            <a:ext cx="155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Evaluate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3111973-BB45-5E68-F8C9-C6F486E2B42B}"/>
              </a:ext>
            </a:extLst>
          </p:cNvPr>
          <p:cNvSpPr/>
          <p:nvPr/>
        </p:nvSpPr>
        <p:spPr>
          <a:xfrm>
            <a:off x="9110813" y="3429000"/>
            <a:ext cx="1558290" cy="6858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R-values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3E3048-CBAE-DE87-459F-7FD70003D3A2}"/>
              </a:ext>
            </a:extLst>
          </p:cNvPr>
          <p:cNvSpPr txBox="1"/>
          <p:nvPr/>
        </p:nvSpPr>
        <p:spPr>
          <a:xfrm>
            <a:off x="5462716" y="3400173"/>
            <a:ext cx="1558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Evaluate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2DE49D9-A859-239F-1F03-799A49BD7BD2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3283417" y="3771900"/>
            <a:ext cx="5827396" cy="177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A486E9D1-7EF8-8597-1681-EDB15298E309}"/>
              </a:ext>
            </a:extLst>
          </p:cNvPr>
          <p:cNvSpPr txBox="1"/>
          <p:nvPr/>
        </p:nvSpPr>
        <p:spPr>
          <a:xfrm>
            <a:off x="8340135" y="2429746"/>
            <a:ext cx="1558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Implicit Conversion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0667C32-B854-6C6A-B2D1-71239097A730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9889958" y="2047181"/>
            <a:ext cx="0" cy="1381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47540C70-3BD8-C6E3-A535-51A4FE7A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L-value expressions evaluate to L-value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/>
              <a:t>R-value expressions evaluate to R-value</a:t>
            </a:r>
          </a:p>
          <a:p>
            <a:r>
              <a:rPr lang="en-US" altLang="zh-CN" dirty="0">
                <a:latin typeface="+mj-lt"/>
              </a:rPr>
              <a:t>L-values can be converted into R-values (How?)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113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9E93-F042-B105-32D2-BCA1215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Definitions Revisited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6D4C4-F5B4-5084-1F91-934B3967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variable definition: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By defining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p</a:t>
            </a:r>
            <a:r>
              <a:rPr lang="en-US" altLang="zh-CN" dirty="0"/>
              <a:t>, we denote </a:t>
            </a:r>
          </a:p>
          <a:p>
            <a:pPr lvl="1"/>
            <a:r>
              <a:rPr lang="en-US" altLang="zh-CN" dirty="0"/>
              <a:t>An L-value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/>
              <a:t> will be created at the right time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will be mapped to </a:t>
            </a:r>
            <a:r>
              <a:rPr lang="en-US" altLang="zh-CN" dirty="0">
                <a:solidFill>
                  <a:srgbClr val="FF0000"/>
                </a:solidFill>
              </a:rPr>
              <a:t>memory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address </a:t>
            </a:r>
            <a:r>
              <a:rPr lang="en-US" altLang="zh-CN" dirty="0"/>
              <a:t>of that value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75E81-69CF-4BC2-545C-A74C7A5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19E43B-A154-D522-5A67-B2C5FE081A5A}"/>
              </a:ext>
            </a:extLst>
          </p:cNvPr>
          <p:cNvSpPr txBox="1"/>
          <p:nvPr/>
        </p:nvSpPr>
        <p:spPr>
          <a:xfrm>
            <a:off x="4226386" y="1411712"/>
            <a:ext cx="3068618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Defines a variable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&lt;name&gt;;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&lt;name&gt; = &lt;expr&gt;;</a:t>
            </a:r>
            <a:endParaRPr kumimoji="1" lang="en-US" altLang="zh-CN" sz="1800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0E6BA8-EEBA-3E49-D5E6-71DF3A90C36E}"/>
              </a:ext>
            </a:extLst>
          </p:cNvPr>
          <p:cNvSpPr/>
          <p:nvPr/>
        </p:nvSpPr>
        <p:spPr>
          <a:xfrm>
            <a:off x="6089495" y="3836861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518FBBB-9801-3CE9-7D8E-2B87F1A78B0C}"/>
              </a:ext>
            </a:extLst>
          </p:cNvPr>
          <p:cNvGrpSpPr/>
          <p:nvPr/>
        </p:nvGrpSpPr>
        <p:grpSpPr>
          <a:xfrm>
            <a:off x="5161098" y="3667584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AE93530-6265-BA66-7485-067BB5BCB3F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6AE93530-6265-BA66-7485-067BB5BCB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15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FBE3CB2-A498-5392-A56E-2757420EBC1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1638817-EE2E-07F2-10EC-FA27476CA3F8}"/>
              </a:ext>
            </a:extLst>
          </p:cNvPr>
          <p:cNvSpPr txBox="1"/>
          <p:nvPr/>
        </p:nvSpPr>
        <p:spPr>
          <a:xfrm>
            <a:off x="1330786" y="3867639"/>
            <a:ext cx="289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a = b + 10;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FD02C97-62BA-0557-ADCD-EF6A28BE0731}"/>
              </a:ext>
            </a:extLst>
          </p:cNvPr>
          <p:cNvSpPr/>
          <p:nvPr/>
        </p:nvSpPr>
        <p:spPr>
          <a:xfrm>
            <a:off x="8894013" y="3836861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4B9E398-F742-8D1D-3472-78E08378E65D}"/>
              </a:ext>
            </a:extLst>
          </p:cNvPr>
          <p:cNvGrpSpPr/>
          <p:nvPr/>
        </p:nvGrpSpPr>
        <p:grpSpPr>
          <a:xfrm>
            <a:off x="7965616" y="3667584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19CC310-2FEE-E80F-BC6F-A36A95FEACC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A19CC310-2FEE-E80F-BC6F-A36A95FEAC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1563" b="-61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82FBFD3-FFDA-9857-A1BF-4F4238EEF1A1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18A25BBE-3DEE-90AC-8D8D-530E7E9CC676}"/>
              </a:ext>
            </a:extLst>
          </p:cNvPr>
          <p:cNvSpPr txBox="1"/>
          <p:nvPr/>
        </p:nvSpPr>
        <p:spPr>
          <a:xfrm>
            <a:off x="5552444" y="4517934"/>
            <a:ext cx="164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Created at the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start of program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D3C582-9457-62EE-16E9-E52EBFE1C7B8}"/>
              </a:ext>
            </a:extLst>
          </p:cNvPr>
          <p:cNvSpPr txBox="1"/>
          <p:nvPr/>
        </p:nvSpPr>
        <p:spPr>
          <a:xfrm>
            <a:off x="8188147" y="4517934"/>
            <a:ext cx="215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Created at the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start of main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EBBBB0-4B62-1B64-E30D-A77CFDE04183}"/>
                  </a:ext>
                </a:extLst>
              </p:cNvPr>
              <p:cNvSpPr txBox="1"/>
              <p:nvPr/>
            </p:nvSpPr>
            <p:spPr>
              <a:xfrm>
                <a:off x="6895820" y="5363637"/>
                <a:ext cx="1461142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</a:t>
                </a:r>
                <a:r>
                  <a:rPr lang="en-US" altLang="zh-CN" dirty="0">
                    <a:latin typeface="Consolas" panose="020B0609020204030204" pitchFamily="49" charset="0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FEBBBB0-4B62-1B64-E30D-A77CFDE04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820" y="5363637"/>
                <a:ext cx="1461142" cy="646331"/>
              </a:xfrm>
              <a:prstGeom prst="rect">
                <a:avLst/>
              </a:prstGeom>
              <a:blipFill>
                <a:blip r:embed="rId5"/>
                <a:stretch>
                  <a:fillRect l="-2893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C7FA046F-1C7D-2F5F-1367-94A38FEA6CEF}"/>
              </a:ext>
            </a:extLst>
          </p:cNvPr>
          <p:cNvGrpSpPr/>
          <p:nvPr/>
        </p:nvGrpSpPr>
        <p:grpSpPr>
          <a:xfrm>
            <a:off x="697199" y="4702599"/>
            <a:ext cx="1155192" cy="400110"/>
            <a:chOff x="2822448" y="3339786"/>
            <a:chExt cx="1155192" cy="40011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3A2D3F8-59D0-083A-FDFB-B47E869FC58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31E498D-B044-5E7D-1A7C-C3BF55E9344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89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6" grpId="0" animBg="1"/>
      <p:bldP spid="22" grpId="0"/>
      <p:bldP spid="23" grpId="0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0CCAA-1584-17C8-16B0-9D61B1E3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States and Environments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435BD-5EA0-8A04-4017-1F0F60428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Memory states:</a:t>
            </a:r>
            <a:r>
              <a:rPr lang="en-US" altLang="zh-CN" dirty="0"/>
              <a:t> a collection of </a:t>
            </a:r>
            <a:r>
              <a:rPr lang="en-US" altLang="zh-CN" dirty="0">
                <a:solidFill>
                  <a:srgbClr val="FF0000"/>
                </a:solidFill>
              </a:rPr>
              <a:t>L-values</a:t>
            </a:r>
          </a:p>
          <a:p>
            <a:r>
              <a:rPr lang="en-US" altLang="zh-CN" b="1" dirty="0"/>
              <a:t>Environments</a:t>
            </a:r>
            <a:r>
              <a:rPr lang="en-US" altLang="zh-CN" dirty="0"/>
              <a:t>: a mapping from </a:t>
            </a:r>
            <a:r>
              <a:rPr lang="en-US" altLang="zh-CN" dirty="0">
                <a:solidFill>
                  <a:srgbClr val="FF0000"/>
                </a:solidFill>
              </a:rPr>
              <a:t>variable names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FF0000"/>
                </a:solidFill>
              </a:rPr>
              <a:t>memory addresses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8ABBEE-6A41-70F4-279A-7902F180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68B370-87EB-89FE-E83B-7BE2B8DACAEB}"/>
              </a:ext>
            </a:extLst>
          </p:cNvPr>
          <p:cNvSpPr txBox="1"/>
          <p:nvPr/>
        </p:nvSpPr>
        <p:spPr>
          <a:xfrm>
            <a:off x="1306771" y="2673280"/>
            <a:ext cx="289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string s = “ABC”;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B83E7C-A064-A419-4B0F-91C32168B2D7}"/>
              </a:ext>
            </a:extLst>
          </p:cNvPr>
          <p:cNvGrpSpPr/>
          <p:nvPr/>
        </p:nvGrpSpPr>
        <p:grpSpPr>
          <a:xfrm>
            <a:off x="591452" y="4059183"/>
            <a:ext cx="1155192" cy="400110"/>
            <a:chOff x="2822448" y="3339786"/>
            <a:chExt cx="1155192" cy="40011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99F0730-8138-FD5E-F07D-6EA1B1D52447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574EB737-43E6-2FB6-11CE-98BD090FC45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74EC38-8F32-DD46-426C-2015A835D92C}"/>
              </a:ext>
            </a:extLst>
          </p:cNvPr>
          <p:cNvGrpSpPr/>
          <p:nvPr/>
        </p:nvGrpSpPr>
        <p:grpSpPr>
          <a:xfrm>
            <a:off x="4864490" y="2523418"/>
            <a:ext cx="5960989" cy="3618856"/>
            <a:chOff x="4864490" y="2523418"/>
            <a:chExt cx="5960989" cy="361885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4D0FBE-1067-4DC8-2DE8-B8A85A3E39FE}"/>
                </a:ext>
              </a:extLst>
            </p:cNvPr>
            <p:cNvSpPr/>
            <p:nvPr/>
          </p:nvSpPr>
          <p:spPr>
            <a:xfrm>
              <a:off x="5164528" y="2523418"/>
              <a:ext cx="5660951" cy="244971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FB8CA77-AE6A-0FD5-5223-7AEA7E18B72A}"/>
                </a:ext>
              </a:extLst>
            </p:cNvPr>
            <p:cNvSpPr/>
            <p:nvPr/>
          </p:nvSpPr>
          <p:spPr>
            <a:xfrm>
              <a:off x="5831858" y="3318333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AF02FCF-54F0-8A32-AA76-583F743472D4}"/>
                </a:ext>
              </a:extLst>
            </p:cNvPr>
            <p:cNvSpPr/>
            <p:nvPr/>
          </p:nvSpPr>
          <p:spPr>
            <a:xfrm>
              <a:off x="7743454" y="3318333"/>
              <a:ext cx="557020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A39D5D44-8F8A-CDB2-834C-856EC2D19E47}"/>
                </a:ext>
              </a:extLst>
            </p:cNvPr>
            <p:cNvSpPr/>
            <p:nvPr/>
          </p:nvSpPr>
          <p:spPr>
            <a:xfrm>
              <a:off x="7479578" y="3222950"/>
              <a:ext cx="3071582" cy="147319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0D11412-E7AC-F6A6-51FA-D92AF8C5FD20}"/>
                </a:ext>
              </a:extLst>
            </p:cNvPr>
            <p:cNvSpPr txBox="1"/>
            <p:nvPr/>
          </p:nvSpPr>
          <p:spPr>
            <a:xfrm>
              <a:off x="7252803" y="2537159"/>
              <a:ext cx="1362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Stack</a:t>
              </a:r>
            </a:p>
            <a:p>
              <a:pPr algn="ctr"/>
              <a:r>
                <a:rPr lang="en-US" altLang="zh-CN" sz="1600" b="1" dirty="0"/>
                <a:t>Memory</a:t>
              </a:r>
              <a:endParaRPr lang="zh-CN" altLang="en-US" b="1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390D317-AD23-CDD5-8105-CC5B95A1F9F3}"/>
                </a:ext>
              </a:extLst>
            </p:cNvPr>
            <p:cNvSpPr txBox="1"/>
            <p:nvPr/>
          </p:nvSpPr>
          <p:spPr>
            <a:xfrm>
              <a:off x="5414854" y="2546225"/>
              <a:ext cx="13622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Global</a:t>
              </a:r>
            </a:p>
            <a:p>
              <a:pPr algn="ctr"/>
              <a:r>
                <a:rPr lang="en-US" altLang="zh-CN" sz="1600" b="1" dirty="0"/>
                <a:t>Memory</a:t>
              </a:r>
              <a:endParaRPr lang="zh-CN" altLang="en-US" b="1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1703BD6-E6ED-57B1-2686-F1FEE5946DBC}"/>
                </a:ext>
              </a:extLst>
            </p:cNvPr>
            <p:cNvSpPr/>
            <p:nvPr/>
          </p:nvSpPr>
          <p:spPr>
            <a:xfrm>
              <a:off x="5636696" y="3222950"/>
              <a:ext cx="939608" cy="772149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6E77E32-A405-3829-84D1-33FECF22EC2E}"/>
                </a:ext>
              </a:extLst>
            </p:cNvPr>
            <p:cNvSpPr/>
            <p:nvPr/>
          </p:nvSpPr>
          <p:spPr>
            <a:xfrm>
              <a:off x="8300474" y="4006473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‘A’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5F4C74E-18ED-4C0B-20E6-55AD42DE443F}"/>
                </a:ext>
              </a:extLst>
            </p:cNvPr>
            <p:cNvGrpSpPr/>
            <p:nvPr/>
          </p:nvGrpSpPr>
          <p:grpSpPr>
            <a:xfrm>
              <a:off x="4892059" y="3166924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F456E863-D6B9-F521-BACF-91D6A7D5671F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F456E863-D6B9-F521-BACF-91D6A7D567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922999AF-A8D7-9F53-D673-AF392056C7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DED258A-798E-3C37-59E7-8E36E26E8DFD}"/>
                </a:ext>
              </a:extLst>
            </p:cNvPr>
            <p:cNvGrpSpPr/>
            <p:nvPr/>
          </p:nvGrpSpPr>
          <p:grpSpPr>
            <a:xfrm>
              <a:off x="6829923" y="3166924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336BCE90-3E62-BB38-C3C2-2689A047788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336BCE90-3E62-BB38-C3C2-2689A04778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F4F0E784-E96C-7F25-EE2E-E262A37495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EB6989D-DBCD-3E22-8826-D3228436EF1D}"/>
                </a:ext>
              </a:extLst>
            </p:cNvPr>
            <p:cNvGrpSpPr/>
            <p:nvPr/>
          </p:nvGrpSpPr>
          <p:grpSpPr>
            <a:xfrm>
              <a:off x="6829923" y="3872160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8C0A478D-C714-D3AF-FBE3-561F98946C32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8C0A478D-C714-D3AF-FBE3-561F98946C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CA5526DF-2FA6-D5E0-324F-9668E683D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3D1690E-A869-5F62-528A-455933EF31CB}"/>
                    </a:ext>
                  </a:extLst>
                </p:cNvPr>
                <p:cNvSpPr txBox="1"/>
                <p:nvPr/>
              </p:nvSpPr>
              <p:spPr>
                <a:xfrm>
                  <a:off x="6751855" y="5218944"/>
                  <a:ext cx="1506268" cy="92333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latin typeface="Consolas" panose="020B0609020204030204" pitchFamily="49" charset="0"/>
                    </a:rPr>
                    <a:t>a:</a:t>
                  </a:r>
                  <a14:m>
                    <m:oMath xmlns:m="http://schemas.openxmlformats.org/officeDocument/2006/math">
                      <m:r>
                        <a:rPr lang="en-US" altLang="zh-CN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altLang="zh-CN" dirty="0"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>
                      <a:latin typeface="Consolas" panose="020B0609020204030204" pitchFamily="49" charset="0"/>
                    </a:rPr>
                    <a:t>b:</a:t>
                  </a:r>
                  <a:r>
                    <a:rPr lang="en-US" altLang="zh-CN" sz="18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altLang="zh-CN" dirty="0">
                    <a:latin typeface="Consolas" panose="020B0609020204030204" pitchFamily="49" charset="0"/>
                  </a:endParaRPr>
                </a:p>
                <a:p>
                  <a:r>
                    <a:rPr lang="en-US" altLang="zh-CN" dirty="0">
                      <a:latin typeface="Consolas" panose="020B0609020204030204" pitchFamily="49" charset="0"/>
                    </a:rPr>
                    <a:t>s:</a:t>
                  </a:r>
                  <a:r>
                    <a:rPr lang="en-US" altLang="zh-CN" sz="18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endParaRPr lang="zh-CN" altLang="en-US" dirty="0"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3D1690E-A869-5F62-528A-455933EF3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1855" y="5218944"/>
                  <a:ext cx="1506268" cy="923330"/>
                </a:xfrm>
                <a:prstGeom prst="rect">
                  <a:avLst/>
                </a:prstGeom>
                <a:blipFill>
                  <a:blip r:embed="rId6"/>
                  <a:stretch>
                    <a:fillRect l="-3213" t="-2597" b="-909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797E3E-993B-FE95-656E-55953203BA68}"/>
                </a:ext>
              </a:extLst>
            </p:cNvPr>
            <p:cNvSpPr txBox="1"/>
            <p:nvPr/>
          </p:nvSpPr>
          <p:spPr>
            <a:xfrm>
              <a:off x="4864490" y="5496892"/>
              <a:ext cx="18308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Environment: </a:t>
              </a:r>
              <a:endParaRPr lang="zh-CN" altLang="en-US" b="1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F9C98F6-EFE9-9091-95FE-02F5C5CC4484}"/>
                </a:ext>
              </a:extLst>
            </p:cNvPr>
            <p:cNvSpPr/>
            <p:nvPr/>
          </p:nvSpPr>
          <p:spPr>
            <a:xfrm>
              <a:off x="8822925" y="400577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‘B’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1B8C3C21-FCCC-82D7-4C71-64D6FF023F9C}"/>
                </a:ext>
              </a:extLst>
            </p:cNvPr>
            <p:cNvSpPr/>
            <p:nvPr/>
          </p:nvSpPr>
          <p:spPr>
            <a:xfrm>
              <a:off x="9338755" y="400577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‘C’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1F9EB5F-36E8-8AAB-7C8D-BE828A4046C1}"/>
                </a:ext>
              </a:extLst>
            </p:cNvPr>
            <p:cNvSpPr/>
            <p:nvPr/>
          </p:nvSpPr>
          <p:spPr>
            <a:xfrm>
              <a:off x="7781334" y="400577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24F1882-F8E7-6D40-4973-2E0B44F6D4A3}"/>
                </a:ext>
              </a:extLst>
            </p:cNvPr>
            <p:cNvSpPr/>
            <p:nvPr/>
          </p:nvSpPr>
          <p:spPr>
            <a:xfrm>
              <a:off x="9859249" y="400577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…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765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6642897" y="3777429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5841315" y="2787411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6EE7F-F581-03A0-A54B-DB28190A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Abstract Machine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C4F024-1C92-7626-2EC2-A96E8664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C++ program executes by running an </a:t>
            </a:r>
            <a:r>
              <a:rPr lang="en-US" altLang="zh-CN" b="1" dirty="0"/>
              <a:t>abstract machine</a:t>
            </a:r>
          </a:p>
          <a:p>
            <a:r>
              <a:rPr lang="en-US" altLang="zh-CN" dirty="0"/>
              <a:t>A C++ abstract machine has the following components</a:t>
            </a:r>
          </a:p>
          <a:p>
            <a:pPr lvl="1"/>
            <a:r>
              <a:rPr lang="en-US" altLang="zh-CN" dirty="0"/>
              <a:t>The program being executing</a:t>
            </a:r>
          </a:p>
          <a:p>
            <a:pPr lvl="1"/>
            <a:r>
              <a:rPr lang="en-US" altLang="zh-CN" dirty="0"/>
              <a:t>The program state, including:</a:t>
            </a:r>
          </a:p>
          <a:p>
            <a:pPr lvl="2"/>
            <a:r>
              <a:rPr lang="en-US" altLang="zh-CN" dirty="0"/>
              <a:t>The program counter (points to the current command)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The environment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The memory state</a:t>
            </a:r>
          </a:p>
          <a:p>
            <a:pPr lvl="2"/>
            <a:r>
              <a:rPr lang="en-US" altLang="zh-CN" dirty="0"/>
              <a:t>I/O devices</a:t>
            </a:r>
          </a:p>
          <a:p>
            <a:r>
              <a:rPr lang="en-US" altLang="zh-CN" dirty="0"/>
              <a:t>The machine runs by executing the command pointed to by PC, which</a:t>
            </a:r>
          </a:p>
          <a:p>
            <a:pPr lvl="1"/>
            <a:r>
              <a:rPr lang="en-US" altLang="zh-CN" dirty="0"/>
              <a:t>Query the environment and memory state for evaluating expressions</a:t>
            </a:r>
          </a:p>
          <a:p>
            <a:pPr lvl="1"/>
            <a:r>
              <a:rPr lang="en-US" altLang="zh-CN" dirty="0"/>
              <a:t>Execute the commands and change the state (assignment, I/O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Adjust PC (sequential execution, branching, loop, …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F0EB4F-5106-0198-73CA-643A391F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958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608445" y="3037630"/>
            <a:ext cx="6805061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L-Value and R-value Expressions</a:t>
            </a:r>
          </a:p>
        </p:txBody>
      </p:sp>
    </p:spTree>
    <p:extLst>
      <p:ext uri="{BB962C8B-B14F-4D97-AF65-F5344CB8AC3E}">
        <p14:creationId xmlns:p14="http://schemas.microsoft.com/office/powerpoint/2010/main" val="189003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CE4C6-E124-D6CB-D770-05D89C9D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131BD-54B7-F811-91E3-E55A6E8C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of Common Expressions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FE87C-0876-FC9F-FD67-2A8BC3D2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6B1AD33-0BF1-AB13-4579-458BA80517FE}"/>
              </a:ext>
            </a:extLst>
          </p:cNvPr>
          <p:cNvSpPr txBox="1">
            <a:spLocks/>
          </p:cNvSpPr>
          <p:nvPr/>
        </p:nvSpPr>
        <p:spPr>
          <a:xfrm>
            <a:off x="838200" y="1203569"/>
            <a:ext cx="10515600" cy="504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&lt;L-pos&gt; (&lt;R-pos&gt;) denotes an L-value (R-value) position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the argument to functions may be &lt;L-pos&gt; if passed by references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5F160A08-AFA7-4062-D988-E18CB6A98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0995513"/>
              </p:ext>
            </p:extLst>
          </p:nvPr>
        </p:nvGraphicFramePr>
        <p:xfrm>
          <a:off x="838204" y="1825380"/>
          <a:ext cx="10515596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46">
                  <a:extLst>
                    <a:ext uri="{9D8B030D-6E8A-4147-A177-3AD203B41FA5}">
                      <a16:colId xmlns:a16="http://schemas.microsoft.com/office/drawing/2014/main" val="3866067169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1416984599"/>
                    </a:ext>
                  </a:extLst>
                </a:gridCol>
                <a:gridCol w="2679437">
                  <a:extLst>
                    <a:ext uri="{9D8B030D-6E8A-4147-A177-3AD203B41FA5}">
                      <a16:colId xmlns:a16="http://schemas.microsoft.com/office/drawing/2014/main" val="751335436"/>
                    </a:ext>
                  </a:extLst>
                </a:gridCol>
                <a:gridCol w="3759463">
                  <a:extLst>
                    <a:ext uri="{9D8B030D-6E8A-4147-A177-3AD203B41FA5}">
                      <a16:colId xmlns:a16="http://schemas.microsoft.com/office/drawing/2014/main" val="362237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or R-value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&lt;variable name&gt;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a, p, str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Mostly R-value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&lt;literal&gt;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123, 0x11, “</a:t>
                      </a: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”, ‘f’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0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Arithmetic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 </a:t>
                      </a:r>
                      <a:r>
                        <a:rPr lang="en-US" altLang="zh-CN" dirty="0"/>
                        <a:t>&lt;op&gt;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+ 3, b / 3, c %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0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Relational and Logical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 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rop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&lt; 3, b &gt; 3, c &amp;&amp;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5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Assignment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 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= a + 3, a +=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5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Postfix </a:t>
                      </a:r>
                      <a:r>
                        <a:rPr lang="en-US" altLang="zh-CN" dirty="0" err="1"/>
                        <a:t>Incr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Decr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r>
                        <a:rPr lang="en-US" altLang="zh-CN" dirty="0"/>
                        <a:t>++,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++,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--, (a=a+3)++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 </a:t>
                      </a:r>
                      <a:r>
                        <a:rPr lang="en-US" altLang="zh-CN" dirty="0" err="1"/>
                        <a:t>Incr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Decr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++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&lt;L-pos&gt;,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--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++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, --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, ++(a=a+3)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80623"/>
                  </a:ext>
                </a:extLst>
              </a:tr>
              <a:tr h="267016"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R-value/L-value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(&lt;R-pos&gt;</a:t>
                      </a:r>
                      <a:r>
                        <a:rPr lang="en-US" altLang="zh-CN" dirty="0"/>
                        <a:t>,…,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add(3, 4)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3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82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BDD91-065F-1B92-3E56-3ECF6888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L-value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6847FE-2DAB-A1BD-80AD-5BB4EBF29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An L-value expression evaluates to an L-value</a:t>
            </a:r>
          </a:p>
          <a:p>
            <a:pPr lvl="1"/>
            <a:r>
              <a:rPr lang="en-US" altLang="zh-CN" dirty="0"/>
              <a:t>Denotes data in memory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The following are L-value expressions:</a:t>
            </a:r>
          </a:p>
          <a:p>
            <a:pPr lvl="1"/>
            <a:r>
              <a:rPr lang="en-US" altLang="zh-CN" dirty="0"/>
              <a:t>Variable expressions</a:t>
            </a:r>
          </a:p>
          <a:p>
            <a:pPr lvl="1"/>
            <a:r>
              <a:rPr lang="en-US" altLang="zh-CN" dirty="0"/>
              <a:t>Assignment expressions </a:t>
            </a:r>
          </a:p>
          <a:p>
            <a:pPr lvl="1"/>
            <a:r>
              <a:rPr lang="en-US" altLang="zh-CN" dirty="0"/>
              <a:t>Reference variables</a:t>
            </a:r>
          </a:p>
          <a:p>
            <a:pPr lvl="1"/>
            <a:r>
              <a:rPr lang="en-US" altLang="zh-CN" dirty="0"/>
              <a:t>… (not an exhaustive list)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00AB0B-2B26-B0B7-EC1D-875BA39C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B5B7A8-F57F-0971-22C4-0EF14CB51AE4}"/>
              </a:ext>
            </a:extLst>
          </p:cNvPr>
          <p:cNvSpPr txBox="1"/>
          <p:nvPr/>
        </p:nvSpPr>
        <p:spPr>
          <a:xfrm>
            <a:off x="1935222" y="2464426"/>
            <a:ext cx="2348019" cy="9541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b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a variable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35390C-1E2A-A7BC-1C83-BAC3F24DE4C9}"/>
              </a:ext>
            </a:extLst>
          </p:cNvPr>
          <p:cNvGrpSpPr/>
          <p:nvPr/>
        </p:nvGrpSpPr>
        <p:grpSpPr>
          <a:xfrm>
            <a:off x="4765419" y="2363593"/>
            <a:ext cx="4400541" cy="878999"/>
            <a:chOff x="4765419" y="2363593"/>
            <a:chExt cx="4400541" cy="87899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D3052F-281F-8926-3D67-7710440C90FC}"/>
                </a:ext>
              </a:extLst>
            </p:cNvPr>
            <p:cNvSpPr/>
            <p:nvPr/>
          </p:nvSpPr>
          <p:spPr>
            <a:xfrm>
              <a:off x="8254465" y="2710646"/>
              <a:ext cx="911495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2B8DEDE-C2F3-C680-C79D-7C98B6719F03}"/>
                </a:ext>
              </a:extLst>
            </p:cNvPr>
            <p:cNvGrpSpPr/>
            <p:nvPr/>
          </p:nvGrpSpPr>
          <p:grpSpPr>
            <a:xfrm>
              <a:off x="7326068" y="2541369"/>
              <a:ext cx="928397" cy="400110"/>
              <a:chOff x="3049243" y="3371639"/>
              <a:chExt cx="928397" cy="4001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BD3290AE-16BA-5559-3D36-4BE9F91FB27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000" b="1" dirty="0"/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A19CC310-2FEE-E80F-BC6F-A36A95FEAC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563" b="-615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3A8D3B84-6F71-4027-4A17-6263EF1FE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87DB85B6-63AC-E39A-C897-1449CFA1B6A1}"/>
                </a:ext>
              </a:extLst>
            </p:cNvPr>
            <p:cNvSpPr/>
            <p:nvPr/>
          </p:nvSpPr>
          <p:spPr>
            <a:xfrm>
              <a:off x="4777818" y="2675506"/>
              <a:ext cx="2477774" cy="53194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8F59A50-8819-7286-75D2-93B08DA16EE5}"/>
                </a:ext>
              </a:extLst>
            </p:cNvPr>
            <p:cNvSpPr txBox="1"/>
            <p:nvPr/>
          </p:nvSpPr>
          <p:spPr>
            <a:xfrm>
              <a:off x="4765419" y="2363593"/>
              <a:ext cx="22921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Evaluate </a:t>
              </a:r>
              <a:endParaRPr lang="zh-CN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229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D858A-5484-83FE-0E80-CC79A0D1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AE8C6-5B01-E8F8-4A31-5F90A96C3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Evaluates to the L-value for the variable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777AE1-EFCE-5048-1890-3DB6C6CB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FF0759-A5EC-C1FF-1362-60832B0F1ACD}"/>
              </a:ext>
            </a:extLst>
          </p:cNvPr>
          <p:cNvSpPr txBox="1"/>
          <p:nvPr/>
        </p:nvSpPr>
        <p:spPr>
          <a:xfrm>
            <a:off x="1978544" y="1883298"/>
            <a:ext cx="36926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vector&lt;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&gt; c = {a};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c.get</a:t>
            </a:r>
            <a:r>
              <a:rPr lang="en-US" altLang="zh-CN" dirty="0">
                <a:latin typeface="Consolas" panose="020B0609020204030204" pitchFamily="49" charset="0"/>
              </a:rPr>
              <a:t>(0);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899B25-CCCC-3EE3-4449-BAB843E29174}"/>
              </a:ext>
            </a:extLst>
          </p:cNvPr>
          <p:cNvSpPr/>
          <p:nvPr/>
        </p:nvSpPr>
        <p:spPr>
          <a:xfrm>
            <a:off x="6217948" y="1883298"/>
            <a:ext cx="3842567" cy="24497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7FCE0F-01EE-330D-50EC-6DCC9BDF1B34}"/>
              </a:ext>
            </a:extLst>
          </p:cNvPr>
          <p:cNvSpPr/>
          <p:nvPr/>
        </p:nvSpPr>
        <p:spPr>
          <a:xfrm>
            <a:off x="6885277" y="267821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B70E3B8-0CCB-D364-3307-F01A0F006620}"/>
              </a:ext>
            </a:extLst>
          </p:cNvPr>
          <p:cNvGrpSpPr/>
          <p:nvPr/>
        </p:nvGrpSpPr>
        <p:grpSpPr>
          <a:xfrm>
            <a:off x="8532998" y="2582830"/>
            <a:ext cx="1075850" cy="1473196"/>
            <a:chOff x="4522048" y="1637857"/>
            <a:chExt cx="1075850" cy="1473196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59357A3-89C3-78D2-C225-CD24974F9738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779B59F-4849-1C91-093C-14A3A490F868}"/>
                </a:ext>
              </a:extLst>
            </p:cNvPr>
            <p:cNvSpPr/>
            <p:nvPr/>
          </p:nvSpPr>
          <p:spPr>
            <a:xfrm>
              <a:off x="4522048" y="1637857"/>
              <a:ext cx="1075850" cy="147319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0CC522D-340E-061E-4000-E54DD6886FD3}"/>
              </a:ext>
            </a:extLst>
          </p:cNvPr>
          <p:cNvSpPr txBox="1"/>
          <p:nvPr/>
        </p:nvSpPr>
        <p:spPr>
          <a:xfrm>
            <a:off x="8306222" y="189703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F6DEEB-637D-BEF0-973E-49CB12770A61}"/>
              </a:ext>
            </a:extLst>
          </p:cNvPr>
          <p:cNvSpPr txBox="1"/>
          <p:nvPr/>
        </p:nvSpPr>
        <p:spPr>
          <a:xfrm>
            <a:off x="6468273" y="190610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7CBD973-B7B6-81F3-C590-A0CDA3ADC932}"/>
              </a:ext>
            </a:extLst>
          </p:cNvPr>
          <p:cNvSpPr/>
          <p:nvPr/>
        </p:nvSpPr>
        <p:spPr>
          <a:xfrm>
            <a:off x="6690115" y="2582830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68D4F79-C25C-B114-CACF-1994838D0862}"/>
              </a:ext>
            </a:extLst>
          </p:cNvPr>
          <p:cNvSpPr/>
          <p:nvPr/>
        </p:nvSpPr>
        <p:spPr>
          <a:xfrm>
            <a:off x="8783259" y="3405542"/>
            <a:ext cx="702196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XXX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0291980-347A-2E29-A23F-02CB8D14218D}"/>
              </a:ext>
            </a:extLst>
          </p:cNvPr>
          <p:cNvGrpSpPr/>
          <p:nvPr/>
        </p:nvGrpSpPr>
        <p:grpSpPr>
          <a:xfrm>
            <a:off x="5945478" y="252680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834CF9D9-5005-BC6A-EC71-351C9CB4D4E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834CF9D9-5005-BC6A-EC71-351C9CB4D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6B787A9F-7095-9EBC-6911-F934CE5DF24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E3170C3-A1C8-6D6B-25D3-B590B521499A}"/>
              </a:ext>
            </a:extLst>
          </p:cNvPr>
          <p:cNvGrpSpPr/>
          <p:nvPr/>
        </p:nvGrpSpPr>
        <p:grpSpPr>
          <a:xfrm>
            <a:off x="7883342" y="252680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73E1BA9-B09F-5EBA-E89C-7C57EAE0F5C5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73E1BA9-B09F-5EBA-E89C-7C57EAE0F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34521D0-30B2-FA33-E7AB-DBA82CD0D49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342E197-0F05-6C36-049B-B1DB1C76FF16}"/>
              </a:ext>
            </a:extLst>
          </p:cNvPr>
          <p:cNvGrpSpPr/>
          <p:nvPr/>
        </p:nvGrpSpPr>
        <p:grpSpPr>
          <a:xfrm>
            <a:off x="7883342" y="323204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A36595A-9C71-E123-6973-F01D462ED6BE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CA36595A-9C71-E123-6973-F01D462ED6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2B2F722E-A67E-2671-E0BF-CE7572CCC2A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72B54E-4D59-3913-96A8-86ECA8ABF028}"/>
                  </a:ext>
                </a:extLst>
              </p:cNvPr>
              <p:cNvSpPr txBox="1"/>
              <p:nvPr/>
            </p:nvSpPr>
            <p:spPr>
              <a:xfrm>
                <a:off x="8475932" y="4684135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c: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D72B54E-4D59-3913-96A8-86ECA8ABF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932" y="4684135"/>
                <a:ext cx="1506268" cy="923330"/>
              </a:xfrm>
              <a:prstGeom prst="rect">
                <a:avLst/>
              </a:prstGeom>
              <a:blipFill>
                <a:blip r:embed="rId6"/>
                <a:stretch>
                  <a:fillRect l="-2800" t="-2597" b="-909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9440E553-1A5B-3B3B-2A39-7572363C1470}"/>
              </a:ext>
            </a:extLst>
          </p:cNvPr>
          <p:cNvSpPr txBox="1"/>
          <p:nvPr/>
        </p:nvSpPr>
        <p:spPr>
          <a:xfrm>
            <a:off x="6873875" y="495020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D964C8D-F5B9-6AC2-7237-5FD6CA51E867}"/>
                  </a:ext>
                </a:extLst>
              </p:cNvPr>
              <p:cNvSpPr txBox="1"/>
              <p:nvPr/>
            </p:nvSpPr>
            <p:spPr>
              <a:xfrm>
                <a:off x="1259838" y="4856772"/>
                <a:ext cx="2349069" cy="830997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D964C8D-F5B9-6AC2-7237-5FD6CA51E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838" y="4856772"/>
                <a:ext cx="2349069" cy="830997"/>
              </a:xfrm>
              <a:prstGeom prst="rect">
                <a:avLst/>
              </a:prstGeom>
              <a:blipFill>
                <a:blip r:embed="rId7"/>
                <a:stretch>
                  <a:fillRect l="-775" t="-1449" b="-7971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ACABC5F7-8683-3E11-86F9-BA09F1B694B8}"/>
              </a:ext>
            </a:extLst>
          </p:cNvPr>
          <p:cNvCxnSpPr>
            <a:cxnSpLocks/>
            <a:stCxn id="31" idx="0"/>
            <a:endCxn id="33" idx="2"/>
          </p:cNvCxnSpPr>
          <p:nvPr/>
        </p:nvCxnSpPr>
        <p:spPr>
          <a:xfrm flipV="1">
            <a:off x="2434373" y="3375834"/>
            <a:ext cx="2310508" cy="1480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F3E5116-627E-9823-011D-0B0846E1F243}"/>
              </a:ext>
            </a:extLst>
          </p:cNvPr>
          <p:cNvSpPr/>
          <p:nvPr/>
        </p:nvSpPr>
        <p:spPr>
          <a:xfrm>
            <a:off x="4650669" y="3013639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67AE640-5195-29C9-2ED4-4F9F46AD0C7A}"/>
                  </a:ext>
                </a:extLst>
              </p:cNvPr>
              <p:cNvSpPr txBox="1"/>
              <p:nvPr/>
            </p:nvSpPr>
            <p:spPr>
              <a:xfrm>
                <a:off x="3832646" y="4852823"/>
                <a:ext cx="2349069" cy="830997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X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XXX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67AE640-5195-29C9-2ED4-4F9F46AD0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646" y="4852823"/>
                <a:ext cx="2349069" cy="830997"/>
              </a:xfrm>
              <a:prstGeom prst="rect">
                <a:avLst/>
              </a:prstGeom>
              <a:blipFill>
                <a:blip r:embed="rId8"/>
                <a:stretch>
                  <a:fillRect l="-775" t="-1449" b="-7971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56EDCF3-B08F-B157-0C80-2590ACE48CF0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2730815" y="3476859"/>
            <a:ext cx="2276366" cy="1375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38E7082-B63A-8D82-2BEF-301847412947}"/>
              </a:ext>
            </a:extLst>
          </p:cNvPr>
          <p:cNvSpPr/>
          <p:nvPr/>
        </p:nvSpPr>
        <p:spPr>
          <a:xfrm>
            <a:off x="2552319" y="3274810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243B34A-0801-9525-058C-D6657E82F574}"/>
              </a:ext>
            </a:extLst>
          </p:cNvPr>
          <p:cNvGrpSpPr/>
          <p:nvPr/>
        </p:nvGrpSpPr>
        <p:grpSpPr>
          <a:xfrm>
            <a:off x="1377785" y="3255852"/>
            <a:ext cx="1155192" cy="400110"/>
            <a:chOff x="2822448" y="3339786"/>
            <a:chExt cx="1155192" cy="400110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4AB67BD-735B-F4A7-03B5-79A4FF315D36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A78F9C8-89C4-7F1A-6161-BB955C12912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019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32E10E-7442-C556-EE0B-D5B5B460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R-value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36806-A795-CE15-8637-6D769A229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An R-value expression evaluates to an R-value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The following are R-value expressions:</a:t>
            </a:r>
          </a:p>
          <a:p>
            <a:pPr lvl="1"/>
            <a:r>
              <a:rPr lang="en-US" altLang="zh-CN" dirty="0"/>
              <a:t>Arithmetic expressions (e.g.,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+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expr1 -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* expr2</a:t>
            </a:r>
            <a:r>
              <a:rPr lang="en-US" altLang="zh-CN" dirty="0"/>
              <a:t>, …)</a:t>
            </a:r>
          </a:p>
          <a:p>
            <a:pPr lvl="1"/>
            <a:r>
              <a:rPr lang="en-US" altLang="zh-CN" dirty="0"/>
              <a:t>Relational expressions(e.g.,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==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!=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&lt; expr2</a:t>
            </a:r>
            <a:r>
              <a:rPr lang="en-US" altLang="zh-CN" dirty="0"/>
              <a:t>, …)</a:t>
            </a:r>
          </a:p>
          <a:p>
            <a:pPr lvl="1"/>
            <a:r>
              <a:rPr lang="en-US" altLang="zh-CN" dirty="0"/>
              <a:t>Logical expressions(e.g.,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&amp;&amp;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|| expr2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!expr</a:t>
            </a:r>
            <a:r>
              <a:rPr lang="en-US" altLang="zh-CN" dirty="0"/>
              <a:t>, …) </a:t>
            </a:r>
          </a:p>
          <a:p>
            <a:pPr lvl="1"/>
            <a:r>
              <a:rPr lang="en-US" altLang="zh-CN" dirty="0"/>
              <a:t>Function/method calls(e.g.,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add(expr1, expr2)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(0)</a:t>
            </a:r>
            <a:r>
              <a:rPr lang="en-US" altLang="zh-CN" dirty="0"/>
              <a:t>, …)</a:t>
            </a:r>
          </a:p>
          <a:p>
            <a:pPr lvl="1"/>
            <a:r>
              <a:rPr lang="en-US" altLang="zh-CN" dirty="0"/>
              <a:t>… (not an exhaustive list)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467878-28B6-0FC8-2DA7-CF50487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864669C-AEE7-8CE6-B0A1-73BE8921BD1D}"/>
              </a:ext>
            </a:extLst>
          </p:cNvPr>
          <p:cNvGrpSpPr/>
          <p:nvPr/>
        </p:nvGrpSpPr>
        <p:grpSpPr>
          <a:xfrm>
            <a:off x="2580113" y="2113336"/>
            <a:ext cx="6271047" cy="1116496"/>
            <a:chOff x="1723466" y="1863079"/>
            <a:chExt cx="6271047" cy="111649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82D05396-05D3-B653-C722-34A6D428A86D}"/>
                </a:ext>
              </a:extLst>
            </p:cNvPr>
            <p:cNvGrpSpPr/>
            <p:nvPr/>
          </p:nvGrpSpPr>
          <p:grpSpPr>
            <a:xfrm>
              <a:off x="1723466" y="1863079"/>
              <a:ext cx="5320370" cy="1116496"/>
              <a:chOff x="1935222" y="2363593"/>
              <a:chExt cx="5320370" cy="1116496"/>
            </a:xfrm>
          </p:grpSpPr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18B6B2-3731-56B1-24EB-F85EA54B64BB}"/>
                  </a:ext>
                </a:extLst>
              </p:cNvPr>
              <p:cNvSpPr txBox="1"/>
              <p:nvPr/>
            </p:nvSpPr>
            <p:spPr>
              <a:xfrm>
                <a:off x="1935222" y="2464426"/>
                <a:ext cx="2348019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sz="2400" dirty="0">
                    <a:latin typeface="Consolas" panose="020B0609020204030204" pitchFamily="49" charset="0"/>
                  </a:rPr>
                  <a:t>   b + 10</a:t>
                </a:r>
              </a:p>
              <a:p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" name="箭头: 右 8">
                <a:extLst>
                  <a:ext uri="{FF2B5EF4-FFF2-40B4-BE49-F238E27FC236}">
                    <a16:creationId xmlns:a16="http://schemas.microsoft.com/office/drawing/2014/main" id="{0774BDD4-E355-B371-5A3E-AE6A801B5016}"/>
                  </a:ext>
                </a:extLst>
              </p:cNvPr>
              <p:cNvSpPr/>
              <p:nvPr/>
            </p:nvSpPr>
            <p:spPr>
              <a:xfrm>
                <a:off x="4777818" y="2675506"/>
                <a:ext cx="2477774" cy="5319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009525B-7847-05B4-8539-E1AFE4B684E7}"/>
                  </a:ext>
                </a:extLst>
              </p:cNvPr>
              <p:cNvSpPr txBox="1"/>
              <p:nvPr/>
            </p:nvSpPr>
            <p:spPr>
              <a:xfrm>
                <a:off x="4765419" y="2363593"/>
                <a:ext cx="22921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/>
                  <a:t>Evaluate </a:t>
                </a:r>
                <a:endParaRPr lang="zh-CN" altLang="en-US" sz="2400" b="1" dirty="0"/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3E88AEE-1499-3EE8-1AE8-E0352801A42F}"/>
                </a:ext>
              </a:extLst>
            </p:cNvPr>
            <p:cNvSpPr txBox="1"/>
            <p:nvPr/>
          </p:nvSpPr>
          <p:spPr>
            <a:xfrm>
              <a:off x="7327965" y="2210132"/>
              <a:ext cx="66654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866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BCF48-89DA-2166-2F9E-43EFA1C73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L/R-values Positions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C7BA5-D314-A1A2-8B59-EE82E193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Question:</a:t>
            </a:r>
            <a:r>
              <a:rPr lang="en-US" altLang="zh-CN" dirty="0"/>
              <a:t> How exactly are L/R-value expressions formed?</a:t>
            </a:r>
          </a:p>
          <a:p>
            <a:r>
              <a:rPr lang="en-US" altLang="zh-CN" b="1" dirty="0"/>
              <a:t>Answer</a:t>
            </a:r>
            <a:r>
              <a:rPr lang="en-US" altLang="zh-CN" dirty="0"/>
              <a:t>: an L/R-value expression contains </a:t>
            </a:r>
            <a:r>
              <a:rPr lang="en-US" altLang="zh-CN" dirty="0">
                <a:solidFill>
                  <a:srgbClr val="FF0000"/>
                </a:solidFill>
              </a:rPr>
              <a:t>holes</a:t>
            </a:r>
            <a:r>
              <a:rPr lang="en-US" altLang="zh-CN" dirty="0"/>
              <a:t> called L/R-value positions. Fill in these holes to form a complete expression.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Addition has two holes which are both R-value positions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Key Idea</a:t>
            </a:r>
            <a:r>
              <a:rPr lang="en-US" altLang="zh-CN" dirty="0"/>
              <a:t>: during execution, L-value (R-value) positions should contain L-value (R-value).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03D30C-0A3C-B8FE-B69B-AC955BE12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D54998-A288-FCE9-195F-1882496F97A5}"/>
              </a:ext>
            </a:extLst>
          </p:cNvPr>
          <p:cNvGrpSpPr/>
          <p:nvPr/>
        </p:nvGrpSpPr>
        <p:grpSpPr>
          <a:xfrm>
            <a:off x="1768641" y="3724030"/>
            <a:ext cx="7448350" cy="1015663"/>
            <a:chOff x="1162250" y="3429000"/>
            <a:chExt cx="7448350" cy="1015663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FE12E4-381E-09AC-DC91-70B8535F671C}"/>
                </a:ext>
              </a:extLst>
            </p:cNvPr>
            <p:cNvSpPr txBox="1"/>
            <p:nvPr/>
          </p:nvSpPr>
          <p:spPr>
            <a:xfrm>
              <a:off x="4019349" y="3429000"/>
              <a:ext cx="4591251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endParaRPr lang="en-US" altLang="zh-CN" dirty="0">
                <a:latin typeface="Consolas" panose="020B0609020204030204" pitchFamily="49" charset="0"/>
              </a:endParaRPr>
            </a:p>
            <a:p>
              <a:r>
                <a:rPr lang="en-US" altLang="zh-CN" sz="2400" dirty="0">
                  <a:latin typeface="Consolas" panose="020B0609020204030204" pitchFamily="49" charset="0"/>
                </a:rPr>
                <a:t>    &lt;R-pos&gt; + &lt;R-pos&gt;</a:t>
              </a:r>
            </a:p>
            <a:p>
              <a:endParaRPr lang="zh-CN" altLang="en-US" dirty="0">
                <a:latin typeface="Consolas" panose="020B0609020204030204" pitchFamily="49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7F990D3-6409-C40E-1074-B55C4D8D9B19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3364833" y="3936832"/>
              <a:ext cx="65451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2F5D806-BBFE-F664-4EB0-7448FE36E00F}"/>
                </a:ext>
              </a:extLst>
            </p:cNvPr>
            <p:cNvSpPr txBox="1"/>
            <p:nvPr/>
          </p:nvSpPr>
          <p:spPr>
            <a:xfrm>
              <a:off x="1162250" y="3752165"/>
              <a:ext cx="22025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R-value expression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798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959C40-311A-5B16-9F6F-ED35FECB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L-value Positions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2CE41-33B4-3044-3FED-3F830946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L-value positions </a:t>
            </a:r>
            <a:r>
              <a:rPr lang="en-US" altLang="zh-CN" dirty="0">
                <a:solidFill>
                  <a:srgbClr val="FF0000"/>
                </a:solidFill>
              </a:rPr>
              <a:t>only accept L-value expressions</a:t>
            </a:r>
          </a:p>
          <a:p>
            <a:pPr lvl="1"/>
            <a:r>
              <a:rPr lang="en-US" altLang="zh-CN" dirty="0"/>
              <a:t>Left of assignments:</a:t>
            </a:r>
          </a:p>
          <a:p>
            <a:pPr lvl="1"/>
            <a:r>
              <a:rPr lang="en-US" altLang="zh-CN" dirty="0"/>
              <a:t>The initial value of reference definitions: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T&amp; &lt;var&gt;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r>
              <a:rPr lang="en-US" altLang="zh-CN" dirty="0"/>
              <a:t>Operand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/>
              <a:t> operator  (discussed later):   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r>
              <a:rPr lang="en-US" altLang="zh-CN" dirty="0">
                <a:latin typeface="+mj-lt"/>
              </a:rPr>
              <a:t>… (not an exhaustive list)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760CD-C86D-9F59-F72F-C0B7F318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C54124-33EA-3F15-D854-56BC5BC7B32C}"/>
              </a:ext>
            </a:extLst>
          </p:cNvPr>
          <p:cNvSpPr txBox="1"/>
          <p:nvPr/>
        </p:nvSpPr>
        <p:spPr>
          <a:xfrm>
            <a:off x="4168748" y="1580661"/>
            <a:ext cx="3403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&lt;expr1&gt;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= &lt;expr2&gt;</a:t>
            </a:r>
            <a:endParaRPr kumimoji="1" lang="en-US" altLang="zh-CN" sz="1800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AD96EB1-7F57-B8AF-3B6A-907C67A0CA86}"/>
              </a:ext>
            </a:extLst>
          </p:cNvPr>
          <p:cNvSpPr txBox="1"/>
          <p:nvPr/>
        </p:nvSpPr>
        <p:spPr>
          <a:xfrm>
            <a:off x="2965496" y="3461182"/>
            <a:ext cx="5511854" cy="1892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Error: cannot assign to an R-value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because it is not in memory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 + b = c;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Error: cannot bind a new name for a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R-value because it is not in memory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int&amp; a = 3;</a:t>
            </a:r>
          </a:p>
        </p:txBody>
      </p:sp>
    </p:spTree>
    <p:extLst>
      <p:ext uri="{BB962C8B-B14F-4D97-AF65-F5344CB8AC3E}">
        <p14:creationId xmlns:p14="http://schemas.microsoft.com/office/powerpoint/2010/main" val="108178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D336D-E18E-93C9-D8D9-12D53F6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R-value Positions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78D09B-D8CE-7BB5-8F34-C8D98657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R-value positions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accept both L-value and R-value expressions</a:t>
            </a:r>
          </a:p>
          <a:p>
            <a:r>
              <a:rPr lang="en-US" altLang="zh-CN" dirty="0">
                <a:latin typeface="+mj-lt"/>
              </a:rPr>
              <a:t>Any position that is not an L-value position is an R-value position: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&lt;expr1&gt;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&lt;expr2&gt;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(&lt;expr_1&gt;,…,&lt;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expr_n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a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… (and many others)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A8A7D4-F876-B3F4-4240-6641527A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8378A3-F880-D666-BA55-97C6E8B266AD}"/>
              </a:ext>
            </a:extLst>
          </p:cNvPr>
          <p:cNvSpPr txBox="1"/>
          <p:nvPr/>
        </p:nvSpPr>
        <p:spPr>
          <a:xfrm>
            <a:off x="1664363" y="4077459"/>
            <a:ext cx="30953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4CA21D-0D7D-0497-B542-6C6DBF525DC1}"/>
              </a:ext>
            </a:extLst>
          </p:cNvPr>
          <p:cNvSpPr/>
          <p:nvPr/>
        </p:nvSpPr>
        <p:spPr>
          <a:xfrm>
            <a:off x="5705380" y="3762265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1766FD-BA4D-6691-1C6B-1A20FEB7C02C}"/>
              </a:ext>
            </a:extLst>
          </p:cNvPr>
          <p:cNvSpPr/>
          <p:nvPr/>
        </p:nvSpPr>
        <p:spPr>
          <a:xfrm>
            <a:off x="6372709" y="455717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71435B-4879-FC42-5F58-26435B236A31}"/>
              </a:ext>
            </a:extLst>
          </p:cNvPr>
          <p:cNvSpPr/>
          <p:nvPr/>
        </p:nvSpPr>
        <p:spPr>
          <a:xfrm>
            <a:off x="8020430" y="4461796"/>
            <a:ext cx="1075850" cy="41748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38321E-F6E6-8619-BB95-1DFFC1EAD1B5}"/>
              </a:ext>
            </a:extLst>
          </p:cNvPr>
          <p:cNvSpPr txBox="1"/>
          <p:nvPr/>
        </p:nvSpPr>
        <p:spPr>
          <a:xfrm>
            <a:off x="7793654" y="377600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93C587-F616-3367-28B8-4C044FB7489A}"/>
              </a:ext>
            </a:extLst>
          </p:cNvPr>
          <p:cNvSpPr txBox="1"/>
          <p:nvPr/>
        </p:nvSpPr>
        <p:spPr>
          <a:xfrm>
            <a:off x="5955705" y="378507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F281B35-D05E-582D-9C3F-59C62E50ABB3}"/>
              </a:ext>
            </a:extLst>
          </p:cNvPr>
          <p:cNvSpPr/>
          <p:nvPr/>
        </p:nvSpPr>
        <p:spPr>
          <a:xfrm>
            <a:off x="6177547" y="446179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A416AFD-60E2-5844-C319-059AA6C85621}"/>
              </a:ext>
            </a:extLst>
          </p:cNvPr>
          <p:cNvGrpSpPr/>
          <p:nvPr/>
        </p:nvGrpSpPr>
        <p:grpSpPr>
          <a:xfrm>
            <a:off x="5432910" y="440577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52B1E6C-D180-7F5D-6D9E-6E21364DD25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452B1E6C-D180-7F5D-6D9E-6E21364DD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EF0F8976-F637-3C2A-25CE-33A79DA208A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965CA97-A8C7-490E-3CDE-EEC2C0324502}"/>
                  </a:ext>
                </a:extLst>
              </p:cNvPr>
              <p:cNvSpPr txBox="1"/>
              <p:nvPr/>
            </p:nvSpPr>
            <p:spPr>
              <a:xfrm>
                <a:off x="7495417" y="5652647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965CA97-A8C7-490E-3CDE-EEC2C0324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417" y="5652647"/>
                <a:ext cx="1506268" cy="369332"/>
              </a:xfrm>
              <a:prstGeom prst="rect">
                <a:avLst/>
              </a:prstGeom>
              <a:blipFill>
                <a:blip r:embed="rId4"/>
                <a:stretch>
                  <a:fillRect l="-3213"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FD5ED15D-F572-9759-A528-F5A4ECD24F73}"/>
              </a:ext>
            </a:extLst>
          </p:cNvPr>
          <p:cNvSpPr txBox="1"/>
          <p:nvPr/>
        </p:nvSpPr>
        <p:spPr>
          <a:xfrm>
            <a:off x="5769310" y="567347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B8BDB34-88FB-DBD8-F819-B3C188235671}"/>
              </a:ext>
            </a:extLst>
          </p:cNvPr>
          <p:cNvSpPr/>
          <p:nvPr/>
        </p:nvSpPr>
        <p:spPr>
          <a:xfrm>
            <a:off x="3212034" y="4635025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72091C0-928E-174D-8641-CB9E6B726903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flipV="1">
            <a:off x="2679996" y="4997220"/>
            <a:ext cx="626250" cy="690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36FDD2A-1DF3-2953-9D66-9AD469C10D95}"/>
              </a:ext>
            </a:extLst>
          </p:cNvPr>
          <p:cNvSpPr txBox="1"/>
          <p:nvPr/>
        </p:nvSpPr>
        <p:spPr>
          <a:xfrm>
            <a:off x="1452136" y="5687458"/>
            <a:ext cx="2455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L-value expression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8972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5" grpId="0" animBg="1"/>
      <p:bldP spid="16" grpId="0"/>
      <p:bldP spid="20" grpId="0" animBg="1"/>
      <p:bldP spid="2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1BD8-E573-658A-0DE3-6E88C497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R-value Positions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B467C-1104-C017-1DF8-26450128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Another example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D9814-A5AA-3612-0A8F-D2012AEF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852FB9-FE25-66AD-7E13-CCABE41C806C}"/>
              </a:ext>
            </a:extLst>
          </p:cNvPr>
          <p:cNvSpPr txBox="1"/>
          <p:nvPr/>
        </p:nvSpPr>
        <p:spPr>
          <a:xfrm>
            <a:off x="1997052" y="2812613"/>
            <a:ext cx="42546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c = 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+ b + c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928FEE5-71CF-8309-CC4B-4BE22823F572}"/>
              </a:ext>
            </a:extLst>
          </p:cNvPr>
          <p:cNvGrpSpPr/>
          <p:nvPr/>
        </p:nvGrpSpPr>
        <p:grpSpPr>
          <a:xfrm>
            <a:off x="1350533" y="4200250"/>
            <a:ext cx="1155192" cy="400110"/>
            <a:chOff x="2822448" y="3339786"/>
            <a:chExt cx="1155192" cy="40011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B972DA-B3FF-84B7-D8A2-E3FB69C7F7A1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304A068-1F81-32BE-0E87-EFB01AD215E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D6FB89BD-CEEA-574B-2E23-9EB08F6C84FC}"/>
              </a:ext>
            </a:extLst>
          </p:cNvPr>
          <p:cNvSpPr/>
          <p:nvPr/>
        </p:nvSpPr>
        <p:spPr>
          <a:xfrm>
            <a:off x="6744382" y="2603783"/>
            <a:ext cx="3842567" cy="24497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06BED8-E4B7-D454-FF5B-B3B4FA3C834F}"/>
              </a:ext>
            </a:extLst>
          </p:cNvPr>
          <p:cNvSpPr/>
          <p:nvPr/>
        </p:nvSpPr>
        <p:spPr>
          <a:xfrm>
            <a:off x="7411711" y="339869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09DEA10-BA5C-F32F-A2F7-B9BD1BE6AA5D}"/>
              </a:ext>
            </a:extLst>
          </p:cNvPr>
          <p:cNvGrpSpPr/>
          <p:nvPr/>
        </p:nvGrpSpPr>
        <p:grpSpPr>
          <a:xfrm>
            <a:off x="9059432" y="3303315"/>
            <a:ext cx="1075850" cy="1473196"/>
            <a:chOff x="4522048" y="1637857"/>
            <a:chExt cx="1075850" cy="147319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2509B5-8A6D-594D-78E7-86E62C70D7D5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41E30E7-A4C1-EDCE-A16D-8329EBE3E506}"/>
                </a:ext>
              </a:extLst>
            </p:cNvPr>
            <p:cNvSpPr/>
            <p:nvPr/>
          </p:nvSpPr>
          <p:spPr>
            <a:xfrm>
              <a:off x="4522048" y="1637857"/>
              <a:ext cx="1075850" cy="147319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5459750-87AB-21D1-43AF-BD7D59AE96CA}"/>
              </a:ext>
            </a:extLst>
          </p:cNvPr>
          <p:cNvSpPr txBox="1"/>
          <p:nvPr/>
        </p:nvSpPr>
        <p:spPr>
          <a:xfrm>
            <a:off x="8832656" y="261752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83FF43-0337-8FE4-FBDB-51E1D70B286B}"/>
              </a:ext>
            </a:extLst>
          </p:cNvPr>
          <p:cNvSpPr txBox="1"/>
          <p:nvPr/>
        </p:nvSpPr>
        <p:spPr>
          <a:xfrm>
            <a:off x="6994707" y="262659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B08C8CB-6E90-25A6-9B06-9DE42756EC01}"/>
              </a:ext>
            </a:extLst>
          </p:cNvPr>
          <p:cNvSpPr/>
          <p:nvPr/>
        </p:nvSpPr>
        <p:spPr>
          <a:xfrm>
            <a:off x="7216549" y="330331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3D78CC9-E746-F649-7A89-548C8EF2DB54}"/>
              </a:ext>
            </a:extLst>
          </p:cNvPr>
          <p:cNvSpPr/>
          <p:nvPr/>
        </p:nvSpPr>
        <p:spPr>
          <a:xfrm>
            <a:off x="9309693" y="4126027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5311CEA-AB01-8306-B032-83C75751B09D}"/>
              </a:ext>
            </a:extLst>
          </p:cNvPr>
          <p:cNvGrpSpPr/>
          <p:nvPr/>
        </p:nvGrpSpPr>
        <p:grpSpPr>
          <a:xfrm>
            <a:off x="6471912" y="324728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2315030-4494-979C-ACDF-1F7CB0970393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301E24A-DDE6-C92E-251B-C9F71100C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7B57253-9C48-84F8-AC47-90CC8F173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D8C359F-6E8C-4523-487D-8BABA4B6089A}"/>
              </a:ext>
            </a:extLst>
          </p:cNvPr>
          <p:cNvGrpSpPr/>
          <p:nvPr/>
        </p:nvGrpSpPr>
        <p:grpSpPr>
          <a:xfrm>
            <a:off x="8409776" y="324728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2D34200F-8ABA-F65A-8B17-2BE45D2F4BE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9C697EC-15FD-E7D0-FFE7-BED361449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E337123-77F0-96F8-CEC4-4949610495E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A2589C9-9BA9-2AA4-61DC-68128403C8B0}"/>
              </a:ext>
            </a:extLst>
          </p:cNvPr>
          <p:cNvGrpSpPr/>
          <p:nvPr/>
        </p:nvGrpSpPr>
        <p:grpSpPr>
          <a:xfrm>
            <a:off x="8409776" y="395252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7D8B3EC-6A60-79C2-3F92-34708AA1832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467F923-1D91-3E86-7166-358C9E0DC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D652A60-1683-452B-2867-2BF0A61C3A2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4FF616-719C-0AA3-0B26-032E97671497}"/>
                  </a:ext>
                </a:extLst>
              </p:cNvPr>
              <p:cNvSpPr txBox="1"/>
              <p:nvPr/>
            </p:nvSpPr>
            <p:spPr>
              <a:xfrm>
                <a:off x="8866548" y="5321162"/>
                <a:ext cx="886289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c: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4FF616-719C-0AA3-0B26-032E97671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548" y="5321162"/>
                <a:ext cx="886289" cy="923330"/>
              </a:xfrm>
              <a:prstGeom prst="rect">
                <a:avLst/>
              </a:prstGeom>
              <a:blipFill>
                <a:blip r:embed="rId6"/>
                <a:stretch>
                  <a:fillRect l="-4730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0C3F867-644F-FA61-E643-25AC79892C28}"/>
              </a:ext>
            </a:extLst>
          </p:cNvPr>
          <p:cNvSpPr txBox="1"/>
          <p:nvPr/>
        </p:nvSpPr>
        <p:spPr>
          <a:xfrm>
            <a:off x="6979183" y="559911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6374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Designing ADT/Classes</a:t>
            </a:r>
          </a:p>
          <a:p>
            <a:r>
              <a:rPr lang="en-US" altLang="zh-CN" dirty="0"/>
              <a:t>Object Initialization and Finalization</a:t>
            </a:r>
          </a:p>
          <a:p>
            <a:r>
              <a:rPr lang="en-US" altLang="zh-CN" dirty="0"/>
              <a:t>Operator Overloading</a:t>
            </a:r>
          </a:p>
          <a:p>
            <a:r>
              <a:rPr lang="en-US" altLang="zh-CN" dirty="0"/>
              <a:t>Interface vs. Implementation</a:t>
            </a:r>
          </a:p>
          <a:p>
            <a:r>
              <a:rPr lang="en-US" altLang="zh-CN" dirty="0"/>
              <a:t>Concrete Data Types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58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41BD8-E573-658A-0DE3-6E88C4972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Conversion of L-values into R-values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B467C-1104-C017-1DF8-264501284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Key idea</a:t>
            </a:r>
            <a:r>
              <a:rPr lang="en-US" altLang="zh-CN" dirty="0"/>
              <a:t>: when an L-value expression occurs in an R-value position, the data stored in its L-value is used as an R-value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5D9814-A5AA-3612-0A8F-D2012AEF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852FB9-FE25-66AD-7E13-CCABE41C806C}"/>
              </a:ext>
            </a:extLst>
          </p:cNvPr>
          <p:cNvSpPr txBox="1"/>
          <p:nvPr/>
        </p:nvSpPr>
        <p:spPr>
          <a:xfrm>
            <a:off x="1997052" y="2812613"/>
            <a:ext cx="42546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3;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c = 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+ b + c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928FEE5-71CF-8309-CC4B-4BE22823F572}"/>
              </a:ext>
            </a:extLst>
          </p:cNvPr>
          <p:cNvGrpSpPr/>
          <p:nvPr/>
        </p:nvGrpSpPr>
        <p:grpSpPr>
          <a:xfrm>
            <a:off x="1350533" y="4200250"/>
            <a:ext cx="1155192" cy="400110"/>
            <a:chOff x="2822448" y="3339786"/>
            <a:chExt cx="1155192" cy="40011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41B972DA-B3FF-84B7-D8A2-E3FB69C7F7A1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304A068-1F81-32BE-0E87-EFB01AD215E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D6FB89BD-CEEA-574B-2E23-9EB08F6C84FC}"/>
              </a:ext>
            </a:extLst>
          </p:cNvPr>
          <p:cNvSpPr/>
          <p:nvPr/>
        </p:nvSpPr>
        <p:spPr>
          <a:xfrm>
            <a:off x="6744382" y="2603783"/>
            <a:ext cx="3842567" cy="24497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506BED8-E4B7-D454-FF5B-B3B4FA3C834F}"/>
              </a:ext>
            </a:extLst>
          </p:cNvPr>
          <p:cNvSpPr/>
          <p:nvPr/>
        </p:nvSpPr>
        <p:spPr>
          <a:xfrm>
            <a:off x="7411711" y="339869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09DEA10-BA5C-F32F-A2F7-B9BD1BE6AA5D}"/>
              </a:ext>
            </a:extLst>
          </p:cNvPr>
          <p:cNvGrpSpPr/>
          <p:nvPr/>
        </p:nvGrpSpPr>
        <p:grpSpPr>
          <a:xfrm>
            <a:off x="9059432" y="3303315"/>
            <a:ext cx="1075850" cy="1473196"/>
            <a:chOff x="4522048" y="1637857"/>
            <a:chExt cx="1075850" cy="147319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52509B5-8A6D-594D-78E7-86E62C70D7D5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D41E30E7-A4C1-EDCE-A16D-8329EBE3E506}"/>
                </a:ext>
              </a:extLst>
            </p:cNvPr>
            <p:cNvSpPr/>
            <p:nvPr/>
          </p:nvSpPr>
          <p:spPr>
            <a:xfrm>
              <a:off x="4522048" y="1637857"/>
              <a:ext cx="1075850" cy="147319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85459750-87AB-21D1-43AF-BD7D59AE96CA}"/>
              </a:ext>
            </a:extLst>
          </p:cNvPr>
          <p:cNvSpPr txBox="1"/>
          <p:nvPr/>
        </p:nvSpPr>
        <p:spPr>
          <a:xfrm>
            <a:off x="8832656" y="261752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783FF43-0337-8FE4-FBDB-51E1D70B286B}"/>
              </a:ext>
            </a:extLst>
          </p:cNvPr>
          <p:cNvSpPr txBox="1"/>
          <p:nvPr/>
        </p:nvSpPr>
        <p:spPr>
          <a:xfrm>
            <a:off x="6994707" y="262659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B08C8CB-6E90-25A6-9B06-9DE42756EC01}"/>
              </a:ext>
            </a:extLst>
          </p:cNvPr>
          <p:cNvSpPr/>
          <p:nvPr/>
        </p:nvSpPr>
        <p:spPr>
          <a:xfrm>
            <a:off x="7216549" y="330331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3D78CC9-E746-F649-7A89-548C8EF2DB54}"/>
              </a:ext>
            </a:extLst>
          </p:cNvPr>
          <p:cNvSpPr/>
          <p:nvPr/>
        </p:nvSpPr>
        <p:spPr>
          <a:xfrm>
            <a:off x="9309693" y="4126027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5311CEA-AB01-8306-B032-83C75751B09D}"/>
              </a:ext>
            </a:extLst>
          </p:cNvPr>
          <p:cNvGrpSpPr/>
          <p:nvPr/>
        </p:nvGrpSpPr>
        <p:grpSpPr>
          <a:xfrm>
            <a:off x="6471912" y="324728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2315030-4494-979C-ACDF-1F7CB0970393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301E24A-DDE6-C92E-251B-C9F71100C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B7B57253-9C48-84F8-AC47-90CC8F17380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D8C359F-6E8C-4523-487D-8BABA4B6089A}"/>
              </a:ext>
            </a:extLst>
          </p:cNvPr>
          <p:cNvGrpSpPr/>
          <p:nvPr/>
        </p:nvGrpSpPr>
        <p:grpSpPr>
          <a:xfrm>
            <a:off x="8409776" y="324728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2D34200F-8ABA-F65A-8B17-2BE45D2F4BE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9C697EC-15FD-E7D0-FFE7-BED361449D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EE337123-77F0-96F8-CEC4-4949610495E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A2589C9-9BA9-2AA4-61DC-68128403C8B0}"/>
              </a:ext>
            </a:extLst>
          </p:cNvPr>
          <p:cNvGrpSpPr/>
          <p:nvPr/>
        </p:nvGrpSpPr>
        <p:grpSpPr>
          <a:xfrm>
            <a:off x="8409776" y="395252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07D8B3EC-6A60-79C2-3F92-34708AA1832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467F923-1D91-3E86-7166-358C9E0DC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2D652A60-1683-452B-2867-2BF0A61C3A2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4FF616-719C-0AA3-0B26-032E97671497}"/>
                  </a:ext>
                </a:extLst>
              </p:cNvPr>
              <p:cNvSpPr txBox="1"/>
              <p:nvPr/>
            </p:nvSpPr>
            <p:spPr>
              <a:xfrm>
                <a:off x="8866548" y="5321162"/>
                <a:ext cx="886289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c: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14FF616-719C-0AA3-0B26-032E97671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548" y="5321162"/>
                <a:ext cx="886289" cy="923330"/>
              </a:xfrm>
              <a:prstGeom prst="rect">
                <a:avLst/>
              </a:prstGeom>
              <a:blipFill>
                <a:blip r:embed="rId6"/>
                <a:stretch>
                  <a:fillRect l="-4730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D0C3F867-644F-FA61-E643-25AC79892C28}"/>
              </a:ext>
            </a:extLst>
          </p:cNvPr>
          <p:cNvSpPr txBox="1"/>
          <p:nvPr/>
        </p:nvSpPr>
        <p:spPr>
          <a:xfrm>
            <a:off x="6979183" y="559911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409CED-0473-C67F-793F-CEDE234F31F8}"/>
              </a:ext>
            </a:extLst>
          </p:cNvPr>
          <p:cNvSpPr/>
          <p:nvPr/>
        </p:nvSpPr>
        <p:spPr>
          <a:xfrm>
            <a:off x="3547423" y="4219207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601F1DB-9C4D-7449-D1AD-888565842912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320345" y="4581402"/>
            <a:ext cx="1321290" cy="8514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A177DAC-6D66-7C38-09D5-909CCD61854E}"/>
              </a:ext>
            </a:extLst>
          </p:cNvPr>
          <p:cNvSpPr txBox="1"/>
          <p:nvPr/>
        </p:nvSpPr>
        <p:spPr>
          <a:xfrm>
            <a:off x="1328303" y="5432881"/>
            <a:ext cx="1984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Converted to 10</a:t>
            </a:r>
            <a:endParaRPr lang="zh-CN" altLang="en-US" b="1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7362337-7BE3-35D4-9BF1-A083AE50D638}"/>
              </a:ext>
            </a:extLst>
          </p:cNvPr>
          <p:cNvSpPr/>
          <p:nvPr/>
        </p:nvSpPr>
        <p:spPr>
          <a:xfrm>
            <a:off x="4047302" y="4180484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9D0BD3B-88C5-10D3-B7AB-6255F5F5B91F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3735847" y="4542679"/>
            <a:ext cx="405667" cy="1436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9B13D073-92BC-AD7C-25A0-64068CB05689}"/>
              </a:ext>
            </a:extLst>
          </p:cNvPr>
          <p:cNvSpPr txBox="1"/>
          <p:nvPr/>
        </p:nvSpPr>
        <p:spPr>
          <a:xfrm>
            <a:off x="2743805" y="5979623"/>
            <a:ext cx="1984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Converted to 3</a:t>
            </a:r>
            <a:endParaRPr lang="zh-CN" altLang="en-US" b="1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6477F7F-18A2-2B5D-D2AC-D61D0B69EA9F}"/>
              </a:ext>
            </a:extLst>
          </p:cNvPr>
          <p:cNvSpPr/>
          <p:nvPr/>
        </p:nvSpPr>
        <p:spPr>
          <a:xfrm>
            <a:off x="4568307" y="4189886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7D30ACB-7D1F-0F98-CEAE-B149CAD34AB4}"/>
              </a:ext>
            </a:extLst>
          </p:cNvPr>
          <p:cNvCxnSpPr>
            <a:cxnSpLocks/>
            <a:stCxn id="42" idx="0"/>
            <a:endCxn id="16" idx="2"/>
          </p:cNvCxnSpPr>
          <p:nvPr/>
        </p:nvCxnSpPr>
        <p:spPr>
          <a:xfrm flipH="1" flipV="1">
            <a:off x="4662519" y="4552081"/>
            <a:ext cx="992042" cy="10276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9493204-B8F6-1C38-A610-89AAE6CFB37C}"/>
              </a:ext>
            </a:extLst>
          </p:cNvPr>
          <p:cNvSpPr txBox="1"/>
          <p:nvPr/>
        </p:nvSpPr>
        <p:spPr>
          <a:xfrm>
            <a:off x="4662519" y="5579777"/>
            <a:ext cx="19840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Converted to 10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45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2" grpId="0"/>
      <p:bldP spid="16" grpId="0" animBg="1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D5E46-01AE-28BC-143B-E797DE67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AA97B-BEC1-48FB-ED3E-93EDFED0B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key points to remember so far…</a:t>
            </a:r>
          </a:p>
          <a:p>
            <a:pPr lvl="1"/>
            <a:r>
              <a:rPr lang="en-US" altLang="zh-CN" dirty="0"/>
              <a:t>An L-value (expression) represents </a:t>
            </a:r>
            <a:r>
              <a:rPr lang="en-US" altLang="zh-CN" dirty="0">
                <a:solidFill>
                  <a:srgbClr val="FF0000"/>
                </a:solidFill>
              </a:rPr>
              <a:t>data in memory</a:t>
            </a:r>
          </a:p>
          <a:p>
            <a:pPr lvl="2"/>
            <a:r>
              <a:rPr lang="en-US" altLang="zh-CN" dirty="0"/>
              <a:t>Can be assigned values</a:t>
            </a:r>
          </a:p>
          <a:p>
            <a:pPr lvl="2"/>
            <a:r>
              <a:rPr lang="en-US" altLang="zh-CN" dirty="0"/>
              <a:t>Can be taken its memory address</a:t>
            </a:r>
          </a:p>
          <a:p>
            <a:pPr lvl="1"/>
            <a:r>
              <a:rPr lang="en-US" altLang="zh-CN" dirty="0"/>
              <a:t>An R-value (expression) represents </a:t>
            </a:r>
            <a:r>
              <a:rPr lang="en-US" altLang="zh-CN" dirty="0">
                <a:solidFill>
                  <a:srgbClr val="FF0000"/>
                </a:solidFill>
              </a:rPr>
              <a:t>data NOT in memory</a:t>
            </a:r>
          </a:p>
          <a:p>
            <a:pPr lvl="2"/>
            <a:r>
              <a:rPr lang="en-US" altLang="zh-CN" dirty="0"/>
              <a:t>Cannot be assigned values</a:t>
            </a:r>
          </a:p>
          <a:p>
            <a:pPr lvl="2"/>
            <a:r>
              <a:rPr lang="en-US" altLang="zh-CN" dirty="0"/>
              <a:t>Cannot be taken address</a:t>
            </a:r>
          </a:p>
          <a:p>
            <a:pPr lvl="1"/>
            <a:r>
              <a:rPr lang="en-US" altLang="zh-CN" dirty="0"/>
              <a:t>The same expression may denote either an L or R-value depending on its positions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37345-BD6B-98C2-66A0-204A17F9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AAC5FE-FD3A-31E3-7F9B-C77FC6C6C62F}"/>
              </a:ext>
            </a:extLst>
          </p:cNvPr>
          <p:cNvSpPr txBox="1"/>
          <p:nvPr/>
        </p:nvSpPr>
        <p:spPr>
          <a:xfrm>
            <a:off x="3098746" y="4296321"/>
            <a:ext cx="5511854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The first ‘a’ evaluates to an L-value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The second ‘a’ evaluates to an R-value 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 = a + c;</a:t>
            </a:r>
          </a:p>
        </p:txBody>
      </p:sp>
    </p:spTree>
    <p:extLst>
      <p:ext uri="{BB962C8B-B14F-4D97-AF65-F5344CB8AC3E}">
        <p14:creationId xmlns:p14="http://schemas.microsoft.com/office/powerpoint/2010/main" val="302650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Assignments Revisited</a:t>
            </a:r>
          </a:p>
        </p:txBody>
      </p:sp>
    </p:spTree>
    <p:extLst>
      <p:ext uri="{BB962C8B-B14F-4D97-AF65-F5344CB8AC3E}">
        <p14:creationId xmlns:p14="http://schemas.microsoft.com/office/powerpoint/2010/main" val="307212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D9896-8360-FA1C-854F-4A8AF565C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of Assignments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B5681C-B023-0EB6-9CDE-7B0987F5A6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Evaluation of the following assignment expression</a:t>
                </a:r>
              </a:p>
              <a:p>
                <a:endParaRPr lang="en-US" altLang="zh-CN" dirty="0"/>
              </a:p>
              <a:p>
                <a:pPr lvl="1"/>
                <a:r>
                  <a:rPr lang="en-US" altLang="zh-CN" dirty="0">
                    <a:latin typeface="+mn-lt"/>
                  </a:rPr>
                  <a:t>Evaluate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expr1</a:t>
                </a:r>
                <a:r>
                  <a:rPr lang="en-US" altLang="zh-CN" dirty="0">
                    <a:latin typeface="+mn-lt"/>
                  </a:rPr>
                  <a:t> to an L-value with address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latin typeface="+mn-lt"/>
                </a:endParaRPr>
              </a:p>
              <a:p>
                <a:pPr lvl="1"/>
                <a:r>
                  <a:rPr lang="en-US" altLang="zh-CN" dirty="0">
                    <a:latin typeface="+mj-lt"/>
                  </a:rPr>
                  <a:t>Evaluate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expr2</a:t>
                </a:r>
                <a:r>
                  <a:rPr lang="en-US" altLang="zh-CN" dirty="0"/>
                  <a:t> to an R-value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Stores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into the memory at address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altLang="zh-CN" dirty="0"/>
                  <a:t>Data conversion happens if the types of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expr1 </a:t>
                </a:r>
                <a:r>
                  <a:rPr lang="en-US" altLang="zh-CN" dirty="0">
                    <a:latin typeface="+mj-lt"/>
                  </a:rPr>
                  <a:t>and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 expr2 </a:t>
                </a:r>
                <a:r>
                  <a:rPr lang="en-US" altLang="zh-CN" dirty="0">
                    <a:latin typeface="+mj-lt"/>
                  </a:rPr>
                  <a:t>do not match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B5681C-B023-0EB6-9CDE-7B0987F5A6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FDBC63-63EE-8F94-3557-936F3455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BB052E-72FC-8552-DF97-E638E826AF34}"/>
              </a:ext>
            </a:extLst>
          </p:cNvPr>
          <p:cNvSpPr txBox="1"/>
          <p:nvPr/>
        </p:nvSpPr>
        <p:spPr>
          <a:xfrm>
            <a:off x="4080105" y="1602212"/>
            <a:ext cx="4031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expr1 = expr2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B32D499-1823-07A5-EC25-AD5FD4738911}"/>
              </a:ext>
            </a:extLst>
          </p:cNvPr>
          <p:cNvSpPr txBox="1"/>
          <p:nvPr/>
        </p:nvSpPr>
        <p:spPr>
          <a:xfrm>
            <a:off x="2098002" y="3737711"/>
            <a:ext cx="2561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b = a + 5;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4EB9FD3-50B7-C8E8-DBF6-2FBA89DDAF86}"/>
              </a:ext>
            </a:extLst>
          </p:cNvPr>
          <p:cNvSpPr/>
          <p:nvPr/>
        </p:nvSpPr>
        <p:spPr>
          <a:xfrm>
            <a:off x="5472808" y="3632815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F83E80F-1B36-2E4E-81EB-F12858C2D7DC}"/>
              </a:ext>
            </a:extLst>
          </p:cNvPr>
          <p:cNvSpPr/>
          <p:nvPr/>
        </p:nvSpPr>
        <p:spPr>
          <a:xfrm>
            <a:off x="6140137" y="442772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666DD70-1869-15F4-989B-25850EB2AF9D}"/>
              </a:ext>
            </a:extLst>
          </p:cNvPr>
          <p:cNvSpPr/>
          <p:nvPr/>
        </p:nvSpPr>
        <p:spPr>
          <a:xfrm>
            <a:off x="7787858" y="4332346"/>
            <a:ext cx="1075850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F665E77-1CC2-6CDC-4D02-FC41697B2081}"/>
              </a:ext>
            </a:extLst>
          </p:cNvPr>
          <p:cNvSpPr txBox="1"/>
          <p:nvPr/>
        </p:nvSpPr>
        <p:spPr>
          <a:xfrm>
            <a:off x="7561082" y="364655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F2E3EA-3578-104C-030F-A215E63C3B16}"/>
              </a:ext>
            </a:extLst>
          </p:cNvPr>
          <p:cNvSpPr txBox="1"/>
          <p:nvPr/>
        </p:nvSpPr>
        <p:spPr>
          <a:xfrm>
            <a:off x="5723133" y="365562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39FC4F5-1FEE-BABF-3F8D-181D16834F4D}"/>
              </a:ext>
            </a:extLst>
          </p:cNvPr>
          <p:cNvSpPr/>
          <p:nvPr/>
        </p:nvSpPr>
        <p:spPr>
          <a:xfrm>
            <a:off x="5944975" y="433234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BFB04D8-30E2-7F58-A70A-B9D987DC6122}"/>
              </a:ext>
            </a:extLst>
          </p:cNvPr>
          <p:cNvGrpSpPr/>
          <p:nvPr/>
        </p:nvGrpSpPr>
        <p:grpSpPr>
          <a:xfrm>
            <a:off x="5200338" y="427632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BA277F6-1E07-A8EF-E1A0-367B3CDCA2DE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BA277F6-1E07-A8EF-E1A0-367B3CDCA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091450F9-9FCC-50A8-4496-359F9C5917B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EF439F7-6EB5-4088-B5FA-D388D7263D77}"/>
                  </a:ext>
                </a:extLst>
              </p:cNvPr>
              <p:cNvSpPr txBox="1"/>
              <p:nvPr/>
            </p:nvSpPr>
            <p:spPr>
              <a:xfrm>
                <a:off x="7270821" y="5604080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EF439F7-6EB5-4088-B5FA-D388D7263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21" y="5604080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3213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50EA6124-33B9-2418-420E-DB1C059A8704}"/>
              </a:ext>
            </a:extLst>
          </p:cNvPr>
          <p:cNvSpPr txBox="1"/>
          <p:nvPr/>
        </p:nvSpPr>
        <p:spPr>
          <a:xfrm>
            <a:off x="5439939" y="5722365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2622C16-82DF-83F7-CA49-014A4823E758}"/>
              </a:ext>
            </a:extLst>
          </p:cNvPr>
          <p:cNvGrpSpPr/>
          <p:nvPr/>
        </p:nvGrpSpPr>
        <p:grpSpPr>
          <a:xfrm>
            <a:off x="1422825" y="4559565"/>
            <a:ext cx="1155192" cy="400110"/>
            <a:chOff x="2822448" y="3339786"/>
            <a:chExt cx="1155192" cy="40011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2951EBF-4A63-E778-59DD-97E7E3679AD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7E0E839-FDFD-43B3-1B2F-3996C2F0755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541627E6-EC9C-7D4B-1382-AE18F02E5FC3}"/>
              </a:ext>
            </a:extLst>
          </p:cNvPr>
          <p:cNvSpPr/>
          <p:nvPr/>
        </p:nvSpPr>
        <p:spPr>
          <a:xfrm>
            <a:off x="8091359" y="445519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6C8DC85-1A61-A552-CF21-2B7B8DF6874C}"/>
              </a:ext>
            </a:extLst>
          </p:cNvPr>
          <p:cNvGrpSpPr/>
          <p:nvPr/>
        </p:nvGrpSpPr>
        <p:grpSpPr>
          <a:xfrm>
            <a:off x="7151560" y="430378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9ECFF38-EC89-E99F-C6BC-740331D1852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9ECFF38-EC89-E99F-C6BC-740331D18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56D3F4B2-1A7E-E7A5-8D70-838CF660446E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62A20842-19DC-AE75-8EE0-F134994F86E0}"/>
              </a:ext>
            </a:extLst>
          </p:cNvPr>
          <p:cNvSpPr txBox="1"/>
          <p:nvPr/>
        </p:nvSpPr>
        <p:spPr>
          <a:xfrm>
            <a:off x="8111894" y="4493647"/>
            <a:ext cx="465614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29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48148E-6 L -0.00104 0.04167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31" grpId="0" animBg="1"/>
      <p:bldP spid="32" grpId="0"/>
      <p:bldP spid="36" grpId="0" animBg="1"/>
      <p:bldP spid="4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026DC-ECA6-FEF7-40F4-4ED3D3F0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EFBBC-5B70-BA75-A1A4-4640EDFC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Assignment expression is </a:t>
            </a:r>
            <a:r>
              <a:rPr lang="en-US" altLang="zh-CN" dirty="0">
                <a:solidFill>
                  <a:srgbClr val="FF0000"/>
                </a:solidFill>
              </a:rPr>
              <a:t>an L-value expression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Evaluates to the L-value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68A58C-A98B-7DB1-6B6F-B420147F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326310-F729-345B-2CD5-0AA550E3306F}"/>
              </a:ext>
            </a:extLst>
          </p:cNvPr>
          <p:cNvSpPr txBox="1"/>
          <p:nvPr/>
        </p:nvSpPr>
        <p:spPr>
          <a:xfrm>
            <a:off x="3699105" y="1668887"/>
            <a:ext cx="4031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expr1 = expr2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76AE41-1BD4-896A-AA8F-617705A3F3D6}"/>
              </a:ext>
            </a:extLst>
          </p:cNvPr>
          <p:cNvSpPr txBox="1"/>
          <p:nvPr/>
        </p:nvSpPr>
        <p:spPr>
          <a:xfrm>
            <a:off x="1927365" y="3036568"/>
            <a:ext cx="37931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(b=a+5) = 7;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F4075B-84E0-9DFC-E65C-19665AE008E7}"/>
              </a:ext>
            </a:extLst>
          </p:cNvPr>
          <p:cNvSpPr/>
          <p:nvPr/>
        </p:nvSpPr>
        <p:spPr>
          <a:xfrm>
            <a:off x="6384977" y="2701344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46F815-C4C6-EDDE-95C3-DED016FA4F36}"/>
              </a:ext>
            </a:extLst>
          </p:cNvPr>
          <p:cNvSpPr/>
          <p:nvPr/>
        </p:nvSpPr>
        <p:spPr>
          <a:xfrm>
            <a:off x="7052306" y="349625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FA2015-6B96-7659-46FF-1C8B73B9219C}"/>
              </a:ext>
            </a:extLst>
          </p:cNvPr>
          <p:cNvSpPr/>
          <p:nvPr/>
        </p:nvSpPr>
        <p:spPr>
          <a:xfrm>
            <a:off x="8700027" y="3400875"/>
            <a:ext cx="1075850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F2F366-F317-5E83-08CF-BDF03B312A08}"/>
              </a:ext>
            </a:extLst>
          </p:cNvPr>
          <p:cNvSpPr txBox="1"/>
          <p:nvPr/>
        </p:nvSpPr>
        <p:spPr>
          <a:xfrm>
            <a:off x="8473251" y="271508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6BE9F1B-6ED4-7073-D1D7-76F488895A82}"/>
              </a:ext>
            </a:extLst>
          </p:cNvPr>
          <p:cNvSpPr txBox="1"/>
          <p:nvPr/>
        </p:nvSpPr>
        <p:spPr>
          <a:xfrm>
            <a:off x="6635302" y="272415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2C8176B-02C4-113D-4527-C99759D8351D}"/>
              </a:ext>
            </a:extLst>
          </p:cNvPr>
          <p:cNvSpPr/>
          <p:nvPr/>
        </p:nvSpPr>
        <p:spPr>
          <a:xfrm>
            <a:off x="6857144" y="340087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1B1B61A-41ED-E33A-EE73-2D3169C07E71}"/>
              </a:ext>
            </a:extLst>
          </p:cNvPr>
          <p:cNvGrpSpPr/>
          <p:nvPr/>
        </p:nvGrpSpPr>
        <p:grpSpPr>
          <a:xfrm>
            <a:off x="6112507" y="334484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715C684-81E3-A71C-CE7E-9389AED5D660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715C684-81E3-A71C-CE7E-9389AED5D6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D03906B-52A7-8664-ACD5-7C65D34521C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760C730-5087-C171-1E4A-E2D473210773}"/>
                  </a:ext>
                </a:extLst>
              </p:cNvPr>
              <p:cNvSpPr txBox="1"/>
              <p:nvPr/>
            </p:nvSpPr>
            <p:spPr>
              <a:xfrm>
                <a:off x="8182990" y="4672609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760C730-5087-C171-1E4A-E2D473210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990" y="4672609"/>
                <a:ext cx="1506268" cy="646331"/>
              </a:xfrm>
              <a:prstGeom prst="rect">
                <a:avLst/>
              </a:prstGeom>
              <a:blipFill>
                <a:blip r:embed="rId3"/>
                <a:stretch>
                  <a:fillRect l="-2811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7D04A148-FC0E-9F40-FA9C-4F7EF0071ACA}"/>
              </a:ext>
            </a:extLst>
          </p:cNvPr>
          <p:cNvSpPr txBox="1"/>
          <p:nvPr/>
        </p:nvSpPr>
        <p:spPr>
          <a:xfrm>
            <a:off x="6352108" y="4790894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8E41C5-2D5B-5603-3ACC-9F3E62077B95}"/>
              </a:ext>
            </a:extLst>
          </p:cNvPr>
          <p:cNvGrpSpPr/>
          <p:nvPr/>
        </p:nvGrpSpPr>
        <p:grpSpPr>
          <a:xfrm>
            <a:off x="1295763" y="3816821"/>
            <a:ext cx="1155192" cy="400110"/>
            <a:chOff x="2822448" y="3339786"/>
            <a:chExt cx="1155192" cy="400110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821FEA0-F684-96B5-010A-C649D75FEC6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CC6DB57-D0F0-DF23-BBFC-84F97B2D558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1B5813B9-3984-87D1-A947-F68CDB5BBF61}"/>
              </a:ext>
            </a:extLst>
          </p:cNvPr>
          <p:cNvSpPr/>
          <p:nvPr/>
        </p:nvSpPr>
        <p:spPr>
          <a:xfrm>
            <a:off x="9003528" y="352372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14BC6F8-674B-DA9C-B5F0-40DF9F5E41A3}"/>
              </a:ext>
            </a:extLst>
          </p:cNvPr>
          <p:cNvGrpSpPr/>
          <p:nvPr/>
        </p:nvGrpSpPr>
        <p:grpSpPr>
          <a:xfrm>
            <a:off x="8063729" y="337231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184FED8-ECFF-04E0-8A33-67CF9BD31F2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184FED8-ECFF-04E0-8A33-67CF9BD31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CB651CF-DA64-F0DA-9CC3-2B5AD77F05F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B51DB96-0841-FB69-0004-11A20964E63D}"/>
              </a:ext>
            </a:extLst>
          </p:cNvPr>
          <p:cNvSpPr txBox="1"/>
          <p:nvPr/>
        </p:nvSpPr>
        <p:spPr>
          <a:xfrm>
            <a:off x="9128154" y="3562874"/>
            <a:ext cx="27902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3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0105 0.04907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6" grpId="0" animBg="1"/>
      <p:bldP spid="17" grpId="0"/>
      <p:bldP spid="21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EB6807-2A45-4BA8-1C46-F7C67125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Forms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B8EF80-BA15-4C68-544A-29B36E6D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+= expr2 </a:t>
            </a:r>
            <a:r>
              <a:rPr lang="en-US" altLang="zh-CN" dirty="0"/>
              <a:t>is equivalent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expr1 = expr1 + expr2</a:t>
            </a:r>
          </a:p>
          <a:p>
            <a:pPr lvl="1"/>
            <a:r>
              <a:rPr lang="en-US" altLang="zh-CN" dirty="0"/>
              <a:t>similarly for </a:t>
            </a:r>
            <a:r>
              <a:rPr lang="en-US" altLang="zh-CN" dirty="0">
                <a:latin typeface="Consolas" panose="020B0609020204030204" pitchFamily="49" charset="0"/>
              </a:rPr>
              <a:t>-=, *=, </a:t>
            </a:r>
            <a:r>
              <a:rPr lang="en-US" altLang="zh-CN" dirty="0"/>
              <a:t>etc.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66A0DC-2025-7334-90DC-514C024E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F9C1F4-3657-3BDC-59A8-4FAF93EAF7FE}"/>
              </a:ext>
            </a:extLst>
          </p:cNvPr>
          <p:cNvSpPr txBox="1"/>
          <p:nvPr/>
        </p:nvSpPr>
        <p:spPr>
          <a:xfrm>
            <a:off x="2383752" y="2823311"/>
            <a:ext cx="25612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b += 5;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2A2A038-5FFD-806B-6DF1-AB4CB3E5EE09}"/>
              </a:ext>
            </a:extLst>
          </p:cNvPr>
          <p:cNvSpPr/>
          <p:nvPr/>
        </p:nvSpPr>
        <p:spPr>
          <a:xfrm>
            <a:off x="5758558" y="2718415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6A0242D-7000-C030-D2CE-B05CA8764F29}"/>
              </a:ext>
            </a:extLst>
          </p:cNvPr>
          <p:cNvSpPr/>
          <p:nvPr/>
        </p:nvSpPr>
        <p:spPr>
          <a:xfrm>
            <a:off x="6425887" y="351332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CCEB242-3B50-24BF-E5B7-3739C6233F5D}"/>
              </a:ext>
            </a:extLst>
          </p:cNvPr>
          <p:cNvSpPr/>
          <p:nvPr/>
        </p:nvSpPr>
        <p:spPr>
          <a:xfrm>
            <a:off x="8073608" y="3417946"/>
            <a:ext cx="1075850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D7C5216-EF9A-1918-90D1-9F3ED347DA9A}"/>
              </a:ext>
            </a:extLst>
          </p:cNvPr>
          <p:cNvSpPr txBox="1"/>
          <p:nvPr/>
        </p:nvSpPr>
        <p:spPr>
          <a:xfrm>
            <a:off x="7846832" y="273215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5978C12-B3FA-9B3F-0586-06BC4C944889}"/>
              </a:ext>
            </a:extLst>
          </p:cNvPr>
          <p:cNvSpPr txBox="1"/>
          <p:nvPr/>
        </p:nvSpPr>
        <p:spPr>
          <a:xfrm>
            <a:off x="6008883" y="2741221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1DCBF7F-288E-6906-0C2D-9172FD77C782}"/>
              </a:ext>
            </a:extLst>
          </p:cNvPr>
          <p:cNvSpPr/>
          <p:nvPr/>
        </p:nvSpPr>
        <p:spPr>
          <a:xfrm>
            <a:off x="6230725" y="3417946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4F6141D-5089-699B-2A5F-07B6C7D4BC21}"/>
              </a:ext>
            </a:extLst>
          </p:cNvPr>
          <p:cNvGrpSpPr/>
          <p:nvPr/>
        </p:nvGrpSpPr>
        <p:grpSpPr>
          <a:xfrm>
            <a:off x="5486088" y="336192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3524A874-D315-F3B6-CBF4-0E6A776BE5BE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BA277F6-1E07-A8EF-E1A0-367B3CDCA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8C77B70-C184-279E-9DD1-9BF51F4704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6DD1FC9-6E9F-0266-9ABC-6F1AE918F831}"/>
                  </a:ext>
                </a:extLst>
              </p:cNvPr>
              <p:cNvSpPr txBox="1"/>
              <p:nvPr/>
            </p:nvSpPr>
            <p:spPr>
              <a:xfrm>
                <a:off x="7556571" y="4689680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6DD1FC9-6E9F-0266-9ABC-6F1AE918F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71" y="4689680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3213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2D1D1B12-7D6C-F88D-30D1-59F8254656A8}"/>
              </a:ext>
            </a:extLst>
          </p:cNvPr>
          <p:cNvSpPr txBox="1"/>
          <p:nvPr/>
        </p:nvSpPr>
        <p:spPr>
          <a:xfrm>
            <a:off x="5725689" y="4807965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BED1198-007D-FF6D-6DD5-1C3E803C9109}"/>
              </a:ext>
            </a:extLst>
          </p:cNvPr>
          <p:cNvGrpSpPr/>
          <p:nvPr/>
        </p:nvGrpSpPr>
        <p:grpSpPr>
          <a:xfrm>
            <a:off x="1752905" y="3645165"/>
            <a:ext cx="1155192" cy="400110"/>
            <a:chOff x="2822448" y="3339786"/>
            <a:chExt cx="1155192" cy="40011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6909AB-5992-2DB2-5691-18686A5044A2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1F4B03F-C61A-6237-4CCD-6E66BB22FBC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364AF4A2-8A28-3FD1-BEDA-F973F490F223}"/>
              </a:ext>
            </a:extLst>
          </p:cNvPr>
          <p:cNvSpPr/>
          <p:nvPr/>
        </p:nvSpPr>
        <p:spPr>
          <a:xfrm>
            <a:off x="8377109" y="3540796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6C45C8B-1329-F978-1781-8F6C23FDEDCA}"/>
              </a:ext>
            </a:extLst>
          </p:cNvPr>
          <p:cNvGrpSpPr/>
          <p:nvPr/>
        </p:nvGrpSpPr>
        <p:grpSpPr>
          <a:xfrm>
            <a:off x="7437310" y="338938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B6AE940-E7FB-1840-78D1-F98AA66D626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9ECFF38-EC89-E99F-C6BC-740331D18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75A7ADDA-8E91-2AFF-CB08-94EE4FEDA11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07EBA3FD-EF98-8B11-B487-B3A0E1D8CAEF}"/>
              </a:ext>
            </a:extLst>
          </p:cNvPr>
          <p:cNvSpPr txBox="1"/>
          <p:nvPr/>
        </p:nvSpPr>
        <p:spPr>
          <a:xfrm>
            <a:off x="8404764" y="3603965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15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00105 0.0416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9" grpId="0" animBg="1"/>
      <p:bldP spid="40" grpId="0"/>
      <p:bldP spid="44" grpId="0" animBg="1"/>
      <p:bldP spid="4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6155E-0083-4716-3824-7F8CCB49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++ Operators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C13B7F-4E15-BC47-327C-2A5B1B8ED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++expr </a:t>
                </a:r>
                <a:r>
                  <a:rPr lang="en-US" altLang="zh-CN" dirty="0"/>
                  <a:t>is equivalent to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 = expr + 1</a:t>
                </a:r>
              </a:p>
              <a:p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expr++ </a:t>
                </a:r>
                <a:r>
                  <a:rPr lang="en-US" altLang="zh-CN" dirty="0"/>
                  <a:t>is an R-value expression: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expr</a:t>
                </a:r>
                <a:r>
                  <a:rPr lang="en-US" altLang="zh-CN" dirty="0"/>
                  <a:t> must be an L-value expression (at some address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)</a:t>
                </a:r>
              </a:p>
              <a:p>
                <a:pPr lvl="1"/>
                <a:r>
                  <a:rPr lang="en-US" altLang="zh-CN" dirty="0"/>
                  <a:t>The whole expression is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an R-value </a:t>
                </a:r>
                <a:r>
                  <a:rPr lang="en-US" altLang="zh-CN" dirty="0"/>
                  <a:t>equal to the data stored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before increment</a:t>
                </a:r>
              </a:p>
              <a:p>
                <a:pPr lvl="1"/>
                <a:r>
                  <a:rPr lang="en-US" altLang="zh-CN" dirty="0"/>
                  <a:t>Increases the values stored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by 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C13B7F-4E15-BC47-327C-2A5B1B8ED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75D426-145C-D0BB-0534-C99C17CD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7842AD-BE02-918F-3504-F7D74E6EC8C6}"/>
              </a:ext>
            </a:extLst>
          </p:cNvPr>
          <p:cNvSpPr txBox="1"/>
          <p:nvPr/>
        </p:nvSpPr>
        <p:spPr>
          <a:xfrm>
            <a:off x="1904328" y="3731792"/>
            <a:ext cx="31494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b++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61D354F-3221-82B5-E1AA-80CE2876CD8A}"/>
              </a:ext>
            </a:extLst>
          </p:cNvPr>
          <p:cNvSpPr/>
          <p:nvPr/>
        </p:nvSpPr>
        <p:spPr>
          <a:xfrm>
            <a:off x="5577483" y="3626896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884145D-BEFE-515B-9352-5FB89FB37177}"/>
              </a:ext>
            </a:extLst>
          </p:cNvPr>
          <p:cNvSpPr/>
          <p:nvPr/>
        </p:nvSpPr>
        <p:spPr>
          <a:xfrm>
            <a:off x="6244812" y="442181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8647A150-742D-4B02-FF73-F395F7368670}"/>
              </a:ext>
            </a:extLst>
          </p:cNvPr>
          <p:cNvSpPr/>
          <p:nvPr/>
        </p:nvSpPr>
        <p:spPr>
          <a:xfrm>
            <a:off x="7892533" y="4326427"/>
            <a:ext cx="1075850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A74C829-73FD-FE11-DE23-D2E5F08B68F1}"/>
              </a:ext>
            </a:extLst>
          </p:cNvPr>
          <p:cNvSpPr txBox="1"/>
          <p:nvPr/>
        </p:nvSpPr>
        <p:spPr>
          <a:xfrm>
            <a:off x="7665757" y="3640636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946144E-4AC0-10AD-B2D8-1BAEC2FB1C34}"/>
              </a:ext>
            </a:extLst>
          </p:cNvPr>
          <p:cNvSpPr txBox="1"/>
          <p:nvPr/>
        </p:nvSpPr>
        <p:spPr>
          <a:xfrm>
            <a:off x="5827808" y="364970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6C27EADC-19AB-7F16-BA46-A2E81D10BC7F}"/>
              </a:ext>
            </a:extLst>
          </p:cNvPr>
          <p:cNvSpPr/>
          <p:nvPr/>
        </p:nvSpPr>
        <p:spPr>
          <a:xfrm>
            <a:off x="6049650" y="4326427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ED4A31A-4511-F8E1-14D7-C904ADE651F1}"/>
              </a:ext>
            </a:extLst>
          </p:cNvPr>
          <p:cNvGrpSpPr/>
          <p:nvPr/>
        </p:nvGrpSpPr>
        <p:grpSpPr>
          <a:xfrm>
            <a:off x="5305013" y="4270401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AC4E4397-D143-B09F-4563-09EFAA3FF6E4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BA277F6-1E07-A8EF-E1A0-367B3CDCA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4302BC5A-4331-F71E-E858-2A0C4520A7D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895D02B-00C0-58C1-EABD-0F4AFC6A954B}"/>
                  </a:ext>
                </a:extLst>
              </p:cNvPr>
              <p:cNvSpPr txBox="1"/>
              <p:nvPr/>
            </p:nvSpPr>
            <p:spPr>
              <a:xfrm>
                <a:off x="7375496" y="5598161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F895D02B-00C0-58C1-EABD-0F4AFC6A9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496" y="5598161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3213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97BB4FA-8A03-5CA3-C6C5-729878A39E65}"/>
              </a:ext>
            </a:extLst>
          </p:cNvPr>
          <p:cNvSpPr txBox="1"/>
          <p:nvPr/>
        </p:nvSpPr>
        <p:spPr>
          <a:xfrm>
            <a:off x="5544614" y="5716446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084F5060-7FD3-F98E-6AC3-09988DD14BAE}"/>
              </a:ext>
            </a:extLst>
          </p:cNvPr>
          <p:cNvGrpSpPr/>
          <p:nvPr/>
        </p:nvGrpSpPr>
        <p:grpSpPr>
          <a:xfrm>
            <a:off x="1284264" y="4553646"/>
            <a:ext cx="1155192" cy="400110"/>
            <a:chOff x="2822448" y="3339786"/>
            <a:chExt cx="1155192" cy="400110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6BB44B7-CEA5-8E5B-CBD4-5116C7F3D064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2815A7D6-C9BF-5DF1-0C7B-EB6172E278A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矩形 43">
            <a:extLst>
              <a:ext uri="{FF2B5EF4-FFF2-40B4-BE49-F238E27FC236}">
                <a16:creationId xmlns:a16="http://schemas.microsoft.com/office/drawing/2014/main" id="{CB141E61-6659-8AB9-9924-8DBD22337C32}"/>
              </a:ext>
            </a:extLst>
          </p:cNvPr>
          <p:cNvSpPr/>
          <p:nvPr/>
        </p:nvSpPr>
        <p:spPr>
          <a:xfrm>
            <a:off x="8196034" y="4449277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200D480-B859-57DE-8C06-9E1D3B603663}"/>
              </a:ext>
            </a:extLst>
          </p:cNvPr>
          <p:cNvGrpSpPr/>
          <p:nvPr/>
        </p:nvGrpSpPr>
        <p:grpSpPr>
          <a:xfrm>
            <a:off x="7256235" y="4297868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A2BFC40E-4A6D-86BF-79BC-DCFC95CC68B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69ECFF38-EC89-E99F-C6BC-740331D18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2516208-D90E-DB91-A5A8-52589BD2EA0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1F04D156-DC02-4CB6-2331-7451BB700333}"/>
              </a:ext>
            </a:extLst>
          </p:cNvPr>
          <p:cNvSpPr txBox="1"/>
          <p:nvPr/>
        </p:nvSpPr>
        <p:spPr>
          <a:xfrm>
            <a:off x="8227368" y="4512446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76EC8BD4-D3D1-077B-CA21-038E21A4CC2E}"/>
              </a:ext>
            </a:extLst>
          </p:cNvPr>
          <p:cNvSpPr/>
          <p:nvPr/>
        </p:nvSpPr>
        <p:spPr>
          <a:xfrm>
            <a:off x="3477986" y="4550526"/>
            <a:ext cx="521345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FD4AAAE-A627-4EB5-5E4E-82B5BE56B437}"/>
              </a:ext>
            </a:extLst>
          </p:cNvPr>
          <p:cNvCxnSpPr>
            <a:cxnSpLocks/>
            <a:stCxn id="51" idx="0"/>
            <a:endCxn id="49" idx="2"/>
          </p:cNvCxnSpPr>
          <p:nvPr/>
        </p:nvCxnSpPr>
        <p:spPr>
          <a:xfrm flipV="1">
            <a:off x="3477919" y="4912721"/>
            <a:ext cx="260740" cy="5994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4BF091AD-2E12-CD78-A16E-AEDBF609A41F}"/>
              </a:ext>
            </a:extLst>
          </p:cNvPr>
          <p:cNvSpPr txBox="1"/>
          <p:nvPr/>
        </p:nvSpPr>
        <p:spPr>
          <a:xfrm>
            <a:off x="2362983" y="5512133"/>
            <a:ext cx="2229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The R-value is 10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536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00104 0.04144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9" grpId="0" animBg="1"/>
      <p:bldP spid="40" grpId="0"/>
      <p:bldP spid="44" grpId="0" animBg="1"/>
      <p:bldP spid="48" grpId="0" animBg="1"/>
      <p:bldP spid="49" grpId="0" animBg="1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247900" y="3037630"/>
            <a:ext cx="76390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References Revisited</a:t>
            </a:r>
          </a:p>
        </p:txBody>
      </p:sp>
    </p:spTree>
    <p:extLst>
      <p:ext uri="{BB962C8B-B14F-4D97-AF65-F5344CB8AC3E}">
        <p14:creationId xmlns:p14="http://schemas.microsoft.com/office/powerpoint/2010/main" val="424462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D3543-41ED-F98A-3B7F-51D3712A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 and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3EF850-8CAD-DC66-32F8-9CE02925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dirty="0"/>
              <a:t> must be an L-value expression</a:t>
            </a:r>
          </a:p>
          <a:p>
            <a:pPr lvl="1"/>
            <a:r>
              <a:rPr lang="en-US" altLang="zh-CN" dirty="0"/>
              <a:t>The definition binds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 </a:t>
            </a:r>
            <a:r>
              <a:rPr lang="en-US" altLang="zh-CN" dirty="0"/>
              <a:t>to the </a:t>
            </a:r>
            <a:r>
              <a:rPr lang="en-US" altLang="zh-CN" dirty="0">
                <a:solidFill>
                  <a:srgbClr val="FF0000"/>
                </a:solidFill>
              </a:rPr>
              <a:t>address</a:t>
            </a:r>
            <a:r>
              <a:rPr lang="en-US" altLang="zh-CN" dirty="0"/>
              <a:t> of evaluating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</a:t>
            </a:r>
          </a:p>
          <a:p>
            <a:pPr lvl="2"/>
            <a:r>
              <a:rPr lang="en-US" altLang="zh-CN" dirty="0">
                <a:latin typeface="+mj-lt"/>
              </a:rPr>
              <a:t>Introduce new mapping to environments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en-US" altLang="zh-CN" dirty="0"/>
              <a:t> behaves like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dirty="0"/>
              <a:t> after the definition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54C07-6B61-DAE9-BAFD-50ABF255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DF7332-7A16-453A-6A21-DBA72FAC8CA3}"/>
              </a:ext>
            </a:extLst>
          </p:cNvPr>
          <p:cNvSpPr txBox="1"/>
          <p:nvPr/>
        </p:nvSpPr>
        <p:spPr>
          <a:xfrm>
            <a:off x="1614230" y="3601698"/>
            <a:ext cx="310544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b = 12;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40E2FC0-F7D9-0D07-669D-5456D360FECA}"/>
              </a:ext>
            </a:extLst>
          </p:cNvPr>
          <p:cNvSpPr/>
          <p:nvPr/>
        </p:nvSpPr>
        <p:spPr>
          <a:xfrm>
            <a:off x="6982498" y="3429000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F93D02-6609-F74D-5DFC-AE419EBAA3A5}"/>
              </a:ext>
            </a:extLst>
          </p:cNvPr>
          <p:cNvSpPr/>
          <p:nvPr/>
        </p:nvSpPr>
        <p:spPr>
          <a:xfrm>
            <a:off x="7649827" y="422391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1B4FF1E-47D4-9F4B-8264-5F1062C89931}"/>
              </a:ext>
            </a:extLst>
          </p:cNvPr>
          <p:cNvSpPr/>
          <p:nvPr/>
        </p:nvSpPr>
        <p:spPr>
          <a:xfrm>
            <a:off x="9297548" y="4128531"/>
            <a:ext cx="1075850" cy="41748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34936DC-3F1C-D7AB-04D0-9F10321C7FB9}"/>
              </a:ext>
            </a:extLst>
          </p:cNvPr>
          <p:cNvSpPr txBox="1"/>
          <p:nvPr/>
        </p:nvSpPr>
        <p:spPr>
          <a:xfrm>
            <a:off x="9070772" y="344274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D008D9B-3915-45B1-FE6C-C0D695A11176}"/>
              </a:ext>
            </a:extLst>
          </p:cNvPr>
          <p:cNvSpPr txBox="1"/>
          <p:nvPr/>
        </p:nvSpPr>
        <p:spPr>
          <a:xfrm>
            <a:off x="7232823" y="3451806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690A9E9-BD8E-D378-1FA2-C6A9D23FA627}"/>
              </a:ext>
            </a:extLst>
          </p:cNvPr>
          <p:cNvSpPr/>
          <p:nvPr/>
        </p:nvSpPr>
        <p:spPr>
          <a:xfrm>
            <a:off x="7454665" y="4128531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CF8E2A8-79D9-3B4E-9F91-7BC6E66E2EA3}"/>
              </a:ext>
            </a:extLst>
          </p:cNvPr>
          <p:cNvGrpSpPr/>
          <p:nvPr/>
        </p:nvGrpSpPr>
        <p:grpSpPr>
          <a:xfrm>
            <a:off x="6710028" y="407250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14D9E1C7-5DC2-66C0-E575-638AFFE1256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C57880-A07D-414B-D68F-6BEFB1E33462}"/>
                  </a:ext>
                </a:extLst>
              </p:cNvPr>
              <p:cNvSpPr txBox="1"/>
              <p:nvPr/>
            </p:nvSpPr>
            <p:spPr>
              <a:xfrm>
                <a:off x="8780511" y="5400265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1C57880-A07D-414B-D68F-6BEFB1E3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11" y="5400265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11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F7FEE88B-1B6E-4718-F464-604D778E15CC}"/>
              </a:ext>
            </a:extLst>
          </p:cNvPr>
          <p:cNvSpPr txBox="1"/>
          <p:nvPr/>
        </p:nvSpPr>
        <p:spPr>
          <a:xfrm>
            <a:off x="6949629" y="5518550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B99502C-7E85-0FED-E6A9-557DD92F62BB}"/>
                  </a:ext>
                </a:extLst>
              </p:cNvPr>
              <p:cNvSpPr txBox="1"/>
              <p:nvPr/>
            </p:nvSpPr>
            <p:spPr>
              <a:xfrm>
                <a:off x="4097327" y="5505802"/>
                <a:ext cx="2349069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B99502C-7E85-0FED-E6A9-557DD92F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327" y="5505802"/>
                <a:ext cx="2349069" cy="1077218"/>
              </a:xfrm>
              <a:prstGeom prst="rect">
                <a:avLst/>
              </a:prstGeom>
              <a:blipFill>
                <a:blip r:embed="rId5"/>
                <a:stretch>
                  <a:fillRect l="-775" t="-1117" b="-5587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E76820-B96E-2318-AAC6-137B567C6229}"/>
              </a:ext>
            </a:extLst>
          </p:cNvPr>
          <p:cNvCxnSpPr>
            <a:cxnSpLocks/>
            <a:stCxn id="20" idx="0"/>
            <a:endCxn id="22" idx="3"/>
          </p:cNvCxnSpPr>
          <p:nvPr/>
        </p:nvCxnSpPr>
        <p:spPr>
          <a:xfrm flipH="1" flipV="1">
            <a:off x="3355378" y="4591389"/>
            <a:ext cx="1916484" cy="914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B35D0C5-3145-7FC0-A047-2E53B292E218}"/>
              </a:ext>
            </a:extLst>
          </p:cNvPr>
          <p:cNvSpPr/>
          <p:nvPr/>
        </p:nvSpPr>
        <p:spPr>
          <a:xfrm>
            <a:off x="3166954" y="4410291"/>
            <a:ext cx="188424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36D8A7-83C2-5AB7-BB84-8A74429B9054}"/>
              </a:ext>
            </a:extLst>
          </p:cNvPr>
          <p:cNvSpPr txBox="1"/>
          <p:nvPr/>
        </p:nvSpPr>
        <p:spPr>
          <a:xfrm>
            <a:off x="3171587" y="15725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T&amp; v =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expr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FE9C9D0-7464-C387-2C93-E662A1382ECB}"/>
              </a:ext>
            </a:extLst>
          </p:cNvPr>
          <p:cNvGrpSpPr/>
          <p:nvPr/>
        </p:nvGrpSpPr>
        <p:grpSpPr>
          <a:xfrm>
            <a:off x="1025232" y="4136952"/>
            <a:ext cx="1155192" cy="400110"/>
            <a:chOff x="2822448" y="3339786"/>
            <a:chExt cx="1155192" cy="40011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0EA94ED-A73F-B659-AC4C-CACB9F094089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96612CFB-02C8-13E0-05EA-014608C6FAA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129E97A-A153-4136-549F-D478D5AF1B83}"/>
                  </a:ext>
                </a:extLst>
              </p:cNvPr>
              <p:cNvSpPr txBox="1"/>
              <p:nvPr/>
            </p:nvSpPr>
            <p:spPr>
              <a:xfrm>
                <a:off x="8780511" y="5392480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129E97A-A153-4136-549F-D478D5AF1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11" y="5392480"/>
                <a:ext cx="1506268" cy="369332"/>
              </a:xfrm>
              <a:prstGeom prst="rect">
                <a:avLst/>
              </a:prstGeom>
              <a:blipFill>
                <a:blip r:embed="rId6"/>
                <a:stretch>
                  <a:fillRect l="-2811" t="-8065" b="-24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1643DC6E-4BCE-89AA-B7A1-12D106667E12}"/>
              </a:ext>
            </a:extLst>
          </p:cNvPr>
          <p:cNvSpPr txBox="1"/>
          <p:nvPr/>
        </p:nvSpPr>
        <p:spPr>
          <a:xfrm>
            <a:off x="7694487" y="4273206"/>
            <a:ext cx="472971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12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009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0.00091 0.0453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4537 L -2.08333E-7 0.12338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1" grpId="0" animBg="1"/>
      <p:bldP spid="12" grpId="0"/>
      <p:bldP spid="13" grpId="0"/>
      <p:bldP spid="14" grpId="0" animBg="1"/>
      <p:bldP spid="25" grpId="0" animBg="1"/>
      <p:bldP spid="26" grpId="0"/>
      <p:bldP spid="20" grpId="0" animBg="1"/>
      <p:bldP spid="22" grpId="0" animBg="1"/>
      <p:bldP spid="31" grpId="0" animBg="1"/>
      <p:bldP spid="31" grpId="1" animBg="1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B7D04-451A-3067-3088-348B0D5CE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Evolution of Memory States and Environments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2D882-BFDD-6B31-4D94-14021264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Environment mapping may change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B14490-243B-01EA-4335-40477B5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AB28533-5ED2-8F35-C3BB-38D7D5980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945" y="2090343"/>
            <a:ext cx="3971901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p(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b)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kumimoji="1" lang="en-US" altLang="zh-CN" b="1" dirty="0">
                <a:latin typeface="Consolas" panose="020B0609020204030204" pitchFamily="49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</a:rPr>
              <a:t> a = 4;        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kumimoji="1" lang="en-US" altLang="zh-CN" dirty="0">
                <a:latin typeface="Consolas" panose="020B0609020204030204" pitchFamily="49" charset="0"/>
              </a:rPr>
              <a:t>   </a:t>
            </a:r>
            <a:r>
              <a:rPr kumimoji="1" lang="en-US" altLang="zh-CN" dirty="0" err="1">
                <a:latin typeface="Consolas" panose="020B0609020204030204" pitchFamily="49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</a:rPr>
              <a:t> &lt;&lt; a &lt;&lt; b &lt;&lt; </a:t>
            </a:r>
            <a:r>
              <a:rPr kumimoji="1" lang="en-US" altLang="zh-CN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kumimoji="1"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endParaRPr kumimoji="1" lang="en-US" altLang="zh-CN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a = 2, b = 3;  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dirty="0">
                <a:latin typeface="Consolas" panose="020B0609020204030204" pitchFamily="49" charset="0"/>
              </a:rPr>
              <a:t>b &lt;&lt; </a:t>
            </a:r>
            <a:r>
              <a:rPr kumimoji="1" lang="en-US" altLang="zh-CN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 p(b);</a:t>
            </a:r>
          </a:p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  return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0;          </a:t>
            </a:r>
            <a:endParaRPr kumimoji="1" lang="en-US" altLang="zh-CN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65634F6-AB00-396A-73B2-195C2D971DB4}"/>
                  </a:ext>
                </a:extLst>
              </p:cNvPr>
              <p:cNvSpPr txBox="1"/>
              <p:nvPr/>
            </p:nvSpPr>
            <p:spPr>
              <a:xfrm>
                <a:off x="5754308" y="2797644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65634F6-AB00-396A-73B2-195C2D971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308" y="2797644"/>
                <a:ext cx="886289" cy="646331"/>
              </a:xfrm>
              <a:prstGeom prst="rect">
                <a:avLst/>
              </a:prstGeom>
              <a:blipFill>
                <a:blip r:embed="rId2"/>
                <a:stretch>
                  <a:fillRect l="-5442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894C808E-35F9-7523-7956-D9133380032C}"/>
              </a:ext>
            </a:extLst>
          </p:cNvPr>
          <p:cNvSpPr txBox="1"/>
          <p:nvPr/>
        </p:nvSpPr>
        <p:spPr>
          <a:xfrm>
            <a:off x="5282012" y="2358502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BE4E8CC-4C79-F779-9E80-8DB1A1B090F3}"/>
              </a:ext>
            </a:extLst>
          </p:cNvPr>
          <p:cNvGrpSpPr/>
          <p:nvPr/>
        </p:nvGrpSpPr>
        <p:grpSpPr>
          <a:xfrm>
            <a:off x="7337985" y="1391810"/>
            <a:ext cx="2553088" cy="2271198"/>
            <a:chOff x="6802946" y="1732468"/>
            <a:chExt cx="2553088" cy="2271198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1B29612-29B1-5CDE-690B-1E0BDC50CC9D}"/>
                </a:ext>
              </a:extLst>
            </p:cNvPr>
            <p:cNvSpPr txBox="1"/>
            <p:nvPr/>
          </p:nvSpPr>
          <p:spPr>
            <a:xfrm>
              <a:off x="7248308" y="1732468"/>
              <a:ext cx="1362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Stack</a:t>
              </a:r>
            </a:p>
            <a:p>
              <a:pPr algn="ctr"/>
              <a:r>
                <a:rPr lang="en-US" altLang="zh-CN" sz="2000" b="1" dirty="0"/>
                <a:t>Memory</a:t>
              </a:r>
              <a:endParaRPr lang="zh-CN" altLang="en-US" sz="2400" b="1" dirty="0"/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5E747732-C947-53C6-31CE-7CC1F7157168}"/>
                </a:ext>
              </a:extLst>
            </p:cNvPr>
            <p:cNvSpPr/>
            <p:nvPr/>
          </p:nvSpPr>
          <p:spPr>
            <a:xfrm>
              <a:off x="7376283" y="2458272"/>
              <a:ext cx="1234317" cy="154539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69FCD00-D312-9A8F-0D2D-F1121FB6226D}"/>
                </a:ext>
              </a:extLst>
            </p:cNvPr>
            <p:cNvSpPr/>
            <p:nvPr/>
          </p:nvSpPr>
          <p:spPr>
            <a:xfrm>
              <a:off x="7610308" y="2602464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2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8CCF3AE-329C-EF4E-30EF-EB7A77DAD0C7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main</a:t>
              </a:r>
              <a:endParaRPr lang="zh-CN" altLang="en-US" dirty="0"/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ECFB708-032F-6DCA-40B5-2384B6185887}"/>
                </a:ext>
              </a:extLst>
            </p:cNvPr>
            <p:cNvCxnSpPr>
              <a:cxnSpLocks/>
            </p:cNvCxnSpPr>
            <p:nvPr/>
          </p:nvCxnSpPr>
          <p:spPr>
            <a:xfrm>
              <a:off x="7130298" y="2607457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29CAFFA-62B4-6522-8A2A-43961D5EF023}"/>
                    </a:ext>
                  </a:extLst>
                </p:cNvPr>
                <p:cNvSpPr txBox="1"/>
                <p:nvPr/>
              </p:nvSpPr>
              <p:spPr>
                <a:xfrm>
                  <a:off x="6802946" y="2417798"/>
                  <a:ext cx="323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1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729CAFFA-62B4-6522-8A2A-43961D5EF0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946" y="2417798"/>
                  <a:ext cx="323250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5660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656E93D-1588-B7D1-F6C5-017C79C12C24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7151880" y="3561204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4A0D84A-1580-6146-C2D1-6E1D14B35531}"/>
                    </a:ext>
                  </a:extLst>
                </p:cNvPr>
                <p:cNvSpPr txBox="1"/>
                <p:nvPr/>
              </p:nvSpPr>
              <p:spPr>
                <a:xfrm>
                  <a:off x="6832676" y="3365875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4A0D84A-1580-6146-C2D1-6E1D14B35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2676" y="3365875"/>
                  <a:ext cx="39033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A31802F-F7E9-949D-DA01-B9BAC28C6606}"/>
                </a:ext>
              </a:extLst>
            </p:cNvPr>
            <p:cNvSpPr/>
            <p:nvPr/>
          </p:nvSpPr>
          <p:spPr>
            <a:xfrm>
              <a:off x="7610308" y="3295231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669C7335-05DA-344D-B2DC-C4CC07452178}"/>
              </a:ext>
            </a:extLst>
          </p:cNvPr>
          <p:cNvGrpSpPr/>
          <p:nvPr/>
        </p:nvGrpSpPr>
        <p:grpSpPr>
          <a:xfrm>
            <a:off x="7334056" y="4241753"/>
            <a:ext cx="2553088" cy="1585868"/>
            <a:chOff x="6802946" y="2417798"/>
            <a:chExt cx="2553088" cy="1585868"/>
          </a:xfrm>
        </p:grpSpPr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16094039-9A3D-0E23-19F3-EC1564D1D3CE}"/>
                </a:ext>
              </a:extLst>
            </p:cNvPr>
            <p:cNvSpPr/>
            <p:nvPr/>
          </p:nvSpPr>
          <p:spPr>
            <a:xfrm>
              <a:off x="7376283" y="2458272"/>
              <a:ext cx="1234317" cy="154539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9E3B769-FD3B-9023-7550-6EF413AC4627}"/>
                </a:ext>
              </a:extLst>
            </p:cNvPr>
            <p:cNvSpPr/>
            <p:nvPr/>
          </p:nvSpPr>
          <p:spPr>
            <a:xfrm>
              <a:off x="7610308" y="2602464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BE1C6A4-E950-C7E4-87D2-7D734217008E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</a:t>
              </a:r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6D80F70-4C7F-5E63-4F65-1B0F30D22402}"/>
                </a:ext>
              </a:extLst>
            </p:cNvPr>
            <p:cNvCxnSpPr>
              <a:cxnSpLocks/>
            </p:cNvCxnSpPr>
            <p:nvPr/>
          </p:nvCxnSpPr>
          <p:spPr>
            <a:xfrm>
              <a:off x="7130298" y="2607457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2735BEC-E89C-3760-2C9D-5D1DAFF0E592}"/>
                    </a:ext>
                  </a:extLst>
                </p:cNvPr>
                <p:cNvSpPr txBox="1"/>
                <p:nvPr/>
              </p:nvSpPr>
              <p:spPr>
                <a:xfrm>
                  <a:off x="6802946" y="2417798"/>
                  <a:ext cx="323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800" b="1" dirty="0"/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2735BEC-E89C-3760-2C9D-5D1DAFF0E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946" y="2417798"/>
                  <a:ext cx="32325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660" b="-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615A547C-BD9C-1B9F-6171-A022BCFEF03E}"/>
                </a:ext>
              </a:extLst>
            </p:cNvPr>
            <p:cNvCxnSpPr>
              <a:cxnSpLocks/>
            </p:cNvCxnSpPr>
            <p:nvPr/>
          </p:nvCxnSpPr>
          <p:spPr>
            <a:xfrm>
              <a:off x="7178055" y="3287859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A97E159-528B-8854-8C25-A912B48A3E96}"/>
                    </a:ext>
                  </a:extLst>
                </p:cNvPr>
                <p:cNvSpPr txBox="1"/>
                <p:nvPr/>
              </p:nvSpPr>
              <p:spPr>
                <a:xfrm>
                  <a:off x="6858851" y="3092530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AA97E159-528B-8854-8C25-A912B48A3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851" y="3092530"/>
                  <a:ext cx="39033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28F0227-36C8-EC87-B5B9-604D052F11DC}"/>
                </a:ext>
              </a:extLst>
            </p:cNvPr>
            <p:cNvSpPr/>
            <p:nvPr/>
          </p:nvSpPr>
          <p:spPr>
            <a:xfrm>
              <a:off x="7610308" y="3295231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4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DCF7E99-1868-90E8-D78F-3F8BBA83A6DD}"/>
              </a:ext>
            </a:extLst>
          </p:cNvPr>
          <p:cNvGrpSpPr/>
          <p:nvPr/>
        </p:nvGrpSpPr>
        <p:grpSpPr>
          <a:xfrm>
            <a:off x="533977" y="5118728"/>
            <a:ext cx="1155192" cy="400110"/>
            <a:chOff x="2822448" y="3339786"/>
            <a:chExt cx="1155192" cy="400110"/>
          </a:xfrm>
        </p:grpSpPr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E7D1653-4795-B80C-7279-6F55496E857B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87834B67-876B-91D5-3C4A-F80C125D3C3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2E4537F0-3F9E-25DB-DA6C-9D31CF6645F7}"/>
              </a:ext>
            </a:extLst>
          </p:cNvPr>
          <p:cNvCxnSpPr>
            <a:cxnSpLocks/>
            <a:stCxn id="28" idx="2"/>
            <a:endCxn id="54" idx="0"/>
          </p:cNvCxnSpPr>
          <p:nvPr/>
        </p:nvCxnSpPr>
        <p:spPr>
          <a:xfrm flipH="1">
            <a:off x="8524552" y="3663008"/>
            <a:ext cx="3929" cy="6192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F7970F9-9847-139D-1FCE-33297D6DBD0F}"/>
                  </a:ext>
                </a:extLst>
              </p:cNvPr>
              <p:cNvSpPr txBox="1"/>
              <p:nvPr/>
            </p:nvSpPr>
            <p:spPr>
              <a:xfrm>
                <a:off x="5768277" y="4916485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6F7970F9-9847-139D-1FCE-33297D6DB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8277" y="4916485"/>
                <a:ext cx="886289" cy="646331"/>
              </a:xfrm>
              <a:prstGeom prst="rect">
                <a:avLst/>
              </a:prstGeom>
              <a:blipFill>
                <a:blip r:embed="rId7"/>
                <a:stretch>
                  <a:fillRect l="-4730"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85704B5C-2743-D647-E587-A9B89E40FC79}"/>
              </a:ext>
            </a:extLst>
          </p:cNvPr>
          <p:cNvSpPr txBox="1"/>
          <p:nvPr/>
        </p:nvSpPr>
        <p:spPr>
          <a:xfrm>
            <a:off x="5295981" y="4477343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5430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96296E-6 L -0.00131 -0.28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1 -0.28055 L -0.00131 0.0407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06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/>
      <p:bldP spid="25" grpId="1"/>
      <p:bldP spid="71" grpId="0" animBg="1"/>
      <p:bldP spid="71" grpId="1" animBg="1"/>
      <p:bldP spid="72" grpId="0"/>
      <p:bldP spid="7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Basics of Memory</a:t>
            </a:r>
          </a:p>
          <a:p>
            <a:r>
              <a:rPr lang="en-US" altLang="zh-CN" dirty="0"/>
              <a:t>L-values and R-values</a:t>
            </a:r>
          </a:p>
          <a:p>
            <a:r>
              <a:rPr lang="en-US" altLang="zh-CN" dirty="0"/>
              <a:t>Pointers</a:t>
            </a:r>
          </a:p>
          <a:p>
            <a:r>
              <a:rPr lang="en-US" altLang="zh-CN" dirty="0"/>
              <a:t>Arrays</a:t>
            </a:r>
          </a:p>
          <a:p>
            <a:r>
              <a:rPr lang="en-US" altLang="zh-CN" dirty="0"/>
              <a:t>C-Style Strings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53664-3916-4FBF-8444-2147B676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Evolution of Environments with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56613-840F-4DB3-9410-67CB5CF8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FCF9B0-CC14-45DD-A211-CC2D5AE2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979483-0783-45D6-AA67-B3465C60B490}"/>
              </a:ext>
            </a:extLst>
          </p:cNvPr>
          <p:cNvSpPr txBox="1"/>
          <p:nvPr/>
        </p:nvSpPr>
        <p:spPr>
          <a:xfrm>
            <a:off x="1850276" y="1684113"/>
            <a:ext cx="35522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Swap two integers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swap(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&amp; a,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&amp;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temp = 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 = 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b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int</a:t>
            </a:r>
            <a:r>
              <a:rPr lang="es-ES" altLang="zh-CN" dirty="0">
                <a:latin typeface="Consolas" panose="020B0609020204030204" pitchFamily="49" charset="0"/>
              </a:rPr>
              <a:t> a = 3, b = 5;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swap(a, b);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return</a:t>
            </a:r>
            <a:r>
              <a:rPr lang="es-E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19EEC59-FAF4-4228-9FD3-035E10520E6A}"/>
              </a:ext>
            </a:extLst>
          </p:cNvPr>
          <p:cNvGrpSpPr/>
          <p:nvPr/>
        </p:nvGrpSpPr>
        <p:grpSpPr>
          <a:xfrm>
            <a:off x="7330508" y="1391810"/>
            <a:ext cx="2560565" cy="2271198"/>
            <a:chOff x="6795469" y="1732468"/>
            <a:chExt cx="2560565" cy="227119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8EBE133-88C9-425D-B80A-3B145C71458D}"/>
                </a:ext>
              </a:extLst>
            </p:cNvPr>
            <p:cNvSpPr txBox="1"/>
            <p:nvPr/>
          </p:nvSpPr>
          <p:spPr>
            <a:xfrm>
              <a:off x="7248308" y="1732468"/>
              <a:ext cx="1362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Stack</a:t>
              </a:r>
            </a:p>
            <a:p>
              <a:pPr algn="ctr"/>
              <a:r>
                <a:rPr lang="en-US" altLang="zh-CN" sz="2000" b="1" dirty="0"/>
                <a:t>Memory</a:t>
              </a:r>
              <a:endParaRPr lang="zh-CN" altLang="en-US" sz="2400" b="1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628D764-9846-4761-8E00-D3BB80307186}"/>
                </a:ext>
              </a:extLst>
            </p:cNvPr>
            <p:cNvSpPr/>
            <p:nvPr/>
          </p:nvSpPr>
          <p:spPr>
            <a:xfrm>
              <a:off x="7376283" y="2458272"/>
              <a:ext cx="1234317" cy="154539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471371D-B1EA-41A7-A5DD-30B22BAEF939}"/>
                </a:ext>
              </a:extLst>
            </p:cNvPr>
            <p:cNvSpPr/>
            <p:nvPr/>
          </p:nvSpPr>
          <p:spPr>
            <a:xfrm>
              <a:off x="7610308" y="2602464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33F72E6-F928-4D90-A651-66D44755677C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main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B11C261-BD7C-4C09-879C-28F4EE34BD9C}"/>
                </a:ext>
              </a:extLst>
            </p:cNvPr>
            <p:cNvCxnSpPr>
              <a:cxnSpLocks/>
            </p:cNvCxnSpPr>
            <p:nvPr/>
          </p:nvCxnSpPr>
          <p:spPr>
            <a:xfrm>
              <a:off x="7118719" y="2602464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852DFF4-7239-4C2D-9E64-9C5C2FD8816B}"/>
                    </a:ext>
                  </a:extLst>
                </p:cNvPr>
                <p:cNvSpPr txBox="1"/>
                <p:nvPr/>
              </p:nvSpPr>
              <p:spPr>
                <a:xfrm>
                  <a:off x="6795469" y="2417798"/>
                  <a:ext cx="323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852DFF4-7239-4C2D-9E64-9C5C2FD88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5469" y="2417798"/>
                  <a:ext cx="323250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256AD76-5472-4E41-A7F9-20A2C3F14DC4}"/>
                </a:ext>
              </a:extLst>
            </p:cNvPr>
            <p:cNvCxnSpPr>
              <a:cxnSpLocks/>
            </p:cNvCxnSpPr>
            <p:nvPr/>
          </p:nvCxnSpPr>
          <p:spPr>
            <a:xfrm>
              <a:off x="7147069" y="3313728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6BBE997-8DE9-45B3-A751-09EA536B9C65}"/>
                    </a:ext>
                  </a:extLst>
                </p:cNvPr>
                <p:cNvSpPr txBox="1"/>
                <p:nvPr/>
              </p:nvSpPr>
              <p:spPr>
                <a:xfrm>
                  <a:off x="6827865" y="3118399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6BBE997-8DE9-45B3-A751-09EA536B9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7865" y="3118399"/>
                  <a:ext cx="3903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A6C5030-9948-420E-A5DF-ABDD08133075}"/>
                </a:ext>
              </a:extLst>
            </p:cNvPr>
            <p:cNvSpPr/>
            <p:nvPr/>
          </p:nvSpPr>
          <p:spPr>
            <a:xfrm>
              <a:off x="7610308" y="3295231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306BFF3-0DA3-4EEC-A9F1-964146898C65}"/>
              </a:ext>
            </a:extLst>
          </p:cNvPr>
          <p:cNvGrpSpPr/>
          <p:nvPr/>
        </p:nvGrpSpPr>
        <p:grpSpPr>
          <a:xfrm>
            <a:off x="7911322" y="3663008"/>
            <a:ext cx="1979751" cy="2173454"/>
            <a:chOff x="7376283" y="3663008"/>
            <a:chExt cx="1979751" cy="2173454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DCCA2C2-9852-42E9-850E-44FDC124D28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7993442" y="3663008"/>
              <a:ext cx="15253" cy="14082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50EDF7D-42CF-4D30-9891-1AC03030024B}"/>
                </a:ext>
              </a:extLst>
            </p:cNvPr>
            <p:cNvSpPr/>
            <p:nvPr/>
          </p:nvSpPr>
          <p:spPr>
            <a:xfrm>
              <a:off x="7376283" y="5071293"/>
              <a:ext cx="1264823" cy="765169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0919818-4EE1-4D4A-ABCC-D88A5A44CD66}"/>
                </a:ext>
              </a:extLst>
            </p:cNvPr>
            <p:cNvSpPr txBox="1"/>
            <p:nvPr/>
          </p:nvSpPr>
          <p:spPr>
            <a:xfrm>
              <a:off x="8610600" y="5115796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swap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A26BEBE-81FA-40C0-8C54-2E282581737F}"/>
                </a:ext>
              </a:extLst>
            </p:cNvPr>
            <p:cNvSpPr/>
            <p:nvPr/>
          </p:nvSpPr>
          <p:spPr>
            <a:xfrm>
              <a:off x="7604369" y="5191900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FBD2951-30A8-4A13-9163-CDB9E9A3D466}"/>
              </a:ext>
            </a:extLst>
          </p:cNvPr>
          <p:cNvGrpSpPr/>
          <p:nvPr/>
        </p:nvGrpSpPr>
        <p:grpSpPr>
          <a:xfrm>
            <a:off x="1248371" y="4713109"/>
            <a:ext cx="1155192" cy="400110"/>
            <a:chOff x="2822448" y="3339786"/>
            <a:chExt cx="1155192" cy="400110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FA376D1-143F-44E4-AFAB-9AFC64F7D050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B6580B8-7421-4980-95E6-4141F1C0840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162A703-BEF6-D20A-915C-CC1211BB5F2B}"/>
                  </a:ext>
                </a:extLst>
              </p:cNvPr>
              <p:cNvSpPr txBox="1"/>
              <p:nvPr/>
            </p:nvSpPr>
            <p:spPr>
              <a:xfrm>
                <a:off x="5911318" y="2751364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162A703-BEF6-D20A-915C-CC1211BB5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318" y="2751364"/>
                <a:ext cx="886289" cy="646331"/>
              </a:xfrm>
              <a:prstGeom prst="rect">
                <a:avLst/>
              </a:prstGeom>
              <a:blipFill>
                <a:blip r:embed="rId4"/>
                <a:stretch>
                  <a:fillRect l="-5442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F214D802-165D-5AA8-39BB-7941DA916967}"/>
              </a:ext>
            </a:extLst>
          </p:cNvPr>
          <p:cNvSpPr txBox="1"/>
          <p:nvPr/>
        </p:nvSpPr>
        <p:spPr>
          <a:xfrm>
            <a:off x="5439022" y="2312222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5B7CDE1-D6BD-774D-24FD-08F86384431C}"/>
              </a:ext>
            </a:extLst>
          </p:cNvPr>
          <p:cNvCxnSpPr>
            <a:cxnSpLocks/>
          </p:cNvCxnSpPr>
          <p:nvPr/>
        </p:nvCxnSpPr>
        <p:spPr>
          <a:xfrm>
            <a:off x="7669204" y="5191900"/>
            <a:ext cx="491970" cy="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EF8A62-CD3D-4AED-A244-DDADE38CABB5}"/>
                  </a:ext>
                </a:extLst>
              </p:cNvPr>
              <p:cNvSpPr txBox="1"/>
              <p:nvPr/>
            </p:nvSpPr>
            <p:spPr>
              <a:xfrm>
                <a:off x="7345954" y="5007234"/>
                <a:ext cx="323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EF8A62-CD3D-4AED-A244-DDADE38CA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954" y="5007234"/>
                <a:ext cx="323250" cy="369332"/>
              </a:xfrm>
              <a:prstGeom prst="rect">
                <a:avLst/>
              </a:prstGeom>
              <a:blipFill>
                <a:blip r:embed="rId5"/>
                <a:stretch>
                  <a:fillRect r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9C3076-0C08-1407-E3AA-8D6D05074D8C}"/>
                  </a:ext>
                </a:extLst>
              </p:cNvPr>
              <p:cNvSpPr txBox="1"/>
              <p:nvPr/>
            </p:nvSpPr>
            <p:spPr>
              <a:xfrm>
                <a:off x="5935578" y="4982974"/>
                <a:ext cx="1206209" cy="95000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temp: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F9C3076-0C08-1407-E3AA-8D6D05074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78" y="4982974"/>
                <a:ext cx="1206209" cy="950004"/>
              </a:xfrm>
              <a:prstGeom prst="rect">
                <a:avLst/>
              </a:prstGeom>
              <a:blipFill>
                <a:blip r:embed="rId6"/>
                <a:stretch>
                  <a:fillRect l="-4000" t="-2532" b="-632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E9E3407F-3782-A948-D3F8-0345ED85BF55}"/>
              </a:ext>
            </a:extLst>
          </p:cNvPr>
          <p:cNvSpPr txBox="1"/>
          <p:nvPr/>
        </p:nvSpPr>
        <p:spPr>
          <a:xfrm>
            <a:off x="5463282" y="4543832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65960F3-6E20-EC2A-EF35-C859913C158E}"/>
              </a:ext>
            </a:extLst>
          </p:cNvPr>
          <p:cNvSpPr txBox="1"/>
          <p:nvPr/>
        </p:nvSpPr>
        <p:spPr>
          <a:xfrm>
            <a:off x="8349238" y="5223044"/>
            <a:ext cx="30443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9FA20F0-1683-A915-F0EE-9CA4742497FE}"/>
              </a:ext>
            </a:extLst>
          </p:cNvPr>
          <p:cNvSpPr txBox="1"/>
          <p:nvPr/>
        </p:nvSpPr>
        <p:spPr>
          <a:xfrm>
            <a:off x="8376265" y="2305270"/>
            <a:ext cx="30443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891D219-9676-4C6E-68AB-9F31D4D270CD}"/>
              </a:ext>
            </a:extLst>
          </p:cNvPr>
          <p:cNvSpPr txBox="1"/>
          <p:nvPr/>
        </p:nvSpPr>
        <p:spPr>
          <a:xfrm>
            <a:off x="8389747" y="2994399"/>
            <a:ext cx="30443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L 0.00156 -0.329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165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32987 L 0.00156 -0.28288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28288 L 0.00156 -0.2419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3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2419 L 0.00208 -0.19931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13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-0.19931 L -0.00091 0.040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1199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/>
      <p:bldP spid="35" grpId="1"/>
      <p:bldP spid="39" grpId="0"/>
      <p:bldP spid="39" grpId="1"/>
      <p:bldP spid="40" grpId="0" animBg="1"/>
      <p:bldP spid="40" grpId="1" animBg="1"/>
      <p:bldP spid="41" grpId="0"/>
      <p:bldP spid="41" grpId="1"/>
      <p:bldP spid="36" grpId="0" animBg="1"/>
      <p:bldP spid="36" grpId="1" animBg="1"/>
      <p:bldP spid="37" grpId="0" animBg="1"/>
      <p:bldP spid="4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305158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84EA76-5B56-6363-66C8-EAD93CF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D1D2D1E-3E90-8973-A88B-C7E95BE53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Pointers</a:t>
                </a:r>
                <a:r>
                  <a:rPr lang="en-US" altLang="zh-CN" dirty="0"/>
                  <a:t>: memory addresses as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R-values</a:t>
                </a:r>
              </a:p>
              <a:p>
                <a:pPr lvl="1"/>
                <a:r>
                  <a:rPr lang="en-US" altLang="zh-CN" b="1" dirty="0"/>
                  <a:t>Value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b="1" dirty="0"/>
                  <a:t>Type</a:t>
                </a:r>
                <a:r>
                  <a:rPr lang="en-US" altLang="zh-CN" dirty="0"/>
                  <a:t>: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</a:t>
                </a:r>
                <a:r>
                  <a:rPr lang="en-US" altLang="zh-CN" dirty="0"/>
                  <a:t>  (the data value stored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is of type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b="1" dirty="0"/>
                  <a:t>Size</a:t>
                </a:r>
                <a:r>
                  <a:rPr lang="en-US" altLang="zh-CN" dirty="0"/>
                  <a:t>: 4 bytes (32-bit machine) or 8 bytes (64-bit machine)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A pointer points to an L-value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D1D2D1E-3E90-8973-A88B-C7E95BE53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6B3133-927B-A9AD-01AF-EFE21F0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73CDFF-E293-2D2F-0435-96E5D658E2F9}"/>
              </a:ext>
            </a:extLst>
          </p:cNvPr>
          <p:cNvSpPr/>
          <p:nvPr/>
        </p:nvSpPr>
        <p:spPr>
          <a:xfrm>
            <a:off x="6232809" y="3842108"/>
            <a:ext cx="2311116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F7799C2-AF14-4880-EC80-1F2016D94C92}"/>
              </a:ext>
            </a:extLst>
          </p:cNvPr>
          <p:cNvGrpSpPr/>
          <p:nvPr/>
        </p:nvGrpSpPr>
        <p:grpSpPr>
          <a:xfrm>
            <a:off x="5207068" y="3584861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F27BF41-5E9E-7F11-F0AB-0246C6939C31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F27BF41-5E9E-7F11-F0AB-0246C6939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90B6E44-5FA4-EB3B-D162-DFCBD5DD92E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83376C-5A9D-E678-466A-93E81D7977C7}"/>
                  </a:ext>
                </a:extLst>
              </p:cNvPr>
              <p:cNvSpPr txBox="1"/>
              <p:nvPr/>
            </p:nvSpPr>
            <p:spPr>
              <a:xfrm>
                <a:off x="6270909" y="4699477"/>
                <a:ext cx="2273016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An L-value at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Value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/>
                  <a:t>Size</a:t>
                </a:r>
                <a:r>
                  <a:rPr lang="en-US" altLang="zh-CN" sz="2000" dirty="0"/>
                  <a:t>: size of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983376C-5A9D-E678-466A-93E81D797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909" y="4699477"/>
                <a:ext cx="2273016" cy="1077218"/>
              </a:xfrm>
              <a:prstGeom prst="rect">
                <a:avLst/>
              </a:prstGeom>
              <a:blipFill>
                <a:blip r:embed="rId5"/>
                <a:stretch>
                  <a:fillRect l="-2667" b="-8939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3C37048-7167-8525-6C68-8CABEA2080E8}"/>
                  </a:ext>
                </a:extLst>
              </p:cNvPr>
              <p:cNvSpPr txBox="1"/>
              <p:nvPr/>
            </p:nvSpPr>
            <p:spPr>
              <a:xfrm>
                <a:off x="1753964" y="4684594"/>
                <a:ext cx="3155882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A pointer R-value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tx1"/>
                    </a:solidFill>
                  </a:rPr>
                  <a:t>Value type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Consolas" panose="020B0609020204030204" pitchFamily="49" charset="0"/>
                  </a:rPr>
                  <a:t>Size</a:t>
                </a:r>
                <a:r>
                  <a:rPr lang="en-US" altLang="zh-CN" sz="2000" dirty="0">
                    <a:latin typeface="Consolas" panose="020B0609020204030204" pitchFamily="49" charset="0"/>
                  </a:rPr>
                  <a:t>: 4 or 8 bytes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3C37048-7167-8525-6C68-8CABEA208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964" y="4684594"/>
                <a:ext cx="3155882" cy="1077218"/>
              </a:xfrm>
              <a:prstGeom prst="rect">
                <a:avLst/>
              </a:prstGeom>
              <a:blipFill>
                <a:blip r:embed="rId6"/>
                <a:stretch>
                  <a:fillRect l="-1927" b="-8380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大括号 32">
            <a:extLst>
              <a:ext uri="{FF2B5EF4-FFF2-40B4-BE49-F238E27FC236}">
                <a16:creationId xmlns:a16="http://schemas.microsoft.com/office/drawing/2014/main" id="{0CA06A1F-64ED-04BD-8531-A6373C3A12DC}"/>
              </a:ext>
            </a:extLst>
          </p:cNvPr>
          <p:cNvSpPr/>
          <p:nvPr/>
        </p:nvSpPr>
        <p:spPr>
          <a:xfrm rot="5400000">
            <a:off x="7296963" y="2595145"/>
            <a:ext cx="182808" cy="2311116"/>
          </a:xfrm>
          <a:prstGeom prst="leftBrace">
            <a:avLst>
              <a:gd name="adj1" fmla="val 49784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DEA1DC3-D14B-FC77-8778-84D4585E0B26}"/>
              </a:ext>
            </a:extLst>
          </p:cNvPr>
          <p:cNvSpPr txBox="1"/>
          <p:nvPr/>
        </p:nvSpPr>
        <p:spPr>
          <a:xfrm>
            <a:off x="6822598" y="3289967"/>
            <a:ext cx="23262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size of T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009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  <p:bldP spid="33" grpId="0" animBg="1"/>
      <p:bldP spid="3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384EA76-5B56-6363-66C8-EAD93CF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Variables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1D2D1E-3E90-8973-A88B-C7E95BE5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r>
              <a:rPr lang="en-US" altLang="zh-CN" dirty="0"/>
              <a:t>By defining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*p</a:t>
            </a:r>
            <a:r>
              <a:rPr lang="en-US" altLang="zh-CN" dirty="0"/>
              <a:t>, we denote </a:t>
            </a:r>
          </a:p>
          <a:p>
            <a:pPr lvl="1"/>
            <a:r>
              <a:rPr lang="en-US" altLang="zh-CN" dirty="0"/>
              <a:t>an L-value storing </a:t>
            </a:r>
            <a:r>
              <a:rPr lang="en-US" altLang="zh-CN" b="1" dirty="0"/>
              <a:t>pointers of type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dirty="0"/>
              <a:t> will be created at the right time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will be mapped to </a:t>
            </a:r>
            <a:r>
              <a:rPr lang="en-US" altLang="zh-CN" dirty="0">
                <a:solidFill>
                  <a:srgbClr val="FF0000"/>
                </a:solidFill>
              </a:rPr>
              <a:t>address </a:t>
            </a:r>
            <a:r>
              <a:rPr lang="en-US" altLang="zh-CN" dirty="0"/>
              <a:t>of that value</a:t>
            </a:r>
            <a:endParaRPr lang="zh-CN" alt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6B3133-927B-A9AD-01AF-EFE21F0C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D55E4DA-C5E8-15B2-AC86-E439FE67BC42}"/>
                  </a:ext>
                </a:extLst>
              </p:cNvPr>
              <p:cNvSpPr/>
              <p:nvPr/>
            </p:nvSpPr>
            <p:spPr>
              <a:xfrm>
                <a:off x="3249704" y="3975145"/>
                <a:ext cx="911495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2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7D55E4DA-C5E8-15B2-AC86-E439FE67B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704" y="3975145"/>
                <a:ext cx="911495" cy="531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A3EF541A-FE4F-FCB6-6F0E-482F304EFFFC}"/>
              </a:ext>
            </a:extLst>
          </p:cNvPr>
          <p:cNvGrpSpPr/>
          <p:nvPr/>
        </p:nvGrpSpPr>
        <p:grpSpPr>
          <a:xfrm>
            <a:off x="2348120" y="3819419"/>
            <a:ext cx="928397" cy="427618"/>
            <a:chOff x="3049243" y="3371639"/>
            <a:chExt cx="928397" cy="4276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276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1EA75B4A-18EF-DB5E-0AD3-9B08BF0F8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27618"/>
                </a:xfrm>
                <a:prstGeom prst="rect">
                  <a:avLst/>
                </a:prstGeom>
                <a:blipFill>
                  <a:blip r:embed="rId4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730B9CFF-F162-33AB-14BF-42F3AC8AB2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B2A63FA-6014-EF96-B01F-E71051F1BA9A}"/>
              </a:ext>
            </a:extLst>
          </p:cNvPr>
          <p:cNvSpPr txBox="1"/>
          <p:nvPr/>
        </p:nvSpPr>
        <p:spPr>
          <a:xfrm>
            <a:off x="3718859" y="1397866"/>
            <a:ext cx="475428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Defines a pointer variable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*&lt;name1&gt;, *&lt;name2&gt;, …;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75D199-C57F-685E-D20C-5AACFD8AAA62}"/>
              </a:ext>
            </a:extLst>
          </p:cNvPr>
          <p:cNvSpPr/>
          <p:nvPr/>
        </p:nvSpPr>
        <p:spPr>
          <a:xfrm>
            <a:off x="6415195" y="3962424"/>
            <a:ext cx="2057944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D061EAF-E746-6AC5-377F-44988B0B4F2F}"/>
              </a:ext>
            </a:extLst>
          </p:cNvPr>
          <p:cNvGrpSpPr/>
          <p:nvPr/>
        </p:nvGrpSpPr>
        <p:grpSpPr>
          <a:xfrm>
            <a:off x="5389454" y="3705177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30090FC-FB54-1DBA-33BC-287F0BFA09BB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30090FC-FB54-1DBA-33BC-287F0BFA0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2BE917A-E22A-BE9A-B126-AFAFC6B2B317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922F47-86DD-FA62-775D-A8AB2DF8997D}"/>
                  </a:ext>
                </a:extLst>
              </p:cNvPr>
              <p:cNvSpPr txBox="1"/>
              <p:nvPr/>
            </p:nvSpPr>
            <p:spPr>
              <a:xfrm>
                <a:off x="6453295" y="4819792"/>
                <a:ext cx="2057944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An L-value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size of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922F47-86DD-FA62-775D-A8AB2DF89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295" y="4819792"/>
                <a:ext cx="2057944" cy="861774"/>
              </a:xfrm>
              <a:prstGeom prst="rect">
                <a:avLst/>
              </a:prstGeom>
              <a:blipFill>
                <a:blip r:embed="rId6"/>
                <a:stretch>
                  <a:fillRect l="-1475" b="-7692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3F55B3C-A5AD-6BA9-EFF4-BADA5C622EFB}"/>
              </a:ext>
            </a:extLst>
          </p:cNvPr>
          <p:cNvCxnSpPr>
            <a:cxnSpLocks/>
          </p:cNvCxnSpPr>
          <p:nvPr/>
        </p:nvCxnSpPr>
        <p:spPr>
          <a:xfrm>
            <a:off x="6415195" y="3443201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42110DF-AC15-A259-18A2-0409E1169EDF}"/>
                  </a:ext>
                </a:extLst>
              </p:cNvPr>
              <p:cNvSpPr txBox="1"/>
              <p:nvPr/>
            </p:nvSpPr>
            <p:spPr>
              <a:xfrm>
                <a:off x="2202370" y="4819793"/>
                <a:ext cx="3481978" cy="1130053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 pointer L-value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sz="1600" b="1" dirty="0"/>
                  <a:t>: </a:t>
                </a:r>
                <a:r>
                  <a:rPr lang="en-US" altLang="zh-CN" sz="16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Value</a:t>
                </a:r>
                <a:r>
                  <a:rPr lang="en-US" altLang="zh-CN" sz="1600" b="1" dirty="0"/>
                  <a:t>: 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onsolas" panose="020B0609020204030204" pitchFamily="49" charset="0"/>
                  </a:rPr>
                  <a:t>Type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onsolas" panose="020B0609020204030204" pitchFamily="49" charset="0"/>
                  </a:rPr>
                  <a:t>Size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: 4 or 8 bytes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42110DF-AC15-A259-18A2-0409E1169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70" y="4819793"/>
                <a:ext cx="3481978" cy="1130053"/>
              </a:xfrm>
              <a:prstGeom prst="rect">
                <a:avLst/>
              </a:prstGeom>
              <a:blipFill>
                <a:blip r:embed="rId7"/>
                <a:stretch>
                  <a:fillRect l="-698" t="-1070" b="-5348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75459CC-5834-22EF-EC7D-40991F9B53E8}"/>
              </a:ext>
            </a:extLst>
          </p:cNvPr>
          <p:cNvCxnSpPr>
            <a:cxnSpLocks/>
          </p:cNvCxnSpPr>
          <p:nvPr/>
        </p:nvCxnSpPr>
        <p:spPr>
          <a:xfrm flipV="1">
            <a:off x="3718859" y="3429000"/>
            <a:ext cx="0" cy="533424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00C4BD6-2462-92C8-31BB-FC46BD5DCA04}"/>
              </a:ext>
            </a:extLst>
          </p:cNvPr>
          <p:cNvCxnSpPr>
            <a:cxnSpLocks/>
          </p:cNvCxnSpPr>
          <p:nvPr/>
        </p:nvCxnSpPr>
        <p:spPr>
          <a:xfrm>
            <a:off x="3718859" y="3437578"/>
            <a:ext cx="2696336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4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13" grpId="0" animBg="1"/>
      <p:bldP spid="20" grpId="0" animBg="1"/>
      <p:bldP spid="2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E9E93-F042-B105-32D2-BCA1215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56D4C4-F5B4-5084-1F91-934B3967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Pointer variables </a:t>
            </a:r>
            <a:r>
              <a:rPr lang="en-US" altLang="zh-CN" dirty="0"/>
              <a:t>functions like regular variables </a:t>
            </a:r>
          </a:p>
          <a:p>
            <a:pPr lvl="1"/>
            <a:r>
              <a:rPr lang="en-US" altLang="zh-CN" dirty="0"/>
              <a:t>L-values being pointed to are determined by the variable types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E75E81-69CF-4BC2-545C-A74C7A5A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46AC9E-499F-94E4-D63A-0FF738D87DF2}"/>
              </a:ext>
            </a:extLst>
          </p:cNvPr>
          <p:cNvSpPr/>
          <p:nvPr/>
        </p:nvSpPr>
        <p:spPr>
          <a:xfrm>
            <a:off x="6026469" y="4116155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1373469-FB85-B666-CFBA-6FD3B76638A9}"/>
              </a:ext>
            </a:extLst>
          </p:cNvPr>
          <p:cNvGrpSpPr/>
          <p:nvPr/>
        </p:nvGrpSpPr>
        <p:grpSpPr>
          <a:xfrm>
            <a:off x="5098072" y="3946878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16482DC-6C4E-226B-0E92-DE4B579B869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A16482DC-6C4E-226B-0E92-DE4B579B86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B2927BB6-C453-22DB-E116-72E93835ECD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1B4F1439-5095-4B65-B032-2EF9E08515EF}"/>
              </a:ext>
            </a:extLst>
          </p:cNvPr>
          <p:cNvSpPr txBox="1"/>
          <p:nvPr/>
        </p:nvSpPr>
        <p:spPr>
          <a:xfrm>
            <a:off x="1492286" y="3504965"/>
            <a:ext cx="2895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 *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pa;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double *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pb;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6338EB1-7A45-13C7-394A-160E6C79CC9E}"/>
              </a:ext>
            </a:extLst>
          </p:cNvPr>
          <p:cNvSpPr/>
          <p:nvPr/>
        </p:nvSpPr>
        <p:spPr>
          <a:xfrm>
            <a:off x="8830987" y="4116155"/>
            <a:ext cx="911495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E9D53867-3D54-E75E-B6BC-7A124767414C}"/>
              </a:ext>
            </a:extLst>
          </p:cNvPr>
          <p:cNvGrpSpPr/>
          <p:nvPr/>
        </p:nvGrpSpPr>
        <p:grpSpPr>
          <a:xfrm>
            <a:off x="7902590" y="3946878"/>
            <a:ext cx="928397" cy="400110"/>
            <a:chOff x="3049243" y="3371639"/>
            <a:chExt cx="928397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D5F759B-09B4-7085-8989-20973432AED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D5F759B-09B4-7085-8989-20973432AE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D785499-9BC3-C069-74E3-A7929EAC5D6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EDFCE840-E456-ABB4-BF10-ECB5A569D6DD}"/>
              </a:ext>
            </a:extLst>
          </p:cNvPr>
          <p:cNvSpPr txBox="1"/>
          <p:nvPr/>
        </p:nvSpPr>
        <p:spPr>
          <a:xfrm>
            <a:off x="5489418" y="4797228"/>
            <a:ext cx="16442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Created at the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start of program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CF0E274-059F-512E-550F-F216AAB2CF79}"/>
              </a:ext>
            </a:extLst>
          </p:cNvPr>
          <p:cNvSpPr txBox="1"/>
          <p:nvPr/>
        </p:nvSpPr>
        <p:spPr>
          <a:xfrm>
            <a:off x="8125121" y="4797228"/>
            <a:ext cx="2151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Created at the </a:t>
            </a:r>
          </a:p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start of main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B167D91-3354-09C3-1E73-D11BA88B9DC9}"/>
                  </a:ext>
                </a:extLst>
              </p:cNvPr>
              <p:cNvSpPr txBox="1"/>
              <p:nvPr/>
            </p:nvSpPr>
            <p:spPr>
              <a:xfrm>
                <a:off x="7016301" y="5696623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pa: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B167D91-3354-09C3-1E73-D11BA88B9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301" y="5696623"/>
                <a:ext cx="886289" cy="646331"/>
              </a:xfrm>
              <a:prstGeom prst="rect">
                <a:avLst/>
              </a:prstGeom>
              <a:blipFill>
                <a:blip r:embed="rId5"/>
                <a:stretch>
                  <a:fillRect l="-5442" t="-3670" b="-1284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6A29ACD-CA0C-BE60-4361-71B8919CABBC}"/>
              </a:ext>
            </a:extLst>
          </p:cNvPr>
          <p:cNvCxnSpPr>
            <a:cxnSpLocks/>
            <a:stCxn id="27" idx="2"/>
            <a:endCxn id="19" idx="0"/>
          </p:cNvCxnSpPr>
          <p:nvPr/>
        </p:nvCxnSpPr>
        <p:spPr>
          <a:xfrm>
            <a:off x="9286734" y="3234079"/>
            <a:ext cx="1" cy="882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0230F86-1D39-015F-FA90-429483270CD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482217" y="3318718"/>
            <a:ext cx="0" cy="7974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67ED9FD7-2A5E-38D7-7F07-21D4BF2DDECE}"/>
              </a:ext>
            </a:extLst>
          </p:cNvPr>
          <p:cNvSpPr txBox="1"/>
          <p:nvPr/>
        </p:nvSpPr>
        <p:spPr>
          <a:xfrm>
            <a:off x="5489418" y="2445483"/>
            <a:ext cx="184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May store addresses for </a:t>
            </a:r>
            <a:r>
              <a:rPr lang="en-US" altLang="zh-CN" sz="1600" b="1" dirty="0">
                <a:solidFill>
                  <a:srgbClr val="FF0000"/>
                </a:solidFill>
              </a:rPr>
              <a:t>integer</a:t>
            </a:r>
            <a:r>
              <a:rPr lang="en-US" altLang="zh-CN" sz="1600" b="1" dirty="0"/>
              <a:t> L-values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FC94B5-9AFF-9604-715B-30D6607A30F3}"/>
              </a:ext>
            </a:extLst>
          </p:cNvPr>
          <p:cNvSpPr txBox="1"/>
          <p:nvPr/>
        </p:nvSpPr>
        <p:spPr>
          <a:xfrm>
            <a:off x="8364463" y="2403082"/>
            <a:ext cx="1844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May store addresses for </a:t>
            </a:r>
            <a:r>
              <a:rPr lang="en-US" altLang="zh-CN" sz="1600" b="1" dirty="0">
                <a:solidFill>
                  <a:srgbClr val="FF0000"/>
                </a:solidFill>
              </a:rPr>
              <a:t>double</a:t>
            </a:r>
            <a:r>
              <a:rPr lang="en-US" altLang="zh-CN" sz="1600" b="1" dirty="0"/>
              <a:t> L-values</a:t>
            </a:r>
          </a:p>
        </p:txBody>
      </p:sp>
    </p:spTree>
    <p:extLst>
      <p:ext uri="{BB962C8B-B14F-4D97-AF65-F5344CB8AC3E}">
        <p14:creationId xmlns:p14="http://schemas.microsoft.com/office/powerpoint/2010/main" val="96436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 animBg="1"/>
      <p:bldP spid="23" grpId="0"/>
      <p:bldP spid="24" grpId="0"/>
      <p:bldP spid="25" grpId="0" animBg="1"/>
      <p:bldP spid="33" grpId="0"/>
      <p:bldP spid="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1D6B9-8B11-0F59-8096-2B08EABA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We Need Pointers?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EACEE-CCD2-6BFE-3CF8-8ECD639D9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Multiple references to the shared L-value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Passing references to memory without copying their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Efficient navigation of memory (using pointer arithmetic)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Optional references (Some or None)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Reserve new memory during execution (dynamic allocation)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Describe relationship between data structures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50FBEC-5AE6-7BFD-9F5D-8C307625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40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71F69-91B2-3EC1-1384-6ADD9D36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Expressions for Manipulating Pointers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B8712F-85D9-F946-2E41-4218DCE5A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531E0BC-1575-7638-1E85-A4539BEA0273}"/>
              </a:ext>
            </a:extLst>
          </p:cNvPr>
          <p:cNvSpPr txBox="1">
            <a:spLocks/>
          </p:cNvSpPr>
          <p:nvPr/>
        </p:nvSpPr>
        <p:spPr>
          <a:xfrm>
            <a:off x="838200" y="1203569"/>
            <a:ext cx="10515600" cy="5040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&lt;L-pos&gt; (&lt;R-pos&gt;) denotes an L-value (R-value) position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3" name="内容占位符 5">
            <a:extLst>
              <a:ext uri="{FF2B5EF4-FFF2-40B4-BE49-F238E27FC236}">
                <a16:creationId xmlns:a16="http://schemas.microsoft.com/office/drawing/2014/main" id="{076FA716-11D7-A675-A1A7-928D2A6A16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226725"/>
              </p:ext>
            </p:extLst>
          </p:nvPr>
        </p:nvGraphicFramePr>
        <p:xfrm>
          <a:off x="838204" y="1828800"/>
          <a:ext cx="10515596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46">
                  <a:extLst>
                    <a:ext uri="{9D8B030D-6E8A-4147-A177-3AD203B41FA5}">
                      <a16:colId xmlns:a16="http://schemas.microsoft.com/office/drawing/2014/main" val="3866067169"/>
                    </a:ext>
                  </a:extLst>
                </a:gridCol>
                <a:gridCol w="2190750">
                  <a:extLst>
                    <a:ext uri="{9D8B030D-6E8A-4147-A177-3AD203B41FA5}">
                      <a16:colId xmlns:a16="http://schemas.microsoft.com/office/drawing/2014/main" val="1416984599"/>
                    </a:ext>
                  </a:extLst>
                </a:gridCol>
                <a:gridCol w="2679437">
                  <a:extLst>
                    <a:ext uri="{9D8B030D-6E8A-4147-A177-3AD203B41FA5}">
                      <a16:colId xmlns:a16="http://schemas.microsoft.com/office/drawing/2014/main" val="751335436"/>
                    </a:ext>
                  </a:extLst>
                </a:gridCol>
                <a:gridCol w="3759463">
                  <a:extLst>
                    <a:ext uri="{9D8B030D-6E8A-4147-A177-3AD203B41FA5}">
                      <a16:colId xmlns:a16="http://schemas.microsoft.com/office/drawing/2014/main" val="362237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or R-value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Formation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Examples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570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&lt;variable name&gt;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a, p, str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625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&lt;literal&gt;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123, 0x11, “</a:t>
                      </a:r>
                      <a:r>
                        <a:rPr lang="en-US" altLang="zh-CN" dirty="0" err="1"/>
                        <a:t>abc</a:t>
                      </a:r>
                      <a:r>
                        <a:rPr lang="en-US" altLang="zh-CN" dirty="0"/>
                        <a:t>”, ‘f’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07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Arithmetic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 </a:t>
                      </a:r>
                      <a:r>
                        <a:rPr lang="en-US" altLang="zh-CN" dirty="0"/>
                        <a:t>&lt;op&gt;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+ 3, b / 3, c %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10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Relational and Logical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 </a:t>
                      </a:r>
                      <a:r>
                        <a:rPr lang="en-US" altLang="zh-CN" dirty="0"/>
                        <a:t>&lt;</a:t>
                      </a:r>
                      <a:r>
                        <a:rPr lang="en-US" altLang="zh-CN" dirty="0" err="1"/>
                        <a:t>rop</a:t>
                      </a:r>
                      <a:r>
                        <a:rPr lang="en-US" altLang="zh-CN" dirty="0"/>
                        <a:t>&gt;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&lt; 3, b &gt; 3, c &amp;&amp; 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35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Assignment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 </a:t>
                      </a:r>
                      <a:r>
                        <a:rPr lang="en-US" altLang="zh-CN" dirty="0"/>
                        <a:t>=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 = a + 3, a += 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959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Postfix </a:t>
                      </a:r>
                      <a:r>
                        <a:rPr lang="en-US" altLang="zh-CN" dirty="0" err="1"/>
                        <a:t>Incr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Decr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r>
                        <a:rPr lang="en-US" altLang="zh-CN" dirty="0"/>
                        <a:t>++,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++, 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--, (a=a+3)++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35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Prefix </a:t>
                      </a:r>
                      <a:r>
                        <a:rPr lang="en-US" altLang="zh-CN" dirty="0" err="1"/>
                        <a:t>Incr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Decr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++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&lt;L-pos&gt;,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--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++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, --</a:t>
                      </a:r>
                      <a:r>
                        <a:rPr lang="en-US" altLang="zh-CN" dirty="0" err="1"/>
                        <a:t>i</a:t>
                      </a:r>
                      <a:r>
                        <a:rPr lang="en-US" altLang="zh-CN" dirty="0"/>
                        <a:t>, ++(a=a+3)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08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call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R-value/L-value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(&lt;R-pos&gt;</a:t>
                      </a:r>
                      <a:r>
                        <a:rPr lang="en-US" altLang="zh-CN" dirty="0"/>
                        <a:t>,…,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add(3, 4), </a:t>
                      </a:r>
                      <a:r>
                        <a:rPr lang="en-US" altLang="zh-CN" dirty="0" err="1"/>
                        <a:t>str.erase</a:t>
                      </a:r>
                      <a:r>
                        <a:rPr lang="en-US" altLang="zh-CN" dirty="0"/>
                        <a:t>(0, 3)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3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Address Of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&amp;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&lt;L-pos&gt;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&amp;a, &amp;(a = a+3)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0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Dereference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L-value expression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&lt;R-pos&gt;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*a, *&amp;a, *(++a)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459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49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B78FB-3120-6547-A710-6D8C95FD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Address-of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AA668-D510-9482-17AB-6DFE6C854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/>
              <a:t>must be </a:t>
            </a:r>
            <a:r>
              <a:rPr lang="en-US" altLang="zh-CN" dirty="0">
                <a:solidFill>
                  <a:srgbClr val="FF0000"/>
                </a:solidFill>
              </a:rPr>
              <a:t>an L-value expression </a:t>
            </a:r>
            <a:r>
              <a:rPr lang="en-US" altLang="zh-CN" dirty="0"/>
              <a:t>(i.e.,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>
                <a:latin typeface="+mj-lt"/>
              </a:rPr>
              <a:t>is an </a:t>
            </a:r>
            <a:r>
              <a:rPr lang="en-US" altLang="zh-CN" dirty="0"/>
              <a:t>L-value position)</a:t>
            </a:r>
          </a:p>
          <a:p>
            <a:pPr lvl="1"/>
            <a:r>
              <a:rPr lang="en-US" altLang="zh-CN" dirty="0">
                <a:latin typeface="+mj-lt"/>
              </a:rPr>
              <a:t>This is an R-value expression</a:t>
            </a:r>
            <a:endParaRPr lang="en-US" altLang="zh-CN" dirty="0"/>
          </a:p>
          <a:p>
            <a:pPr lvl="1"/>
            <a:r>
              <a:rPr lang="en-US" altLang="zh-CN" dirty="0"/>
              <a:t>The R-value is a pointer to (memory address of)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r>
              <a:rPr lang="en-US" altLang="zh-CN" dirty="0">
                <a:latin typeface="+mj-lt"/>
              </a:rPr>
              <a:t>The R-value’s type is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dirty="0">
                <a:latin typeface="+mj-lt"/>
              </a:rPr>
              <a:t> where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latin typeface="+mj-lt"/>
              </a:rPr>
              <a:t> is the type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AA651D-CB9A-3127-04BA-2325C013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FF81BD-A28C-3B9C-2688-3F9551519B49}"/>
              </a:ext>
            </a:extLst>
          </p:cNvPr>
          <p:cNvSpPr txBox="1"/>
          <p:nvPr/>
        </p:nvSpPr>
        <p:spPr>
          <a:xfrm>
            <a:off x="4113176" y="1368249"/>
            <a:ext cx="420314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Taking the address of expr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&amp;&lt;expr&gt;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4F8CBB-09CA-32A9-72B7-CE9D388EDAE9}"/>
              </a:ext>
            </a:extLst>
          </p:cNvPr>
          <p:cNvSpPr txBox="1"/>
          <p:nvPr/>
        </p:nvSpPr>
        <p:spPr>
          <a:xfrm>
            <a:off x="2228675" y="3642221"/>
            <a:ext cx="289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 *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p = &amp;a;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615692-C034-34E1-A1D4-D5888D4A55FE}"/>
              </a:ext>
            </a:extLst>
          </p:cNvPr>
          <p:cNvSpPr/>
          <p:nvPr/>
        </p:nvSpPr>
        <p:spPr>
          <a:xfrm>
            <a:off x="5841180" y="3738754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F291618-1954-343B-4869-4D2CBA137BEE}"/>
              </a:ext>
            </a:extLst>
          </p:cNvPr>
          <p:cNvSpPr/>
          <p:nvPr/>
        </p:nvSpPr>
        <p:spPr>
          <a:xfrm>
            <a:off x="6508509" y="453366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D0EA96D-0871-7DE2-B195-0CF28101AD67}"/>
              </a:ext>
            </a:extLst>
          </p:cNvPr>
          <p:cNvSpPr/>
          <p:nvPr/>
        </p:nvSpPr>
        <p:spPr>
          <a:xfrm>
            <a:off x="8156230" y="4438285"/>
            <a:ext cx="131492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D36DC18-8803-9478-C030-7FD37379BCD4}"/>
              </a:ext>
            </a:extLst>
          </p:cNvPr>
          <p:cNvSpPr txBox="1"/>
          <p:nvPr/>
        </p:nvSpPr>
        <p:spPr>
          <a:xfrm>
            <a:off x="7929454" y="375249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7F3C29-EE3E-8891-39BB-EE469514E98E}"/>
              </a:ext>
            </a:extLst>
          </p:cNvPr>
          <p:cNvSpPr txBox="1"/>
          <p:nvPr/>
        </p:nvSpPr>
        <p:spPr>
          <a:xfrm>
            <a:off x="6091505" y="376156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D5D886C-2836-0216-F3A3-E9BC4937B2EF}"/>
              </a:ext>
            </a:extLst>
          </p:cNvPr>
          <p:cNvSpPr/>
          <p:nvPr/>
        </p:nvSpPr>
        <p:spPr>
          <a:xfrm>
            <a:off x="6313347" y="443828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8903D4F9-284F-7D75-6FCE-BAD73409133F}"/>
              </a:ext>
            </a:extLst>
          </p:cNvPr>
          <p:cNvGrpSpPr/>
          <p:nvPr/>
        </p:nvGrpSpPr>
        <p:grpSpPr>
          <a:xfrm>
            <a:off x="5568710" y="438225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6F0A8D3-9B13-2751-59CF-A49C8023062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06F0A8D3-9B13-2751-59CF-A49C802306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29193CC6-E506-B4F3-B6E6-0C8670F55DE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9BF05AF-0635-AA7B-102C-EC260788C50C}"/>
                  </a:ext>
                </a:extLst>
              </p:cNvPr>
              <p:cNvSpPr txBox="1"/>
              <p:nvPr/>
            </p:nvSpPr>
            <p:spPr>
              <a:xfrm>
                <a:off x="7639193" y="5710019"/>
                <a:ext cx="948310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9BF05AF-0635-AA7B-102C-EC260788C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193" y="5710019"/>
                <a:ext cx="948310" cy="646331"/>
              </a:xfrm>
              <a:prstGeom prst="rect">
                <a:avLst/>
              </a:prstGeom>
              <a:blipFill>
                <a:blip r:embed="rId3"/>
                <a:stretch>
                  <a:fillRect l="-4430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D8B111E4-E778-BD48-DE85-237193A865DA}"/>
              </a:ext>
            </a:extLst>
          </p:cNvPr>
          <p:cNvSpPr txBox="1"/>
          <p:nvPr/>
        </p:nvSpPr>
        <p:spPr>
          <a:xfrm>
            <a:off x="5808311" y="5828304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B7ACCF5-C9CA-C48A-A339-008B92543ECA}"/>
              </a:ext>
            </a:extLst>
          </p:cNvPr>
          <p:cNvSpPr/>
          <p:nvPr/>
        </p:nvSpPr>
        <p:spPr>
          <a:xfrm>
            <a:off x="8459731" y="4561135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FB623CA-44C9-3B95-B904-D41EEB2BFFBD}"/>
              </a:ext>
            </a:extLst>
          </p:cNvPr>
          <p:cNvGrpSpPr/>
          <p:nvPr/>
        </p:nvGrpSpPr>
        <p:grpSpPr>
          <a:xfrm>
            <a:off x="7519932" y="440972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DE672AE-5093-5865-EFD9-89D57364070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DE672AE-5093-5865-EFD9-89D573640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27BF2B9-FE57-9D98-8CC6-28B87007A84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AE5D45C-3C90-5C11-2D2C-AEB0E5B1B90B}"/>
              </a:ext>
            </a:extLst>
          </p:cNvPr>
          <p:cNvGrpSpPr/>
          <p:nvPr/>
        </p:nvGrpSpPr>
        <p:grpSpPr>
          <a:xfrm>
            <a:off x="1565654" y="4748280"/>
            <a:ext cx="1155192" cy="400110"/>
            <a:chOff x="2822448" y="3339786"/>
            <a:chExt cx="1155192" cy="400110"/>
          </a:xfrm>
        </p:grpSpPr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1C6560B-30CC-EC7B-07F0-CCBBA5198DE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A01FBDA5-2A20-95A4-88EE-9D66FB02050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D12E0B-64B2-9D6A-B94F-988117C32385}"/>
                  </a:ext>
                </a:extLst>
              </p:cNvPr>
              <p:cNvSpPr txBox="1"/>
              <p:nvPr/>
            </p:nvSpPr>
            <p:spPr>
              <a:xfrm>
                <a:off x="8628183" y="4599586"/>
                <a:ext cx="69991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D12E0B-64B2-9D6A-B94F-988117C32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183" y="4599586"/>
                <a:ext cx="699911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167EF521-B36F-D392-6612-A20C058D92F9}"/>
              </a:ext>
            </a:extLst>
          </p:cNvPr>
          <p:cNvCxnSpPr>
            <a:stCxn id="39" idx="2"/>
            <a:endCxn id="22" idx="1"/>
          </p:cNvCxnSpPr>
          <p:nvPr/>
        </p:nvCxnSpPr>
        <p:spPr>
          <a:xfrm rot="5400000" flipH="1">
            <a:off x="7664138" y="3665641"/>
            <a:ext cx="180000" cy="2448000"/>
          </a:xfrm>
          <a:prstGeom prst="bentConnector4">
            <a:avLst>
              <a:gd name="adj1" fmla="val -300677"/>
              <a:gd name="adj2" fmla="val 112727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88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22222E-6 L 0.00026 0.04028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1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30" grpId="0" animBg="1"/>
      <p:bldP spid="31" grpId="0"/>
      <p:bldP spid="32" grpId="0" animBg="1"/>
      <p:bldP spid="3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39415-2B81-AEDE-2731-5AEF5AFA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Address-of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57A9D-CABE-5044-CE4C-07E9122D1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Uses of references </a:t>
            </a:r>
            <a:r>
              <a:rPr lang="en-US" altLang="zh-CN" dirty="0"/>
              <a:t>are L-values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B3F31E-F401-E6CA-252B-D7D04580C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AE5374-6357-A2A2-3D9C-F77867853064}"/>
              </a:ext>
            </a:extLst>
          </p:cNvPr>
          <p:cNvSpPr txBox="1"/>
          <p:nvPr/>
        </p:nvSpPr>
        <p:spPr>
          <a:xfrm>
            <a:off x="1561801" y="2149109"/>
            <a:ext cx="31054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&amp;b;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970E7A-4A96-59D5-B2E7-088BB1BE9921}"/>
              </a:ext>
            </a:extLst>
          </p:cNvPr>
          <p:cNvSpPr/>
          <p:nvPr/>
        </p:nvSpPr>
        <p:spPr>
          <a:xfrm>
            <a:off x="6081661" y="2149109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D37FD6-8475-4F2A-C78B-F2EE7C7CDEAA}"/>
              </a:ext>
            </a:extLst>
          </p:cNvPr>
          <p:cNvSpPr/>
          <p:nvPr/>
        </p:nvSpPr>
        <p:spPr>
          <a:xfrm>
            <a:off x="6748990" y="294402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9564C68-EFF0-D254-381D-C4DF76B39F24}"/>
              </a:ext>
            </a:extLst>
          </p:cNvPr>
          <p:cNvSpPr/>
          <p:nvPr/>
        </p:nvSpPr>
        <p:spPr>
          <a:xfrm>
            <a:off x="8396711" y="2848640"/>
            <a:ext cx="1112952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69AAFA-AC48-44DE-65F5-4D45C65EBD02}"/>
              </a:ext>
            </a:extLst>
          </p:cNvPr>
          <p:cNvSpPr txBox="1"/>
          <p:nvPr/>
        </p:nvSpPr>
        <p:spPr>
          <a:xfrm>
            <a:off x="8169935" y="216284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79361A-E64B-176D-C784-405EFB1F742E}"/>
              </a:ext>
            </a:extLst>
          </p:cNvPr>
          <p:cNvSpPr txBox="1"/>
          <p:nvPr/>
        </p:nvSpPr>
        <p:spPr>
          <a:xfrm>
            <a:off x="6331986" y="217191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6CDB85A-7642-CA5E-F62B-36151574BAA8}"/>
              </a:ext>
            </a:extLst>
          </p:cNvPr>
          <p:cNvSpPr/>
          <p:nvPr/>
        </p:nvSpPr>
        <p:spPr>
          <a:xfrm>
            <a:off x="6553828" y="2848640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2F98669-B52F-B093-FB73-C656955E5F7E}"/>
              </a:ext>
            </a:extLst>
          </p:cNvPr>
          <p:cNvGrpSpPr/>
          <p:nvPr/>
        </p:nvGrpSpPr>
        <p:grpSpPr>
          <a:xfrm>
            <a:off x="5809191" y="279261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0ECF68C-4C0A-45A0-7DE4-3E29ADCABAC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8C4ABD7-BBB9-0AA4-1417-6962B8BE5861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530ECC-2F6E-3E07-C8D1-E70F198BF9AE}"/>
                  </a:ext>
                </a:extLst>
              </p:cNvPr>
              <p:cNvSpPr txBox="1"/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D530ECC-2F6E-3E07-C8D1-E70F198B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blipFill>
                <a:blip r:embed="rId4"/>
                <a:stretch>
                  <a:fillRect l="-3213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E82E82DC-A0A5-44DF-B43B-A5D216178BC4}"/>
              </a:ext>
            </a:extLst>
          </p:cNvPr>
          <p:cNvSpPr txBox="1"/>
          <p:nvPr/>
        </p:nvSpPr>
        <p:spPr>
          <a:xfrm>
            <a:off x="6048792" y="423865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22D489-0419-FFC8-0E87-81A633079935}"/>
                  </a:ext>
                </a:extLst>
              </p:cNvPr>
              <p:cNvSpPr txBox="1"/>
              <p:nvPr/>
            </p:nvSpPr>
            <p:spPr>
              <a:xfrm>
                <a:off x="1593584" y="4577213"/>
                <a:ext cx="2349069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Data</a:t>
                </a:r>
                <a:r>
                  <a:rPr lang="en-US" altLang="zh-CN" sz="1600" dirty="0"/>
                  <a:t>: 10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222D489-0419-FFC8-0E87-81A63307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584" y="4577213"/>
                <a:ext cx="2349069" cy="1077218"/>
              </a:xfrm>
              <a:prstGeom prst="rect">
                <a:avLst/>
              </a:prstGeom>
              <a:blipFill>
                <a:blip r:embed="rId5"/>
                <a:stretch>
                  <a:fillRect l="-773" t="-1117" b="-5587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BC3F958-F356-AC4D-FE9D-BF6839FDA4F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768119" y="3295650"/>
            <a:ext cx="689456" cy="12815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3843C3E4-C511-CF3F-3143-FBB994008DF1}"/>
              </a:ext>
            </a:extLst>
          </p:cNvPr>
          <p:cNvSpPr/>
          <p:nvPr/>
        </p:nvSpPr>
        <p:spPr>
          <a:xfrm>
            <a:off x="8643705" y="2953464"/>
            <a:ext cx="780176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CEDC599-C71E-F754-CF55-9852073522E7}"/>
              </a:ext>
            </a:extLst>
          </p:cNvPr>
          <p:cNvGrpSpPr/>
          <p:nvPr/>
        </p:nvGrpSpPr>
        <p:grpSpPr>
          <a:xfrm>
            <a:off x="7703906" y="280205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9A6725B-2494-79DA-42EC-491F89349ED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9A6725B-2494-79DA-42EC-491F89349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587DE9E-2CE3-6D56-7DAC-0139CF7BF78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29571104-8A34-2727-AD8F-EE49179B18B1}"/>
              </a:ext>
            </a:extLst>
          </p:cNvPr>
          <p:cNvSpPr/>
          <p:nvPr/>
        </p:nvSpPr>
        <p:spPr>
          <a:xfrm>
            <a:off x="3417478" y="2971332"/>
            <a:ext cx="135347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71E15CB-09CA-01CE-2ADA-DD8D4DA3DB2F}"/>
              </a:ext>
            </a:extLst>
          </p:cNvPr>
          <p:cNvGrpSpPr/>
          <p:nvPr/>
        </p:nvGrpSpPr>
        <p:grpSpPr>
          <a:xfrm>
            <a:off x="939143" y="2975478"/>
            <a:ext cx="1155192" cy="400110"/>
            <a:chOff x="2822448" y="3339786"/>
            <a:chExt cx="1155192" cy="400110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7102F8E-F712-99EA-2BB4-84633F81B7B7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73701968-E29E-9931-E275-4DF631BACDA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54F171B-257B-4D0C-1468-125C033E6B76}"/>
                  </a:ext>
                </a:extLst>
              </p:cNvPr>
              <p:cNvSpPr txBox="1"/>
              <p:nvPr/>
            </p:nvSpPr>
            <p:spPr>
              <a:xfrm>
                <a:off x="8766861" y="3009941"/>
                <a:ext cx="61908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54F171B-257B-4D0C-1468-125C033E6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861" y="3009941"/>
                <a:ext cx="619081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3B07B100-5962-99F5-994E-0430383D220E}"/>
              </a:ext>
            </a:extLst>
          </p:cNvPr>
          <p:cNvCxnSpPr>
            <a:cxnSpLocks/>
            <a:stCxn id="33" idx="2"/>
            <a:endCxn id="7" idx="1"/>
          </p:cNvCxnSpPr>
          <p:nvPr/>
        </p:nvCxnSpPr>
        <p:spPr>
          <a:xfrm rot="5400000" flipH="1">
            <a:off x="7812668" y="2146318"/>
            <a:ext cx="200055" cy="2327412"/>
          </a:xfrm>
          <a:prstGeom prst="bentConnector4">
            <a:avLst>
              <a:gd name="adj1" fmla="val -285068"/>
              <a:gd name="adj2" fmla="val 116682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32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-0.00091 0.04398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3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33B3B-AC68-1413-31D8-A8DE1C31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AF92A-571D-F17B-55DC-A48173094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of the following address-of expressions are invalid?</a:t>
            </a:r>
          </a:p>
          <a:p>
            <a:pPr lvl="1"/>
            <a:r>
              <a:rPr lang="en-US" altLang="zh-CN" dirty="0"/>
              <a:t>&amp;3</a:t>
            </a:r>
          </a:p>
          <a:p>
            <a:pPr lvl="1"/>
            <a:r>
              <a:rPr lang="en-US" altLang="zh-CN" dirty="0"/>
              <a:t>&amp;(a + b)</a:t>
            </a:r>
          </a:p>
          <a:p>
            <a:pPr lvl="1"/>
            <a:r>
              <a:rPr lang="en-US" altLang="zh-CN" dirty="0"/>
              <a:t>&amp;(a || b)</a:t>
            </a:r>
          </a:p>
          <a:p>
            <a:pPr lvl="1"/>
            <a:r>
              <a:rPr lang="en-US" altLang="zh-CN" dirty="0"/>
              <a:t>&amp;&amp;p  (suppose p is variable of type int)</a:t>
            </a:r>
          </a:p>
          <a:p>
            <a:pPr lvl="1"/>
            <a:r>
              <a:rPr lang="en-US" altLang="zh-CN" dirty="0"/>
              <a:t>&amp;(a = </a:t>
            </a:r>
            <a:r>
              <a:rPr lang="en-US" altLang="zh-CN" dirty="0" err="1"/>
              <a:t>a+b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&amp;(++x)</a:t>
            </a:r>
          </a:p>
          <a:p>
            <a:pPr lvl="1"/>
            <a:r>
              <a:rPr lang="en-US" altLang="zh-CN" dirty="0"/>
              <a:t>&amp;(x++)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FFF07B-87DB-A9A0-6407-3FB3F55E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43333C-8D03-25B9-4300-05FD828A73D4}"/>
              </a:ext>
            </a:extLst>
          </p:cNvPr>
          <p:cNvSpPr txBox="1"/>
          <p:nvPr/>
        </p:nvSpPr>
        <p:spPr>
          <a:xfrm>
            <a:off x="1661814" y="4213165"/>
            <a:ext cx="3915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id(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x) {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x;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&amp;id(a);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3DA07-A719-65AD-A1C5-B4A3632A77B2}"/>
              </a:ext>
            </a:extLst>
          </p:cNvPr>
          <p:cNvSpPr txBox="1"/>
          <p:nvPr/>
        </p:nvSpPr>
        <p:spPr>
          <a:xfrm>
            <a:off x="6238576" y="4213165"/>
            <a:ext cx="3915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int&amp;</a:t>
            </a:r>
            <a:r>
              <a:rPr lang="en-US" altLang="zh-CN" dirty="0">
                <a:latin typeface="Consolas" panose="020B0609020204030204" pitchFamily="49" charset="0"/>
              </a:rPr>
              <a:t> id(</a:t>
            </a:r>
            <a:r>
              <a:rPr lang="en-US" altLang="zh-CN" b="1" dirty="0">
                <a:latin typeface="Consolas" panose="020B0609020204030204" pitchFamily="49" charset="0"/>
              </a:rPr>
              <a:t>int&amp;</a:t>
            </a:r>
            <a:r>
              <a:rPr lang="en-US" altLang="zh-CN" dirty="0">
                <a:latin typeface="Consolas" panose="020B0609020204030204" pitchFamily="49" charset="0"/>
              </a:rPr>
              <a:t> x) {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x; 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&amp;id(a);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801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123825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Basics of Memory</a:t>
            </a:r>
          </a:p>
        </p:txBody>
      </p:sp>
      <p:pic>
        <p:nvPicPr>
          <p:cNvPr id="1026" name="Picture 2" descr="Switching over to Java thank you very much : r/ProgrammerHumor">
            <a:extLst>
              <a:ext uri="{FF2B5EF4-FFF2-40B4-BE49-F238E27FC236}">
                <a16:creationId xmlns:a16="http://schemas.microsoft.com/office/drawing/2014/main" id="{A78CA797-DD58-4B03-F076-20721DD34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352425"/>
            <a:ext cx="5429250" cy="56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41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369FF-84F5-86C3-A440-04E975BF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Dereference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23E3F-B587-7745-907D-EFE8BEF4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>
                <a:latin typeface="+mj-lt"/>
              </a:rPr>
              <a:t>expects an R-value </a:t>
            </a:r>
            <a:r>
              <a:rPr lang="en-US" altLang="zh-CN" dirty="0"/>
              <a:t>(i.e.,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>
                <a:latin typeface="+mj-lt"/>
              </a:rPr>
              <a:t>is an R</a:t>
            </a:r>
            <a:r>
              <a:rPr lang="en-US" altLang="zh-CN" dirty="0"/>
              <a:t>-value position)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The value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&lt;expr&gt; </a:t>
            </a:r>
            <a:r>
              <a:rPr lang="en-US" altLang="zh-CN" dirty="0"/>
              <a:t>must be a pointer (of some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dirty="0"/>
              <a:t>)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This is an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L-value expression</a:t>
            </a:r>
          </a:p>
          <a:p>
            <a:pPr lvl="1"/>
            <a:r>
              <a:rPr lang="en-US" altLang="zh-CN" dirty="0"/>
              <a:t>It denotes the </a:t>
            </a:r>
            <a:r>
              <a:rPr lang="en-US" altLang="zh-CN" dirty="0">
                <a:solidFill>
                  <a:srgbClr val="FF0000"/>
                </a:solidFill>
              </a:rPr>
              <a:t>L-value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/>
              <a:t> pointed by the pointer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6DF899-FC75-DBE1-1667-3AA6F0B2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09BEC6-DE16-3563-C38C-660F422B5AB6}"/>
              </a:ext>
            </a:extLst>
          </p:cNvPr>
          <p:cNvSpPr txBox="1"/>
          <p:nvPr/>
        </p:nvSpPr>
        <p:spPr>
          <a:xfrm>
            <a:off x="4113177" y="1368249"/>
            <a:ext cx="2973424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Dereference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&lt;expr&gt;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3C81D0-45BB-6AB0-9B22-37B2FAE2851C}"/>
              </a:ext>
            </a:extLst>
          </p:cNvPr>
          <p:cNvSpPr txBox="1"/>
          <p:nvPr/>
        </p:nvSpPr>
        <p:spPr>
          <a:xfrm>
            <a:off x="2045780" y="3546850"/>
            <a:ext cx="3152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int *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p;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CF23CF0-E046-2A19-461C-E7689366B530}"/>
              </a:ext>
            </a:extLst>
          </p:cNvPr>
          <p:cNvSpPr/>
          <p:nvPr/>
        </p:nvSpPr>
        <p:spPr>
          <a:xfrm>
            <a:off x="5724577" y="3791576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3A0DBBA-993E-9792-2A1B-1527BB61D735}"/>
              </a:ext>
            </a:extLst>
          </p:cNvPr>
          <p:cNvSpPr/>
          <p:nvPr/>
        </p:nvSpPr>
        <p:spPr>
          <a:xfrm>
            <a:off x="6391906" y="458649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6F5CFCD-ED19-8DF4-0EE3-1D7206033C34}"/>
              </a:ext>
            </a:extLst>
          </p:cNvPr>
          <p:cNvSpPr/>
          <p:nvPr/>
        </p:nvSpPr>
        <p:spPr>
          <a:xfrm>
            <a:off x="8039627" y="4491107"/>
            <a:ext cx="131492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5A573D-67DF-52C9-2A03-EDD92883F02A}"/>
              </a:ext>
            </a:extLst>
          </p:cNvPr>
          <p:cNvSpPr txBox="1"/>
          <p:nvPr/>
        </p:nvSpPr>
        <p:spPr>
          <a:xfrm>
            <a:off x="7812851" y="3805316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E3D370-8CCD-2A16-FCAC-56C5C1E931FF}"/>
              </a:ext>
            </a:extLst>
          </p:cNvPr>
          <p:cNvSpPr txBox="1"/>
          <p:nvPr/>
        </p:nvSpPr>
        <p:spPr>
          <a:xfrm>
            <a:off x="5974902" y="3814382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632FE48-FFEB-E2EB-1FBF-F07DDBC16CC4}"/>
              </a:ext>
            </a:extLst>
          </p:cNvPr>
          <p:cNvSpPr/>
          <p:nvPr/>
        </p:nvSpPr>
        <p:spPr>
          <a:xfrm>
            <a:off x="6196744" y="4491107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CBFDD2-0B26-4E83-3C5A-41A34D3FF80D}"/>
              </a:ext>
            </a:extLst>
          </p:cNvPr>
          <p:cNvGrpSpPr/>
          <p:nvPr/>
        </p:nvGrpSpPr>
        <p:grpSpPr>
          <a:xfrm>
            <a:off x="5452107" y="4435081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562CD3D-D595-CB16-1428-9BA80BE82EA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3A403EE-EFC1-F6BE-8381-AA6FE2457751}"/>
                  </a:ext>
                </a:extLst>
              </p:cNvPr>
              <p:cNvSpPr txBox="1"/>
              <p:nvPr/>
            </p:nvSpPr>
            <p:spPr>
              <a:xfrm>
                <a:off x="7868973" y="5767438"/>
                <a:ext cx="948310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3A403EE-EFC1-F6BE-8381-AA6FE2457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8973" y="5767438"/>
                <a:ext cx="948310" cy="646331"/>
              </a:xfrm>
              <a:prstGeom prst="rect">
                <a:avLst/>
              </a:prstGeom>
              <a:blipFill>
                <a:blip r:embed="rId4"/>
                <a:stretch>
                  <a:fillRect l="-5096" t="-3704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358B001C-2881-DF6D-112B-E0E73ACB1E2D}"/>
              </a:ext>
            </a:extLst>
          </p:cNvPr>
          <p:cNvSpPr txBox="1"/>
          <p:nvPr/>
        </p:nvSpPr>
        <p:spPr>
          <a:xfrm>
            <a:off x="6171160" y="589912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4A43D7F-40F0-41F0-7273-E26E8CEA46AE}"/>
                  </a:ext>
                </a:extLst>
              </p:cNvPr>
              <p:cNvSpPr/>
              <p:nvPr/>
            </p:nvSpPr>
            <p:spPr>
              <a:xfrm>
                <a:off x="8343128" y="4613957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4A43D7F-40F0-41F0-7273-E26E8CEA46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128" y="4613957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6EE9DCA9-FE2E-A7CC-5CB3-1FA017AB9D62}"/>
              </a:ext>
            </a:extLst>
          </p:cNvPr>
          <p:cNvGrpSpPr/>
          <p:nvPr/>
        </p:nvGrpSpPr>
        <p:grpSpPr>
          <a:xfrm>
            <a:off x="7403329" y="4462548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8621FED-565D-B7F9-AC04-18E38F41572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D6EB5AB-1E52-18E4-1D8E-5051EDBC887F}"/>
              </a:ext>
            </a:extLst>
          </p:cNvPr>
          <p:cNvGrpSpPr/>
          <p:nvPr/>
        </p:nvGrpSpPr>
        <p:grpSpPr>
          <a:xfrm>
            <a:off x="1370603" y="4932738"/>
            <a:ext cx="1155192" cy="400110"/>
            <a:chOff x="2822448" y="3339786"/>
            <a:chExt cx="1155192" cy="400110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98A4A5C-9A3C-6EE5-2481-C5832E8B3C2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7A3F546-A1A9-A14C-BD39-F2154E19C2B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D784242F-AEC0-9E82-5541-8F24EA300B82}"/>
              </a:ext>
            </a:extLst>
          </p:cNvPr>
          <p:cNvSpPr txBox="1"/>
          <p:nvPr/>
        </p:nvSpPr>
        <p:spPr>
          <a:xfrm>
            <a:off x="6467520" y="4607894"/>
            <a:ext cx="385151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650777CD-BBC3-D356-971E-456542A7D836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5400000" flipH="1">
            <a:off x="7443766" y="3800604"/>
            <a:ext cx="293440" cy="2397159"/>
          </a:xfrm>
          <a:prstGeom prst="bentConnector4">
            <a:avLst>
              <a:gd name="adj1" fmla="val -143688"/>
              <a:gd name="adj2" fmla="val 117165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9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00092 0.0375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6" grpId="0" animBg="1"/>
      <p:bldP spid="17" grpId="0"/>
      <p:bldP spid="18" grpId="0" animBg="1"/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564F66-47A3-B988-3572-C2EF5008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Implicit Conversion in Dereferencing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C880CB-C0D3-F1F7-05B4-6DBBBE75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example, in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*p = 3; </a:t>
            </a:r>
            <a:endParaRPr lang="en-US" altLang="zh-CN" dirty="0"/>
          </a:p>
          <a:p>
            <a:pPr lvl="1"/>
            <a:r>
              <a:rPr lang="en-US" altLang="zh-CN" dirty="0"/>
              <a:t>The L-value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is implicitly converted to the pointer it contains</a:t>
            </a:r>
          </a:p>
          <a:p>
            <a:pPr lvl="1"/>
            <a:r>
              <a:rPr lang="en-US" altLang="zh-CN" dirty="0"/>
              <a:t>Then the dereference operator takes the pointer and convert it into an L-value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9E7DD7-5A4F-D964-A9E0-5E76F12A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40E05F-D05F-88A8-34F7-944E4CDEC8FF}"/>
              </a:ext>
            </a:extLst>
          </p:cNvPr>
          <p:cNvSpPr txBox="1"/>
          <p:nvPr/>
        </p:nvSpPr>
        <p:spPr>
          <a:xfrm>
            <a:off x="1960055" y="2787512"/>
            <a:ext cx="3152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 *</a:t>
            </a:r>
            <a:r>
              <a:rPr lang="en-US" altLang="zh-CN" dirty="0">
                <a:latin typeface="Consolas" panose="020B0609020204030204" pitchFamily="49" charset="0"/>
              </a:rPr>
              <a:t>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11BBCCA-F395-A634-65F1-36DA2CA59A56}"/>
              </a:ext>
            </a:extLst>
          </p:cNvPr>
          <p:cNvSpPr/>
          <p:nvPr/>
        </p:nvSpPr>
        <p:spPr>
          <a:xfrm>
            <a:off x="5638852" y="3032238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7EC6E4-4870-1560-80FD-9A8DF8837ACC}"/>
              </a:ext>
            </a:extLst>
          </p:cNvPr>
          <p:cNvSpPr/>
          <p:nvPr/>
        </p:nvSpPr>
        <p:spPr>
          <a:xfrm>
            <a:off x="6306181" y="382715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E03B453-F62E-07D8-B45A-ADAB87BAA5E8}"/>
              </a:ext>
            </a:extLst>
          </p:cNvPr>
          <p:cNvSpPr/>
          <p:nvPr/>
        </p:nvSpPr>
        <p:spPr>
          <a:xfrm>
            <a:off x="7953902" y="3731769"/>
            <a:ext cx="131492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455FBA-B64F-6652-2B88-1F1414F5EBB9}"/>
              </a:ext>
            </a:extLst>
          </p:cNvPr>
          <p:cNvSpPr txBox="1"/>
          <p:nvPr/>
        </p:nvSpPr>
        <p:spPr>
          <a:xfrm>
            <a:off x="7727126" y="3045978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A6AE4B-79D5-889B-7C07-AD454671987D}"/>
              </a:ext>
            </a:extLst>
          </p:cNvPr>
          <p:cNvSpPr txBox="1"/>
          <p:nvPr/>
        </p:nvSpPr>
        <p:spPr>
          <a:xfrm>
            <a:off x="5889177" y="305504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15111BB-5463-F012-4E7F-A846E9078676}"/>
              </a:ext>
            </a:extLst>
          </p:cNvPr>
          <p:cNvSpPr/>
          <p:nvPr/>
        </p:nvSpPr>
        <p:spPr>
          <a:xfrm>
            <a:off x="6111019" y="3731769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34EF1EB-BE45-0D41-C932-C6CAE02116A5}"/>
              </a:ext>
            </a:extLst>
          </p:cNvPr>
          <p:cNvGrpSpPr/>
          <p:nvPr/>
        </p:nvGrpSpPr>
        <p:grpSpPr>
          <a:xfrm>
            <a:off x="5366382" y="3675743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23B456F-02AD-A310-5427-94BD8B8CE51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0741A1C8-0B48-C224-97EE-BED0D18D24C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FA11C70-1DB7-95CD-84D8-FB1CF6AAD1E3}"/>
                  </a:ext>
                </a:extLst>
              </p:cNvPr>
              <p:cNvSpPr txBox="1"/>
              <p:nvPr/>
            </p:nvSpPr>
            <p:spPr>
              <a:xfrm>
                <a:off x="7793813" y="5211007"/>
                <a:ext cx="948310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FA11C70-1DB7-95CD-84D8-FB1CF6AAD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813" y="5211007"/>
                <a:ext cx="948310" cy="646331"/>
              </a:xfrm>
              <a:prstGeom prst="rect">
                <a:avLst/>
              </a:prstGeom>
              <a:blipFill>
                <a:blip r:embed="rId4"/>
                <a:stretch>
                  <a:fillRect l="-5096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FEFD1C8-AB5B-C62A-7B78-C9D49ED8B4BC}"/>
              </a:ext>
            </a:extLst>
          </p:cNvPr>
          <p:cNvSpPr txBox="1"/>
          <p:nvPr/>
        </p:nvSpPr>
        <p:spPr>
          <a:xfrm>
            <a:off x="6096000" y="5342698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4E54666-D391-BFDB-1B67-172B58FD75E3}"/>
                  </a:ext>
                </a:extLst>
              </p:cNvPr>
              <p:cNvSpPr/>
              <p:nvPr/>
            </p:nvSpPr>
            <p:spPr>
              <a:xfrm>
                <a:off x="8257403" y="3854619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44E54666-D391-BFDB-1B67-172B58FD7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403" y="3854619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B27D74DA-FB00-8423-1A4A-CD5AFE53CBAE}"/>
              </a:ext>
            </a:extLst>
          </p:cNvPr>
          <p:cNvGrpSpPr/>
          <p:nvPr/>
        </p:nvGrpSpPr>
        <p:grpSpPr>
          <a:xfrm>
            <a:off x="7317604" y="370321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FF0D434-DD22-E62A-71A7-8241DA875CE1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859CA27-6DD9-FF99-3937-E059612DF6C8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6083303-DE88-43CB-C551-F09D6208C9A6}"/>
              </a:ext>
            </a:extLst>
          </p:cNvPr>
          <p:cNvGrpSpPr/>
          <p:nvPr/>
        </p:nvGrpSpPr>
        <p:grpSpPr>
          <a:xfrm>
            <a:off x="1284878" y="4173400"/>
            <a:ext cx="1155192" cy="400110"/>
            <a:chOff x="2822448" y="3339786"/>
            <a:chExt cx="1155192" cy="40011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E747A12-93F9-BC4B-421E-8760FCFE39F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B6E97C9-D96C-0118-0B0E-CF5B5A4742E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D83B00E-C1EA-4E00-280A-642FBE8F2998}"/>
              </a:ext>
            </a:extLst>
          </p:cNvPr>
          <p:cNvSpPr txBox="1"/>
          <p:nvPr/>
        </p:nvSpPr>
        <p:spPr>
          <a:xfrm>
            <a:off x="2779213" y="5905938"/>
            <a:ext cx="2349069" cy="338554"/>
          </a:xfrm>
          <a:prstGeom prst="rect">
            <a:avLst/>
          </a:prstGeom>
          <a:noFill/>
          <a:ln>
            <a:solidFill>
              <a:srgbClr val="374A9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R-value positions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A3B2DB5-FC9B-9176-AD59-FAB07C5DC809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flipH="1" flipV="1">
            <a:off x="2754167" y="4516077"/>
            <a:ext cx="1199581" cy="13898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BD8E858-EA04-9A38-D8CA-681B27EF3842}"/>
              </a:ext>
            </a:extLst>
          </p:cNvPr>
          <p:cNvSpPr/>
          <p:nvPr/>
        </p:nvSpPr>
        <p:spPr>
          <a:xfrm>
            <a:off x="2667928" y="4230833"/>
            <a:ext cx="172478" cy="285244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0638879-5C60-F23F-1AD2-9E5EA5659789}"/>
              </a:ext>
            </a:extLst>
          </p:cNvPr>
          <p:cNvSpPr/>
          <p:nvPr/>
        </p:nvSpPr>
        <p:spPr>
          <a:xfrm>
            <a:off x="3654432" y="4540542"/>
            <a:ext cx="172478" cy="285244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EEFD315-521F-0F5D-B91B-8CF3B5738016}"/>
              </a:ext>
            </a:extLst>
          </p:cNvPr>
          <p:cNvCxnSpPr>
            <a:cxnSpLocks/>
            <a:stCxn id="24" idx="0"/>
            <a:endCxn id="32" idx="2"/>
          </p:cNvCxnSpPr>
          <p:nvPr/>
        </p:nvCxnSpPr>
        <p:spPr>
          <a:xfrm flipH="1" flipV="1">
            <a:off x="3740671" y="4825786"/>
            <a:ext cx="213077" cy="10801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AB2C9A5-0460-08C7-9391-0383BBA45432}"/>
              </a:ext>
            </a:extLst>
          </p:cNvPr>
          <p:cNvCxnSpPr>
            <a:cxnSpLocks/>
            <a:stCxn id="17" idx="2"/>
            <a:endCxn id="7" idx="1"/>
          </p:cNvCxnSpPr>
          <p:nvPr/>
        </p:nvCxnSpPr>
        <p:spPr>
          <a:xfrm rot="5400000" flipH="1">
            <a:off x="7358041" y="3041266"/>
            <a:ext cx="293440" cy="2397159"/>
          </a:xfrm>
          <a:prstGeom prst="bentConnector4">
            <a:avLst>
              <a:gd name="adj1" fmla="val -174850"/>
              <a:gd name="adj2" fmla="val 115470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75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93F76-D4F3-44DF-C245-AEE58D7B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Variables as Containers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97FDB8-E2FB-0B3F-9DEC-76CBAB48F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essence, a pointer variable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*p </a:t>
            </a:r>
            <a:r>
              <a:rPr lang="en-US" altLang="zh-CN" dirty="0"/>
              <a:t>is a container for pointers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endParaRPr lang="zh-CN" altLang="en-US" dirty="0"/>
          </a:p>
          <a:p>
            <a:pPr lvl="1"/>
            <a:r>
              <a:rPr lang="en-US" altLang="zh-CN" b="1" dirty="0"/>
              <a:t>Creation of the container</a:t>
            </a:r>
            <a:r>
              <a:rPr lang="en-US" altLang="zh-CN" dirty="0"/>
              <a:t>: according to the definition (global or stack)</a:t>
            </a:r>
          </a:p>
          <a:p>
            <a:pPr lvl="1"/>
            <a:r>
              <a:rPr lang="en-US" altLang="zh-CN" b="1" dirty="0"/>
              <a:t>Write to the container</a:t>
            </a:r>
            <a:r>
              <a:rPr lang="en-US" altLang="zh-CN" dirty="0"/>
              <a:t>: Assignment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endParaRPr lang="en-US" altLang="zh-CN" dirty="0"/>
          </a:p>
          <a:p>
            <a:pPr lvl="1"/>
            <a:r>
              <a:rPr lang="en-US" altLang="zh-CN" b="1" dirty="0"/>
              <a:t>Read from the container</a:t>
            </a:r>
            <a:r>
              <a:rPr lang="en-US" altLang="zh-CN" dirty="0"/>
              <a:t>: Implicit conversion of the L-value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to R-value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021900-F918-60C0-4A35-183755C12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0136B77-1737-1541-7268-AB69B1AED516}"/>
              </a:ext>
            </a:extLst>
          </p:cNvPr>
          <p:cNvSpPr txBox="1"/>
          <p:nvPr/>
        </p:nvSpPr>
        <p:spPr>
          <a:xfrm>
            <a:off x="1960055" y="2787512"/>
            <a:ext cx="3152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 *</a:t>
            </a:r>
            <a:r>
              <a:rPr lang="en-US" altLang="zh-CN" dirty="0">
                <a:latin typeface="Consolas" panose="020B0609020204030204" pitchFamily="49" charset="0"/>
              </a:rPr>
              <a:t>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B674DB9-F344-2151-CB8D-4FA2812D5488}"/>
              </a:ext>
            </a:extLst>
          </p:cNvPr>
          <p:cNvSpPr/>
          <p:nvPr/>
        </p:nvSpPr>
        <p:spPr>
          <a:xfrm>
            <a:off x="5638852" y="3032238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7AAA19-F217-1BBC-9149-F90F84F8E52A}"/>
              </a:ext>
            </a:extLst>
          </p:cNvPr>
          <p:cNvSpPr/>
          <p:nvPr/>
        </p:nvSpPr>
        <p:spPr>
          <a:xfrm>
            <a:off x="6306181" y="382715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FF620F71-2595-9FC2-758F-5A30E34AE8C9}"/>
              </a:ext>
            </a:extLst>
          </p:cNvPr>
          <p:cNvSpPr/>
          <p:nvPr/>
        </p:nvSpPr>
        <p:spPr>
          <a:xfrm>
            <a:off x="7953902" y="3731769"/>
            <a:ext cx="1314924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8AA2C72-F653-D1AA-019E-E2550128C76A}"/>
              </a:ext>
            </a:extLst>
          </p:cNvPr>
          <p:cNvSpPr txBox="1"/>
          <p:nvPr/>
        </p:nvSpPr>
        <p:spPr>
          <a:xfrm>
            <a:off x="7727126" y="3045978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75BE74-FFE0-6BBE-221B-8EA0B06999C5}"/>
              </a:ext>
            </a:extLst>
          </p:cNvPr>
          <p:cNvSpPr txBox="1"/>
          <p:nvPr/>
        </p:nvSpPr>
        <p:spPr>
          <a:xfrm>
            <a:off x="5889177" y="305504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224FB84-3E88-43DB-7E81-3697249139DD}"/>
              </a:ext>
            </a:extLst>
          </p:cNvPr>
          <p:cNvSpPr/>
          <p:nvPr/>
        </p:nvSpPr>
        <p:spPr>
          <a:xfrm>
            <a:off x="6111019" y="3731769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0BDFB1-828F-2452-0957-8027FB669DC0}"/>
              </a:ext>
            </a:extLst>
          </p:cNvPr>
          <p:cNvGrpSpPr/>
          <p:nvPr/>
        </p:nvGrpSpPr>
        <p:grpSpPr>
          <a:xfrm>
            <a:off x="5366382" y="3675743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8CE9F24C-E3D1-0CE3-5131-7C8C1AAAC6F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185182F9-9C91-DB0D-C009-D6A83B18E76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6C6FB03-F023-C377-89AD-1A2572517474}"/>
                  </a:ext>
                </a:extLst>
              </p:cNvPr>
              <p:cNvSpPr txBox="1"/>
              <p:nvPr/>
            </p:nvSpPr>
            <p:spPr>
              <a:xfrm>
                <a:off x="7783248" y="5008100"/>
                <a:ext cx="948310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6C6FB03-F023-C377-89AD-1A2572517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248" y="5008100"/>
                <a:ext cx="948310" cy="646331"/>
              </a:xfrm>
              <a:prstGeom prst="rect">
                <a:avLst/>
              </a:prstGeom>
              <a:blipFill>
                <a:blip r:embed="rId4"/>
                <a:stretch>
                  <a:fillRect l="-5096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60E855B1-05FF-9E34-DBB4-E96D02F0AD2D}"/>
              </a:ext>
            </a:extLst>
          </p:cNvPr>
          <p:cNvSpPr txBox="1"/>
          <p:nvPr/>
        </p:nvSpPr>
        <p:spPr>
          <a:xfrm>
            <a:off x="6085435" y="5139791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22582E-D99D-9E4A-8E82-9009617F8EDF}"/>
              </a:ext>
            </a:extLst>
          </p:cNvPr>
          <p:cNvSpPr/>
          <p:nvPr/>
        </p:nvSpPr>
        <p:spPr>
          <a:xfrm>
            <a:off x="8257403" y="3854619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BDA39DB-841D-F90C-941F-7F60B1663257}"/>
              </a:ext>
            </a:extLst>
          </p:cNvPr>
          <p:cNvGrpSpPr/>
          <p:nvPr/>
        </p:nvGrpSpPr>
        <p:grpSpPr>
          <a:xfrm>
            <a:off x="7317604" y="370321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58D4A7E8-16A6-A5BF-64C5-2F9EFE81510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B7F8691-2911-64FB-36DD-678A4104B29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3603F2F-F842-C3C2-3AA0-59EC16A8D0E8}"/>
              </a:ext>
            </a:extLst>
          </p:cNvPr>
          <p:cNvGrpSpPr/>
          <p:nvPr/>
        </p:nvGrpSpPr>
        <p:grpSpPr>
          <a:xfrm>
            <a:off x="1376758" y="3893070"/>
            <a:ext cx="1155192" cy="400110"/>
            <a:chOff x="2822448" y="3339786"/>
            <a:chExt cx="1155192" cy="400110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0973657-65B6-E78F-D7B8-E7031DD7C406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E9671B40-650D-BE8D-29E7-E9C72DEFA1B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2C93DEA-36F9-99EB-85D4-76E2A04D4985}"/>
                  </a:ext>
                </a:extLst>
              </p:cNvPr>
              <p:cNvSpPr txBox="1"/>
              <p:nvPr/>
            </p:nvSpPr>
            <p:spPr>
              <a:xfrm>
                <a:off x="8470337" y="3893070"/>
                <a:ext cx="619081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2C93DEA-36F9-99EB-85D4-76E2A04D4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337" y="3893070"/>
                <a:ext cx="619081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D292BA55-427F-CF7C-A4EA-A94C5AEC4A1C}"/>
              </a:ext>
            </a:extLst>
          </p:cNvPr>
          <p:cNvSpPr txBox="1"/>
          <p:nvPr/>
        </p:nvSpPr>
        <p:spPr>
          <a:xfrm>
            <a:off x="6415752" y="3862292"/>
            <a:ext cx="3447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5717B8E9-83E0-C5FE-D4FE-A9740DB72CB1}"/>
              </a:ext>
            </a:extLst>
          </p:cNvPr>
          <p:cNvCxnSpPr>
            <a:cxnSpLocks/>
            <a:stCxn id="45" idx="2"/>
            <a:endCxn id="23" idx="1"/>
          </p:cNvCxnSpPr>
          <p:nvPr/>
        </p:nvCxnSpPr>
        <p:spPr>
          <a:xfrm rot="5400000" flipH="1">
            <a:off x="7443002" y="2956305"/>
            <a:ext cx="200055" cy="2473697"/>
          </a:xfrm>
          <a:prstGeom prst="bentConnector4">
            <a:avLst>
              <a:gd name="adj1" fmla="val -264027"/>
              <a:gd name="adj2" fmla="val 114580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15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-0.00105 0.03889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889 L -0.00105 0.0787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 animBg="1"/>
      <p:bldP spid="24" grpId="0" animBg="1"/>
      <p:bldP spid="25" grpId="0"/>
      <p:bldP spid="26" grpId="0"/>
      <p:bldP spid="27" grpId="0" animBg="1"/>
      <p:bldP spid="31" grpId="0" animBg="1"/>
      <p:bldP spid="32" grpId="0"/>
      <p:bldP spid="33" grpId="0" animBg="1"/>
      <p:bldP spid="45" grpId="0" animBg="1"/>
      <p:bldP spid="4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6A5B03-1F3C-38B8-D576-6C626F7A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Need Pointer Containers?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9464E4-CF20-D7D6-4AA8-683894779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806"/>
            <a:ext cx="10515600" cy="5040923"/>
          </a:xfrm>
        </p:spPr>
        <p:txBody>
          <a:bodyPr/>
          <a:lstStyle/>
          <a:p>
            <a:r>
              <a:rPr lang="en-US" altLang="zh-CN" dirty="0"/>
              <a:t>Store and retrieve pointers (sometimes embedded in data structures)</a:t>
            </a:r>
          </a:p>
          <a:p>
            <a:r>
              <a:rPr lang="en-US" altLang="zh-CN" dirty="0"/>
              <a:t>Modify the contained pointers as the program goes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8EF447-EDF4-03D6-EDF9-B6C209E7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B2B9B4-0897-5525-91BA-C873FACD8752}"/>
              </a:ext>
            </a:extLst>
          </p:cNvPr>
          <p:cNvSpPr txBox="1"/>
          <p:nvPr/>
        </p:nvSpPr>
        <p:spPr>
          <a:xfrm>
            <a:off x="1615229" y="2245557"/>
            <a:ext cx="315222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 = 5;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p = &amp;b;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*p + 1;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ED185A2-8E86-739F-C8AF-B4B4DB2195E8}"/>
              </a:ext>
            </a:extLst>
          </p:cNvPr>
          <p:cNvSpPr/>
          <p:nvPr/>
        </p:nvSpPr>
        <p:spPr>
          <a:xfrm>
            <a:off x="6368470" y="2137904"/>
            <a:ext cx="3842567" cy="271591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D15B4F5-0B42-812F-1A65-2BE3025FEBDA}"/>
              </a:ext>
            </a:extLst>
          </p:cNvPr>
          <p:cNvSpPr/>
          <p:nvPr/>
        </p:nvSpPr>
        <p:spPr>
          <a:xfrm>
            <a:off x="7035799" y="293281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D6A8905-1C6C-A58C-3ABA-FB9412AE186C}"/>
              </a:ext>
            </a:extLst>
          </p:cNvPr>
          <p:cNvSpPr/>
          <p:nvPr/>
        </p:nvSpPr>
        <p:spPr>
          <a:xfrm>
            <a:off x="8683520" y="2837435"/>
            <a:ext cx="1314924" cy="156311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61ADAD5-B46D-3F36-3BF2-73F44FE5C96D}"/>
              </a:ext>
            </a:extLst>
          </p:cNvPr>
          <p:cNvSpPr txBox="1"/>
          <p:nvPr/>
        </p:nvSpPr>
        <p:spPr>
          <a:xfrm>
            <a:off x="8456744" y="215164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17364A7-FC33-2C78-81C7-702E0464189C}"/>
              </a:ext>
            </a:extLst>
          </p:cNvPr>
          <p:cNvSpPr txBox="1"/>
          <p:nvPr/>
        </p:nvSpPr>
        <p:spPr>
          <a:xfrm>
            <a:off x="6618795" y="216071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8F220DFD-0E34-6969-FF36-594C9D3F1CAA}"/>
              </a:ext>
            </a:extLst>
          </p:cNvPr>
          <p:cNvSpPr/>
          <p:nvPr/>
        </p:nvSpPr>
        <p:spPr>
          <a:xfrm>
            <a:off x="6840637" y="283743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199BE688-E67A-83C0-40E2-396CB9E0D135}"/>
              </a:ext>
            </a:extLst>
          </p:cNvPr>
          <p:cNvGrpSpPr/>
          <p:nvPr/>
        </p:nvGrpSpPr>
        <p:grpSpPr>
          <a:xfrm>
            <a:off x="6096000" y="2781409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8B025D7-287A-D8A3-27E4-5A6F8C40C882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A8E654-E546-596D-5517-EF512C6A5D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9D85558-1889-36B5-FC66-00B25985734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5EEF3A-EE3A-80BF-4EB9-12F9DDEE29CC}"/>
                  </a:ext>
                </a:extLst>
              </p:cNvPr>
              <p:cNvSpPr txBox="1"/>
              <p:nvPr/>
            </p:nvSpPr>
            <p:spPr>
              <a:xfrm>
                <a:off x="8044613" y="5175212"/>
                <a:ext cx="948310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5EEF3A-EE3A-80BF-4EB9-12F9DDEE2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613" y="5175212"/>
                <a:ext cx="948310" cy="923330"/>
              </a:xfrm>
              <a:prstGeom prst="rect">
                <a:avLst/>
              </a:prstGeom>
              <a:blipFill>
                <a:blip r:embed="rId4"/>
                <a:stretch>
                  <a:fillRect l="-5096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EB39F3BA-62E4-6C17-C836-B917AE61DEED}"/>
              </a:ext>
            </a:extLst>
          </p:cNvPr>
          <p:cNvSpPr txBox="1"/>
          <p:nvPr/>
        </p:nvSpPr>
        <p:spPr>
          <a:xfrm>
            <a:off x="6346800" y="5306903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53210AC-2D93-DDD0-6B33-90085070B747}"/>
                  </a:ext>
                </a:extLst>
              </p:cNvPr>
              <p:cNvSpPr/>
              <p:nvPr/>
            </p:nvSpPr>
            <p:spPr>
              <a:xfrm>
                <a:off x="8987021" y="2960285"/>
                <a:ext cx="89187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53210AC-2D93-DDD0-6B33-90085070B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021" y="2960285"/>
                <a:ext cx="891873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2AA71FD2-2924-CB7A-FC70-B91B9FB5FC87}"/>
              </a:ext>
            </a:extLst>
          </p:cNvPr>
          <p:cNvGrpSpPr/>
          <p:nvPr/>
        </p:nvGrpSpPr>
        <p:grpSpPr>
          <a:xfrm>
            <a:off x="8047222" y="280887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5D8E443-A875-230F-54FA-E940FAF1E99C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FED1DE5-26D0-6557-A3A9-CECF191809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678F886-F919-A6C8-594F-B4FC4693E3C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BA7A9B6-0123-268A-4D1F-C6EB15CD1601}"/>
              </a:ext>
            </a:extLst>
          </p:cNvPr>
          <p:cNvGrpSpPr/>
          <p:nvPr/>
        </p:nvGrpSpPr>
        <p:grpSpPr>
          <a:xfrm>
            <a:off x="955374" y="4718389"/>
            <a:ext cx="1155192" cy="400110"/>
            <a:chOff x="2822448" y="3339786"/>
            <a:chExt cx="1155192" cy="400110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23374A6-D011-7DC6-E431-6C667D30BF6B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704E6B1A-A1DF-327F-3BD4-52E9BF23EC0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D00A6625-F737-0310-83EF-25B26F71331A}"/>
              </a:ext>
            </a:extLst>
          </p:cNvPr>
          <p:cNvSpPr/>
          <p:nvPr/>
        </p:nvSpPr>
        <p:spPr>
          <a:xfrm>
            <a:off x="8992912" y="3710571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3C96BE1-B937-B665-8F4B-16DC7803E847}"/>
              </a:ext>
            </a:extLst>
          </p:cNvPr>
          <p:cNvGrpSpPr/>
          <p:nvPr/>
        </p:nvGrpSpPr>
        <p:grpSpPr>
          <a:xfrm>
            <a:off x="8053113" y="3559162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1875CE8-E715-9FA6-ED61-4B228A4C803F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1875CE8-E715-9FA6-ED61-4B228A4C8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E8F21C5-DC9A-E2B7-5C33-3A0F9BF6338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25FDD91-93B4-4F4A-6B3E-6ED9FEED99C8}"/>
                  </a:ext>
                </a:extLst>
              </p:cNvPr>
              <p:cNvSpPr txBox="1"/>
              <p:nvPr/>
            </p:nvSpPr>
            <p:spPr>
              <a:xfrm>
                <a:off x="9025373" y="3029811"/>
                <a:ext cx="81516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25FDD91-93B4-4F4A-6B3E-6ED9FEED9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373" y="3029811"/>
                <a:ext cx="815168" cy="400110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9F899F73-26E3-87A2-8586-9707E0C8487A}"/>
              </a:ext>
            </a:extLst>
          </p:cNvPr>
          <p:cNvSpPr txBox="1"/>
          <p:nvPr/>
        </p:nvSpPr>
        <p:spPr>
          <a:xfrm>
            <a:off x="9260601" y="3763982"/>
            <a:ext cx="3447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8F89131A-08EC-2BC1-8903-0421892A9153}"/>
              </a:ext>
            </a:extLst>
          </p:cNvPr>
          <p:cNvCxnSpPr>
            <a:cxnSpLocks/>
            <a:stCxn id="49" idx="1"/>
            <a:endCxn id="26" idx="1"/>
          </p:cNvCxnSpPr>
          <p:nvPr/>
        </p:nvCxnSpPr>
        <p:spPr>
          <a:xfrm rot="10800000">
            <a:off x="7035799" y="3198792"/>
            <a:ext cx="1989574" cy="31075"/>
          </a:xfrm>
          <a:prstGeom prst="bentConnector5">
            <a:avLst>
              <a:gd name="adj1" fmla="val 50001"/>
              <a:gd name="adj2" fmla="val -2439704"/>
              <a:gd name="adj3" fmla="val 117107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BF9E452A-EE28-AA49-3E26-8F00E64554D0}"/>
              </a:ext>
            </a:extLst>
          </p:cNvPr>
          <p:cNvCxnSpPr>
            <a:cxnSpLocks/>
            <a:stCxn id="49" idx="1"/>
            <a:endCxn id="43" idx="1"/>
          </p:cNvCxnSpPr>
          <p:nvPr/>
        </p:nvCxnSpPr>
        <p:spPr>
          <a:xfrm rot="10800000" flipV="1">
            <a:off x="8992913" y="3229866"/>
            <a:ext cx="32461" cy="746678"/>
          </a:xfrm>
          <a:prstGeom prst="bentConnector3">
            <a:avLst>
              <a:gd name="adj1" fmla="val 3057765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36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7037E-7 L -0.00091 0.0375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375 L -0.00091 0.0794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4" grpId="0" animBg="1"/>
      <p:bldP spid="35" grpId="0"/>
      <p:bldP spid="36" grpId="0" animBg="1"/>
      <p:bldP spid="43" grpId="0" animBg="1"/>
      <p:bldP spid="49" grpId="0" animBg="1"/>
      <p:bldP spid="5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F5AEC-BCAA-D226-DDCC-61D54810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Dereferencing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43618-6F4C-6396-DFB8-B157A376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References function like ordinary variables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B71F5-2CE7-7105-8CD2-2C3B465B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5B37EF-9581-043F-E27C-973124C0DB7D}"/>
              </a:ext>
            </a:extLst>
          </p:cNvPr>
          <p:cNvSpPr txBox="1"/>
          <p:nvPr/>
        </p:nvSpPr>
        <p:spPr>
          <a:xfrm>
            <a:off x="1561801" y="2149109"/>
            <a:ext cx="31054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b = a;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&amp;b;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*p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b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AB165-8E18-1553-477E-E9D5566810E0}"/>
              </a:ext>
            </a:extLst>
          </p:cNvPr>
          <p:cNvSpPr/>
          <p:nvPr/>
        </p:nvSpPr>
        <p:spPr>
          <a:xfrm>
            <a:off x="6081661" y="2149109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F7754B-0975-B60A-08E7-599244D72995}"/>
              </a:ext>
            </a:extLst>
          </p:cNvPr>
          <p:cNvSpPr/>
          <p:nvPr/>
        </p:nvSpPr>
        <p:spPr>
          <a:xfrm>
            <a:off x="6748990" y="294402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475F16-2276-B2EB-6A01-F80A8A6F92ED}"/>
              </a:ext>
            </a:extLst>
          </p:cNvPr>
          <p:cNvSpPr/>
          <p:nvPr/>
        </p:nvSpPr>
        <p:spPr>
          <a:xfrm>
            <a:off x="8396711" y="2848640"/>
            <a:ext cx="1112952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919D62-8ACA-ECCF-4528-073F8F35D5FD}"/>
              </a:ext>
            </a:extLst>
          </p:cNvPr>
          <p:cNvSpPr txBox="1"/>
          <p:nvPr/>
        </p:nvSpPr>
        <p:spPr>
          <a:xfrm>
            <a:off x="8169935" y="216284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3E8DAB-B1BF-31A1-602A-FD9976321DBF}"/>
              </a:ext>
            </a:extLst>
          </p:cNvPr>
          <p:cNvSpPr txBox="1"/>
          <p:nvPr/>
        </p:nvSpPr>
        <p:spPr>
          <a:xfrm>
            <a:off x="6331986" y="217191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E389091-82BC-CC1B-04FE-115B65F4D8C4}"/>
              </a:ext>
            </a:extLst>
          </p:cNvPr>
          <p:cNvSpPr/>
          <p:nvPr/>
        </p:nvSpPr>
        <p:spPr>
          <a:xfrm>
            <a:off x="6553828" y="2848640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752A22-3999-1500-8D62-26A7BE207665}"/>
              </a:ext>
            </a:extLst>
          </p:cNvPr>
          <p:cNvGrpSpPr/>
          <p:nvPr/>
        </p:nvGrpSpPr>
        <p:grpSpPr>
          <a:xfrm>
            <a:off x="5809191" y="279261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8537F3A-0B18-F7B4-7710-4A667116AD27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0C5D472-294B-E063-937C-0A5B9949666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93A45F-CC65-95EF-6049-8588B5837B98}"/>
                  </a:ext>
                </a:extLst>
              </p:cNvPr>
              <p:cNvSpPr txBox="1"/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93A45F-CC65-95EF-6049-8588B5837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blipFill>
                <a:blip r:embed="rId4"/>
                <a:stretch>
                  <a:fillRect l="-3213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FC5F5604-7205-196A-6D39-74389FDB3276}"/>
              </a:ext>
            </a:extLst>
          </p:cNvPr>
          <p:cNvSpPr txBox="1"/>
          <p:nvPr/>
        </p:nvSpPr>
        <p:spPr>
          <a:xfrm>
            <a:off x="6048792" y="423865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945A70-3EC2-2B30-1D21-E62B38A49B13}"/>
              </a:ext>
            </a:extLst>
          </p:cNvPr>
          <p:cNvSpPr/>
          <p:nvPr/>
        </p:nvSpPr>
        <p:spPr>
          <a:xfrm>
            <a:off x="8643705" y="2953464"/>
            <a:ext cx="780176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5770B39-B4B7-83CF-4B80-3711CAE6F47C}"/>
              </a:ext>
            </a:extLst>
          </p:cNvPr>
          <p:cNvGrpSpPr/>
          <p:nvPr/>
        </p:nvGrpSpPr>
        <p:grpSpPr>
          <a:xfrm>
            <a:off x="7703906" y="280205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497F8FE-A284-6FC2-213B-B0CFBA2E2A9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497F8FE-A284-6FC2-213B-B0CFBA2E2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0DDC3C0-B753-C14F-0F26-99DE0DD0823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2091ED5-D2D2-10E5-E9E6-B3FC9F16D572}"/>
              </a:ext>
            </a:extLst>
          </p:cNvPr>
          <p:cNvGrpSpPr/>
          <p:nvPr/>
        </p:nvGrpSpPr>
        <p:grpSpPr>
          <a:xfrm>
            <a:off x="930308" y="2953994"/>
            <a:ext cx="1155192" cy="400110"/>
            <a:chOff x="2822448" y="3339786"/>
            <a:chExt cx="1155192" cy="40011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FF1B2B-EF0E-924A-333E-DDD1745EC9AA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C0570F0-42D9-2609-ED6F-7758647C07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5A172E5-76D8-903A-7126-D65D4CF15188}"/>
                  </a:ext>
                </a:extLst>
              </p:cNvPr>
              <p:cNvSpPr txBox="1"/>
              <p:nvPr/>
            </p:nvSpPr>
            <p:spPr>
              <a:xfrm>
                <a:off x="8780642" y="3019382"/>
                <a:ext cx="635196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5A172E5-76D8-903A-7126-D65D4CF15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642" y="3019382"/>
                <a:ext cx="635196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F0232B98-57FA-29B6-29B8-FD56428D87DA}"/>
              </a:ext>
            </a:extLst>
          </p:cNvPr>
          <p:cNvSpPr txBox="1"/>
          <p:nvPr/>
        </p:nvSpPr>
        <p:spPr>
          <a:xfrm>
            <a:off x="6845293" y="2984221"/>
            <a:ext cx="3447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2775ECEB-48A2-931A-0502-7AB07949CFF9}"/>
              </a:ext>
            </a:extLst>
          </p:cNvPr>
          <p:cNvCxnSpPr>
            <a:cxnSpLocks/>
            <a:stCxn id="27" idx="1"/>
            <a:endCxn id="7" idx="1"/>
          </p:cNvCxnSpPr>
          <p:nvPr/>
        </p:nvCxnSpPr>
        <p:spPr>
          <a:xfrm rot="10800000">
            <a:off x="6748990" y="3209997"/>
            <a:ext cx="2031652" cy="9441"/>
          </a:xfrm>
          <a:prstGeom prst="bentConnector5">
            <a:avLst>
              <a:gd name="adj1" fmla="val 36999"/>
              <a:gd name="adj2" fmla="val -8689885"/>
              <a:gd name="adj3" fmla="val 119753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83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00104 0.040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4005 L -0.00104 0.0814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F5AEC-BCAA-D226-DDCC-61D54810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 to Pointer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D43618-6F4C-6396-DFB8-B157A3763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References to Pointer Variables are ordinary references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EB71F5-2CE7-7105-8CD2-2C3B465B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15B37EF-9581-043F-E27C-973124C0DB7D}"/>
              </a:ext>
            </a:extLst>
          </p:cNvPr>
          <p:cNvSpPr txBox="1"/>
          <p:nvPr/>
        </p:nvSpPr>
        <p:spPr>
          <a:xfrm>
            <a:off x="1561801" y="2149109"/>
            <a:ext cx="31054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int</a:t>
            </a:r>
            <a:r>
              <a:rPr lang="en-US" altLang="zh-CN" dirty="0">
                <a:latin typeface="Consolas" panose="020B0609020204030204" pitchFamily="49" charset="0"/>
              </a:rPr>
              <a:t> *p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*&amp; r = 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*r = 3;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*r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4AB165-8E18-1553-477E-E9D5566810E0}"/>
              </a:ext>
            </a:extLst>
          </p:cNvPr>
          <p:cNvSpPr/>
          <p:nvPr/>
        </p:nvSpPr>
        <p:spPr>
          <a:xfrm>
            <a:off x="6081661" y="2149109"/>
            <a:ext cx="3842567" cy="16509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F7754B-0975-B60A-08E7-599244D72995}"/>
              </a:ext>
            </a:extLst>
          </p:cNvPr>
          <p:cNvSpPr/>
          <p:nvPr/>
        </p:nvSpPr>
        <p:spPr>
          <a:xfrm>
            <a:off x="6748990" y="294402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4475F16-2276-B2EB-6A01-F80A8A6F92ED}"/>
              </a:ext>
            </a:extLst>
          </p:cNvPr>
          <p:cNvSpPr/>
          <p:nvPr/>
        </p:nvSpPr>
        <p:spPr>
          <a:xfrm>
            <a:off x="8396711" y="2848640"/>
            <a:ext cx="1112952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919D62-8ACA-ECCF-4528-073F8F35D5FD}"/>
              </a:ext>
            </a:extLst>
          </p:cNvPr>
          <p:cNvSpPr txBox="1"/>
          <p:nvPr/>
        </p:nvSpPr>
        <p:spPr>
          <a:xfrm>
            <a:off x="8169935" y="216284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3E8DAB-B1BF-31A1-602A-FD9976321DBF}"/>
              </a:ext>
            </a:extLst>
          </p:cNvPr>
          <p:cNvSpPr txBox="1"/>
          <p:nvPr/>
        </p:nvSpPr>
        <p:spPr>
          <a:xfrm>
            <a:off x="6331986" y="2171915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E389091-82BC-CC1B-04FE-115B65F4D8C4}"/>
              </a:ext>
            </a:extLst>
          </p:cNvPr>
          <p:cNvSpPr/>
          <p:nvPr/>
        </p:nvSpPr>
        <p:spPr>
          <a:xfrm>
            <a:off x="6553828" y="2848640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752A22-3999-1500-8D62-26A7BE207665}"/>
              </a:ext>
            </a:extLst>
          </p:cNvPr>
          <p:cNvGrpSpPr/>
          <p:nvPr/>
        </p:nvGrpSpPr>
        <p:grpSpPr>
          <a:xfrm>
            <a:off x="5809191" y="2792614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A8537F3A-0B18-F7B4-7710-4A667116AD27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090AD9FD-5407-A941-7740-E4978D1FFD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30C5D472-294B-E063-937C-0A5B99496669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93A45F-CC65-95EF-6049-8588B5837B98}"/>
                  </a:ext>
                </a:extLst>
              </p:cNvPr>
              <p:cNvSpPr txBox="1"/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r:</a:t>
                </a:r>
                <a:r>
                  <a:rPr lang="en-US" altLang="zh-CN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93A45F-CC65-95EF-6049-8588B5837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674" y="4120374"/>
                <a:ext cx="1506268" cy="923330"/>
              </a:xfrm>
              <a:prstGeom prst="rect">
                <a:avLst/>
              </a:prstGeom>
              <a:blipFill>
                <a:blip r:embed="rId4"/>
                <a:stretch>
                  <a:fillRect l="-3213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FC5F5604-7205-196A-6D39-74389FDB3276}"/>
              </a:ext>
            </a:extLst>
          </p:cNvPr>
          <p:cNvSpPr txBox="1"/>
          <p:nvPr/>
        </p:nvSpPr>
        <p:spPr>
          <a:xfrm>
            <a:off x="6048792" y="423865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F945A70-3EC2-2B30-1D21-E62B38A49B13}"/>
                  </a:ext>
                </a:extLst>
              </p:cNvPr>
              <p:cNvSpPr/>
              <p:nvPr/>
            </p:nvSpPr>
            <p:spPr>
              <a:xfrm>
                <a:off x="8643705" y="2953464"/>
                <a:ext cx="780176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7F945A70-3EC2-2B30-1D21-E62B38A49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705" y="2953464"/>
                <a:ext cx="780176" cy="5319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85770B39-B4B7-83CF-4B80-3711CAE6F47C}"/>
              </a:ext>
            </a:extLst>
          </p:cNvPr>
          <p:cNvGrpSpPr/>
          <p:nvPr/>
        </p:nvGrpSpPr>
        <p:grpSpPr>
          <a:xfrm>
            <a:off x="7703906" y="2802055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497F8FE-A284-6FC2-213B-B0CFBA2E2A9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497F8FE-A284-6FC2-213B-B0CFBA2E2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0DDC3C0-B753-C14F-0F26-99DE0DD0823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2091ED5-D2D2-10E5-E9E6-B3FC9F16D572}"/>
              </a:ext>
            </a:extLst>
          </p:cNvPr>
          <p:cNvGrpSpPr/>
          <p:nvPr/>
        </p:nvGrpSpPr>
        <p:grpSpPr>
          <a:xfrm>
            <a:off x="930308" y="2953994"/>
            <a:ext cx="1155192" cy="400110"/>
            <a:chOff x="2822448" y="3339786"/>
            <a:chExt cx="1155192" cy="40011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12FF1B2B-EF0E-924A-333E-DDD1745EC9AA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C0570F0-42D9-2609-ED6F-7758647C07E3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F0232B98-57FA-29B6-29B8-FD56428D87DA}"/>
              </a:ext>
            </a:extLst>
          </p:cNvPr>
          <p:cNvSpPr txBox="1"/>
          <p:nvPr/>
        </p:nvSpPr>
        <p:spPr>
          <a:xfrm>
            <a:off x="6845293" y="2984221"/>
            <a:ext cx="344712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C4A0F36-05FA-14F6-58E2-EC2ADEEC0116}"/>
              </a:ext>
            </a:extLst>
          </p:cNvPr>
          <p:cNvCxnSpPr>
            <a:cxnSpLocks/>
            <a:stCxn id="19" idx="1"/>
            <a:endCxn id="7" idx="1"/>
          </p:cNvCxnSpPr>
          <p:nvPr/>
        </p:nvCxnSpPr>
        <p:spPr>
          <a:xfrm rot="10800000">
            <a:off x="6748991" y="3209997"/>
            <a:ext cx="1894715" cy="9441"/>
          </a:xfrm>
          <a:prstGeom prst="bentConnector5">
            <a:avLst>
              <a:gd name="adj1" fmla="val 36059"/>
              <a:gd name="adj2" fmla="val -8044190"/>
              <a:gd name="adj3" fmla="val 122253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0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-0.00104 0.0400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4005 L -0.00104 0.08149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8F63A-8938-0D2B-1CE8-78758F13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of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4B81E-8C2B-1676-CC38-A3CABE2FC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pointer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T** </a:t>
            </a:r>
            <a:r>
              <a:rPr lang="en-US" altLang="zh-CN" dirty="0"/>
              <a:t>is a pointer to pointer</a:t>
            </a:r>
          </a:p>
          <a:p>
            <a:r>
              <a:rPr lang="en-US" altLang="zh-CN" dirty="0"/>
              <a:t>A variable holding a pointer to pointer is defined by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**p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8D83BD-C712-B154-CEC6-7C05EA0C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83E7568-8D1C-7D8C-2730-741E8D7F94E8}"/>
                  </a:ext>
                </a:extLst>
              </p:cNvPr>
              <p:cNvSpPr/>
              <p:nvPr/>
            </p:nvSpPr>
            <p:spPr>
              <a:xfrm>
                <a:off x="5315908" y="3594458"/>
                <a:ext cx="948452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F83E7568-8D1C-7D8C-2730-741E8D7F9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908" y="3594458"/>
                <a:ext cx="948452" cy="5319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2B0D7040-71BF-C80B-139B-7FE4E86AE2EA}"/>
              </a:ext>
            </a:extLst>
          </p:cNvPr>
          <p:cNvSpPr/>
          <p:nvPr/>
        </p:nvSpPr>
        <p:spPr>
          <a:xfrm rot="16200000">
            <a:off x="5639854" y="3802457"/>
            <a:ext cx="236791" cy="884683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BAE6297-4466-D54C-E1F9-B061359F4783}"/>
                  </a:ext>
                </a:extLst>
              </p:cNvPr>
              <p:cNvSpPr txBox="1"/>
              <p:nvPr/>
            </p:nvSpPr>
            <p:spPr>
              <a:xfrm>
                <a:off x="4764219" y="4451827"/>
                <a:ext cx="2817946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An L-value at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T*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4 or 8 bytes</a:t>
                </a:r>
                <a:endParaRPr lang="en-US" altLang="zh-CN" sz="16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BAE6297-4466-D54C-E1F9-B061359F4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219" y="4451827"/>
                <a:ext cx="2817946" cy="861774"/>
              </a:xfrm>
              <a:prstGeom prst="rect">
                <a:avLst/>
              </a:prstGeom>
              <a:blipFill>
                <a:blip r:embed="rId4"/>
                <a:stretch>
                  <a:fillRect l="-1078" b="-6944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0E52CF-08FB-8531-8325-80E0FD05073A}"/>
              </a:ext>
            </a:extLst>
          </p:cNvPr>
          <p:cNvCxnSpPr>
            <a:cxnSpLocks/>
          </p:cNvCxnSpPr>
          <p:nvPr/>
        </p:nvCxnSpPr>
        <p:spPr>
          <a:xfrm>
            <a:off x="5315908" y="3069612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88B14A-1FDD-5AF9-F817-B8E6297C4760}"/>
                  </a:ext>
                </a:extLst>
              </p:cNvPr>
              <p:cNvSpPr txBox="1"/>
              <p:nvPr/>
            </p:nvSpPr>
            <p:spPr>
              <a:xfrm>
                <a:off x="1992214" y="3594458"/>
                <a:ext cx="9625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5088B14A-1FDD-5AF9-F817-B8E6297C4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214" y="3594458"/>
                <a:ext cx="96254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223FEF2-A3E3-E652-EEC5-DDBA616EAD65}"/>
                  </a:ext>
                </a:extLst>
              </p:cNvPr>
              <p:cNvSpPr txBox="1"/>
              <p:nvPr/>
            </p:nvSpPr>
            <p:spPr>
              <a:xfrm>
                <a:off x="1022634" y="4451827"/>
                <a:ext cx="2565059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 pointer value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solidFill>
                      <a:schemeClr val="tx1"/>
                    </a:solidFill>
                  </a:rPr>
                  <a:t>Value 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T**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Consolas" panose="020B0609020204030204" pitchFamily="49" charset="0"/>
                  </a:rPr>
                  <a:t>Size</a:t>
                </a:r>
                <a:r>
                  <a:rPr lang="en-US" altLang="zh-CN" sz="1600" dirty="0">
                    <a:latin typeface="Consolas" panose="020B0609020204030204" pitchFamily="49" charset="0"/>
                  </a:rPr>
                  <a:t>: 4 or 8 bytes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223FEF2-A3E3-E652-EEC5-DDBA616EA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634" y="4451827"/>
                <a:ext cx="2565059" cy="861774"/>
              </a:xfrm>
              <a:prstGeom prst="rect">
                <a:avLst/>
              </a:prstGeom>
              <a:blipFill>
                <a:blip r:embed="rId6"/>
                <a:stretch>
                  <a:fillRect l="-1182" b="-6250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6DC5157-79C0-D227-C89A-FE00B9B7307C}"/>
              </a:ext>
            </a:extLst>
          </p:cNvPr>
          <p:cNvCxnSpPr>
            <a:cxnSpLocks/>
          </p:cNvCxnSpPr>
          <p:nvPr/>
        </p:nvCxnSpPr>
        <p:spPr>
          <a:xfrm flipV="1">
            <a:off x="2412523" y="3061034"/>
            <a:ext cx="0" cy="617645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22A84ED-DBAE-396E-3EF4-5685272A764A}"/>
              </a:ext>
            </a:extLst>
          </p:cNvPr>
          <p:cNvCxnSpPr>
            <a:cxnSpLocks/>
          </p:cNvCxnSpPr>
          <p:nvPr/>
        </p:nvCxnSpPr>
        <p:spPr>
          <a:xfrm>
            <a:off x="2412523" y="3069612"/>
            <a:ext cx="2903385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76976C9-211F-735D-0852-2010F85A199F}"/>
              </a:ext>
            </a:extLst>
          </p:cNvPr>
          <p:cNvGrpSpPr/>
          <p:nvPr/>
        </p:nvGrpSpPr>
        <p:grpSpPr>
          <a:xfrm>
            <a:off x="8078233" y="3344309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B957C62-CB5C-0D2B-177E-09E78F962677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B957C62-CB5C-0D2B-177E-09E78F962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46F8004-A7D2-3D56-0A85-7755FCB2249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A2B27E3C-9023-8EF1-6D74-FAC31E0D9D0E}"/>
              </a:ext>
            </a:extLst>
          </p:cNvPr>
          <p:cNvSpPr/>
          <p:nvPr/>
        </p:nvSpPr>
        <p:spPr>
          <a:xfrm>
            <a:off x="9103975" y="3601556"/>
            <a:ext cx="8846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左大括号 39">
            <a:extLst>
              <a:ext uri="{FF2B5EF4-FFF2-40B4-BE49-F238E27FC236}">
                <a16:creationId xmlns:a16="http://schemas.microsoft.com/office/drawing/2014/main" id="{2627241D-B420-209F-54E0-FDAC3749A20F}"/>
              </a:ext>
            </a:extLst>
          </p:cNvPr>
          <p:cNvSpPr/>
          <p:nvPr/>
        </p:nvSpPr>
        <p:spPr>
          <a:xfrm rot="16200000">
            <a:off x="9427921" y="3809555"/>
            <a:ext cx="236791" cy="884683"/>
          </a:xfrm>
          <a:prstGeom prst="leftBrace">
            <a:avLst>
              <a:gd name="adj1" fmla="val 4978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267E9DC-4531-BBFC-E6C5-CD4366A17B86}"/>
                  </a:ext>
                </a:extLst>
              </p:cNvPr>
              <p:cNvSpPr txBox="1"/>
              <p:nvPr/>
            </p:nvSpPr>
            <p:spPr>
              <a:xfrm>
                <a:off x="8552286" y="4458925"/>
                <a:ext cx="2817946" cy="861774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An L-value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>
                    <a:solidFill>
                      <a:srgbClr val="0070C0"/>
                    </a:solidFill>
                  </a:rPr>
                  <a:t>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size of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267E9DC-4531-BBFC-E6C5-CD4366A1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86" y="4458925"/>
                <a:ext cx="2817946" cy="861774"/>
              </a:xfrm>
              <a:prstGeom prst="rect">
                <a:avLst/>
              </a:prstGeom>
              <a:blipFill>
                <a:blip r:embed="rId9"/>
                <a:stretch>
                  <a:fillRect l="-1078" b="-6944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3A321CD-21AF-7191-D39A-8F8958337B87}"/>
              </a:ext>
            </a:extLst>
          </p:cNvPr>
          <p:cNvCxnSpPr>
            <a:cxnSpLocks/>
          </p:cNvCxnSpPr>
          <p:nvPr/>
        </p:nvCxnSpPr>
        <p:spPr>
          <a:xfrm>
            <a:off x="9103975" y="3076710"/>
            <a:ext cx="0" cy="5319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E8A6992-B91C-8B9E-AEC2-7E9A044D47CC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5790133" y="3061034"/>
            <a:ext cx="1" cy="533424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60EC654-E891-9A07-82E1-BF3B5EF88901}"/>
              </a:ext>
            </a:extLst>
          </p:cNvPr>
          <p:cNvCxnSpPr>
            <a:cxnSpLocks/>
          </p:cNvCxnSpPr>
          <p:nvPr/>
        </p:nvCxnSpPr>
        <p:spPr>
          <a:xfrm>
            <a:off x="5790133" y="3061034"/>
            <a:ext cx="3313842" cy="15811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ED5F236F-A30D-D42B-8358-3F034EA9E1DB}"/>
              </a:ext>
            </a:extLst>
          </p:cNvPr>
          <p:cNvGrpSpPr/>
          <p:nvPr/>
        </p:nvGrpSpPr>
        <p:grpSpPr>
          <a:xfrm>
            <a:off x="4328438" y="3327746"/>
            <a:ext cx="1025741" cy="523220"/>
            <a:chOff x="2951899" y="3283669"/>
            <a:chExt cx="1025741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FB2AE7B-06BD-2956-CC66-9DA450B0218B}"/>
                    </a:ext>
                  </a:extLst>
                </p:cNvPr>
                <p:cNvSpPr txBox="1"/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altLang="zh-CN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FFB2AE7B-06BD-2956-CC66-9DA450B02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1899" y="3283669"/>
                  <a:ext cx="589788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A6DFB1E-9172-123B-B099-71679571264E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593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2C768AA-B176-E1B7-5D8E-9CBA6E4115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242FBC8-38E9-96AF-99F6-A30BE3CAB5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62B63F-4E3A-5AE6-5DE6-C032D9F7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5D9383-0B66-C806-1381-578402C0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7B78EE-7DB7-B42C-2C1C-68F3839FB4C2}"/>
              </a:ext>
            </a:extLst>
          </p:cNvPr>
          <p:cNvSpPr txBox="1"/>
          <p:nvPr/>
        </p:nvSpPr>
        <p:spPr>
          <a:xfrm>
            <a:off x="1485900" y="1143111"/>
            <a:ext cx="3886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*p = &amp;a;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**pp = &amp;p;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**pp = 5;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**pp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a &lt;&lt; endl;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b = 7;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Switch of address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 = &amp;b;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**pp = </a:t>
            </a:r>
            <a:r>
              <a:rPr lang="en-US" altLang="zh-CN" dirty="0">
                <a:latin typeface="Consolas" panose="020B0609020204030204" pitchFamily="49" charset="0"/>
              </a:rPr>
              <a:t>16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**pp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b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103A6B-01A5-0061-B33A-B90C314046BF}"/>
              </a:ext>
            </a:extLst>
          </p:cNvPr>
          <p:cNvSpPr/>
          <p:nvPr/>
        </p:nvSpPr>
        <p:spPr>
          <a:xfrm>
            <a:off x="6172200" y="1187573"/>
            <a:ext cx="3962275" cy="382531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4B88D32-4C55-A7E8-1F1F-AF6CAE38FF84}"/>
              </a:ext>
            </a:extLst>
          </p:cNvPr>
          <p:cNvSpPr/>
          <p:nvPr/>
        </p:nvSpPr>
        <p:spPr>
          <a:xfrm>
            <a:off x="8724616" y="199230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FE0316-F8AA-DA20-BDDE-78988B6E7BDA}"/>
              </a:ext>
            </a:extLst>
          </p:cNvPr>
          <p:cNvSpPr/>
          <p:nvPr/>
        </p:nvSpPr>
        <p:spPr>
          <a:xfrm>
            <a:off x="8487250" y="1887104"/>
            <a:ext cx="1455314" cy="28372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D3F1E8-D37F-C703-8DED-B1082FA34E7B}"/>
              </a:ext>
            </a:extLst>
          </p:cNvPr>
          <p:cNvSpPr txBox="1"/>
          <p:nvPr/>
        </p:nvSpPr>
        <p:spPr>
          <a:xfrm>
            <a:off x="8260474" y="1201314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E8138-75D2-DA11-3784-766F822611EE}"/>
              </a:ext>
            </a:extLst>
          </p:cNvPr>
          <p:cNvSpPr txBox="1"/>
          <p:nvPr/>
        </p:nvSpPr>
        <p:spPr>
          <a:xfrm>
            <a:off x="6422525" y="1210380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Global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5D5FC19-F474-537A-08AB-1550D2E7AFBB}"/>
              </a:ext>
            </a:extLst>
          </p:cNvPr>
          <p:cNvSpPr/>
          <p:nvPr/>
        </p:nvSpPr>
        <p:spPr>
          <a:xfrm>
            <a:off x="6644367" y="1887105"/>
            <a:ext cx="939608" cy="772149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BEDDA21-0175-9B18-A40E-CE95FCF94590}"/>
              </a:ext>
            </a:extLst>
          </p:cNvPr>
          <p:cNvGrpSpPr/>
          <p:nvPr/>
        </p:nvGrpSpPr>
        <p:grpSpPr>
          <a:xfrm>
            <a:off x="7784817" y="1840896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33D36B8-BF83-3351-554B-5887AC8B374A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53DA733-7CAF-79CD-0C8E-B9936948499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60579D-94EC-0EE0-CDC0-12C5A626D925}"/>
                  </a:ext>
                </a:extLst>
              </p:cNvPr>
              <p:cNvSpPr txBox="1"/>
              <p:nvPr/>
            </p:nvSpPr>
            <p:spPr>
              <a:xfrm>
                <a:off x="8436296" y="5299219"/>
                <a:ext cx="1506268" cy="120032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pp: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b: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760579D-94EC-0EE0-CDC0-12C5A626D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296" y="5299219"/>
                <a:ext cx="1506268" cy="1200329"/>
              </a:xfrm>
              <a:prstGeom prst="rect">
                <a:avLst/>
              </a:prstGeom>
              <a:blipFill>
                <a:blip r:embed="rId4"/>
                <a:stretch>
                  <a:fillRect l="-3213" t="-1508" b="-703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D0540270-0F35-2595-ED86-C74F35D0F95F}"/>
              </a:ext>
            </a:extLst>
          </p:cNvPr>
          <p:cNvSpPr txBox="1"/>
          <p:nvPr/>
        </p:nvSpPr>
        <p:spPr>
          <a:xfrm>
            <a:off x="6674946" y="542564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C7282C-B215-7847-7C2F-6D474A20C026}"/>
              </a:ext>
            </a:extLst>
          </p:cNvPr>
          <p:cNvSpPr/>
          <p:nvPr/>
        </p:nvSpPr>
        <p:spPr>
          <a:xfrm>
            <a:off x="8731129" y="2701616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DB7F09A-B9B4-6F69-41F2-7DF6F01E9D3C}"/>
              </a:ext>
            </a:extLst>
          </p:cNvPr>
          <p:cNvGrpSpPr/>
          <p:nvPr/>
        </p:nvGrpSpPr>
        <p:grpSpPr>
          <a:xfrm>
            <a:off x="7791330" y="255020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F8C6A9A-5557-89C6-1554-C8B79B14AF6D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6F8C6A9A-5557-89C6-1554-C8B79B14AF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AFF5EFF-D6F4-536B-CD57-C2F07A9F643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CDE335BF-B24A-AE7D-A43A-5628B400A49B}"/>
              </a:ext>
            </a:extLst>
          </p:cNvPr>
          <p:cNvSpPr/>
          <p:nvPr/>
        </p:nvSpPr>
        <p:spPr>
          <a:xfrm>
            <a:off x="8731129" y="3419016"/>
            <a:ext cx="89187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2E986E7-1B7D-6909-FFF9-108B7F1FB0CD}"/>
              </a:ext>
            </a:extLst>
          </p:cNvPr>
          <p:cNvGrpSpPr/>
          <p:nvPr/>
        </p:nvGrpSpPr>
        <p:grpSpPr>
          <a:xfrm>
            <a:off x="7791330" y="3267607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49A1FC2-7F6F-DE8E-4273-242ECD397EC6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949A1FC2-7F6F-DE8E-4273-242ECD397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05C549C-7B6B-2C01-DDED-E3BAA583610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8CC8B58C-FE5C-A977-EF8C-F39F004916AE}"/>
              </a:ext>
            </a:extLst>
          </p:cNvPr>
          <p:cNvSpPr/>
          <p:nvPr/>
        </p:nvSpPr>
        <p:spPr>
          <a:xfrm>
            <a:off x="8742253" y="4120239"/>
            <a:ext cx="589788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F065BB-BCE2-303D-381E-8D5CB7625D43}"/>
              </a:ext>
            </a:extLst>
          </p:cNvPr>
          <p:cNvGrpSpPr/>
          <p:nvPr/>
        </p:nvGrpSpPr>
        <p:grpSpPr>
          <a:xfrm>
            <a:off x="7802453" y="396883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B39F1D9-2C09-9FDE-FEBF-EE7A5BDA30B4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1B39F1D9-2C09-9FDE-FEBF-EE7A5BDA30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6A83FB9D-8312-AF8D-7E21-58DF4E2D4C5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A09A1B0-9F74-48F2-B308-BCBB8F78C3AA}"/>
              </a:ext>
            </a:extLst>
          </p:cNvPr>
          <p:cNvGrpSpPr/>
          <p:nvPr/>
        </p:nvGrpSpPr>
        <p:grpSpPr>
          <a:xfrm>
            <a:off x="896902" y="1687049"/>
            <a:ext cx="1155192" cy="400110"/>
            <a:chOff x="2822448" y="3339786"/>
            <a:chExt cx="1155192" cy="400110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42DBC06-CC6B-635B-D4CC-A402BABB53BB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C164CB3-B919-F67A-3F06-D53752585E84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1CBC740-9380-85EA-4EB7-103652C421A9}"/>
                  </a:ext>
                </a:extLst>
              </p:cNvPr>
              <p:cNvSpPr txBox="1"/>
              <p:nvPr/>
            </p:nvSpPr>
            <p:spPr>
              <a:xfrm>
                <a:off x="8801100" y="2766170"/>
                <a:ext cx="81516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1CBC740-9380-85EA-4EB7-103652C42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100" y="2766170"/>
                <a:ext cx="815168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F176CAE-7C59-8C85-A254-762EE4405936}"/>
                  </a:ext>
                </a:extLst>
              </p:cNvPr>
              <p:cNvSpPr txBox="1"/>
              <p:nvPr/>
            </p:nvSpPr>
            <p:spPr>
              <a:xfrm>
                <a:off x="8781846" y="3482212"/>
                <a:ext cx="81516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F176CAE-7C59-8C85-A254-762EE440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846" y="3482212"/>
                <a:ext cx="815168" cy="400110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846CA330-F281-50CF-5365-EA5C86674011}"/>
              </a:ext>
            </a:extLst>
          </p:cNvPr>
          <p:cNvSpPr txBox="1"/>
          <p:nvPr/>
        </p:nvSpPr>
        <p:spPr>
          <a:xfrm>
            <a:off x="8806219" y="2042764"/>
            <a:ext cx="390373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561C59D-0BDE-071B-3C96-1645DECC5CBF}"/>
              </a:ext>
            </a:extLst>
          </p:cNvPr>
          <p:cNvSpPr txBox="1"/>
          <p:nvPr/>
        </p:nvSpPr>
        <p:spPr>
          <a:xfrm>
            <a:off x="8827486" y="4208873"/>
            <a:ext cx="390373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FEAA78A-86DF-CA68-1BB7-030D2C7186A8}"/>
                  </a:ext>
                </a:extLst>
              </p:cNvPr>
              <p:cNvSpPr txBox="1"/>
              <p:nvPr/>
            </p:nvSpPr>
            <p:spPr>
              <a:xfrm>
                <a:off x="8769481" y="2780512"/>
                <a:ext cx="815168" cy="40011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FEAA78A-86DF-CA68-1BB7-030D2C718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481" y="2780512"/>
                <a:ext cx="815168" cy="400110"/>
              </a:xfrm>
              <a:prstGeom prst="rect">
                <a:avLst/>
              </a:prstGeom>
              <a:blipFill>
                <a:blip r:embed="rId10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72623C76-7140-5062-20A8-B85BA3A5EF51}"/>
              </a:ext>
            </a:extLst>
          </p:cNvPr>
          <p:cNvSpPr txBox="1"/>
          <p:nvPr/>
        </p:nvSpPr>
        <p:spPr>
          <a:xfrm>
            <a:off x="8781846" y="4181743"/>
            <a:ext cx="521246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16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F891CC26-99FD-AA72-7523-77460CF7E52E}"/>
              </a:ext>
            </a:extLst>
          </p:cNvPr>
          <p:cNvCxnSpPr>
            <a:cxnSpLocks/>
            <a:stCxn id="42" idx="3"/>
            <a:endCxn id="10" idx="3"/>
          </p:cNvCxnSpPr>
          <p:nvPr/>
        </p:nvCxnSpPr>
        <p:spPr>
          <a:xfrm flipH="1" flipV="1">
            <a:off x="9252899" y="2258278"/>
            <a:ext cx="331750" cy="722289"/>
          </a:xfrm>
          <a:prstGeom prst="bentConnector3">
            <a:avLst>
              <a:gd name="adj1" fmla="val -68907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FF2B6D6-C6CF-DDE5-C7BF-D20D46BBC810}"/>
              </a:ext>
            </a:extLst>
          </p:cNvPr>
          <p:cNvCxnSpPr>
            <a:cxnSpLocks/>
            <a:stCxn id="39" idx="1"/>
            <a:endCxn id="21" idx="1"/>
          </p:cNvCxnSpPr>
          <p:nvPr/>
        </p:nvCxnSpPr>
        <p:spPr>
          <a:xfrm rot="10800000">
            <a:off x="8731130" y="2967589"/>
            <a:ext cx="50717" cy="714678"/>
          </a:xfrm>
          <a:prstGeom prst="bentConnector3">
            <a:avLst>
              <a:gd name="adj1" fmla="val 2193420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E6C4F5BE-E68C-2C5C-CA0C-2802AE7A87DE}"/>
              </a:ext>
            </a:extLst>
          </p:cNvPr>
          <p:cNvCxnSpPr>
            <a:cxnSpLocks/>
            <a:stCxn id="42" idx="3"/>
            <a:endCxn id="29" idx="3"/>
          </p:cNvCxnSpPr>
          <p:nvPr/>
        </p:nvCxnSpPr>
        <p:spPr>
          <a:xfrm flipH="1">
            <a:off x="9332041" y="2980567"/>
            <a:ext cx="252608" cy="1405645"/>
          </a:xfrm>
          <a:prstGeom prst="bentConnector3">
            <a:avLst>
              <a:gd name="adj1" fmla="val -90496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76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0.00013 0.0377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3773 L 0.00092 0.1187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11875 L 0.00092 0.1604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16042 L 0.00092 0.36435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36435 L 0.00092 0.43658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0.43658 L 0.00092 0.4787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AFC525B-21DF-A8CB-505D-DFA7DA01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 Pointer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0B7E87-699A-B246-3F29-4363A944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With </a:t>
            </a:r>
            <a:r>
              <a:rPr lang="en-US" altLang="zh-CN" dirty="0">
                <a:solidFill>
                  <a:srgbClr val="0070C0"/>
                </a:solidFill>
              </a:rPr>
              <a:t>const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 *p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holds a pointer to an L-value that cannot be modified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8BDCA-6D82-13C8-9920-8911F655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29D2C3-FB15-599D-AA76-CE3627350C80}"/>
              </a:ext>
            </a:extLst>
          </p:cNvPr>
          <p:cNvSpPr txBox="1"/>
          <p:nvPr/>
        </p:nvSpPr>
        <p:spPr>
          <a:xfrm>
            <a:off x="3566459" y="1416916"/>
            <a:ext cx="475428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Defines a const pointer variable 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</a:t>
            </a:r>
            <a:r>
              <a:rPr kumimoji="1" lang="en-US" altLang="zh-CN" sz="1800" b="1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onst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&lt;type&gt; *&lt;name1&gt;, *&lt;name2&gt;, …;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0B16DF-98AC-C4AB-4B98-FDE22ED12289}"/>
              </a:ext>
            </a:extLst>
          </p:cNvPr>
          <p:cNvSpPr txBox="1"/>
          <p:nvPr/>
        </p:nvSpPr>
        <p:spPr>
          <a:xfrm>
            <a:off x="3567112" y="2708536"/>
            <a:ext cx="50577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const int </a:t>
            </a:r>
            <a:r>
              <a:rPr lang="zh-CN" altLang="en-US" dirty="0">
                <a:latin typeface="Consolas" panose="020B0609020204030204" pitchFamily="49" charset="0"/>
              </a:rPr>
              <a:t>*p = &amp;a;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*p &lt;&lt; endl;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// Error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: modify a const L-value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*p = 11;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const int </a:t>
            </a:r>
            <a:r>
              <a:rPr lang="zh-CN" altLang="en-US" dirty="0">
                <a:latin typeface="Consolas" panose="020B0609020204030204" pitchFamily="49" charset="0"/>
              </a:rPr>
              <a:t>b = 5;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p itself can be modified!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p = &amp;b;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*p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87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BA817-A07F-67F4-806F-9BA2B64E1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14AC8-8F34-3BA5-6B40-0639867BF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Which of the following dereference expressions are invalid?</a:t>
            </a:r>
          </a:p>
          <a:p>
            <a:pPr lvl="1"/>
            <a:r>
              <a:rPr lang="en-US" altLang="zh-CN" dirty="0"/>
              <a:t>*10</a:t>
            </a:r>
          </a:p>
          <a:p>
            <a:pPr lvl="1"/>
            <a:r>
              <a:rPr lang="en-US" altLang="zh-CN" dirty="0"/>
              <a:t>int a; *&amp;a</a:t>
            </a:r>
          </a:p>
          <a:p>
            <a:pPr lvl="1"/>
            <a:r>
              <a:rPr lang="en-US" altLang="zh-CN" dirty="0"/>
              <a:t>int a; *&amp;*&amp;*&amp;*&amp;a</a:t>
            </a:r>
          </a:p>
          <a:p>
            <a:pPr lvl="1"/>
            <a:r>
              <a:rPr lang="en-US" altLang="zh-CN" dirty="0"/>
              <a:t>int a; **&amp;a</a:t>
            </a:r>
          </a:p>
          <a:p>
            <a:pPr lvl="1"/>
            <a:r>
              <a:rPr lang="en-US" altLang="zh-CN" dirty="0"/>
              <a:t>int *a; **&amp;a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593F41-EA40-5EBC-97E4-0C3EA230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70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02D8E-BDF8-73EC-D3B6-3848B55B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Memory Looks Like?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2A6430-5D93-7F22-3116-FD3229BC2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memory is a linear sequence of bits</a:t>
            </a:r>
          </a:p>
          <a:p>
            <a:r>
              <a:rPr lang="en-US" altLang="zh-CN" dirty="0"/>
              <a:t>We often talk about bits grouped into bytes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Different types of values may reside at a particular </a:t>
            </a:r>
            <a:r>
              <a:rPr lang="en-US" altLang="zh-CN" dirty="0">
                <a:solidFill>
                  <a:srgbClr val="FF0000"/>
                </a:solidFill>
              </a:rPr>
              <a:t>memory address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/>
              <a:t>A value may span over multiple bytes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5E13D4-BED8-AC14-BA62-9AA8C557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58133C7-623C-6599-AB2E-EFB9B7AA640E}"/>
              </a:ext>
            </a:extLst>
          </p:cNvPr>
          <p:cNvGrpSpPr/>
          <p:nvPr/>
        </p:nvGrpSpPr>
        <p:grpSpPr>
          <a:xfrm>
            <a:off x="1324146" y="2278054"/>
            <a:ext cx="9051274" cy="2301891"/>
            <a:chOff x="1680281" y="2261876"/>
            <a:chExt cx="9051274" cy="230189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DC9CA33-03C9-F137-A384-52B77252F967}"/>
                </a:ext>
              </a:extLst>
            </p:cNvPr>
            <p:cNvGrpSpPr/>
            <p:nvPr/>
          </p:nvGrpSpPr>
          <p:grpSpPr>
            <a:xfrm>
              <a:off x="1680281" y="2261876"/>
              <a:ext cx="9051274" cy="2301891"/>
              <a:chOff x="2971800" y="2520624"/>
              <a:chExt cx="9148762" cy="2301891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94FB0F17-895B-1A94-1B4B-2B7510F1900E}"/>
                  </a:ext>
                </a:extLst>
              </p:cNvPr>
              <p:cNvSpPr/>
              <p:nvPr/>
            </p:nvSpPr>
            <p:spPr>
              <a:xfrm>
                <a:off x="3112168" y="3510973"/>
                <a:ext cx="8101263" cy="4851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215F4DE3-EFFF-9952-9A29-BED39C0ACA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2168" y="4001503"/>
                <a:ext cx="0" cy="41809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F338F6-7A2D-86BF-D903-0F1CF1F0DA50}"/>
                  </a:ext>
                </a:extLst>
              </p:cNvPr>
              <p:cNvSpPr txBox="1"/>
              <p:nvPr/>
            </p:nvSpPr>
            <p:spPr>
              <a:xfrm>
                <a:off x="2971800" y="4453183"/>
                <a:ext cx="5118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0</a:t>
                </a:r>
                <a:endParaRPr lang="zh-CN" altLang="en-US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92D5700-EA80-C85F-730B-22FDC61D8E82}"/>
                  </a:ext>
                </a:extLst>
              </p:cNvPr>
              <p:cNvSpPr txBox="1"/>
              <p:nvPr/>
            </p:nvSpPr>
            <p:spPr>
              <a:xfrm>
                <a:off x="5988188" y="2520624"/>
                <a:ext cx="27733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+mj-lt"/>
                  </a:rPr>
                  <a:t>Memory State  (4GB)</a:t>
                </a:r>
                <a:endParaRPr lang="zh-CN" altLang="en-US" dirty="0">
                  <a:latin typeface="+mj-lt"/>
                </a:endParaRPr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EFC49794-F985-AE11-4B34-07CDAF613A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213431" y="4001502"/>
                <a:ext cx="0" cy="41809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AF5C65F-7F58-6700-C694-B4F19715F53A}"/>
                  </a:ext>
                </a:extLst>
              </p:cNvPr>
              <p:cNvSpPr txBox="1"/>
              <p:nvPr/>
            </p:nvSpPr>
            <p:spPr>
              <a:xfrm>
                <a:off x="10463997" y="4448666"/>
                <a:ext cx="1656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0x100000000</a:t>
                </a:r>
                <a:endParaRPr lang="zh-CN" altLang="en-US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0AB751A8-9297-42AF-4EE0-BD67D408EE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84438" y="4005201"/>
                <a:ext cx="0" cy="418097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8D61EDC-723A-6AEF-77F6-EDCAB051750D}"/>
                  </a:ext>
                </a:extLst>
              </p:cNvPr>
              <p:cNvSpPr txBox="1"/>
              <p:nvPr/>
            </p:nvSpPr>
            <p:spPr>
              <a:xfrm>
                <a:off x="4048616" y="4419599"/>
                <a:ext cx="12459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  <a:cs typeface="Times New Roman" panose="02020603050405020304" pitchFamily="18" charset="0"/>
                  </a:rPr>
                  <a:t>0xC00000</a:t>
                </a:r>
                <a:endParaRPr lang="zh-CN" altLang="en-US" dirty="0"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F7D95F2-B290-CA98-6F03-71B4F160352B}"/>
                </a:ext>
              </a:extLst>
            </p:cNvPr>
            <p:cNvSpPr/>
            <p:nvPr/>
          </p:nvSpPr>
          <p:spPr>
            <a:xfrm>
              <a:off x="3668888" y="3254892"/>
              <a:ext cx="694414" cy="4851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65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9E2CA60-C149-985E-7B7B-103E73FD4A52}"/>
                </a:ext>
              </a:extLst>
            </p:cNvPr>
            <p:cNvSpPr/>
            <p:nvPr/>
          </p:nvSpPr>
          <p:spPr>
            <a:xfrm>
              <a:off x="4363302" y="3253004"/>
              <a:ext cx="2083218" cy="48363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3.14159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30116E0-0FE0-45AA-CF76-F34645531A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302" y="3746453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9CC531D-7D91-D513-1278-C1796C427682}"/>
                </a:ext>
              </a:extLst>
            </p:cNvPr>
            <p:cNvSpPr txBox="1"/>
            <p:nvPr/>
          </p:nvSpPr>
          <p:spPr>
            <a:xfrm>
              <a:off x="4048170" y="4160851"/>
              <a:ext cx="1232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0xC00001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AB6EF31-5EA1-53B6-BF1B-B462F852A6F7}"/>
                </a:ext>
              </a:extLst>
            </p:cNvPr>
            <p:cNvSpPr txBox="1"/>
            <p:nvPr/>
          </p:nvSpPr>
          <p:spPr>
            <a:xfrm>
              <a:off x="5782080" y="4160851"/>
              <a:ext cx="12327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0xC00005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左大括号 26">
              <a:extLst>
                <a:ext uri="{FF2B5EF4-FFF2-40B4-BE49-F238E27FC236}">
                  <a16:creationId xmlns:a16="http://schemas.microsoft.com/office/drawing/2014/main" id="{11377516-7FAF-BA07-4F77-CF8E419E98D8}"/>
                </a:ext>
              </a:extLst>
            </p:cNvPr>
            <p:cNvSpPr/>
            <p:nvPr/>
          </p:nvSpPr>
          <p:spPr>
            <a:xfrm rot="5400000">
              <a:off x="3897698" y="2777590"/>
              <a:ext cx="236791" cy="694415"/>
            </a:xfrm>
            <a:prstGeom prst="leftBrace">
              <a:avLst>
                <a:gd name="adj1" fmla="val 49784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28DA4E0-9F98-735A-2CFA-4FBA8D008209}"/>
                </a:ext>
              </a:extLst>
            </p:cNvPr>
            <p:cNvSpPr txBox="1"/>
            <p:nvPr/>
          </p:nvSpPr>
          <p:spPr>
            <a:xfrm>
              <a:off x="3486195" y="2689114"/>
              <a:ext cx="11239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1 bytes</a:t>
              </a:r>
            </a:p>
          </p:txBody>
        </p:sp>
        <p:sp>
          <p:nvSpPr>
            <p:cNvPr id="29" name="左大括号 28">
              <a:extLst>
                <a:ext uri="{FF2B5EF4-FFF2-40B4-BE49-F238E27FC236}">
                  <a16:creationId xmlns:a16="http://schemas.microsoft.com/office/drawing/2014/main" id="{FA42616C-DB9C-8825-2AB2-6F08A9F6AD7D}"/>
                </a:ext>
              </a:extLst>
            </p:cNvPr>
            <p:cNvSpPr/>
            <p:nvPr/>
          </p:nvSpPr>
          <p:spPr>
            <a:xfrm rot="5400000">
              <a:off x="5286515" y="2083189"/>
              <a:ext cx="236789" cy="2083219"/>
            </a:xfrm>
            <a:prstGeom prst="leftBrace">
              <a:avLst>
                <a:gd name="adj1" fmla="val 49784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9BC9231-69A6-30AD-837F-8BADB48419CA}"/>
                </a:ext>
              </a:extLst>
            </p:cNvPr>
            <p:cNvSpPr txBox="1"/>
            <p:nvPr/>
          </p:nvSpPr>
          <p:spPr>
            <a:xfrm>
              <a:off x="4718911" y="2693630"/>
              <a:ext cx="11239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4 bytes</a:t>
              </a: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5714BBA-8311-D653-C440-E84D9307A9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6519" y="3736642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689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833F2-7E13-841C-C1ED-6F1A7B3C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Pointers as Function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529BD-3BBC-3996-A989-C2E9FFC2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Pointers arguments are still passed using </a:t>
            </a:r>
            <a:r>
              <a:rPr lang="en-US" altLang="zh-CN" dirty="0">
                <a:solidFill>
                  <a:srgbClr val="FF0000"/>
                </a:solidFill>
              </a:rPr>
              <a:t>Call-By-Value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E04E98-3756-F532-B78B-68286DFD7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845672-D783-FF3B-1621-E1D7B8D10A67}"/>
              </a:ext>
            </a:extLst>
          </p:cNvPr>
          <p:cNvSpPr txBox="1"/>
          <p:nvPr/>
        </p:nvSpPr>
        <p:spPr>
          <a:xfrm>
            <a:off x="1899793" y="1961112"/>
            <a:ext cx="37137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Swap two integers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swap(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 a,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 b)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temp =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a =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b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int</a:t>
            </a:r>
            <a:r>
              <a:rPr lang="es-ES" altLang="zh-CN" dirty="0">
                <a:latin typeface="Consolas" panose="020B0609020204030204" pitchFamily="49" charset="0"/>
              </a:rPr>
              <a:t> x = 3, y = 5;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swap(&amp;x, &amp;y);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cout &lt;&lt; x &lt;&lt; y &lt;&lt; endl;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return</a:t>
            </a:r>
            <a:r>
              <a:rPr lang="es-E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81222DF-2F91-2B7E-E2F7-ECD07A210809}"/>
              </a:ext>
            </a:extLst>
          </p:cNvPr>
          <p:cNvGrpSpPr/>
          <p:nvPr/>
        </p:nvGrpSpPr>
        <p:grpSpPr>
          <a:xfrm>
            <a:off x="7802342" y="1715076"/>
            <a:ext cx="2529822" cy="1838569"/>
            <a:chOff x="6826212" y="2055133"/>
            <a:chExt cx="2529822" cy="183856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30DCF55-E15D-15BF-627A-5BFCB2CD8CA6}"/>
                </a:ext>
              </a:extLst>
            </p:cNvPr>
            <p:cNvSpPr txBox="1"/>
            <p:nvPr/>
          </p:nvSpPr>
          <p:spPr>
            <a:xfrm>
              <a:off x="7264543" y="2055133"/>
              <a:ext cx="13622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Stack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D028223A-1BD1-593E-A799-97AF850F16C8}"/>
                </a:ext>
              </a:extLst>
            </p:cNvPr>
            <p:cNvSpPr/>
            <p:nvPr/>
          </p:nvSpPr>
          <p:spPr>
            <a:xfrm>
              <a:off x="7376283" y="2458271"/>
              <a:ext cx="1184285" cy="143543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4D59F18-DAB2-9D9E-D950-82A276ACB6EA}"/>
                </a:ext>
              </a:extLst>
            </p:cNvPr>
            <p:cNvSpPr/>
            <p:nvPr/>
          </p:nvSpPr>
          <p:spPr>
            <a:xfrm>
              <a:off x="7610308" y="2602463"/>
              <a:ext cx="789438" cy="5228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925012C-0665-8C4A-4293-7F0D76006EF9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main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447EBC0-DC30-42EF-5290-845D3B4E9D28}"/>
                </a:ext>
              </a:extLst>
            </p:cNvPr>
            <p:cNvCxnSpPr>
              <a:cxnSpLocks/>
            </p:cNvCxnSpPr>
            <p:nvPr/>
          </p:nvCxnSpPr>
          <p:spPr>
            <a:xfrm>
              <a:off x="7130298" y="2593740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E3B4F5A-51D1-8BB5-0B3B-B920E0D6AB35}"/>
                    </a:ext>
                  </a:extLst>
                </p:cNvPr>
                <p:cNvSpPr txBox="1"/>
                <p:nvPr/>
              </p:nvSpPr>
              <p:spPr>
                <a:xfrm>
                  <a:off x="6842179" y="2417798"/>
                  <a:ext cx="323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E3B4F5A-51D1-8BB5-0B3B-B920E0D6A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179" y="2417798"/>
                  <a:ext cx="32325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D5B30281-DF77-17D7-931B-9EB9265BB3CC}"/>
                </a:ext>
              </a:extLst>
            </p:cNvPr>
            <p:cNvCxnSpPr>
              <a:cxnSpLocks/>
            </p:cNvCxnSpPr>
            <p:nvPr/>
          </p:nvCxnSpPr>
          <p:spPr>
            <a:xfrm>
              <a:off x="7147873" y="3265710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31D7006-6170-AB1C-EDBF-CF3C81F7B41F}"/>
                    </a:ext>
                  </a:extLst>
                </p:cNvPr>
                <p:cNvSpPr txBox="1"/>
                <p:nvPr/>
              </p:nvSpPr>
              <p:spPr>
                <a:xfrm>
                  <a:off x="6826212" y="3071494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31D7006-6170-AB1C-EDBF-CF3C81F7B4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6212" y="3071494"/>
                  <a:ext cx="39033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1F45F25-76B6-D00C-30F5-932E2C30A123}"/>
                </a:ext>
              </a:extLst>
            </p:cNvPr>
            <p:cNvSpPr/>
            <p:nvPr/>
          </p:nvSpPr>
          <p:spPr>
            <a:xfrm>
              <a:off x="7603966" y="3265709"/>
              <a:ext cx="789437" cy="49778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864929C-79CF-CC02-E257-D112CA43662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8944556" y="3553645"/>
            <a:ext cx="13743" cy="5214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137C3BE-7D6F-7270-C0A1-D8275BB941C8}"/>
              </a:ext>
            </a:extLst>
          </p:cNvPr>
          <p:cNvGrpSpPr/>
          <p:nvPr/>
        </p:nvGrpSpPr>
        <p:grpSpPr>
          <a:xfrm>
            <a:off x="1269615" y="4421794"/>
            <a:ext cx="1155192" cy="400110"/>
            <a:chOff x="2822448" y="3339786"/>
            <a:chExt cx="1155192" cy="400110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0774B674-58E6-C30A-1DA1-0B7826E6E888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5F328737-171F-F7A1-057C-3BCC299182D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C25A14B-0D90-D140-2319-EA4B512CDB16}"/>
                  </a:ext>
                </a:extLst>
              </p:cNvPr>
              <p:cNvSpPr txBox="1"/>
              <p:nvPr/>
            </p:nvSpPr>
            <p:spPr>
              <a:xfrm>
                <a:off x="6288593" y="2747300"/>
                <a:ext cx="886289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x: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y: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0C25A14B-0D90-D140-2319-EA4B512CD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593" y="2747300"/>
                <a:ext cx="886289" cy="646331"/>
              </a:xfrm>
              <a:prstGeom prst="rect">
                <a:avLst/>
              </a:prstGeom>
              <a:blipFill>
                <a:blip r:embed="rId4"/>
                <a:stretch>
                  <a:fillRect l="-5442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3FF04E70-F65B-3620-5C49-FDEB945574D3}"/>
              </a:ext>
            </a:extLst>
          </p:cNvPr>
          <p:cNvSpPr txBox="1"/>
          <p:nvPr/>
        </p:nvSpPr>
        <p:spPr>
          <a:xfrm>
            <a:off x="5816297" y="2308158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6C7CC79-9537-CF86-CA90-AE994A4B4F09}"/>
              </a:ext>
            </a:extLst>
          </p:cNvPr>
          <p:cNvGrpSpPr/>
          <p:nvPr/>
        </p:nvGrpSpPr>
        <p:grpSpPr>
          <a:xfrm>
            <a:off x="7720757" y="4041887"/>
            <a:ext cx="2716238" cy="2202605"/>
            <a:chOff x="7756149" y="4287923"/>
            <a:chExt cx="2716238" cy="2202605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D6779749-A3BB-20C3-1E3C-9523984F2A3E}"/>
                </a:ext>
              </a:extLst>
            </p:cNvPr>
            <p:cNvSpPr/>
            <p:nvPr/>
          </p:nvSpPr>
          <p:spPr>
            <a:xfrm>
              <a:off x="8365259" y="4321175"/>
              <a:ext cx="1256863" cy="2169353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F5380B6-317E-7EE0-7FDC-75679761C566}"/>
                </a:ext>
              </a:extLst>
            </p:cNvPr>
            <p:cNvSpPr txBox="1"/>
            <p:nvPr/>
          </p:nvSpPr>
          <p:spPr>
            <a:xfrm>
              <a:off x="9726953" y="5606197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swap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3092028-8E59-61F2-D919-A10AF3C9A9B8}"/>
                </a:ext>
              </a:extLst>
            </p:cNvPr>
            <p:cNvSpPr/>
            <p:nvPr/>
          </p:nvSpPr>
          <p:spPr>
            <a:xfrm>
              <a:off x="8515285" y="5821869"/>
              <a:ext cx="933873" cy="51188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0DBD3F1-6057-A86E-D90E-2C1A924EE09E}"/>
                    </a:ext>
                  </a:extLst>
                </p:cNvPr>
                <p:cNvSpPr/>
                <p:nvPr/>
              </p:nvSpPr>
              <p:spPr>
                <a:xfrm>
                  <a:off x="8515285" y="4475058"/>
                  <a:ext cx="933873" cy="553563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0DBD3F1-6057-A86E-D90E-2C1A924EE0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5285" y="4475058"/>
                  <a:ext cx="933873" cy="5535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44245C1D-DD53-41EB-B345-508774FF9739}"/>
                    </a:ext>
                  </a:extLst>
                </p:cNvPr>
                <p:cNvSpPr/>
                <p:nvPr/>
              </p:nvSpPr>
              <p:spPr>
                <a:xfrm>
                  <a:off x="8515285" y="5160605"/>
                  <a:ext cx="933873" cy="52928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44245C1D-DD53-41EB-B345-508774FF9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5285" y="5160605"/>
                  <a:ext cx="933873" cy="5292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AD638A19-7CBB-B4C7-623E-A28CE74484DF}"/>
                </a:ext>
              </a:extLst>
            </p:cNvPr>
            <p:cNvCxnSpPr>
              <a:cxnSpLocks/>
            </p:cNvCxnSpPr>
            <p:nvPr/>
          </p:nvCxnSpPr>
          <p:spPr>
            <a:xfrm>
              <a:off x="8081830" y="4472589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A4DAA27-F3BD-AE3B-B1B3-E3FACA409B31}"/>
                    </a:ext>
                  </a:extLst>
                </p:cNvPr>
                <p:cNvSpPr txBox="1"/>
                <p:nvPr/>
              </p:nvSpPr>
              <p:spPr>
                <a:xfrm>
                  <a:off x="7782601" y="4287923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A4DAA27-F3BD-AE3B-B1B3-E3FACA409B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601" y="4287923"/>
                  <a:ext cx="39033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4846E43-7C4C-0184-E94F-01981ACA3907}"/>
                </a:ext>
              </a:extLst>
            </p:cNvPr>
            <p:cNvCxnSpPr>
              <a:cxnSpLocks/>
            </p:cNvCxnSpPr>
            <p:nvPr/>
          </p:nvCxnSpPr>
          <p:spPr>
            <a:xfrm>
              <a:off x="8077208" y="5160605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CDFB3F7-43C5-E863-4F38-D29F17C6AD3D}"/>
                    </a:ext>
                  </a:extLst>
                </p:cNvPr>
                <p:cNvSpPr txBox="1"/>
                <p:nvPr/>
              </p:nvSpPr>
              <p:spPr>
                <a:xfrm>
                  <a:off x="7778997" y="4996265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CDFB3F7-43C5-E863-4F38-D29F17C6AD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8997" y="4996265"/>
                  <a:ext cx="39033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43D6434-E2D8-972E-B48C-0C1279717BF4}"/>
                </a:ext>
              </a:extLst>
            </p:cNvPr>
            <p:cNvCxnSpPr>
              <a:cxnSpLocks/>
            </p:cNvCxnSpPr>
            <p:nvPr/>
          </p:nvCxnSpPr>
          <p:spPr>
            <a:xfrm>
              <a:off x="8081830" y="5821869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7AA71A7-36B0-EF0B-2CF0-F5E16304B2BA}"/>
                    </a:ext>
                  </a:extLst>
                </p:cNvPr>
                <p:cNvSpPr txBox="1"/>
                <p:nvPr/>
              </p:nvSpPr>
              <p:spPr>
                <a:xfrm>
                  <a:off x="7756149" y="5606197"/>
                  <a:ext cx="390334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D7AA71A7-36B0-EF0B-2CF0-F5E16304B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6149" y="5606197"/>
                  <a:ext cx="390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F6B0DC-2A4E-32E9-8101-51F4AAF3FFED}"/>
                  </a:ext>
                </a:extLst>
              </p:cNvPr>
              <p:cNvSpPr txBox="1"/>
              <p:nvPr/>
            </p:nvSpPr>
            <p:spPr>
              <a:xfrm>
                <a:off x="6110243" y="4296832"/>
                <a:ext cx="1237707" cy="92333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b:</a:t>
                </a:r>
                <a:r>
                  <a:rPr lang="en-US" altLang="zh-CN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temp: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F6B0DC-2A4E-32E9-8101-51F4AAF3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243" y="4296832"/>
                <a:ext cx="1237707" cy="923330"/>
              </a:xfrm>
              <a:prstGeom prst="rect">
                <a:avLst/>
              </a:prstGeom>
              <a:blipFill>
                <a:blip r:embed="rId10"/>
                <a:stretch>
                  <a:fillRect l="-3415" t="-3268" b="-98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650CA5FB-23E0-730F-7BE6-6EEC27A91953}"/>
              </a:ext>
            </a:extLst>
          </p:cNvPr>
          <p:cNvSpPr txBox="1"/>
          <p:nvPr/>
        </p:nvSpPr>
        <p:spPr>
          <a:xfrm>
            <a:off x="5824393" y="3857279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805D061B-418F-DFA9-61E8-06B88E5BA7D1}"/>
              </a:ext>
            </a:extLst>
          </p:cNvPr>
          <p:cNvSpPr txBox="1"/>
          <p:nvPr/>
        </p:nvSpPr>
        <p:spPr>
          <a:xfrm>
            <a:off x="8808990" y="2938613"/>
            <a:ext cx="39037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BC75B1F-C987-2EE0-7302-635C277D9E40}"/>
              </a:ext>
            </a:extLst>
          </p:cNvPr>
          <p:cNvSpPr txBox="1"/>
          <p:nvPr/>
        </p:nvSpPr>
        <p:spPr>
          <a:xfrm>
            <a:off x="8763111" y="5617101"/>
            <a:ext cx="39037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2FD6736-D4C6-E93B-1821-40F8D78AF5A1}"/>
              </a:ext>
            </a:extLst>
          </p:cNvPr>
          <p:cNvSpPr txBox="1"/>
          <p:nvPr/>
        </p:nvSpPr>
        <p:spPr>
          <a:xfrm>
            <a:off x="8779627" y="2297062"/>
            <a:ext cx="390373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1F1594DE-D8E0-8BAF-D0B5-4F67C2AA2423}"/>
              </a:ext>
            </a:extLst>
          </p:cNvPr>
          <p:cNvCxnSpPr>
            <a:cxnSpLocks/>
            <a:stCxn id="38" idx="3"/>
            <a:endCxn id="9" idx="3"/>
          </p:cNvCxnSpPr>
          <p:nvPr/>
        </p:nvCxnSpPr>
        <p:spPr>
          <a:xfrm flipH="1" flipV="1">
            <a:off x="9375876" y="2523827"/>
            <a:ext cx="37890" cy="1981977"/>
          </a:xfrm>
          <a:prstGeom prst="bentConnector3">
            <a:avLst>
              <a:gd name="adj1" fmla="val -1327316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BCBE212-6BD7-1428-3FC3-04026507035C}"/>
              </a:ext>
            </a:extLst>
          </p:cNvPr>
          <p:cNvCxnSpPr>
            <a:cxnSpLocks/>
            <a:stCxn id="41" idx="3"/>
            <a:endCxn id="15" idx="3"/>
          </p:cNvCxnSpPr>
          <p:nvPr/>
        </p:nvCxnSpPr>
        <p:spPr>
          <a:xfrm flipH="1" flipV="1">
            <a:off x="9369533" y="3174543"/>
            <a:ext cx="44233" cy="2004666"/>
          </a:xfrm>
          <a:prstGeom prst="bentConnector3">
            <a:avLst>
              <a:gd name="adj1" fmla="val -2538105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87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59259E-6 L -0.00039 -0.2810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1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28102 L -0.00104 -0.2365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23657 L -0.00104 -0.19745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9745 L -0.00104 -0.15555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5555 L -0.00104 0.04283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4" grpId="0"/>
      <p:bldP spid="34" grpId="1"/>
      <p:bldP spid="52" grpId="0" animBg="1"/>
      <p:bldP spid="52" grpId="1" animBg="1"/>
      <p:bldP spid="53" grpId="0"/>
      <p:bldP spid="53" grpId="1"/>
      <p:bldP spid="60" grpId="0" animBg="1"/>
      <p:bldP spid="61" grpId="0" animBg="1"/>
      <p:bldP spid="61" grpId="1" animBg="1"/>
      <p:bldP spid="6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4ECBF-9318-280F-CE4D-CF845B51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Invalid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936A3-E581-4049-1142-FDE22120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Dereferencing an invalid pointer result in an </a:t>
            </a:r>
            <a:r>
              <a:rPr lang="en-US" altLang="zh-CN" dirty="0">
                <a:solidFill>
                  <a:srgbClr val="FF0000"/>
                </a:solidFill>
              </a:rPr>
              <a:t>undefined behavior</a:t>
            </a:r>
          </a:p>
          <a:p>
            <a:r>
              <a:rPr lang="en-US" altLang="zh-CN" dirty="0"/>
              <a:t>An invalid pointer may come from</a:t>
            </a:r>
          </a:p>
          <a:p>
            <a:pPr lvl="1"/>
            <a:r>
              <a:rPr lang="en-US" altLang="zh-CN" dirty="0"/>
              <a:t>Uninitialized pointer variable</a:t>
            </a:r>
          </a:p>
          <a:p>
            <a:pPr lvl="1"/>
            <a:r>
              <a:rPr lang="en-US" altLang="zh-CN" dirty="0"/>
              <a:t>Pointer to destroyed in-memory object</a:t>
            </a:r>
          </a:p>
          <a:p>
            <a:pPr lvl="1"/>
            <a:r>
              <a:rPr lang="en-US" altLang="zh-CN" dirty="0"/>
              <a:t>Out-of-bound pointers from pointer arithmetic  </a:t>
            </a:r>
          </a:p>
          <a:p>
            <a:pPr lvl="1"/>
            <a:r>
              <a:rPr lang="en-US" altLang="zh-CN" dirty="0"/>
              <a:t>NULL pointer</a:t>
            </a:r>
          </a:p>
          <a:p>
            <a:pPr lvl="1"/>
            <a:r>
              <a:rPr lang="en-US" altLang="zh-CN" dirty="0"/>
              <a:t>...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973812-4009-766F-7786-FC5269271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336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68A4F-6F63-6052-FCE5-9E852CFC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Errors: Use of Invalid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FFE17-5DC2-8DBA-81A1-74F9378E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 pointers before they are initialized</a:t>
            </a:r>
          </a:p>
          <a:p>
            <a:r>
              <a:rPr lang="en-US" altLang="zh-CN" dirty="0"/>
              <a:t>Use pointers to dead L-values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Always instantiate a pointer variable to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/>
              <a:t> if it is not given an initial value 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D4DC5-867E-F3D5-3CDE-52D214E9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E15353-EBF1-5438-71B0-CBD8409A3504}"/>
              </a:ext>
            </a:extLst>
          </p:cNvPr>
          <p:cNvSpPr txBox="1"/>
          <p:nvPr/>
        </p:nvSpPr>
        <p:spPr>
          <a:xfrm>
            <a:off x="1253596" y="2292869"/>
            <a:ext cx="41011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What is the problem here?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00BB2F7-97D8-7DCF-8BD8-E2196D9FC657}"/>
              </a:ext>
            </a:extLst>
          </p:cNvPr>
          <p:cNvSpPr txBox="1"/>
          <p:nvPr/>
        </p:nvSpPr>
        <p:spPr>
          <a:xfrm>
            <a:off x="6013444" y="2292869"/>
            <a:ext cx="43188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What is the problem here?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 </a:t>
            </a:r>
            <a:r>
              <a:rPr lang="en-US" altLang="zh-CN" dirty="0" err="1">
                <a:latin typeface="Consolas" panose="020B0609020204030204" pitchFamily="49" charset="0"/>
              </a:rPr>
              <a:t>getX</a:t>
            </a:r>
            <a:r>
              <a:rPr lang="en-US" altLang="zh-CN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&amp;x;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 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</a:t>
            </a:r>
            <a:r>
              <a:rPr lang="en-US" altLang="zh-CN" dirty="0" err="1">
                <a:latin typeface="Consolas" panose="020B0609020204030204" pitchFamily="49" charset="0"/>
              </a:rPr>
              <a:t>getX</a:t>
            </a:r>
            <a:r>
              <a:rPr lang="en-US" altLang="zh-CN" dirty="0">
                <a:latin typeface="Consolas" panose="020B0609020204030204" pitchFamily="49" charset="0"/>
              </a:rPr>
              <a:t>()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672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5EF15-2499-3521-7A2C-9BF98C0A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 Pointer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8A5C14-3951-B99F-6D19-F214ECFD0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289305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/>
              <a:t>: is the default invalid pointer</a:t>
            </a:r>
          </a:p>
          <a:p>
            <a:r>
              <a:rPr lang="en-US" altLang="zh-CN" dirty="0"/>
              <a:t>Usage of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endParaRPr lang="en-US" altLang="zh-CN" dirty="0"/>
          </a:p>
          <a:p>
            <a:pPr lvl="1"/>
            <a:r>
              <a:rPr lang="en-US" altLang="zh-CN" dirty="0"/>
              <a:t>Initialize or reset pointer variables</a:t>
            </a:r>
          </a:p>
          <a:p>
            <a:pPr lvl="1"/>
            <a:r>
              <a:rPr lang="en-US" altLang="zh-CN" dirty="0"/>
              <a:t>Return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/>
              <a:t> pointer to indicate failure</a:t>
            </a:r>
          </a:p>
          <a:p>
            <a:pPr lvl="1"/>
            <a:r>
              <a:rPr lang="en-US" altLang="zh-CN" dirty="0"/>
              <a:t>Compare with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nullptr</a:t>
            </a:r>
            <a:r>
              <a:rPr lang="en-US" altLang="zh-CN" dirty="0"/>
              <a:t> pointer to guard against errors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906E6C-4C55-A221-090B-238DB8B1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856438-5890-A657-0592-722E13F2C0EA}"/>
              </a:ext>
            </a:extLst>
          </p:cNvPr>
          <p:cNvSpPr txBox="1"/>
          <p:nvPr/>
        </p:nvSpPr>
        <p:spPr>
          <a:xfrm>
            <a:off x="6104389" y="3421688"/>
            <a:ext cx="41011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make use of allocate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</a:t>
            </a:r>
            <a:r>
              <a:rPr lang="en-US" altLang="zh-CN" dirty="0" err="1">
                <a:latin typeface="Consolas" panose="020B0609020204030204" pitchFamily="49" charset="0"/>
              </a:rPr>
              <a:t>spc</a:t>
            </a:r>
            <a:r>
              <a:rPr lang="en-US" altLang="zh-CN" dirty="0">
                <a:latin typeface="Consolas" panose="020B0609020204030204" pitchFamily="49" charset="0"/>
              </a:rPr>
              <a:t> = allocate(10);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dirty="0" err="1">
                <a:latin typeface="Consolas" panose="020B0609020204030204" pitchFamily="49" charset="0"/>
              </a:rPr>
              <a:t>spc</a:t>
            </a:r>
            <a:r>
              <a:rPr lang="en-US" altLang="zh-CN" dirty="0">
                <a:latin typeface="Consolas" panose="020B0609020204030204" pitchFamily="49" charset="0"/>
              </a:rPr>
              <a:t> ==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   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-1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Otherwise, proceed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A568C7-CD8F-D1ED-A471-44568C23164B}"/>
              </a:ext>
            </a:extLst>
          </p:cNvPr>
          <p:cNvSpPr txBox="1"/>
          <p:nvPr/>
        </p:nvSpPr>
        <p:spPr>
          <a:xfrm>
            <a:off x="1434428" y="3421688"/>
            <a:ext cx="41011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allocate space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*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allocate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size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</a:t>
            </a:r>
            <a:r>
              <a:rPr lang="en-US" altLang="zh-CN" dirty="0" err="1">
                <a:latin typeface="Consolas" panose="020B0609020204030204" pitchFamily="49" charset="0"/>
              </a:rPr>
              <a:t>nullptr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enough space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p =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newly allocated space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;</a:t>
            </a:r>
            <a:endParaRPr lang="en-US" altLang="zh-CN" b="1" dirty="0">
              <a:solidFill>
                <a:srgbClr val="FF0000"/>
              </a:solidFill>
              <a:latin typeface="+mj-lt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281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5EF15-2499-3521-7A2C-9BF98C0AF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NULL Pointer was a Mistake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906E6C-4C55-A221-090B-238DB8B1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7" name="AutoShape 2" descr="Null References: The Billion Dollar Mistake - InfoQ">
            <a:extLst>
              <a:ext uri="{FF2B5EF4-FFF2-40B4-BE49-F238E27FC236}">
                <a16:creationId xmlns:a16="http://schemas.microsoft.com/office/drawing/2014/main" id="{75259A4B-544A-1159-3E82-70193E502F85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203325"/>
            <a:ext cx="10515600" cy="528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>
                <a:hlinkClick r:id="rId3"/>
              </a:rPr>
              <a:t>https://www.infoq.com/presentations/Null-References-The-Billion-Dollar-Mistake-Tony-Hoare/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Lesson</a:t>
            </a:r>
            <a:r>
              <a:rPr lang="en-US" altLang="zh-CN" dirty="0"/>
              <a:t>: do not use a single type to represent distinct sets of values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D5A96F9-5235-795C-14AA-9F235779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789" y="2393220"/>
            <a:ext cx="859191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call it my billion-dollar mistake. At that time, I was designing the first comprehensive type system for references in an object-oriented language. My goal was to ensure that all use of references should be absolutely safe, with checking performed automatically by the compiler. But I couldn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 resist the temptation to put in a null reference, simply because it was so easy to implement. This has led to innumerable errors, vulnerabilities, and system crashes, which have probably caused a billion dollars of pain and damage in the last forty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                                      -Tony Hoare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Pointers vs. References</a:t>
            </a:r>
          </a:p>
        </p:txBody>
      </p:sp>
    </p:spTree>
    <p:extLst>
      <p:ext uri="{BB962C8B-B14F-4D97-AF65-F5344CB8AC3E}">
        <p14:creationId xmlns:p14="http://schemas.microsoft.com/office/powerpoint/2010/main" val="9249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4070104-F927-2369-303A-41FDE9AEEF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Pointers: </a:t>
            </a:r>
            <a:r>
              <a:rPr lang="en-US" altLang="zh-CN" dirty="0"/>
              <a:t>a typed memory address</a:t>
            </a:r>
          </a:p>
          <a:p>
            <a:pPr lvl="1"/>
            <a:r>
              <a:rPr lang="en-US" altLang="zh-CN" dirty="0"/>
              <a:t>Is also a regular value</a:t>
            </a:r>
          </a:p>
          <a:p>
            <a:pPr lvl="1"/>
            <a:r>
              <a:rPr lang="en-US" altLang="zh-CN" dirty="0"/>
              <a:t>May be stored in variables</a:t>
            </a:r>
          </a:p>
          <a:p>
            <a:pPr lvl="1"/>
            <a:r>
              <a:rPr lang="en-US" altLang="zh-CN" dirty="0"/>
              <a:t>May be part of the memory state</a:t>
            </a:r>
          </a:p>
          <a:p>
            <a:pPr lvl="1"/>
            <a:r>
              <a:rPr lang="en-US" altLang="zh-CN" dirty="0"/>
              <a:t>Can be uninitialized</a:t>
            </a:r>
          </a:p>
          <a:p>
            <a:pPr lvl="1"/>
            <a:r>
              <a:rPr lang="en-US" altLang="zh-CN" dirty="0"/>
              <a:t>Can be modified </a:t>
            </a:r>
          </a:p>
          <a:p>
            <a:r>
              <a:rPr lang="en-US" altLang="zh-CN" b="1" dirty="0"/>
              <a:t>Usage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Multiple references to the shared in-memory data</a:t>
            </a:r>
          </a:p>
          <a:p>
            <a:pPr lvl="1"/>
            <a:r>
              <a:rPr lang="en-US" altLang="zh-CN" dirty="0"/>
              <a:t>Passing references to memory without copying their data</a:t>
            </a:r>
          </a:p>
          <a:p>
            <a:pPr lvl="1"/>
            <a:r>
              <a:rPr lang="en-US" altLang="zh-CN" dirty="0"/>
              <a:t>Navigation of memory</a:t>
            </a:r>
          </a:p>
          <a:p>
            <a:pPr lvl="1"/>
            <a:r>
              <a:rPr lang="en-US" altLang="zh-CN" dirty="0"/>
              <a:t>Reserve new memory</a:t>
            </a:r>
          </a:p>
          <a:p>
            <a:pPr lvl="1"/>
            <a:r>
              <a:rPr lang="en-US" altLang="zh-CN" dirty="0"/>
              <a:t>Describe relationship between data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124AE9-55A6-400E-DE9E-AE07DC152E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b="1" dirty="0"/>
              <a:t>References</a:t>
            </a:r>
            <a:r>
              <a:rPr lang="en-US" altLang="zh-CN" dirty="0"/>
              <a:t>: an aliasing of L-value</a:t>
            </a:r>
          </a:p>
          <a:p>
            <a:pPr lvl="1"/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a value (but a name binding)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CANNOT</a:t>
            </a:r>
            <a:r>
              <a:rPr lang="en-US" altLang="zh-CN" dirty="0"/>
              <a:t> be stored in variables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part of the memory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MUST</a:t>
            </a:r>
            <a:r>
              <a:rPr lang="en-US" altLang="zh-CN" dirty="0"/>
              <a:t> be bound to some L-value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 WAY </a:t>
            </a:r>
            <a:r>
              <a:rPr lang="en-US" altLang="zh-CN" dirty="0"/>
              <a:t>to modify references</a:t>
            </a:r>
          </a:p>
          <a:p>
            <a:r>
              <a:rPr lang="en-US" altLang="zh-CN" b="1" dirty="0"/>
              <a:t>Usage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Multiple references to the shared in-memory data</a:t>
            </a:r>
          </a:p>
          <a:p>
            <a:pPr lvl="1"/>
            <a:r>
              <a:rPr lang="en-US" altLang="zh-CN" dirty="0"/>
              <a:t>Passing references to memory without copying their data</a:t>
            </a:r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ACCF53-959F-DCBC-B8C0-BB044895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068DAD4-33D5-AC47-13C2-E48609CB8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84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A8B3B0B-DD13-8438-60DB-7C26F227D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to use which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A7D4CF-104E-07C1-D1BB-3E7050B9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references if you need to</a:t>
            </a:r>
          </a:p>
          <a:p>
            <a:pPr lvl="1"/>
            <a:r>
              <a:rPr lang="en-US" altLang="zh-CN" dirty="0"/>
              <a:t>Describe aliases to L-values (variables, fields,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Bind to some L-values throughout the </a:t>
            </a:r>
            <a:r>
              <a:rPr lang="en-US" altLang="zh-CN" dirty="0">
                <a:solidFill>
                  <a:srgbClr val="FF0000"/>
                </a:solidFill>
              </a:rPr>
              <a:t>entire</a:t>
            </a:r>
            <a:r>
              <a:rPr lang="en-US" altLang="zh-CN" dirty="0"/>
              <a:t> execution</a:t>
            </a:r>
          </a:p>
          <a:p>
            <a:r>
              <a:rPr lang="en-US" altLang="zh-CN" dirty="0"/>
              <a:t>Use pointers if you </a:t>
            </a:r>
            <a:r>
              <a:rPr lang="en-US" altLang="zh-CN" dirty="0">
                <a:solidFill>
                  <a:srgbClr val="FF0000"/>
                </a:solidFill>
              </a:rPr>
              <a:t>ALSO</a:t>
            </a:r>
            <a:r>
              <a:rPr lang="en-US" altLang="zh-CN" dirty="0"/>
              <a:t> need to</a:t>
            </a:r>
          </a:p>
          <a:p>
            <a:pPr lvl="1"/>
            <a:r>
              <a:rPr lang="en-US" altLang="zh-CN" dirty="0"/>
              <a:t>Have optional references (None or SOME reference)</a:t>
            </a:r>
          </a:p>
          <a:p>
            <a:pPr lvl="1"/>
            <a:r>
              <a:rPr lang="en-US" altLang="zh-CN" dirty="0"/>
              <a:t>Modify the pointer value during execution (navigate memory space)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pointers exposes the underlying memory structure, be very careful when using them together with ADTs!</a:t>
            </a:r>
          </a:p>
          <a:p>
            <a:r>
              <a:rPr lang="en-US" altLang="zh-CN" dirty="0"/>
              <a:t>However, pointers are very useful for Concrete Data Types (CDT)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106300-15D6-ECC9-B499-A50CEBED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67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22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7866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F6DC228-BC03-F10A-E219-FE1D41E63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0262A0-FDB5-B30D-34D0-34E42C8B0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array is a fixed-sized sequence of elements of the same type  </a:t>
            </a:r>
          </a:p>
          <a:p>
            <a:r>
              <a:rPr lang="en-US" altLang="zh-CN" b="1" dirty="0"/>
              <a:t>Syntax:</a:t>
            </a:r>
            <a:endParaRPr lang="zh-CN" altLang="en-US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The size expression must be constant</a:t>
            </a:r>
          </a:p>
          <a:p>
            <a:pPr lvl="1"/>
            <a:r>
              <a:rPr lang="en-US" altLang="zh-CN" dirty="0"/>
              <a:t>The index expression must be an integer value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71C90C-CAF7-595B-A2EE-DB44CF86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211312-3497-FB05-7E27-F80AA7C28B65}"/>
              </a:ext>
            </a:extLst>
          </p:cNvPr>
          <p:cNvSpPr txBox="1"/>
          <p:nvPr/>
        </p:nvSpPr>
        <p:spPr>
          <a:xfrm>
            <a:off x="3856319" y="2021295"/>
            <a:ext cx="5354356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Define an array of a given size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&lt;type&gt; name[&lt;size&gt;]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Access the element at the given index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name[&lt;index&gt;]    </a:t>
            </a:r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Note: an L-value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1141C5-D804-D878-E5A2-DEB1CE0F45A6}"/>
              </a:ext>
            </a:extLst>
          </p:cNvPr>
          <p:cNvSpPr txBox="1"/>
          <p:nvPr/>
        </p:nvSpPr>
        <p:spPr>
          <a:xfrm>
            <a:off x="2037044" y="4269096"/>
            <a:ext cx="44964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 = 5;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a[N];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a[i] = rand();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a[i] &lt;&lt; " ";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F16D16-7296-F59E-FBD2-2C567D93C6B0}"/>
              </a:ext>
            </a:extLst>
          </p:cNvPr>
          <p:cNvSpPr txBox="1"/>
          <p:nvPr/>
        </p:nvSpPr>
        <p:spPr>
          <a:xfrm>
            <a:off x="8292216" y="4122449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E836712-1222-2B95-C146-41CDC52AE6C5}"/>
                  </a:ext>
                </a:extLst>
              </p:cNvPr>
              <p:cNvSpPr txBox="1"/>
              <p:nvPr/>
            </p:nvSpPr>
            <p:spPr>
              <a:xfrm>
                <a:off x="8764843" y="5851667"/>
                <a:ext cx="1506268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E836712-1222-2B95-C146-41CDC52AE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843" y="5851667"/>
                <a:ext cx="1506268" cy="369332"/>
              </a:xfrm>
              <a:prstGeom prst="rect">
                <a:avLst/>
              </a:prstGeom>
              <a:blipFill>
                <a:blip r:embed="rId3"/>
                <a:stretch>
                  <a:fillRect l="-3213" t="-7937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3DD4E800-8BF1-E3EE-6342-A4E464DE02EA}"/>
              </a:ext>
            </a:extLst>
          </p:cNvPr>
          <p:cNvSpPr txBox="1"/>
          <p:nvPr/>
        </p:nvSpPr>
        <p:spPr>
          <a:xfrm>
            <a:off x="6962943" y="5882445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9C8537F-7086-74E8-F48C-BB8CE61F568C}"/>
              </a:ext>
            </a:extLst>
          </p:cNvPr>
          <p:cNvGrpSpPr/>
          <p:nvPr/>
        </p:nvGrpSpPr>
        <p:grpSpPr>
          <a:xfrm>
            <a:off x="6571597" y="4794466"/>
            <a:ext cx="4099043" cy="790300"/>
            <a:chOff x="6571597" y="4794466"/>
            <a:chExt cx="4099043" cy="7903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C746DEC-8C67-75AC-38E6-F79BF103A9F9}"/>
                </a:ext>
              </a:extLst>
            </p:cNvPr>
            <p:cNvGrpSpPr/>
            <p:nvPr/>
          </p:nvGrpSpPr>
          <p:grpSpPr>
            <a:xfrm>
              <a:off x="6571597" y="479446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AA687F5A-FF34-264B-E9DB-FFC2FDA5165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7366245-2CBC-6406-40AD-BD4E95043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DBCEFE86-CABE-1F6A-BA63-72F4856130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ACDF905C-4291-47AA-2866-A7DA136E7C57}"/>
                </a:ext>
              </a:extLst>
            </p:cNvPr>
            <p:cNvGrpSpPr/>
            <p:nvPr/>
          </p:nvGrpSpPr>
          <p:grpSpPr>
            <a:xfrm>
              <a:off x="7274029" y="4840675"/>
              <a:ext cx="3396611" cy="744091"/>
              <a:chOff x="7274029" y="4840675"/>
              <a:chExt cx="3396611" cy="74409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F69B23F-8CF6-BD86-0F7F-B62198BA2E73}"/>
                  </a:ext>
                </a:extLst>
              </p:cNvPr>
              <p:cNvSpPr/>
              <p:nvPr/>
            </p:nvSpPr>
            <p:spPr>
              <a:xfrm>
                <a:off x="7511396" y="4945875"/>
                <a:ext cx="52828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E4780496-511D-958B-5083-8AB38B3AEDD7}"/>
                  </a:ext>
                </a:extLst>
              </p:cNvPr>
              <p:cNvSpPr/>
              <p:nvPr/>
            </p:nvSpPr>
            <p:spPr>
              <a:xfrm>
                <a:off x="7274029" y="4840675"/>
                <a:ext cx="3396611" cy="744091"/>
              </a:xfrm>
              <a:prstGeom prst="roundRect">
                <a:avLst>
                  <a:gd name="adj" fmla="val 9123"/>
                </a:avLst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ABBD7D6-A7E0-53D0-822F-9B7AEE2C1F43}"/>
                  </a:ext>
                </a:extLst>
              </p:cNvPr>
              <p:cNvSpPr/>
              <p:nvPr/>
            </p:nvSpPr>
            <p:spPr>
              <a:xfrm>
                <a:off x="8039679" y="4949973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A0366C15-CFA2-C37C-15DA-F5B2DD249212}"/>
                  </a:ext>
                </a:extLst>
              </p:cNvPr>
              <p:cNvSpPr/>
              <p:nvPr/>
            </p:nvSpPr>
            <p:spPr>
              <a:xfrm>
                <a:off x="8611108" y="4948917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300AA29-87D7-6CDC-4A5B-191B39816E13}"/>
                  </a:ext>
                </a:extLst>
              </p:cNvPr>
              <p:cNvSpPr/>
              <p:nvPr/>
            </p:nvSpPr>
            <p:spPr>
              <a:xfrm>
                <a:off x="9182537" y="4948917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19483E8-98CC-1A21-28A1-4060B2715C80}"/>
                  </a:ext>
                </a:extLst>
              </p:cNvPr>
              <p:cNvSpPr/>
              <p:nvPr/>
            </p:nvSpPr>
            <p:spPr>
              <a:xfrm>
                <a:off x="9753966" y="4948917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295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4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1B178-A4ED-46EB-90C1-4B2632C9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Layout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7CDF2-100B-4611-A031-09522364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concrete layout of memory is </a:t>
            </a:r>
            <a:r>
              <a:rPr lang="en-US" altLang="zh-CN" dirty="0">
                <a:solidFill>
                  <a:srgbClr val="FF0000"/>
                </a:solidFill>
              </a:rPr>
              <a:t>determined by the compiler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4CF1CA-60AF-471C-AF81-D84FFCD6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9B08A660-7CB4-44BC-ABF4-7A0FEB9394BB}"/>
              </a:ext>
            </a:extLst>
          </p:cNvPr>
          <p:cNvGrpSpPr/>
          <p:nvPr/>
        </p:nvGrpSpPr>
        <p:grpSpPr>
          <a:xfrm>
            <a:off x="838200" y="4665328"/>
            <a:ext cx="10821939" cy="1311542"/>
            <a:chOff x="1182063" y="3510973"/>
            <a:chExt cx="10938499" cy="131154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80B84C-FDB5-4AEE-BE10-5EEE7D7BD2F5}"/>
                </a:ext>
              </a:extLst>
            </p:cNvPr>
            <p:cNvSpPr/>
            <p:nvPr/>
          </p:nvSpPr>
          <p:spPr>
            <a:xfrm>
              <a:off x="3112168" y="3510973"/>
              <a:ext cx="8101263" cy="4851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94547D3-1C90-4213-B4BD-478798EEC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168" y="4001503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DD94598-81BB-4897-A122-818CAF90A2F3}"/>
                </a:ext>
              </a:extLst>
            </p:cNvPr>
            <p:cNvSpPr txBox="1"/>
            <p:nvPr/>
          </p:nvSpPr>
          <p:spPr>
            <a:xfrm>
              <a:off x="2971800" y="4453183"/>
              <a:ext cx="511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2F27DDC-2DE5-421C-9DA3-5CC6A2F846F4}"/>
                </a:ext>
              </a:extLst>
            </p:cNvPr>
            <p:cNvSpPr txBox="1"/>
            <p:nvPr/>
          </p:nvSpPr>
          <p:spPr>
            <a:xfrm>
              <a:off x="1182063" y="3596797"/>
              <a:ext cx="1899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+mj-lt"/>
                </a:rPr>
                <a:t>Memory State</a:t>
              </a:r>
              <a:endParaRPr lang="zh-CN" altLang="en-US" dirty="0">
                <a:latin typeface="+mj-lt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0BC478B-26EB-480D-BDEE-0A4FB516F6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3431" y="4001502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E7C11A-90ED-4F33-8246-77063AD8DE86}"/>
                </a:ext>
              </a:extLst>
            </p:cNvPr>
            <p:cNvSpPr txBox="1"/>
            <p:nvPr/>
          </p:nvSpPr>
          <p:spPr>
            <a:xfrm>
              <a:off x="10463997" y="4448666"/>
              <a:ext cx="1656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0x100000000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D125A97-5D8D-4125-B943-707D301AA7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84438" y="4005201"/>
              <a:ext cx="0" cy="41809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436363E-579F-4CA4-A2CC-DE0D6D8E78C8}"/>
                </a:ext>
              </a:extLst>
            </p:cNvPr>
            <p:cNvSpPr txBox="1"/>
            <p:nvPr/>
          </p:nvSpPr>
          <p:spPr>
            <a:xfrm>
              <a:off x="4802161" y="4419599"/>
              <a:ext cx="12459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0x300000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6EA2C19-1F3B-4B5E-BB36-0F1FD0ECF634}"/>
                </a:ext>
              </a:extLst>
            </p:cNvPr>
            <p:cNvSpPr txBox="1"/>
            <p:nvPr/>
          </p:nvSpPr>
          <p:spPr>
            <a:xfrm>
              <a:off x="5146961" y="3954261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age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5365083-011F-4FBA-907C-B2E93E0D7659}"/>
                </a:ext>
              </a:extLst>
            </p:cNvPr>
            <p:cNvSpPr txBox="1"/>
            <p:nvPr/>
          </p:nvSpPr>
          <p:spPr>
            <a:xfrm>
              <a:off x="6048154" y="3967717"/>
              <a:ext cx="80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pi</a:t>
              </a:r>
              <a:endParaRPr lang="zh-CN" altLang="en-US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F9136BF8-75F1-4BE5-B3D8-21077678BC10}"/>
              </a:ext>
            </a:extLst>
          </p:cNvPr>
          <p:cNvSpPr txBox="1"/>
          <p:nvPr/>
        </p:nvSpPr>
        <p:spPr>
          <a:xfrm>
            <a:off x="6710221" y="5120964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DC49F63-3A82-4471-88A6-AC8BFA29769F}"/>
              </a:ext>
            </a:extLst>
          </p:cNvPr>
          <p:cNvSpPr txBox="1"/>
          <p:nvPr/>
        </p:nvSpPr>
        <p:spPr>
          <a:xfrm>
            <a:off x="7826657" y="5120484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979D9CA-60A8-446B-B888-C5369AE62BDA}"/>
              </a:ext>
            </a:extLst>
          </p:cNvPr>
          <p:cNvSpPr/>
          <p:nvPr/>
        </p:nvSpPr>
        <p:spPr>
          <a:xfrm>
            <a:off x="4015803" y="3525531"/>
            <a:ext cx="694414" cy="5064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06A95B-B949-44A9-888D-FB7473E9C6B0}"/>
              </a:ext>
            </a:extLst>
          </p:cNvPr>
          <p:cNvSpPr txBox="1"/>
          <p:nvPr/>
        </p:nvSpPr>
        <p:spPr>
          <a:xfrm>
            <a:off x="4057391" y="3169536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63FBF0-395A-4A89-85F5-D187B4D3E9B6}"/>
              </a:ext>
            </a:extLst>
          </p:cNvPr>
          <p:cNvSpPr/>
          <p:nvPr/>
        </p:nvSpPr>
        <p:spPr>
          <a:xfrm>
            <a:off x="5520506" y="3525529"/>
            <a:ext cx="1130029" cy="5064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81246E-EAF6-4042-9635-8EC1924AA07C}"/>
              </a:ext>
            </a:extLst>
          </p:cNvPr>
          <p:cNvSpPr txBox="1"/>
          <p:nvPr/>
        </p:nvSpPr>
        <p:spPr>
          <a:xfrm>
            <a:off x="5874124" y="3151515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A287D08-D106-4A4B-9D0C-41555DF6D155}"/>
              </a:ext>
            </a:extLst>
          </p:cNvPr>
          <p:cNvSpPr/>
          <p:nvPr/>
        </p:nvSpPr>
        <p:spPr>
          <a:xfrm>
            <a:off x="7593480" y="3507849"/>
            <a:ext cx="1130029" cy="50646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DA54D82-0742-49E8-8649-7411675B041C}"/>
              </a:ext>
            </a:extLst>
          </p:cNvPr>
          <p:cNvSpPr txBox="1"/>
          <p:nvPr/>
        </p:nvSpPr>
        <p:spPr>
          <a:xfrm>
            <a:off x="7872784" y="3164357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78F4E1A-7F0B-4585-9A71-004D158F4594}"/>
              </a:ext>
            </a:extLst>
          </p:cNvPr>
          <p:cNvSpPr/>
          <p:nvPr/>
        </p:nvSpPr>
        <p:spPr>
          <a:xfrm>
            <a:off x="9456211" y="3520847"/>
            <a:ext cx="1130029" cy="4934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29BC43E-9685-4278-AB5F-36FE5F345ED3}"/>
              </a:ext>
            </a:extLst>
          </p:cNvPr>
          <p:cNvSpPr txBox="1"/>
          <p:nvPr/>
        </p:nvSpPr>
        <p:spPr>
          <a:xfrm>
            <a:off x="9784558" y="3139019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110126-6659-4020-BBCE-4938B3C54AFF}"/>
              </a:ext>
            </a:extLst>
          </p:cNvPr>
          <p:cNvSpPr txBox="1"/>
          <p:nvPr/>
        </p:nvSpPr>
        <p:spPr>
          <a:xfrm>
            <a:off x="977913" y="3526517"/>
            <a:ext cx="2377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Variables</a:t>
            </a:r>
            <a:endParaRPr lang="zh-CN" altLang="en-US" dirty="0">
              <a:latin typeface="+mj-lt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31792DD-192B-4329-A1EE-A4A12FF047FA}"/>
              </a:ext>
            </a:extLst>
          </p:cNvPr>
          <p:cNvCxnSpPr>
            <a:cxnSpLocks/>
            <a:stCxn id="28" idx="2"/>
            <a:endCxn id="44" idx="0"/>
          </p:cNvCxnSpPr>
          <p:nvPr/>
        </p:nvCxnSpPr>
        <p:spPr>
          <a:xfrm>
            <a:off x="4363010" y="4031991"/>
            <a:ext cx="581670" cy="63600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559221F-37EF-43D0-AE73-538F2BA7122F}"/>
              </a:ext>
            </a:extLst>
          </p:cNvPr>
          <p:cNvCxnSpPr>
            <a:cxnSpLocks/>
            <a:stCxn id="30" idx="2"/>
            <a:endCxn id="46" idx="0"/>
          </p:cNvCxnSpPr>
          <p:nvPr/>
        </p:nvCxnSpPr>
        <p:spPr>
          <a:xfrm flipH="1">
            <a:off x="5856902" y="4031990"/>
            <a:ext cx="228619" cy="6339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CA5B678-F364-44C2-BF8F-DC66BA8DD761}"/>
              </a:ext>
            </a:extLst>
          </p:cNvPr>
          <p:cNvCxnSpPr>
            <a:cxnSpLocks/>
            <a:stCxn id="32" idx="2"/>
            <a:endCxn id="47" idx="0"/>
          </p:cNvCxnSpPr>
          <p:nvPr/>
        </p:nvCxnSpPr>
        <p:spPr>
          <a:xfrm flipH="1">
            <a:off x="6986931" y="4014311"/>
            <a:ext cx="1171564" cy="6510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3CC10A4-55FC-45F5-A5E1-EF2A81B216F2}"/>
              </a:ext>
            </a:extLst>
          </p:cNvPr>
          <p:cNvCxnSpPr>
            <a:cxnSpLocks/>
            <a:stCxn id="34" idx="2"/>
            <a:endCxn id="48" idx="0"/>
          </p:cNvCxnSpPr>
          <p:nvPr/>
        </p:nvCxnSpPr>
        <p:spPr>
          <a:xfrm flipH="1">
            <a:off x="8116804" y="4014310"/>
            <a:ext cx="1904422" cy="6483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16D64490-888E-46A0-AE5A-08BDE9FA3264}"/>
              </a:ext>
            </a:extLst>
          </p:cNvPr>
          <p:cNvSpPr txBox="1"/>
          <p:nvPr/>
        </p:nvSpPr>
        <p:spPr>
          <a:xfrm>
            <a:off x="5077187" y="4124731"/>
            <a:ext cx="306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Mapped by  Compiler</a:t>
            </a:r>
            <a:endParaRPr lang="zh-CN" altLang="en-US" b="1" dirty="0">
              <a:latin typeface="+mj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87C0643-2F06-A65E-5840-2A8445462213}"/>
              </a:ext>
            </a:extLst>
          </p:cNvPr>
          <p:cNvSpPr/>
          <p:nvPr/>
        </p:nvSpPr>
        <p:spPr>
          <a:xfrm>
            <a:off x="4597473" y="4667995"/>
            <a:ext cx="694414" cy="4851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F849357-4594-BB32-3B56-16451C08F342}"/>
              </a:ext>
            </a:extLst>
          </p:cNvPr>
          <p:cNvSpPr/>
          <p:nvPr/>
        </p:nvSpPr>
        <p:spPr>
          <a:xfrm>
            <a:off x="5291887" y="4665960"/>
            <a:ext cx="1130029" cy="4836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F571970-B56A-9A48-CBDF-6BDD399BD118}"/>
              </a:ext>
            </a:extLst>
          </p:cNvPr>
          <p:cNvSpPr/>
          <p:nvPr/>
        </p:nvSpPr>
        <p:spPr>
          <a:xfrm>
            <a:off x="6421916" y="4665328"/>
            <a:ext cx="1130029" cy="48519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72B1C1D-2275-8761-2898-4C1546F763D6}"/>
              </a:ext>
            </a:extLst>
          </p:cNvPr>
          <p:cNvSpPr/>
          <p:nvPr/>
        </p:nvSpPr>
        <p:spPr>
          <a:xfrm>
            <a:off x="7551789" y="4662661"/>
            <a:ext cx="1130029" cy="48416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BEF17B7-AE1D-C227-E488-40DA12A47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9468" y="1534184"/>
            <a:ext cx="8405402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age=18;    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double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pi=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3.14159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, psi=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4.2222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, phi=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1.1111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…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674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54C1B-571A-9588-785C-D9C2AEEA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Initialization and Assignment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E25BE-71BD-9BF1-EBA8-1F02D219B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Array may be initialized with a sequence of elements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Use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dirty="0"/>
              <a:t> to get the sizes of arrays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 array is a </a:t>
            </a:r>
            <a:r>
              <a:rPr lang="en-US" altLang="zh-CN" dirty="0">
                <a:solidFill>
                  <a:srgbClr val="FF0000"/>
                </a:solidFill>
              </a:rPr>
              <a:t>non-modifiable l-value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59EB16-237B-D74E-9BFE-55792E54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8AA6E2-8990-2882-A079-2DC5AF969BCE}"/>
              </a:ext>
            </a:extLst>
          </p:cNvPr>
          <p:cNvSpPr txBox="1"/>
          <p:nvPr/>
        </p:nvSpPr>
        <p:spPr>
          <a:xfrm>
            <a:off x="3428347" y="1592089"/>
            <a:ext cx="44964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Examples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Do not need to specify a size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a[] = {4, 2, 1, 3, 5}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9B57E1-C226-5D44-3A0E-331E1552C431}"/>
              </a:ext>
            </a:extLst>
          </p:cNvPr>
          <p:cNvSpPr txBox="1"/>
          <p:nvPr/>
        </p:nvSpPr>
        <p:spPr>
          <a:xfrm>
            <a:off x="3495021" y="3548958"/>
            <a:ext cx="4363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 = sizeof(a)/sizeof(a[0]);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n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1DEB6F-799A-E776-7479-DD061386C304}"/>
              </a:ext>
            </a:extLst>
          </p:cNvPr>
          <p:cNvSpPr txBox="1"/>
          <p:nvPr/>
        </p:nvSpPr>
        <p:spPr>
          <a:xfrm>
            <a:off x="3495021" y="4822269"/>
            <a:ext cx="53060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b[5];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b = a;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Cannot assign to an array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9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FAF6C-9CDB-AFC0-DC86-A7C13AFC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 and Their Elements are L-values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C9405-EBD2-B250-0FA7-6FD1C999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Suppose we define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int a[5]</a:t>
            </a:r>
          </a:p>
          <a:p>
            <a:pPr lvl="1"/>
            <a:r>
              <a:rPr lang="en-US" altLang="zh-CN" dirty="0"/>
              <a:t>The array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/>
              <a:t> is an L-value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int[5]</a:t>
            </a:r>
          </a:p>
          <a:p>
            <a:pPr lvl="1"/>
            <a:r>
              <a:rPr lang="en-US" altLang="zh-CN" dirty="0"/>
              <a:t>The element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  <a:r>
              <a:rPr lang="en-US" altLang="zh-CN" dirty="0"/>
              <a:t> is an L-value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7658F-EDCD-795E-F924-A9E986DA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082A3EA-0E17-6B10-819D-25F8E759766D}"/>
              </a:ext>
            </a:extLst>
          </p:cNvPr>
          <p:cNvGrpSpPr/>
          <p:nvPr/>
        </p:nvGrpSpPr>
        <p:grpSpPr>
          <a:xfrm>
            <a:off x="1189972" y="2946616"/>
            <a:ext cx="3753798" cy="684411"/>
            <a:chOff x="6571597" y="4794466"/>
            <a:chExt cx="3753798" cy="684411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86131BF-1250-DB4F-42AF-E33F5CB5D1CF}"/>
                </a:ext>
              </a:extLst>
            </p:cNvPr>
            <p:cNvGrpSpPr/>
            <p:nvPr/>
          </p:nvGrpSpPr>
          <p:grpSpPr>
            <a:xfrm>
              <a:off x="6571597" y="479446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C382C62F-4B58-4A7B-3DB0-258FD17DBC21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7366245-2CBC-6406-40AD-BD4E950438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10399B42-5471-CE13-317B-BA82648EE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6FFC5D0-0D1E-5843-12B5-434CE381669A}"/>
                </a:ext>
              </a:extLst>
            </p:cNvPr>
            <p:cNvGrpSpPr/>
            <p:nvPr/>
          </p:nvGrpSpPr>
          <p:grpSpPr>
            <a:xfrm>
              <a:off x="7511396" y="4945875"/>
              <a:ext cx="2813999" cy="533002"/>
              <a:chOff x="7511396" y="4945875"/>
              <a:chExt cx="2813999" cy="533002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7550F8C-9BB7-BBE6-623E-CA7B28760DF9}"/>
                  </a:ext>
                </a:extLst>
              </p:cNvPr>
              <p:cNvSpPr/>
              <p:nvPr/>
            </p:nvSpPr>
            <p:spPr>
              <a:xfrm>
                <a:off x="7511396" y="4945875"/>
                <a:ext cx="528283" cy="531946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75544B6-B276-061D-9DD3-A1B5E26151BC}"/>
                  </a:ext>
                </a:extLst>
              </p:cNvPr>
              <p:cNvSpPr/>
              <p:nvPr/>
            </p:nvSpPr>
            <p:spPr>
              <a:xfrm>
                <a:off x="8039679" y="4949973"/>
                <a:ext cx="571429" cy="52890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D311D2C-D680-5250-EF16-630B1CD13DB4}"/>
                  </a:ext>
                </a:extLst>
              </p:cNvPr>
              <p:cNvSpPr/>
              <p:nvPr/>
            </p:nvSpPr>
            <p:spPr>
              <a:xfrm>
                <a:off x="8611108" y="4948917"/>
                <a:ext cx="571429" cy="52890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FC75512-B940-0D63-9241-DC8C05100DF9}"/>
                  </a:ext>
                </a:extLst>
              </p:cNvPr>
              <p:cNvSpPr/>
              <p:nvPr/>
            </p:nvSpPr>
            <p:spPr>
              <a:xfrm>
                <a:off x="9182537" y="4948917"/>
                <a:ext cx="571429" cy="52890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CF1E0D1-7896-357F-6437-972CE735C0E0}"/>
                  </a:ext>
                </a:extLst>
              </p:cNvPr>
              <p:cNvSpPr/>
              <p:nvPr/>
            </p:nvSpPr>
            <p:spPr>
              <a:xfrm>
                <a:off x="9753966" y="4948917"/>
                <a:ext cx="571429" cy="52890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?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F7B327-EDE1-C9AD-6906-7CAF0C742570}"/>
                  </a:ext>
                </a:extLst>
              </p:cNvPr>
              <p:cNvSpPr txBox="1"/>
              <p:nvPr/>
            </p:nvSpPr>
            <p:spPr>
              <a:xfrm>
                <a:off x="1904449" y="3994715"/>
                <a:ext cx="886376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7F7B327-EDE1-C9AD-6906-7CAF0C742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449" y="3994715"/>
                <a:ext cx="886376" cy="369332"/>
              </a:xfrm>
              <a:prstGeom prst="rect">
                <a:avLst/>
              </a:prstGeom>
              <a:blipFill>
                <a:blip r:embed="rId4"/>
                <a:stretch>
                  <a:fillRect l="-4730" t="-6349" b="-2222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021096F-8F14-04ED-DEC6-1CB5D46D3FC7}"/>
                  </a:ext>
                </a:extLst>
              </p:cNvPr>
              <p:cNvSpPr txBox="1"/>
              <p:nvPr/>
            </p:nvSpPr>
            <p:spPr>
              <a:xfrm>
                <a:off x="1474354" y="5197494"/>
                <a:ext cx="2097522" cy="830997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20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T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sz="1600" dirty="0"/>
                  <a:t>int[5]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021096F-8F14-04ED-DEC6-1CB5D46D3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354" y="5197494"/>
                <a:ext cx="2097522" cy="830997"/>
              </a:xfrm>
              <a:prstGeom prst="rect">
                <a:avLst/>
              </a:prstGeom>
              <a:blipFill>
                <a:blip r:embed="rId5"/>
                <a:stretch>
                  <a:fillRect l="-867" t="-1449" b="-7971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0C33EA2-9204-ED31-C623-1D03F26F7B39}"/>
              </a:ext>
            </a:extLst>
          </p:cNvPr>
          <p:cNvCxnSpPr>
            <a:cxnSpLocks/>
            <a:stCxn id="19" idx="0"/>
            <a:endCxn id="21" idx="2"/>
          </p:cNvCxnSpPr>
          <p:nvPr/>
        </p:nvCxnSpPr>
        <p:spPr>
          <a:xfrm flipH="1" flipV="1">
            <a:off x="2030650" y="4364047"/>
            <a:ext cx="492465" cy="8334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9534492-49F8-2B5E-B06E-E51C0AB0A1EF}"/>
              </a:ext>
            </a:extLst>
          </p:cNvPr>
          <p:cNvSpPr/>
          <p:nvPr/>
        </p:nvSpPr>
        <p:spPr>
          <a:xfrm>
            <a:off x="1904449" y="4001852"/>
            <a:ext cx="252401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2F960D3B-8995-5EF9-0878-9DABE5BC923D}"/>
              </a:ext>
            </a:extLst>
          </p:cNvPr>
          <p:cNvGrpSpPr/>
          <p:nvPr/>
        </p:nvGrpSpPr>
        <p:grpSpPr>
          <a:xfrm>
            <a:off x="6407552" y="2946616"/>
            <a:ext cx="3753798" cy="3081875"/>
            <a:chOff x="6407552" y="2946616"/>
            <a:chExt cx="3753798" cy="308187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4C13F60-9146-93FC-6291-DBE564F4885E}"/>
                </a:ext>
              </a:extLst>
            </p:cNvPr>
            <p:cNvGrpSpPr/>
            <p:nvPr/>
          </p:nvGrpSpPr>
          <p:grpSpPr>
            <a:xfrm>
              <a:off x="6407552" y="2946616"/>
              <a:ext cx="3753798" cy="684411"/>
              <a:chOff x="6571597" y="4794466"/>
              <a:chExt cx="3753798" cy="684411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6C7D4AE1-A0D3-9320-679F-A9B191B6A9E6}"/>
                  </a:ext>
                </a:extLst>
              </p:cNvPr>
              <p:cNvGrpSpPr/>
              <p:nvPr/>
            </p:nvGrpSpPr>
            <p:grpSpPr>
              <a:xfrm>
                <a:off x="6571597" y="4794466"/>
                <a:ext cx="928397" cy="338554"/>
                <a:chOff x="3049243" y="3371639"/>
                <a:chExt cx="928397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文本框 32">
                      <a:extLst>
                        <a:ext uri="{FF2B5EF4-FFF2-40B4-BE49-F238E27FC236}">
                          <a16:creationId xmlns:a16="http://schemas.microsoft.com/office/drawing/2014/main" id="{F1D3CC69-97C0-3E64-44D7-E2DBC83437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9243" y="3371639"/>
                      <a:ext cx="3913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F7366245-2CBC-6406-40AD-BD4E950438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243" y="3371639"/>
                      <a:ext cx="391346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64CF4837-426D-9BA4-53D4-8A7E927A5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7852" y="3540916"/>
                  <a:ext cx="58978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45D4BC20-B3F1-F78A-89FB-6B27FEFDB154}"/>
                  </a:ext>
                </a:extLst>
              </p:cNvPr>
              <p:cNvGrpSpPr/>
              <p:nvPr/>
            </p:nvGrpSpPr>
            <p:grpSpPr>
              <a:xfrm>
                <a:off x="7511396" y="4945875"/>
                <a:ext cx="2813999" cy="533002"/>
                <a:chOff x="7511396" y="4945875"/>
                <a:chExt cx="2813999" cy="533002"/>
              </a:xfrm>
            </p:grpSpPr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3C1A70D0-DC78-8F67-940D-8C7EC3B47306}"/>
                    </a:ext>
                  </a:extLst>
                </p:cNvPr>
                <p:cNvSpPr/>
                <p:nvPr/>
              </p:nvSpPr>
              <p:spPr>
                <a:xfrm>
                  <a:off x="7511396" y="4945875"/>
                  <a:ext cx="528283" cy="53194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?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FEA8E16-1845-1CA0-15FA-5F95EDD51D86}"/>
                    </a:ext>
                  </a:extLst>
                </p:cNvPr>
                <p:cNvSpPr/>
                <p:nvPr/>
              </p:nvSpPr>
              <p:spPr>
                <a:xfrm>
                  <a:off x="8039679" y="4949973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?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D7D39C57-1AD2-568A-886D-DF15B1065884}"/>
                    </a:ext>
                  </a:extLst>
                </p:cNvPr>
                <p:cNvSpPr/>
                <p:nvPr/>
              </p:nvSpPr>
              <p:spPr>
                <a:xfrm>
                  <a:off x="8611108" y="4948917"/>
                  <a:ext cx="571429" cy="528904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?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68322363-9B1F-8204-031D-CC0330E64B16}"/>
                    </a:ext>
                  </a:extLst>
                </p:cNvPr>
                <p:cNvSpPr/>
                <p:nvPr/>
              </p:nvSpPr>
              <p:spPr>
                <a:xfrm>
                  <a:off x="9182537" y="4948917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?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75682C37-17B4-7847-3491-A46C89F10871}"/>
                    </a:ext>
                  </a:extLst>
                </p:cNvPr>
                <p:cNvSpPr/>
                <p:nvPr/>
              </p:nvSpPr>
              <p:spPr>
                <a:xfrm>
                  <a:off x="9753966" y="4948917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?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033D41C-8CDA-94C7-E18C-55BBC38657DA}"/>
                </a:ext>
              </a:extLst>
            </p:cNvPr>
            <p:cNvSpPr txBox="1"/>
            <p:nvPr/>
          </p:nvSpPr>
          <p:spPr>
            <a:xfrm>
              <a:off x="7122029" y="3994715"/>
              <a:ext cx="886376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a[2]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7F9117D-AE4A-07BA-F8FE-4E2A47319675}"/>
                    </a:ext>
                  </a:extLst>
                </p:cNvPr>
                <p:cNvSpPr txBox="1"/>
                <p:nvPr/>
              </p:nvSpPr>
              <p:spPr>
                <a:xfrm>
                  <a:off x="6691934" y="5197494"/>
                  <a:ext cx="2097522" cy="830997"/>
                </a:xfrm>
                <a:prstGeom prst="rect">
                  <a:avLst/>
                </a:prstGeom>
                <a:noFill/>
                <a:ln>
                  <a:solidFill>
                    <a:srgbClr val="374A9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1600" b="1" dirty="0"/>
                    <a:t>Address</a:t>
                  </a:r>
                  <a:r>
                    <a:rPr lang="en-US" altLang="zh-CN" sz="16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a14:m>
                  <a:endParaRPr lang="en-US" altLang="zh-CN" sz="1600" dirty="0"/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1600" b="1" dirty="0"/>
                    <a:t>Size</a:t>
                  </a:r>
                  <a:r>
                    <a:rPr lang="en-US" altLang="zh-CN" sz="1600" dirty="0"/>
                    <a:t>: 4 bytes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altLang="zh-CN" sz="1600" b="1" dirty="0"/>
                    <a:t>T</a:t>
                  </a:r>
                  <a:r>
                    <a:rPr lang="en-US" altLang="zh-CN" sz="1600" b="1" dirty="0">
                      <a:solidFill>
                        <a:schemeClr val="tx1"/>
                      </a:solidFill>
                    </a:rPr>
                    <a:t>ype</a:t>
                  </a:r>
                  <a:r>
                    <a:rPr lang="en-US" altLang="zh-CN" sz="1600" dirty="0">
                      <a:solidFill>
                        <a:schemeClr val="tx1"/>
                      </a:solidFill>
                    </a:rPr>
                    <a:t>: </a:t>
                  </a:r>
                  <a:r>
                    <a:rPr lang="en-US" altLang="zh-CN" sz="1600" dirty="0"/>
                    <a:t>int</a:t>
                  </a:r>
                  <a:endParaRPr lang="en-US" altLang="zh-CN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77F9117D-AE4A-07BA-F8FE-4E2A47319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934" y="5197494"/>
                  <a:ext cx="2097522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867" t="-1449" b="-7971"/>
                  </a:stretch>
                </a:blipFill>
                <a:ln>
                  <a:solidFill>
                    <a:srgbClr val="374A92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D97C443C-C90E-47B0-6009-C8DEC58F8C3E}"/>
                </a:ext>
              </a:extLst>
            </p:cNvPr>
            <p:cNvCxnSpPr>
              <a:cxnSpLocks/>
              <a:stCxn id="36" idx="0"/>
              <a:endCxn id="38" idx="2"/>
            </p:cNvCxnSpPr>
            <p:nvPr/>
          </p:nvCxnSpPr>
          <p:spPr>
            <a:xfrm flipH="1" flipV="1">
              <a:off x="7461502" y="4364047"/>
              <a:ext cx="279193" cy="833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B9BE6981-9113-42F0-27AB-F5D8EC1A6B7C}"/>
                </a:ext>
              </a:extLst>
            </p:cNvPr>
            <p:cNvSpPr/>
            <p:nvPr/>
          </p:nvSpPr>
          <p:spPr>
            <a:xfrm>
              <a:off x="7122029" y="4001852"/>
              <a:ext cx="678946" cy="362195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127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C46E4-5E7B-BF4F-F222-42F9EC83A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Bubble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49B8C-A9FD-201B-F74A-475305742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Bubble sort using an array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879159-2DA6-89B6-0796-011EED93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F0BC87-EBB5-3DAA-CAFE-A372E4F19911}"/>
              </a:ext>
            </a:extLst>
          </p:cNvPr>
          <p:cNvSpPr txBox="1"/>
          <p:nvPr/>
        </p:nvSpPr>
        <p:spPr>
          <a:xfrm>
            <a:off x="2191624" y="1737598"/>
            <a:ext cx="60946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 = 7;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vec[N] = {101, 42, 42, 9, 0, -13, -99};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Bubble sort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k = 0; k &lt; N-1; k++)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N-1;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(vec[i] &gt; vec[i+1])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swap(vec[i], vec[i+1]);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the sorted array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vec[i] &lt;&lt; " ";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901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Navigate Arrays with Pointers</a:t>
            </a:r>
          </a:p>
        </p:txBody>
      </p:sp>
    </p:spTree>
    <p:extLst>
      <p:ext uri="{BB962C8B-B14F-4D97-AF65-F5344CB8AC3E}">
        <p14:creationId xmlns:p14="http://schemas.microsoft.com/office/powerpoint/2010/main" val="47128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2B9C4-05A0-B274-1C53-C8BD8429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Decay to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07EE4-7A9D-73E3-7C2F-C8B67591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217"/>
            <a:ext cx="10515600" cy="5040923"/>
          </a:xfrm>
        </p:spPr>
        <p:txBody>
          <a:bodyPr/>
          <a:lstStyle/>
          <a:p>
            <a:r>
              <a:rPr lang="en-US" altLang="zh-CN" dirty="0"/>
              <a:t>An L-value 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T[]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decays to a pointer </a:t>
            </a:r>
            <a:r>
              <a:rPr lang="en-US" altLang="zh-CN" dirty="0"/>
              <a:t>of type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T*</a:t>
            </a:r>
            <a:r>
              <a:rPr lang="en-US" altLang="zh-CN" dirty="0"/>
              <a:t> at R-value positions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BC1A4-A18B-C2D9-A6EC-45C795EC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7F85A2-CC4F-FE5D-53A2-DB2257E93CD6}"/>
              </a:ext>
            </a:extLst>
          </p:cNvPr>
          <p:cNvSpPr txBox="1"/>
          <p:nvPr/>
        </p:nvSpPr>
        <p:spPr>
          <a:xfrm>
            <a:off x="1209103" y="2551837"/>
            <a:ext cx="449645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// Cannot write as int *p = &amp;a;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*p = a;  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Print 4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9C0DBD5-1AC7-38F9-B437-BDE9441A3020}"/>
              </a:ext>
            </a:extLst>
          </p:cNvPr>
          <p:cNvSpPr/>
          <p:nvPr/>
        </p:nvSpPr>
        <p:spPr>
          <a:xfrm>
            <a:off x="6843873" y="2790109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F2342E7-1FB8-AC92-89F2-214430BC3EC5}"/>
              </a:ext>
            </a:extLst>
          </p:cNvPr>
          <p:cNvSpPr/>
          <p:nvPr/>
        </p:nvSpPr>
        <p:spPr>
          <a:xfrm>
            <a:off x="6606506" y="2684909"/>
            <a:ext cx="3396611" cy="1476030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65418A-C4F1-6F6B-734B-BD43925C779B}"/>
              </a:ext>
            </a:extLst>
          </p:cNvPr>
          <p:cNvSpPr txBox="1"/>
          <p:nvPr/>
        </p:nvSpPr>
        <p:spPr>
          <a:xfrm>
            <a:off x="7624693" y="1966683"/>
            <a:ext cx="1362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Stack</a:t>
            </a:r>
          </a:p>
          <a:p>
            <a:pPr algn="ctr"/>
            <a:r>
              <a:rPr lang="en-US" altLang="zh-CN" sz="1600" b="1" dirty="0"/>
              <a:t>Memory</a:t>
            </a:r>
            <a:endParaRPr lang="zh-CN" altLang="en-US" b="1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69A7A7A-1EF6-5B23-758B-7B4EA2896904}"/>
              </a:ext>
            </a:extLst>
          </p:cNvPr>
          <p:cNvGrpSpPr/>
          <p:nvPr/>
        </p:nvGrpSpPr>
        <p:grpSpPr>
          <a:xfrm>
            <a:off x="5904074" y="2638700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624BF4A-57B3-FE09-FC24-26D073B42D69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7366245-2CBC-6406-40AD-BD4E95043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A7CB3AD-6D62-E807-FEF3-7602A8209C4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6D7FDFA-2906-82BE-4346-5309E68CCD03}"/>
                  </a:ext>
                </a:extLst>
              </p:cNvPr>
              <p:cNvSpPr txBox="1"/>
              <p:nvPr/>
            </p:nvSpPr>
            <p:spPr>
              <a:xfrm>
                <a:off x="8151604" y="4600649"/>
                <a:ext cx="1506268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onsolas" panose="020B0609020204030204" pitchFamily="49" charset="0"/>
                  </a:rPr>
                  <a:t>a:</a:t>
                </a:r>
                <a14:m>
                  <m:oMath xmlns:m="http://schemas.openxmlformats.org/officeDocument/2006/math"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  <a:p>
                <a:r>
                  <a:rPr lang="en-US" altLang="zh-CN" dirty="0">
                    <a:latin typeface="Consolas" panose="020B0609020204030204" pitchFamily="49" charset="0"/>
                  </a:rPr>
                  <a:t>p: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6D7FDFA-2906-82BE-4346-5309E68CC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1604" y="4600649"/>
                <a:ext cx="1506268" cy="646331"/>
              </a:xfrm>
              <a:prstGeom prst="rect">
                <a:avLst/>
              </a:prstGeom>
              <a:blipFill>
                <a:blip r:embed="rId4"/>
                <a:stretch>
                  <a:fillRect l="-2811" t="-4630" b="-1388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04319A1B-1966-0F8E-2114-E30F6EDACD4C}"/>
              </a:ext>
            </a:extLst>
          </p:cNvPr>
          <p:cNvSpPr txBox="1"/>
          <p:nvPr/>
        </p:nvSpPr>
        <p:spPr>
          <a:xfrm>
            <a:off x="6349704" y="4631427"/>
            <a:ext cx="1830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Environment: </a:t>
            </a:r>
            <a:endParaRPr lang="zh-CN" altLang="en-US" b="1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97365A4-C4C3-7E26-A51D-C6F2D1B2F8CE}"/>
              </a:ext>
            </a:extLst>
          </p:cNvPr>
          <p:cNvSpPr/>
          <p:nvPr/>
        </p:nvSpPr>
        <p:spPr>
          <a:xfrm>
            <a:off x="7372156" y="2794207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A91807-ABDC-5730-FE31-361DBF0F8DB4}"/>
              </a:ext>
            </a:extLst>
          </p:cNvPr>
          <p:cNvSpPr/>
          <p:nvPr/>
        </p:nvSpPr>
        <p:spPr>
          <a:xfrm>
            <a:off x="7943585" y="279315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07E511-6EAF-854E-B52E-CDF6CE239430}"/>
              </a:ext>
            </a:extLst>
          </p:cNvPr>
          <p:cNvSpPr/>
          <p:nvPr/>
        </p:nvSpPr>
        <p:spPr>
          <a:xfrm>
            <a:off x="8515014" y="279315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94BEE0C-409E-1F31-492A-BF40C8FC7897}"/>
              </a:ext>
            </a:extLst>
          </p:cNvPr>
          <p:cNvSpPr/>
          <p:nvPr/>
        </p:nvSpPr>
        <p:spPr>
          <a:xfrm>
            <a:off x="9086443" y="2793151"/>
            <a:ext cx="571429" cy="52890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2966DBB-FE25-098F-DD02-9B8B469C84B7}"/>
                  </a:ext>
                </a:extLst>
              </p:cNvPr>
              <p:cNvSpPr txBox="1"/>
              <p:nvPr/>
            </p:nvSpPr>
            <p:spPr>
              <a:xfrm>
                <a:off x="3555005" y="5076986"/>
                <a:ext cx="2349069" cy="1077218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Decay to the R-value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Address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altLang="zh-CN" sz="16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Size</a:t>
                </a:r>
                <a:r>
                  <a:rPr lang="en-US" altLang="zh-CN" sz="1600" dirty="0"/>
                  <a:t>: 4 or 8 bytes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600" b="1" dirty="0"/>
                  <a:t>Value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type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: int*</a:t>
                </a: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2966DBB-FE25-098F-DD02-9B8B469C8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05" y="5076986"/>
                <a:ext cx="2349069" cy="1077218"/>
              </a:xfrm>
              <a:prstGeom prst="rect">
                <a:avLst/>
              </a:prstGeom>
              <a:blipFill>
                <a:blip r:embed="rId5"/>
                <a:stretch>
                  <a:fillRect l="-1031" t="-1117" b="-5587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E0AEE48-B237-8AA0-115F-23318847E709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H="1" flipV="1">
            <a:off x="3015800" y="4014741"/>
            <a:ext cx="1713740" cy="1062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627C0F0-AE8B-AE52-8A7B-4E48179761FF}"/>
              </a:ext>
            </a:extLst>
          </p:cNvPr>
          <p:cNvSpPr/>
          <p:nvPr/>
        </p:nvSpPr>
        <p:spPr>
          <a:xfrm>
            <a:off x="2908981" y="3652546"/>
            <a:ext cx="213638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03A8B1-FB4D-A502-C8B0-158A945FD10A}"/>
              </a:ext>
            </a:extLst>
          </p:cNvPr>
          <p:cNvSpPr/>
          <p:nvPr/>
        </p:nvSpPr>
        <p:spPr>
          <a:xfrm>
            <a:off x="6856672" y="3553817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?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D0E4C3C-48DB-81C7-2DBC-D8CE7461AF01}"/>
              </a:ext>
            </a:extLst>
          </p:cNvPr>
          <p:cNvGrpSpPr/>
          <p:nvPr/>
        </p:nvGrpSpPr>
        <p:grpSpPr>
          <a:xfrm>
            <a:off x="5916873" y="3402408"/>
            <a:ext cx="928397" cy="338554"/>
            <a:chOff x="3049243" y="3371639"/>
            <a:chExt cx="92839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5B13B1-7A8B-14AE-FB2A-2CE2963E0194}"/>
                    </a:ext>
                  </a:extLst>
                </p:cNvPr>
                <p:cNvSpPr txBox="1"/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25B13B1-7A8B-14AE-FB2A-2CE2963E0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243" y="3371639"/>
                  <a:ext cx="39134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BE09C89-FCBE-3905-065E-C78C62C3224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9EB082E-5369-3C50-C537-F9492AD10181}"/>
              </a:ext>
            </a:extLst>
          </p:cNvPr>
          <p:cNvGrpSpPr/>
          <p:nvPr/>
        </p:nvGrpSpPr>
        <p:grpSpPr>
          <a:xfrm>
            <a:off x="564955" y="3673300"/>
            <a:ext cx="1155192" cy="400110"/>
            <a:chOff x="2822448" y="3339786"/>
            <a:chExt cx="1155192" cy="40011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7FE6BA9-DE6B-0B6E-E86D-D3DB70B6ECC5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00C4645B-6E41-D43B-9F01-1CD2E1361A8E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6573B1-7C05-2655-EB3D-FD243503D26F}"/>
                  </a:ext>
                </a:extLst>
              </p:cNvPr>
              <p:cNvSpPr txBox="1"/>
              <p:nvPr/>
            </p:nvSpPr>
            <p:spPr>
              <a:xfrm>
                <a:off x="7003543" y="3594571"/>
                <a:ext cx="344712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6573B1-7C05-2655-EB3D-FD243503D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43" y="3594571"/>
                <a:ext cx="344712" cy="461665"/>
              </a:xfrm>
              <a:prstGeom prst="rect">
                <a:avLst/>
              </a:prstGeom>
              <a:blipFill>
                <a:blip r:embed="rId8"/>
                <a:stretch>
                  <a:fillRect l="-44643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93AE9A0F-3E32-4DAD-847F-578935EB0AE8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 flipH="1" flipV="1">
            <a:off x="6843873" y="3056082"/>
            <a:ext cx="504382" cy="769322"/>
          </a:xfrm>
          <a:prstGeom prst="bentConnector5">
            <a:avLst>
              <a:gd name="adj1" fmla="val -45323"/>
              <a:gd name="adj2" fmla="val 47716"/>
              <a:gd name="adj3" fmla="val 189639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08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81481E-6 L 0.00234 0.083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419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2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B2080DA-6594-4AEF-F87B-9BD0AF47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Arithmetic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3D755-6317-036E-A3BF-FF59A5DA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569"/>
                <a:ext cx="10515600" cy="528930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Syntax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pt_expr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&gt; </a:t>
                </a:r>
                <a:r>
                  <a:rPr lang="en-US" altLang="zh-CN" dirty="0"/>
                  <a:t>is an R-value position:  it expects a pointer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of type 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T*</a:t>
                </a:r>
                <a:endParaRPr lang="zh-CN" altLang="en-US" sz="2000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altLang="zh-CN" dirty="0" err="1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ofs_expr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&gt; </a:t>
                </a:r>
                <a:r>
                  <a:rPr lang="en-US" altLang="zh-CN" dirty="0"/>
                  <a:t>is an R-value position: it expects an integer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/>
                  <a:t>The whole expression is an R-value expression</a:t>
                </a:r>
              </a:p>
              <a:p>
                <a:pPr lvl="1"/>
                <a:r>
                  <a:rPr lang="en-US" altLang="zh-CN" dirty="0"/>
                  <a:t>Its value is a new pointer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𝑠𝑖𝑧𝑒𝑜𝑓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of type </a:t>
                </a:r>
                <a:r>
                  <a:rPr lang="en-US" altLang="zh-CN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T*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b="1" dirty="0"/>
                  <a:t>Note</a:t>
                </a:r>
                <a:r>
                  <a:rPr lang="en-US" altLang="zh-CN" dirty="0"/>
                  <a:t>: </a:t>
                </a:r>
              </a:p>
              <a:p>
                <a:pPr lvl="1"/>
                <a:r>
                  <a:rPr lang="en-US" altLang="zh-CN" dirty="0"/>
                  <a:t>Pointer arithmetic preserves the pointer type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3D755-6317-036E-A3BF-FF59A5DA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569"/>
                <a:ext cx="10515600" cy="5289305"/>
              </a:xfrm>
              <a:blipFill>
                <a:blip r:embed="rId2"/>
                <a:stretch>
                  <a:fillRect l="-812" t="-1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4F8DF7-048B-E1C3-6784-A80B6607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68F04B-7255-D0B7-BCF0-F0FDC25474CE}"/>
              </a:ext>
            </a:extLst>
          </p:cNvPr>
          <p:cNvSpPr txBox="1"/>
          <p:nvPr/>
        </p:nvSpPr>
        <p:spPr>
          <a:xfrm>
            <a:off x="4237584" y="1345020"/>
            <a:ext cx="4754281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Adjust pointers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pt_expr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+ 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ofs_expr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5D11DED-0C77-1056-04A0-FB9EF6823302}"/>
              </a:ext>
            </a:extLst>
          </p:cNvPr>
          <p:cNvGrpSpPr/>
          <p:nvPr/>
        </p:nvGrpSpPr>
        <p:grpSpPr>
          <a:xfrm>
            <a:off x="1424133" y="3729494"/>
            <a:ext cx="8896290" cy="1650839"/>
            <a:chOff x="1424133" y="3729494"/>
            <a:chExt cx="8896290" cy="1650839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69E08226-94CF-A196-4815-DA7099790355}"/>
                </a:ext>
              </a:extLst>
            </p:cNvPr>
            <p:cNvGrpSpPr/>
            <p:nvPr/>
          </p:nvGrpSpPr>
          <p:grpSpPr>
            <a:xfrm>
              <a:off x="1424133" y="4009689"/>
              <a:ext cx="1025741" cy="523220"/>
              <a:chOff x="2951899" y="3283669"/>
              <a:chExt cx="1025741" cy="523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48FD91F1-D8BC-0484-4061-57601F334088}"/>
                      </a:ext>
                    </a:extLst>
                  </p:cNvPr>
                  <p:cNvSpPr txBox="1"/>
                  <p:nvPr/>
                </p:nvSpPr>
                <p:spPr>
                  <a:xfrm>
                    <a:off x="2951899" y="3283669"/>
                    <a:ext cx="58978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oMath>
                      </m:oMathPara>
                    </a14:m>
                    <a:endParaRPr lang="en-US" altLang="zh-CN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48FD91F1-D8BC-0484-4061-57601F3340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1899" y="3283669"/>
                    <a:ext cx="589788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301DB6F6-0F23-5692-492A-EDA410E4D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CCA8C56-B9DC-E34A-9572-DC7CEF038723}"/>
                </a:ext>
              </a:extLst>
            </p:cNvPr>
            <p:cNvSpPr/>
            <p:nvPr/>
          </p:nvSpPr>
          <p:spPr>
            <a:xfrm>
              <a:off x="2422598" y="4266936"/>
              <a:ext cx="3685902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96AF1AB2-EA0C-FD82-84E8-5F935CCB3037}"/>
                </a:ext>
              </a:extLst>
            </p:cNvPr>
            <p:cNvSpPr/>
            <p:nvPr/>
          </p:nvSpPr>
          <p:spPr>
            <a:xfrm rot="16200000">
              <a:off x="4130444" y="3095053"/>
              <a:ext cx="257712" cy="3673404"/>
            </a:xfrm>
            <a:prstGeom prst="leftBrace">
              <a:avLst>
                <a:gd name="adj1" fmla="val 49784"/>
                <a:gd name="adj2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70177FE-A98F-D0CD-A143-C2C77137324E}"/>
                    </a:ext>
                  </a:extLst>
                </p:cNvPr>
                <p:cNvSpPr txBox="1"/>
                <p:nvPr/>
              </p:nvSpPr>
              <p:spPr>
                <a:xfrm>
                  <a:off x="3053006" y="5011001"/>
                  <a:ext cx="24125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𝑠𝑖𝑧𝑒𝑜𝑓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70177FE-A98F-D0CD-A143-C2C771373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006" y="5011001"/>
                  <a:ext cx="241258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CF20C24-7860-354A-4C66-705F745F8A0F}"/>
                </a:ext>
              </a:extLst>
            </p:cNvPr>
            <p:cNvCxnSpPr>
              <a:cxnSpLocks/>
            </p:cNvCxnSpPr>
            <p:nvPr/>
          </p:nvCxnSpPr>
          <p:spPr>
            <a:xfrm>
              <a:off x="6108500" y="3743717"/>
              <a:ext cx="0" cy="5319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6F09E363-995E-0796-7B81-2EF4CB40089F}"/>
                    </a:ext>
                  </a:extLst>
                </p:cNvPr>
                <p:cNvSpPr txBox="1"/>
                <p:nvPr/>
              </p:nvSpPr>
              <p:spPr>
                <a:xfrm>
                  <a:off x="7823852" y="4324473"/>
                  <a:ext cx="249657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𝑠𝑖𝑧𝑒𝑜𝑓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6F09E363-995E-0796-7B81-2EF4CB400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3852" y="4324473"/>
                  <a:ext cx="2496571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66F40D6-7EBD-601B-5682-41A6D2BEC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7823" y="3729494"/>
              <a:ext cx="0" cy="6176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96DBE2C-777D-4F9B-109E-BA277E6217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742090"/>
              <a:ext cx="248182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277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3539-0E44-728E-6118-F1CA31C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Arithmetic on Arrays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C28C1-8D98-AB8A-89DA-A19E7DD1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 arithmetic is applicable to array variables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19AFA-8492-60A2-3DF0-4A1B906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682FA-594A-2FA6-A510-0F4BE2380071}"/>
              </a:ext>
            </a:extLst>
          </p:cNvPr>
          <p:cNvSpPr txBox="1"/>
          <p:nvPr/>
        </p:nvSpPr>
        <p:spPr>
          <a:xfrm>
            <a:off x="1121257" y="2610446"/>
            <a:ext cx="5513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*(a+2)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5;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 err="1">
                <a:latin typeface="Consolas" panose="020B0609020204030204" pitchFamily="49" charset="0"/>
              </a:rPr>
              <a:t>a+i</a:t>
            </a:r>
            <a:r>
              <a:rPr lang="en-US" altLang="zh-CN" dirty="0">
                <a:latin typeface="Consolas" panose="020B0609020204030204" pitchFamily="49" charset="0"/>
              </a:rPr>
              <a:t>) &lt;&lt; “ ”;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D7E37A-7731-F178-AC7A-9FACAE401B8C}"/>
              </a:ext>
            </a:extLst>
          </p:cNvPr>
          <p:cNvSpPr txBox="1"/>
          <p:nvPr/>
        </p:nvSpPr>
        <p:spPr>
          <a:xfrm>
            <a:off x="3690613" y="1698557"/>
            <a:ext cx="5306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a+i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   </a:t>
            </a:r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&amp;a[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*(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a+i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  </a:t>
            </a:r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a[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AFD9F5-2548-A95E-0334-AEC757CFC1D4}"/>
                  </a:ext>
                </a:extLst>
              </p:cNvPr>
              <p:cNvSpPr txBox="1"/>
              <p:nvPr/>
            </p:nvSpPr>
            <p:spPr>
              <a:xfrm>
                <a:off x="4061351" y="5449598"/>
                <a:ext cx="2349069" cy="830997"/>
              </a:xfrm>
              <a:prstGeom prst="rect">
                <a:avLst/>
              </a:prstGeom>
              <a:noFill/>
              <a:ln>
                <a:solidFill>
                  <a:srgbClr val="374A92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Evaluate to the pointer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altLang="zh-CN" sz="1600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of type </a:t>
                </a:r>
                <a:r>
                  <a:rPr lang="en-US" altLang="zh-CN" sz="1600" b="1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int*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6AFD9F5-2548-A95E-0334-AEC757CFC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351" y="5449598"/>
                <a:ext cx="2349069" cy="830997"/>
              </a:xfrm>
              <a:prstGeom prst="rect">
                <a:avLst/>
              </a:prstGeom>
              <a:blipFill>
                <a:blip r:embed="rId5"/>
                <a:stretch>
                  <a:fillRect l="-1031" t="-1449" b="-7246"/>
                </a:stretch>
              </a:blipFill>
              <a:ln>
                <a:solidFill>
                  <a:srgbClr val="374A92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3290DC-B35B-517F-FD31-FC3EBF803B39}"/>
              </a:ext>
            </a:extLst>
          </p:cNvPr>
          <p:cNvCxnSpPr>
            <a:cxnSpLocks/>
            <a:stCxn id="22" idx="0"/>
            <a:endCxn id="24" idx="2"/>
          </p:cNvCxnSpPr>
          <p:nvPr/>
        </p:nvCxnSpPr>
        <p:spPr>
          <a:xfrm flipH="1" flipV="1">
            <a:off x="3194048" y="3798718"/>
            <a:ext cx="2041838" cy="16508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A4FFE03-DEE9-D213-99E2-F31BEE686180}"/>
              </a:ext>
            </a:extLst>
          </p:cNvPr>
          <p:cNvSpPr/>
          <p:nvPr/>
        </p:nvSpPr>
        <p:spPr>
          <a:xfrm>
            <a:off x="2873371" y="3436523"/>
            <a:ext cx="641353" cy="362195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D3987B0-B13E-DF21-C2D0-F0FE4EC871D2}"/>
              </a:ext>
            </a:extLst>
          </p:cNvPr>
          <p:cNvGrpSpPr/>
          <p:nvPr/>
        </p:nvGrpSpPr>
        <p:grpSpPr>
          <a:xfrm>
            <a:off x="6737875" y="2677977"/>
            <a:ext cx="4099043" cy="3042153"/>
            <a:chOff x="6342224" y="2839876"/>
            <a:chExt cx="4099043" cy="304215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F423688-CEBE-1F0A-3C6D-0BAB70271794}"/>
                </a:ext>
              </a:extLst>
            </p:cNvPr>
            <p:cNvGrpSpPr/>
            <p:nvPr/>
          </p:nvGrpSpPr>
          <p:grpSpPr>
            <a:xfrm>
              <a:off x="6342224" y="2839876"/>
              <a:ext cx="4099043" cy="3042153"/>
              <a:chOff x="6342224" y="2839876"/>
              <a:chExt cx="4099043" cy="3042153"/>
            </a:xfrm>
          </p:grpSpPr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99DC69B-1076-202A-5466-67D665061F32}"/>
                  </a:ext>
                </a:extLst>
              </p:cNvPr>
              <p:cNvSpPr/>
              <p:nvPr/>
            </p:nvSpPr>
            <p:spPr>
              <a:xfrm>
                <a:off x="7282023" y="3663302"/>
                <a:ext cx="52828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02D021D2-53A5-FB7C-054A-897308503360}"/>
                  </a:ext>
                </a:extLst>
              </p:cNvPr>
              <p:cNvSpPr/>
              <p:nvPr/>
            </p:nvSpPr>
            <p:spPr>
              <a:xfrm>
                <a:off x="7044656" y="3558102"/>
                <a:ext cx="3396611" cy="1596516"/>
              </a:xfrm>
              <a:prstGeom prst="roundRect">
                <a:avLst>
                  <a:gd name="adj" fmla="val 9123"/>
                </a:avLst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571663F-0E67-7C10-BBA8-0791F4CAF443}"/>
                  </a:ext>
                </a:extLst>
              </p:cNvPr>
              <p:cNvSpPr txBox="1"/>
              <p:nvPr/>
            </p:nvSpPr>
            <p:spPr>
              <a:xfrm>
                <a:off x="8062843" y="2839876"/>
                <a:ext cx="13622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Stack</a:t>
                </a:r>
              </a:p>
              <a:p>
                <a:pPr algn="ctr"/>
                <a:r>
                  <a:rPr lang="en-US" altLang="zh-CN" sz="1600" b="1" dirty="0"/>
                  <a:t>Memory</a:t>
                </a:r>
                <a:endParaRPr lang="zh-CN" altLang="en-US" b="1" dirty="0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55B06C85-6920-D5A3-AB62-67A178546EB5}"/>
                  </a:ext>
                </a:extLst>
              </p:cNvPr>
              <p:cNvGrpSpPr/>
              <p:nvPr/>
            </p:nvGrpSpPr>
            <p:grpSpPr>
              <a:xfrm>
                <a:off x="6342224" y="3511893"/>
                <a:ext cx="928397" cy="338554"/>
                <a:chOff x="3049243" y="3371639"/>
                <a:chExt cx="928397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11C71855-3BC5-6914-DB8A-4D349E38C5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9243" y="3371639"/>
                      <a:ext cx="3913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3CCA8F40-878E-F94B-243C-C81724A1CC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243" y="3371639"/>
                      <a:ext cx="391346" cy="3385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0" name="直接箭头连接符 39">
                  <a:extLst>
                    <a:ext uri="{FF2B5EF4-FFF2-40B4-BE49-F238E27FC236}">
                      <a16:creationId xmlns:a16="http://schemas.microsoft.com/office/drawing/2014/main" id="{D8630566-FDC9-A3E5-16C7-E373C4396B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7852" y="3540916"/>
                  <a:ext cx="58978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2F35E732-A64D-5878-7A5F-9CD5A263256F}"/>
                      </a:ext>
                    </a:extLst>
                  </p:cNvPr>
                  <p:cNvSpPr txBox="1"/>
                  <p:nvPr/>
                </p:nvSpPr>
                <p:spPr>
                  <a:xfrm>
                    <a:off x="8527016" y="5235698"/>
                    <a:ext cx="1506268" cy="646331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Consolas" panose="020B0609020204030204" pitchFamily="49" charset="0"/>
                      </a:rPr>
                      <a:t>a:</a:t>
                    </a:r>
                    <a14:m>
                      <m:oMath xmlns:m="http://schemas.openxmlformats.org/officeDocument/2006/math"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en-US" altLang="zh-CN" dirty="0">
                      <a:latin typeface="Consolas" panose="020B0609020204030204" pitchFamily="49" charset="0"/>
                    </a:endParaRPr>
                  </a:p>
                  <a:p>
                    <a:r>
                      <a:rPr lang="en-US" altLang="zh-CN" dirty="0">
                        <a:latin typeface="Consolas" panose="020B0609020204030204" pitchFamily="49" charset="0"/>
                      </a:rPr>
                      <a:t>i:</a:t>
                    </a:r>
                    <a:r>
                      <a:rPr lang="en-US" altLang="zh-CN" sz="1800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en-US" altLang="zh-CN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33" name="文本框 32">
                    <a:extLst>
                      <a:ext uri="{FF2B5EF4-FFF2-40B4-BE49-F238E27FC236}">
                        <a16:creationId xmlns:a16="http://schemas.microsoft.com/office/drawing/2014/main" id="{2F35E732-A64D-5878-7A5F-9CD5A26325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7016" y="5235698"/>
                    <a:ext cx="1506268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213" t="-3704" b="-13889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B152571-CAE8-D58A-A786-299F398600F9}"/>
                  </a:ext>
                </a:extLst>
              </p:cNvPr>
              <p:cNvSpPr txBox="1"/>
              <p:nvPr/>
            </p:nvSpPr>
            <p:spPr>
              <a:xfrm>
                <a:off x="6725116" y="5266476"/>
                <a:ext cx="18308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Environment: </a:t>
                </a:r>
                <a:endParaRPr lang="zh-CN" altLang="en-US" b="1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7935D00-618D-E73C-D02A-B1F479F1806A}"/>
                  </a:ext>
                </a:extLst>
              </p:cNvPr>
              <p:cNvSpPr/>
              <p:nvPr/>
            </p:nvSpPr>
            <p:spPr>
              <a:xfrm>
                <a:off x="7810306" y="3667400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855BECCF-E9AC-BB17-D2E2-7526E7A854FD}"/>
                  </a:ext>
                </a:extLst>
              </p:cNvPr>
              <p:cNvSpPr/>
              <p:nvPr/>
            </p:nvSpPr>
            <p:spPr>
              <a:xfrm>
                <a:off x="8381735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4C0EA39-7841-4DBC-8D04-B7A2D7EB5AEB}"/>
                  </a:ext>
                </a:extLst>
              </p:cNvPr>
              <p:cNvSpPr/>
              <p:nvPr/>
            </p:nvSpPr>
            <p:spPr>
              <a:xfrm>
                <a:off x="8953164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A47B7F1-4417-2973-D4B3-A8FE2B6FE835}"/>
                  </a:ext>
                </a:extLst>
              </p:cNvPr>
              <p:cNvSpPr/>
              <p:nvPr/>
            </p:nvSpPr>
            <p:spPr>
              <a:xfrm>
                <a:off x="9524593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5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397061F-7255-65A2-CCFF-694091696036}"/>
                </a:ext>
              </a:extLst>
            </p:cNvPr>
            <p:cNvSpPr/>
            <p:nvPr/>
          </p:nvSpPr>
          <p:spPr>
            <a:xfrm>
              <a:off x="7282023" y="4534475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B7836F6-1C8D-5B99-9DBE-01276CC891E2}"/>
                </a:ext>
              </a:extLst>
            </p:cNvPr>
            <p:cNvGrpSpPr/>
            <p:nvPr/>
          </p:nvGrpSpPr>
          <p:grpSpPr>
            <a:xfrm>
              <a:off x="6342224" y="438306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4280E029-5616-D545-578F-D45E27F85562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325B13B1-7A8B-14AE-FB2A-2CE2963E01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50F7B37E-6809-54CB-CA9B-AC5189626E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C6CF61C-5B71-057A-6D19-83451AB61269}"/>
              </a:ext>
            </a:extLst>
          </p:cNvPr>
          <p:cNvGrpSpPr/>
          <p:nvPr/>
        </p:nvGrpSpPr>
        <p:grpSpPr>
          <a:xfrm>
            <a:off x="491943" y="3687301"/>
            <a:ext cx="1155192" cy="400110"/>
            <a:chOff x="2822448" y="3339786"/>
            <a:chExt cx="1155192" cy="40011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66E00C1-174D-C5E1-30B1-422A8DD559A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2DF2D98-5F92-DE52-1C02-5847AFA5202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5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3539-0E44-728E-6118-F1CA31C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Navigate Arrays with Pointer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C28C1-8D98-AB8A-89DA-A19E7DD1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also use a pointer variable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to navigate arrays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19AFA-8492-60A2-3DF0-4A1B906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682FA-594A-2FA6-A510-0F4BE2380071}"/>
              </a:ext>
            </a:extLst>
          </p:cNvPr>
          <p:cNvSpPr txBox="1"/>
          <p:nvPr/>
        </p:nvSpPr>
        <p:spPr>
          <a:xfrm>
            <a:off x="998347" y="3041086"/>
            <a:ext cx="5513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int </a:t>
            </a:r>
            <a:r>
              <a:rPr lang="en-US" altLang="zh-CN" dirty="0">
                <a:latin typeface="Consolas" panose="020B0609020204030204" pitchFamily="49" charset="0"/>
              </a:rPr>
              <a:t>*p = a;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5;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 err="1">
                <a:latin typeface="Consolas" panose="020B0609020204030204" pitchFamily="49" charset="0"/>
              </a:rPr>
              <a:t>p+i</a:t>
            </a:r>
            <a:r>
              <a:rPr lang="en-US" altLang="zh-CN" dirty="0">
                <a:latin typeface="Consolas" panose="020B0609020204030204" pitchFamily="49" charset="0"/>
              </a:rPr>
              <a:t>) &lt;&lt; “ ”;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D7E37A-7731-F178-AC7A-9FACAE401B8C}"/>
              </a:ext>
            </a:extLst>
          </p:cNvPr>
          <p:cNvSpPr txBox="1"/>
          <p:nvPr/>
        </p:nvSpPr>
        <p:spPr>
          <a:xfrm>
            <a:off x="3407252" y="1674136"/>
            <a:ext cx="53060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p+i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      </a:t>
            </a:r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&amp;a[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</a:p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*(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p+i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     </a:t>
            </a:r>
            <a:r>
              <a:rPr kumimoji="1" lang="en-US" altLang="zh-CN" dirty="0"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a[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604C22D-8ECC-6331-B065-9D84468B95DE}"/>
              </a:ext>
            </a:extLst>
          </p:cNvPr>
          <p:cNvGrpSpPr/>
          <p:nvPr/>
        </p:nvGrpSpPr>
        <p:grpSpPr>
          <a:xfrm>
            <a:off x="6561078" y="2541815"/>
            <a:ext cx="4099043" cy="3860864"/>
            <a:chOff x="6561078" y="2157189"/>
            <a:chExt cx="4099043" cy="3860864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6C227ED6-4814-4E5F-0C3D-F702304B18AD}"/>
                </a:ext>
              </a:extLst>
            </p:cNvPr>
            <p:cNvGrpSpPr/>
            <p:nvPr/>
          </p:nvGrpSpPr>
          <p:grpSpPr>
            <a:xfrm>
              <a:off x="6561078" y="2157189"/>
              <a:ext cx="4099043" cy="3860864"/>
              <a:chOff x="6342224" y="2839876"/>
              <a:chExt cx="4099043" cy="3860864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7A8B796A-FAF2-4793-06EE-EC65FDE3D94F}"/>
                  </a:ext>
                </a:extLst>
              </p:cNvPr>
              <p:cNvGrpSpPr/>
              <p:nvPr/>
            </p:nvGrpSpPr>
            <p:grpSpPr>
              <a:xfrm>
                <a:off x="6342224" y="2839876"/>
                <a:ext cx="4099043" cy="3860864"/>
                <a:chOff x="6342224" y="2839876"/>
                <a:chExt cx="4099043" cy="3860864"/>
              </a:xfrm>
            </p:grpSpPr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1D0BB2BE-2570-0F36-DDAD-09FB4F93116D}"/>
                    </a:ext>
                  </a:extLst>
                </p:cNvPr>
                <p:cNvSpPr/>
                <p:nvPr/>
              </p:nvSpPr>
              <p:spPr>
                <a:xfrm>
                  <a:off x="7282023" y="3663302"/>
                  <a:ext cx="528283" cy="53194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9F3E54CF-AD7D-EBF7-E297-08B771A8EB4C}"/>
                    </a:ext>
                  </a:extLst>
                </p:cNvPr>
                <p:cNvSpPr/>
                <p:nvPr/>
              </p:nvSpPr>
              <p:spPr>
                <a:xfrm>
                  <a:off x="7044656" y="3558102"/>
                  <a:ext cx="3396611" cy="2138228"/>
                </a:xfrm>
                <a:prstGeom prst="roundRect">
                  <a:avLst>
                    <a:gd name="adj" fmla="val 9123"/>
                  </a:avLst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4DCF1EB6-B59F-1EE9-0524-C548996B3512}"/>
                    </a:ext>
                  </a:extLst>
                </p:cNvPr>
                <p:cNvSpPr txBox="1"/>
                <p:nvPr/>
              </p:nvSpPr>
              <p:spPr>
                <a:xfrm>
                  <a:off x="8062843" y="2839876"/>
                  <a:ext cx="136229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/>
                    <a:t>Stack</a:t>
                  </a:r>
                </a:p>
                <a:p>
                  <a:pPr algn="ctr"/>
                  <a:r>
                    <a:rPr lang="en-US" altLang="zh-CN" sz="1600" b="1" dirty="0"/>
                    <a:t>Memory</a:t>
                  </a:r>
                  <a:endParaRPr lang="zh-CN" altLang="en-US" b="1" dirty="0"/>
                </a:p>
              </p:txBody>
            </p:sp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39AFA409-5262-1FE9-AC6B-37B60F2F97C6}"/>
                    </a:ext>
                  </a:extLst>
                </p:cNvPr>
                <p:cNvGrpSpPr/>
                <p:nvPr/>
              </p:nvGrpSpPr>
              <p:grpSpPr>
                <a:xfrm>
                  <a:off x="6342224" y="3511893"/>
                  <a:ext cx="928397" cy="338554"/>
                  <a:chOff x="3049243" y="3371639"/>
                  <a:chExt cx="928397" cy="3385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文本框 61">
                        <a:extLst>
                          <a:ext uri="{FF2B5EF4-FFF2-40B4-BE49-F238E27FC236}">
                            <a16:creationId xmlns:a16="http://schemas.microsoft.com/office/drawing/2014/main" id="{E14894B4-1351-2032-5886-511DE64736A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9243" y="3371639"/>
                        <a:ext cx="39134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600" b="1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>
                        <a:extLst>
                          <a:ext uri="{FF2B5EF4-FFF2-40B4-BE49-F238E27FC236}">
                            <a16:creationId xmlns:a16="http://schemas.microsoft.com/office/drawing/2014/main" id="{3CCA8F40-878E-F94B-243C-C81724A1CC2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243" y="3371639"/>
                        <a:ext cx="391346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3" name="直接箭头连接符 62">
                    <a:extLst>
                      <a:ext uri="{FF2B5EF4-FFF2-40B4-BE49-F238E27FC236}">
                        <a16:creationId xmlns:a16="http://schemas.microsoft.com/office/drawing/2014/main" id="{6FED780B-B4E7-19C5-A22F-21B3675B9D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7852" y="3540916"/>
                    <a:ext cx="58978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文本框 55">
                      <a:extLst>
                        <a:ext uri="{FF2B5EF4-FFF2-40B4-BE49-F238E27FC236}">
                          <a16:creationId xmlns:a16="http://schemas.microsoft.com/office/drawing/2014/main" id="{92B9530C-1137-8391-1E87-BACC0BD928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15863" y="5777410"/>
                      <a:ext cx="1506268" cy="9233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a:</a:t>
                      </a:r>
                      <a14:m>
                        <m:oMath xmlns:m="http://schemas.openxmlformats.org/officeDocument/2006/math"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p:</a:t>
                      </a:r>
                      <a:r>
                        <a:rPr lang="en-US" altLang="zh-CN" sz="1800" b="1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i:</a:t>
                      </a:r>
                      <a:r>
                        <a:rPr lang="en-US" altLang="zh-CN" sz="1800" b="1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文本框 55">
                      <a:extLst>
                        <a:ext uri="{FF2B5EF4-FFF2-40B4-BE49-F238E27FC236}">
                          <a16:creationId xmlns:a16="http://schemas.microsoft.com/office/drawing/2014/main" id="{92B9530C-1137-8391-1E87-BACC0BD928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15863" y="5777410"/>
                      <a:ext cx="1506268" cy="92333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213" t="-3268" b="-9804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2786D879-41B0-F2F3-5F2A-03E0C9C64DE0}"/>
                    </a:ext>
                  </a:extLst>
                </p:cNvPr>
                <p:cNvSpPr txBox="1"/>
                <p:nvPr/>
              </p:nvSpPr>
              <p:spPr>
                <a:xfrm>
                  <a:off x="6713963" y="5808188"/>
                  <a:ext cx="18308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/>
                    <a:t>Environment: </a:t>
                  </a:r>
                  <a:endParaRPr lang="zh-CN" altLang="en-US" b="1" dirty="0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7833AB08-0DC2-E81A-16D0-8D93785292C2}"/>
                    </a:ext>
                  </a:extLst>
                </p:cNvPr>
                <p:cNvSpPr/>
                <p:nvPr/>
              </p:nvSpPr>
              <p:spPr>
                <a:xfrm>
                  <a:off x="7810306" y="3667400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D7DBC9B6-D0CA-95C7-3F34-BD657BB1F966}"/>
                    </a:ext>
                  </a:extLst>
                </p:cNvPr>
                <p:cNvSpPr/>
                <p:nvPr/>
              </p:nvSpPr>
              <p:spPr>
                <a:xfrm>
                  <a:off x="8381735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6E74C64E-19DF-97C8-95B1-B22C882AE4F9}"/>
                    </a:ext>
                  </a:extLst>
                </p:cNvPr>
                <p:cNvSpPr/>
                <p:nvPr/>
              </p:nvSpPr>
              <p:spPr>
                <a:xfrm>
                  <a:off x="8953164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6DBB214D-343E-BBB7-D060-C344407DF3D0}"/>
                    </a:ext>
                  </a:extLst>
                </p:cNvPr>
                <p:cNvSpPr/>
                <p:nvPr/>
              </p:nvSpPr>
              <p:spPr>
                <a:xfrm>
                  <a:off x="9524593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7F8EB639-337F-0B34-18BF-4274E1D64A58}"/>
                      </a:ext>
                    </a:extLst>
                  </p:cNvPr>
                  <p:cNvSpPr/>
                  <p:nvPr/>
                </p:nvSpPr>
                <p:spPr>
                  <a:xfrm>
                    <a:off x="7293425" y="4397239"/>
                    <a:ext cx="528283" cy="531946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7F8EB639-337F-0B34-18BF-4274E1D64A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425" y="4397239"/>
                    <a:ext cx="528283" cy="5319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1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87D81B91-7566-F0D5-B62C-B28823232C38}"/>
                  </a:ext>
                </a:extLst>
              </p:cNvPr>
              <p:cNvGrpSpPr/>
              <p:nvPr/>
            </p:nvGrpSpPr>
            <p:grpSpPr>
              <a:xfrm>
                <a:off x="6342224" y="4241329"/>
                <a:ext cx="939799" cy="338554"/>
                <a:chOff x="3049243" y="3229902"/>
                <a:chExt cx="939799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32500CAE-D83F-7A1A-02C1-95D87439ACC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9243" y="3229902"/>
                      <a:ext cx="3913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50" name="文本框 49">
                      <a:extLst>
                        <a:ext uri="{FF2B5EF4-FFF2-40B4-BE49-F238E27FC236}">
                          <a16:creationId xmlns:a16="http://schemas.microsoft.com/office/drawing/2014/main" id="{32500CAE-D83F-7A1A-02C1-95D87439ACC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243" y="3229902"/>
                      <a:ext cx="391346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529CAD0F-DF93-F6C5-73BC-253CC662D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9254" y="3403680"/>
                  <a:ext cx="58978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37C3D8E-75D5-8DA0-DAAE-27B2B4FAEBA9}"/>
                </a:ext>
              </a:extLst>
            </p:cNvPr>
            <p:cNvSpPr/>
            <p:nvPr/>
          </p:nvSpPr>
          <p:spPr>
            <a:xfrm>
              <a:off x="7512279" y="4403121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7A3D916-6BE4-283C-58BF-61778F2F7C13}"/>
                    </a:ext>
                  </a:extLst>
                </p:cNvPr>
                <p:cNvSpPr txBox="1"/>
                <p:nvPr/>
              </p:nvSpPr>
              <p:spPr>
                <a:xfrm>
                  <a:off x="6561078" y="4267655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C7A3D916-6BE4-283C-58BF-61778F2F7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078" y="4267655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C23C21D8-C607-FAE4-8FBB-91D97401C457}"/>
                </a:ext>
              </a:extLst>
            </p:cNvPr>
            <p:cNvCxnSpPr>
              <a:cxnSpLocks/>
            </p:cNvCxnSpPr>
            <p:nvPr/>
          </p:nvCxnSpPr>
          <p:spPr>
            <a:xfrm>
              <a:off x="6911089" y="4420989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C737DCE-9DF6-B25C-537C-9766C3D5881B}"/>
              </a:ext>
            </a:extLst>
          </p:cNvPr>
          <p:cNvGrpSpPr/>
          <p:nvPr/>
        </p:nvGrpSpPr>
        <p:grpSpPr>
          <a:xfrm>
            <a:off x="304668" y="4129100"/>
            <a:ext cx="1155192" cy="400110"/>
            <a:chOff x="2822448" y="3339786"/>
            <a:chExt cx="1155192" cy="40011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422A598-0E3B-5739-8AB6-8A46697F8638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DAC1940-9F50-2DC4-9421-E623B7DBC5E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E923BFE4-CB29-AEC1-CAC2-30754F31D6A4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 flipH="1" flipV="1">
            <a:off x="7500877" y="3631214"/>
            <a:ext cx="539685" cy="733937"/>
          </a:xfrm>
          <a:prstGeom prst="bentConnector5">
            <a:avLst>
              <a:gd name="adj1" fmla="val -42358"/>
              <a:gd name="adj2" fmla="val 50000"/>
              <a:gd name="adj3" fmla="val 176244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33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27936-3FC2-25FE-19E7-404AB67D2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Essence of the Indexing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4F50DC-1FD3-752A-1DFC-D6032851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indexing operation on array and pointers is equivalent to dereferencing after pointer arithmetic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3E999D-7235-5CED-F2C7-451421B1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E4BAAF-F255-B93F-2197-ABDA65ACC312}"/>
              </a:ext>
            </a:extLst>
          </p:cNvPr>
          <p:cNvSpPr txBox="1"/>
          <p:nvPr/>
        </p:nvSpPr>
        <p:spPr>
          <a:xfrm>
            <a:off x="2726238" y="3659169"/>
            <a:ext cx="5513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int </a:t>
            </a:r>
            <a:r>
              <a:rPr lang="en-US" altLang="zh-CN" dirty="0">
                <a:latin typeface="Consolas" panose="020B0609020204030204" pitchFamily="49" charset="0"/>
              </a:rPr>
              <a:t>*p = a;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5;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p[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&lt;&lt; “ ”;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C68A38-3C8C-84CF-DBFC-D8CE5E9FCEF3}"/>
              </a:ext>
            </a:extLst>
          </p:cNvPr>
          <p:cNvSpPr txBox="1"/>
          <p:nvPr/>
        </p:nvSpPr>
        <p:spPr>
          <a:xfrm>
            <a:off x="2621463" y="218788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p[</a:t>
            </a:r>
            <a:r>
              <a:rPr kumimoji="1"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4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]      </a:t>
            </a:r>
            <a:r>
              <a:rPr kumimoji="1" lang="en-US" altLang="zh-CN" sz="2400" dirty="0">
                <a:latin typeface="+mj-lt"/>
                <a:ea typeface="黑体" panose="02010609060101010101" pitchFamily="49" charset="-122"/>
              </a:rPr>
              <a:t>is equivalent to</a:t>
            </a:r>
            <a:r>
              <a:rPr kumimoji="1" lang="en-US" altLang="zh-CN" sz="24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*(</a:t>
            </a:r>
            <a:r>
              <a:rPr kumimoji="1" lang="en-US" altLang="zh-CN" sz="24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p+i</a:t>
            </a:r>
            <a:r>
              <a:rPr kumimoji="1" lang="en-US" altLang="zh-CN" sz="24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</a:p>
          <a:p>
            <a:endParaRPr kumimoji="1" lang="en-US" altLang="zh-CN" sz="2400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4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       (</a:t>
            </a:r>
            <a:r>
              <a:rPr kumimoji="1" lang="en-US" altLang="zh-CN" sz="24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 </a:t>
            </a:r>
            <a:r>
              <a:rPr kumimoji="1" lang="en-US" altLang="zh-CN" sz="2400" dirty="0">
                <a:solidFill>
                  <a:schemeClr val="tx2"/>
                </a:solidFill>
                <a:latin typeface="+mj-lt"/>
                <a:ea typeface="黑体" panose="02010609060101010101" pitchFamily="49" charset="-122"/>
              </a:rPr>
              <a:t>can be a pointer or an array)</a:t>
            </a:r>
          </a:p>
        </p:txBody>
      </p:sp>
    </p:spTree>
    <p:extLst>
      <p:ext uri="{BB962C8B-B14F-4D97-AF65-F5344CB8AC3E}">
        <p14:creationId xmlns:p14="http://schemas.microsoft.com/office/powerpoint/2010/main" val="393303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3539-0E44-728E-6118-F1CA31C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Navigate Arrays with Pointer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C28C1-8D98-AB8A-89DA-A19E7DD1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also use a pointer variable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en-US" altLang="zh-CN" dirty="0"/>
              <a:t> to navigate arrays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19AFA-8492-60A2-3DF0-4A1B906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682FA-594A-2FA6-A510-0F4BE2380071}"/>
              </a:ext>
            </a:extLst>
          </p:cNvPr>
          <p:cNvSpPr txBox="1"/>
          <p:nvPr/>
        </p:nvSpPr>
        <p:spPr>
          <a:xfrm>
            <a:off x="1101705" y="2752501"/>
            <a:ext cx="55131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int </a:t>
            </a:r>
            <a:r>
              <a:rPr lang="en-US" altLang="zh-CN" dirty="0">
                <a:latin typeface="Consolas" panose="020B0609020204030204" pitchFamily="49" charset="0"/>
              </a:rPr>
              <a:t>*p;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for</a:t>
            </a:r>
            <a:r>
              <a:rPr lang="en-US" altLang="zh-CN" dirty="0">
                <a:latin typeface="Consolas" panose="020B0609020204030204" pitchFamily="49" charset="0"/>
              </a:rPr>
              <a:t> (p = a; p != a+5; p++)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*p &lt;&lt; “ ”;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D7E37A-7731-F178-AC7A-9FACAE401B8C}"/>
              </a:ext>
            </a:extLst>
          </p:cNvPr>
          <p:cNvSpPr txBox="1"/>
          <p:nvPr/>
        </p:nvSpPr>
        <p:spPr>
          <a:xfrm>
            <a:off x="3690613" y="1698557"/>
            <a:ext cx="5306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p++ </a:t>
            </a:r>
            <a:r>
              <a:rPr kumimoji="1" lang="en-US" altLang="zh-CN" dirty="0">
                <a:ea typeface="黑体" panose="02010609060101010101" pitchFamily="49" charset="-122"/>
              </a:rPr>
              <a:t>or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++p  </a:t>
            </a:r>
            <a:r>
              <a:rPr kumimoji="1" lang="en-US" altLang="zh-CN" dirty="0">
                <a:ea typeface="黑体" panose="02010609060101010101" pitchFamily="49" charset="-122"/>
              </a:rPr>
              <a:t>advances</a:t>
            </a:r>
            <a:r>
              <a:rPr kumimoji="1" lang="en-US" altLang="zh-CN" i="1" dirty="0">
                <a:ea typeface="黑体" panose="02010609060101010101" pitchFamily="49" charset="-122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 </a:t>
            </a:r>
            <a:r>
              <a:rPr kumimoji="1" lang="en-US" altLang="zh-CN" dirty="0">
                <a:ea typeface="黑体" panose="02010609060101010101" pitchFamily="49" charset="-122"/>
              </a:rPr>
              <a:t>to the next element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FEF5F5A-D642-0894-B1D0-579CD02A836F}"/>
              </a:ext>
            </a:extLst>
          </p:cNvPr>
          <p:cNvGrpSpPr/>
          <p:nvPr/>
        </p:nvGrpSpPr>
        <p:grpSpPr>
          <a:xfrm>
            <a:off x="6342224" y="2839876"/>
            <a:ext cx="4099043" cy="3042153"/>
            <a:chOff x="6342224" y="2839876"/>
            <a:chExt cx="4099043" cy="3042153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D401989-C199-EDFA-99DE-9D3DB2A380E8}"/>
                </a:ext>
              </a:extLst>
            </p:cNvPr>
            <p:cNvGrpSpPr/>
            <p:nvPr/>
          </p:nvGrpSpPr>
          <p:grpSpPr>
            <a:xfrm>
              <a:off x="6342224" y="2839876"/>
              <a:ext cx="4099043" cy="3042153"/>
              <a:chOff x="6342224" y="2839876"/>
              <a:chExt cx="4099043" cy="304215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2A0F624-CA60-1D32-87F7-0CB584F0817E}"/>
                  </a:ext>
                </a:extLst>
              </p:cNvPr>
              <p:cNvSpPr/>
              <p:nvPr/>
            </p:nvSpPr>
            <p:spPr>
              <a:xfrm>
                <a:off x="7282023" y="3663302"/>
                <a:ext cx="52828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4E2E5E16-FBF4-297D-CBC8-C32AD8054CCC}"/>
                  </a:ext>
                </a:extLst>
              </p:cNvPr>
              <p:cNvSpPr/>
              <p:nvPr/>
            </p:nvSpPr>
            <p:spPr>
              <a:xfrm>
                <a:off x="7044656" y="3558102"/>
                <a:ext cx="3396611" cy="1596516"/>
              </a:xfrm>
              <a:prstGeom prst="roundRect">
                <a:avLst>
                  <a:gd name="adj" fmla="val 9123"/>
                </a:avLst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19613AB-78A3-FC9F-C5FE-F5454B140D41}"/>
                  </a:ext>
                </a:extLst>
              </p:cNvPr>
              <p:cNvSpPr txBox="1"/>
              <p:nvPr/>
            </p:nvSpPr>
            <p:spPr>
              <a:xfrm>
                <a:off x="8062843" y="2839876"/>
                <a:ext cx="13622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Stack</a:t>
                </a:r>
              </a:p>
              <a:p>
                <a:pPr algn="ctr"/>
                <a:r>
                  <a:rPr lang="en-US" altLang="zh-CN" sz="1600" b="1" dirty="0"/>
                  <a:t>Memory</a:t>
                </a:r>
                <a:endParaRPr lang="zh-CN" altLang="en-US" b="1" dirty="0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4BB333F-A40D-424E-620F-D6E3C55A35D9}"/>
                  </a:ext>
                </a:extLst>
              </p:cNvPr>
              <p:cNvGrpSpPr/>
              <p:nvPr/>
            </p:nvGrpSpPr>
            <p:grpSpPr>
              <a:xfrm>
                <a:off x="6342224" y="3511893"/>
                <a:ext cx="928397" cy="338554"/>
                <a:chOff x="3049243" y="3371639"/>
                <a:chExt cx="928397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3CCA8F40-878E-F94B-243C-C81724A1CC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9243" y="3371639"/>
                      <a:ext cx="3913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3CCA8F40-878E-F94B-243C-C81724A1CC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243" y="3371639"/>
                      <a:ext cx="391346" cy="3385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0E43FE2C-23D2-01A0-94EE-77B5858107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7852" y="3540916"/>
                  <a:ext cx="58978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95F80254-00D8-5FB1-AF43-8453BC73C6BE}"/>
                      </a:ext>
                    </a:extLst>
                  </p:cNvPr>
                  <p:cNvSpPr txBox="1"/>
                  <p:nvPr/>
                </p:nvSpPr>
                <p:spPr>
                  <a:xfrm>
                    <a:off x="8527016" y="5235698"/>
                    <a:ext cx="1506268" cy="646331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Consolas" panose="020B0609020204030204" pitchFamily="49" charset="0"/>
                      </a:rPr>
                      <a:t>a:</a:t>
                    </a:r>
                    <a14:m>
                      <m:oMath xmlns:m="http://schemas.openxmlformats.org/officeDocument/2006/math"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en-US" altLang="zh-CN" dirty="0">
                      <a:latin typeface="Consolas" panose="020B0609020204030204" pitchFamily="49" charset="0"/>
                    </a:endParaRPr>
                  </a:p>
                  <a:p>
                    <a:r>
                      <a:rPr lang="en-US" altLang="zh-CN" dirty="0">
                        <a:latin typeface="Consolas" panose="020B0609020204030204" pitchFamily="49" charset="0"/>
                      </a:rPr>
                      <a:t>p:</a:t>
                    </a:r>
                    <a:r>
                      <a:rPr lang="en-US" altLang="zh-CN" sz="1800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en-US" altLang="zh-CN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95F80254-00D8-5FB1-AF43-8453BC73C6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7016" y="5235698"/>
                    <a:ext cx="1506268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213" t="-4630" b="-13889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6777393-9CE6-7F57-4639-2B42E9E1D7AD}"/>
                  </a:ext>
                </a:extLst>
              </p:cNvPr>
              <p:cNvSpPr txBox="1"/>
              <p:nvPr/>
            </p:nvSpPr>
            <p:spPr>
              <a:xfrm>
                <a:off x="6725116" y="5266476"/>
                <a:ext cx="18308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Environment: </a:t>
                </a:r>
                <a:endParaRPr lang="zh-CN" altLang="en-US" b="1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55D9B10-E85C-8015-460B-1DCB4B4A288B}"/>
                  </a:ext>
                </a:extLst>
              </p:cNvPr>
              <p:cNvSpPr/>
              <p:nvPr/>
            </p:nvSpPr>
            <p:spPr>
              <a:xfrm>
                <a:off x="7810306" y="3667400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61A30DB-0AFD-F49B-FCB6-A3B066E62C8C}"/>
                  </a:ext>
                </a:extLst>
              </p:cNvPr>
              <p:cNvSpPr/>
              <p:nvPr/>
            </p:nvSpPr>
            <p:spPr>
              <a:xfrm>
                <a:off x="8381735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397321DC-D1FC-5B45-BBF8-6B79AFF88880}"/>
                  </a:ext>
                </a:extLst>
              </p:cNvPr>
              <p:cNvSpPr/>
              <p:nvPr/>
            </p:nvSpPr>
            <p:spPr>
              <a:xfrm>
                <a:off x="8953164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4995F2E-497D-4078-F98B-CCBF852A072F}"/>
                  </a:ext>
                </a:extLst>
              </p:cNvPr>
              <p:cNvSpPr/>
              <p:nvPr/>
            </p:nvSpPr>
            <p:spPr>
              <a:xfrm>
                <a:off x="9524593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5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B895A8D-58B1-FC3F-C411-AA2B72C1F291}"/>
                    </a:ext>
                  </a:extLst>
                </p:cNvPr>
                <p:cNvSpPr/>
                <p:nvPr/>
              </p:nvSpPr>
              <p:spPr>
                <a:xfrm>
                  <a:off x="7282023" y="4534475"/>
                  <a:ext cx="528283" cy="53194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B895A8D-58B1-FC3F-C411-AA2B72C1F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2023" y="4534475"/>
                  <a:ext cx="528283" cy="531946"/>
                </a:xfrm>
                <a:prstGeom prst="rect">
                  <a:avLst/>
                </a:prstGeom>
                <a:blipFill>
                  <a:blip r:embed="rId4"/>
                  <a:stretch>
                    <a:fillRect l="-1136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54F230C-105B-052B-7263-CA5357E1537A}"/>
                </a:ext>
              </a:extLst>
            </p:cNvPr>
            <p:cNvGrpSpPr/>
            <p:nvPr/>
          </p:nvGrpSpPr>
          <p:grpSpPr>
            <a:xfrm>
              <a:off x="6342224" y="4383066"/>
              <a:ext cx="928397" cy="338554"/>
              <a:chOff x="3049243" y="3371639"/>
              <a:chExt cx="928397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D453E7D7-B13A-FF23-CEDF-E69FEEA0C26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325B13B1-7A8B-14AE-FB2A-2CE2963E01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371639"/>
                    <a:ext cx="391346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207957FD-6E91-0B92-97A7-E00F585C13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7852" y="3540916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B3E8B46-9B73-855D-3450-F9364890EC5F}"/>
              </a:ext>
            </a:extLst>
          </p:cNvPr>
          <p:cNvGrpSpPr/>
          <p:nvPr/>
        </p:nvGrpSpPr>
        <p:grpSpPr>
          <a:xfrm>
            <a:off x="518408" y="3845107"/>
            <a:ext cx="1155192" cy="400110"/>
            <a:chOff x="2822448" y="3339786"/>
            <a:chExt cx="1155192" cy="400110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7AE1725-4413-CD2F-3AD6-F14CBD068C29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B58DB4DF-1428-7389-6236-A3315D8538E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F5AAAA94-91DF-1B20-7E1B-910FFA2BAC7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H="1" flipV="1">
            <a:off x="7282023" y="3929275"/>
            <a:ext cx="528283" cy="871173"/>
          </a:xfrm>
          <a:prstGeom prst="bentConnector5">
            <a:avLst>
              <a:gd name="adj1" fmla="val -43272"/>
              <a:gd name="adj2" fmla="val 50000"/>
              <a:gd name="adj3" fmla="val 185583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29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775EB7-7FBC-0F15-2C10-DF814248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Abstraction of Memory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8E31FC-245D-922C-CC6D-98076860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simplify the discussion, we assumed that every variable has its </a:t>
            </a:r>
            <a:r>
              <a:rPr lang="en-US" altLang="zh-CN" dirty="0">
                <a:solidFill>
                  <a:srgbClr val="FF0000"/>
                </a:solidFill>
              </a:rPr>
              <a:t>independent memory space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C14DA0-1D07-79DF-8AD5-71B516AB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41B2F71-8251-2AFB-018E-80F2B5C2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799" y="2090740"/>
            <a:ext cx="8405402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age=18;    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800" b="1" dirty="0">
                <a:latin typeface="Consolas" panose="020B0609020204030204" pitchFamily="49" charset="0"/>
                <a:ea typeface="黑体" panose="02010609060101010101" pitchFamily="49" charset="-122"/>
              </a:rPr>
              <a:t>double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pi=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3.14159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, psi=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4.2222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, phi=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1.1111</a:t>
            </a: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  …</a:t>
            </a:r>
          </a:p>
          <a:p>
            <a:pPr>
              <a:spcBef>
                <a:spcPct val="10000"/>
              </a:spcBef>
              <a:buClrTx/>
              <a:buSzTx/>
              <a:buNone/>
            </a:pPr>
            <a:r>
              <a:rPr kumimoji="1" lang="en-US" altLang="zh-CN" sz="18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C6DE50-2329-38E7-AA7C-DAC428C13816}"/>
              </a:ext>
            </a:extLst>
          </p:cNvPr>
          <p:cNvSpPr/>
          <p:nvPr/>
        </p:nvSpPr>
        <p:spPr>
          <a:xfrm>
            <a:off x="3918322" y="4623142"/>
            <a:ext cx="904656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0CF711-5725-3B4A-BAE0-F9569D65C35B}"/>
              </a:ext>
            </a:extLst>
          </p:cNvPr>
          <p:cNvSpPr txBox="1"/>
          <p:nvPr/>
        </p:nvSpPr>
        <p:spPr>
          <a:xfrm>
            <a:off x="4074010" y="4253809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age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86FF9A-BB65-B77A-29E8-D1E5D60F55B6}"/>
              </a:ext>
            </a:extLst>
          </p:cNvPr>
          <p:cNvSpPr/>
          <p:nvPr/>
        </p:nvSpPr>
        <p:spPr>
          <a:xfrm>
            <a:off x="5414249" y="4623142"/>
            <a:ext cx="1349047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3.14159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4C4D53C-BDB4-3C31-B44C-BCAAEDFDDE1A}"/>
              </a:ext>
            </a:extLst>
          </p:cNvPr>
          <p:cNvSpPr txBox="1"/>
          <p:nvPr/>
        </p:nvSpPr>
        <p:spPr>
          <a:xfrm>
            <a:off x="5771038" y="4253809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205915-B305-EE40-B081-4F141BF54040}"/>
              </a:ext>
            </a:extLst>
          </p:cNvPr>
          <p:cNvSpPr/>
          <p:nvPr/>
        </p:nvSpPr>
        <p:spPr>
          <a:xfrm>
            <a:off x="7399719" y="4623142"/>
            <a:ext cx="1349047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4.2222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8E4EBB-CBDE-CBAA-0BF0-446E67659201}"/>
              </a:ext>
            </a:extLst>
          </p:cNvPr>
          <p:cNvSpPr txBox="1"/>
          <p:nvPr/>
        </p:nvSpPr>
        <p:spPr>
          <a:xfrm>
            <a:off x="7810254" y="4243093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psi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7DB7480-008B-861B-24D7-27C74C1938CC}"/>
              </a:ext>
            </a:extLst>
          </p:cNvPr>
          <p:cNvSpPr/>
          <p:nvPr/>
        </p:nvSpPr>
        <p:spPr>
          <a:xfrm>
            <a:off x="9349954" y="4605462"/>
            <a:ext cx="1349047" cy="70184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1.1111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8848F1-FF85-F46E-1134-316806ED3E0A}"/>
              </a:ext>
            </a:extLst>
          </p:cNvPr>
          <p:cNvSpPr txBox="1"/>
          <p:nvPr/>
        </p:nvSpPr>
        <p:spPr>
          <a:xfrm>
            <a:off x="9760489" y="4225413"/>
            <a:ext cx="7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phi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14C3C47-B957-ACA3-AA87-BB07D62F397B}"/>
              </a:ext>
            </a:extLst>
          </p:cNvPr>
          <p:cNvSpPr txBox="1"/>
          <p:nvPr/>
        </p:nvSpPr>
        <p:spPr>
          <a:xfrm>
            <a:off x="1161832" y="4789397"/>
            <a:ext cx="198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lt"/>
              </a:rPr>
              <a:t>Stack Memory:</a:t>
            </a:r>
            <a:endParaRPr lang="zh-CN" altLang="en-US" b="1" dirty="0">
              <a:latin typeface="+mj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C4B96B2-FA73-E576-CA2C-8234BB290E8D}"/>
              </a:ext>
            </a:extLst>
          </p:cNvPr>
          <p:cNvGrpSpPr/>
          <p:nvPr/>
        </p:nvGrpSpPr>
        <p:grpSpPr>
          <a:xfrm>
            <a:off x="3315111" y="4441143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C00DBD3-AD66-C683-A5B1-257AEA02C3D2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C00DBD3-AD66-C683-A5B1-257AEA02C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C5BF85C-4B5E-3730-126A-F3B97FDCEB38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74A2283-9972-55D3-51D8-1276883129E0}"/>
              </a:ext>
            </a:extLst>
          </p:cNvPr>
          <p:cNvGrpSpPr/>
          <p:nvPr/>
        </p:nvGrpSpPr>
        <p:grpSpPr>
          <a:xfrm>
            <a:off x="4834037" y="4450843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6520EF8-BD5D-30B3-B2C2-6619BE2BBE41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6520EF8-BD5D-30B3-B2C2-6619BE2BB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C19C4D3-9764-E462-C3D2-6C251CCC3CD9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C06FE60A-D838-A941-CF41-B814D9076E75}"/>
              </a:ext>
            </a:extLst>
          </p:cNvPr>
          <p:cNvGrpSpPr/>
          <p:nvPr/>
        </p:nvGrpSpPr>
        <p:grpSpPr>
          <a:xfrm>
            <a:off x="6831671" y="4458823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CF197BC-686B-4353-90B1-75AD46AF7961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CF197BC-686B-4353-90B1-75AD46AF79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08E7FBB-89D8-0504-26CA-2BE65A61C2B4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97A5787-BDD5-60FE-EAC8-CEE168D4B0A3}"/>
              </a:ext>
            </a:extLst>
          </p:cNvPr>
          <p:cNvGrpSpPr/>
          <p:nvPr/>
        </p:nvGrpSpPr>
        <p:grpSpPr>
          <a:xfrm>
            <a:off x="8762963" y="4441143"/>
            <a:ext cx="604917" cy="338554"/>
            <a:chOff x="3372723" y="3358917"/>
            <a:chExt cx="604917" cy="338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5A97104-3CEA-27C3-FB52-07237EEEE13E}"/>
                    </a:ext>
                  </a:extLst>
                </p:cNvPr>
                <p:cNvSpPr txBox="1"/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55A97104-3CEA-27C3-FB52-07237EEEE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723" y="3358917"/>
                  <a:ext cx="39134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817D511-61DF-1D5F-92D8-5EFF3F43D1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6162" y="3540916"/>
              <a:ext cx="28147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71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D12E2-D939-19F7-0EDF-59DAF59D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Pointers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0F05D6-0C69-BF32-B62B-49B969FE2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pointers may be compared by </a:t>
                </a:r>
                <a:r>
                  <a:rPr lang="en-US" altLang="zh-CN" dirty="0" err="1"/>
                  <a:t>boolean</a:t>
                </a:r>
                <a:r>
                  <a:rPr lang="en-US" altLang="zh-CN" dirty="0"/>
                  <a:t> operators</a:t>
                </a:r>
              </a:p>
              <a:p>
                <a:r>
                  <a:rPr lang="en-US" altLang="zh-CN" dirty="0"/>
                  <a:t>Let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</a:t>
                </a:r>
                <a:r>
                  <a:rPr lang="en-US" altLang="zh-CN" dirty="0"/>
                  <a:t> and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p2</a:t>
                </a:r>
                <a:r>
                  <a:rPr lang="en-US" altLang="zh-CN" dirty="0"/>
                  <a:t> denote two pointers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== p2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==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!= p2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!(p1 == p2)</a:t>
                </a: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&lt; p2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they point to a continuous L-value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&lt;= p2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they point to a continuous L-value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&gt; p2 </a:t>
                </a:r>
                <a:r>
                  <a:rPr lang="en-US" altLang="zh-CN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they point to a continuous L-value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p1 &gt;= p2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and they point to a continuous L-value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b="1" dirty="0">
                    <a:solidFill>
                      <a:schemeClr val="tx1"/>
                    </a:solidFill>
                  </a:rPr>
                  <a:t>Note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: </a:t>
                </a:r>
                <a:r>
                  <a:rPr lang="en-US" altLang="zh-CN" dirty="0"/>
                  <a:t>Positions in different L-values have no relative order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0F05D6-0C69-BF32-B62B-49B969FE2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5DB56B-0168-464E-97CB-10A7D801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B5EFFD-DE82-60C8-693E-31CF5B9CEE7A}"/>
              </a:ext>
            </a:extLst>
          </p:cNvPr>
          <p:cNvSpPr txBox="1"/>
          <p:nvPr/>
        </p:nvSpPr>
        <p:spPr>
          <a:xfrm>
            <a:off x="3049003" y="4546095"/>
            <a:ext cx="60939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a, 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(&amp;a &lt; &amp;b)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Undefined behavior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“&amp;a &lt; &amp;b”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83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A6604-3855-7690-1C37-D4F3BCD5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</a:t>
            </a:r>
            <a:r>
              <a:rPr lang="en-US" altLang="zh-CN" dirty="0" err="1"/>
              <a:t>Arithemtic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9C637C-A108-7EF9-9050-27545BF9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offset can also decrease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E58AEC-4B68-0DD9-54A2-95BF6D0CA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6922A4-F6AD-7402-36B8-3B90A5F47102}"/>
              </a:ext>
            </a:extLst>
          </p:cNvPr>
          <p:cNvSpPr txBox="1"/>
          <p:nvPr/>
        </p:nvSpPr>
        <p:spPr>
          <a:xfrm>
            <a:off x="1793438" y="1719432"/>
            <a:ext cx="8316366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pt_expr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- 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ofs_expr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  </a:t>
            </a:r>
            <a:r>
              <a:rPr kumimoji="1" lang="en-US" altLang="zh-CN" i="1" dirty="0">
                <a:solidFill>
                  <a:srgbClr val="FF0000"/>
                </a:solidFill>
                <a:latin typeface="+mj-lt"/>
                <a:ea typeface="黑体" panose="02010609060101010101" pitchFamily="49" charset="-122"/>
              </a:rPr>
              <a:t>is equivalent to    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pt_expr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+ (-&lt;</a:t>
            </a:r>
            <a:r>
              <a:rPr kumimoji="1" lang="en-US" altLang="zh-CN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ofs_expr</a:t>
            </a: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dirty="0">
              <a:solidFill>
                <a:srgbClr val="0070C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593193-AB61-C5B0-5538-826190AFA31E}"/>
              </a:ext>
            </a:extLst>
          </p:cNvPr>
          <p:cNvGrpSpPr/>
          <p:nvPr/>
        </p:nvGrpSpPr>
        <p:grpSpPr>
          <a:xfrm>
            <a:off x="935452" y="3262804"/>
            <a:ext cx="10072299" cy="1650839"/>
            <a:chOff x="935452" y="3262804"/>
            <a:chExt cx="10072299" cy="1650839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63BB12A-9AA9-8114-2874-8A07B3D508A8}"/>
                </a:ext>
              </a:extLst>
            </p:cNvPr>
            <p:cNvSpPr/>
            <p:nvPr/>
          </p:nvSpPr>
          <p:spPr>
            <a:xfrm>
              <a:off x="4339238" y="3800246"/>
              <a:ext cx="3685902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FFA4D77-1B3A-CA91-D07E-16B4D51787DE}"/>
                </a:ext>
              </a:extLst>
            </p:cNvPr>
            <p:cNvCxnSpPr>
              <a:cxnSpLocks/>
            </p:cNvCxnSpPr>
            <p:nvPr/>
          </p:nvCxnSpPr>
          <p:spPr>
            <a:xfrm>
              <a:off x="4332849" y="3275400"/>
              <a:ext cx="0" cy="5319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B2EFDD9-29F4-2C5B-81DC-6CBDFC922B7C}"/>
                    </a:ext>
                  </a:extLst>
                </p:cNvPr>
                <p:cNvSpPr txBox="1"/>
                <p:nvPr/>
              </p:nvSpPr>
              <p:spPr>
                <a:xfrm>
                  <a:off x="10045209" y="3844999"/>
                  <a:ext cx="962542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B2EFDD9-29F4-2C5B-81DC-6CBDFC922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5209" y="3844999"/>
                  <a:ext cx="962542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44300EE-6CEF-974D-8341-8A048413F2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0246" y="3262804"/>
              <a:ext cx="0" cy="6176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D69617A-AA25-24AC-AF87-B6F3AE3AF01D}"/>
                </a:ext>
              </a:extLst>
            </p:cNvPr>
            <p:cNvCxnSpPr>
              <a:cxnSpLocks/>
            </p:cNvCxnSpPr>
            <p:nvPr/>
          </p:nvCxnSpPr>
          <p:spPr>
            <a:xfrm>
              <a:off x="1920246" y="3275400"/>
              <a:ext cx="241260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左大括号 20">
              <a:extLst>
                <a:ext uri="{FF2B5EF4-FFF2-40B4-BE49-F238E27FC236}">
                  <a16:creationId xmlns:a16="http://schemas.microsoft.com/office/drawing/2014/main" id="{01878DD4-550C-4CC5-FC4A-041E923ED43E}"/>
                </a:ext>
              </a:extLst>
            </p:cNvPr>
            <p:cNvSpPr/>
            <p:nvPr/>
          </p:nvSpPr>
          <p:spPr>
            <a:xfrm rot="16200000">
              <a:off x="6047084" y="2628363"/>
              <a:ext cx="257712" cy="3673404"/>
            </a:xfrm>
            <a:prstGeom prst="leftBrace">
              <a:avLst>
                <a:gd name="adj1" fmla="val 49784"/>
                <a:gd name="adj2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A9199AB-203A-A533-382F-4D5BF2D4FE7B}"/>
                    </a:ext>
                  </a:extLst>
                </p:cNvPr>
                <p:cNvSpPr txBox="1"/>
                <p:nvPr/>
              </p:nvSpPr>
              <p:spPr>
                <a:xfrm>
                  <a:off x="4969646" y="4544311"/>
                  <a:ext cx="24125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𝑠𝑖𝑧𝑒𝑜𝑓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0A9199AB-203A-A533-382F-4D5BF2D4F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646" y="4544311"/>
                  <a:ext cx="241258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C8B6B35-686C-37D4-9AA4-ECDAAFB5FC45}"/>
                </a:ext>
              </a:extLst>
            </p:cNvPr>
            <p:cNvCxnSpPr>
              <a:cxnSpLocks/>
            </p:cNvCxnSpPr>
            <p:nvPr/>
          </p:nvCxnSpPr>
          <p:spPr>
            <a:xfrm>
              <a:off x="8025140" y="3277027"/>
              <a:ext cx="0" cy="5319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130E919-6644-11B2-CE48-61982B8C1138}"/>
                    </a:ext>
                  </a:extLst>
                </p:cNvPr>
                <p:cNvSpPr txBox="1"/>
                <p:nvPr/>
              </p:nvSpPr>
              <p:spPr>
                <a:xfrm>
                  <a:off x="935452" y="3947992"/>
                  <a:ext cx="249657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𝑠𝑖𝑧𝑒𝑜𝑓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zh-CN" sz="2000" b="1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8130E919-6644-11B2-CE48-61982B8C11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452" y="3947992"/>
                  <a:ext cx="2496571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E6B83F1-B932-4F2D-8650-D59BD2290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94463" y="3262804"/>
              <a:ext cx="0" cy="6176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9922F236-CD09-A816-9046-94CF9E0B7F41}"/>
                </a:ext>
              </a:extLst>
            </p:cNvPr>
            <p:cNvCxnSpPr>
              <a:cxnSpLocks/>
            </p:cNvCxnSpPr>
            <p:nvPr/>
          </p:nvCxnSpPr>
          <p:spPr>
            <a:xfrm>
              <a:off x="8012640" y="3275400"/>
              <a:ext cx="248182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436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B2080DA-6594-4AEF-F87B-9BD0AF47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Distances between Pointers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3D755-6317-036E-A3BF-FF59A5DA74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3569"/>
                <a:ext cx="10515600" cy="528930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Syntax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&lt;pt_expr1&gt; and &lt;pt_expr2&gt; </a:t>
                </a:r>
                <a:r>
                  <a:rPr lang="en-US" altLang="zh-CN" dirty="0"/>
                  <a:t>expects to be pointers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/>
                  <a:t>of type </a:t>
                </a:r>
                <a:r>
                  <a:rPr lang="en-US" altLang="zh-CN" dirty="0">
                    <a:solidFill>
                      <a:srgbClr val="0070C0"/>
                    </a:solidFill>
                    <a:latin typeface="Consolas" panose="020B0609020204030204" pitchFamily="49" charset="0"/>
                  </a:rPr>
                  <a:t>T*</a:t>
                </a:r>
                <a:endParaRPr lang="zh-CN" altLang="en-US" sz="2000" dirty="0">
                  <a:solidFill>
                    <a:srgbClr val="0070C0"/>
                  </a:solidFill>
                  <a:latin typeface="Consolas" panose="020B0609020204030204" pitchFamily="49" charset="0"/>
                </a:endParaRPr>
              </a:p>
              <a:p>
                <a:pPr lvl="1"/>
                <a:r>
                  <a:rPr lang="en-US" altLang="zh-CN" dirty="0"/>
                  <a:t>The whole expression is an integer value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𝑠𝑖𝑧𝑒𝑜𝑓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r>
                  <a:rPr lang="en-US" altLang="zh-CN" b="1" dirty="0"/>
                  <a:t>Note</a:t>
                </a:r>
                <a:r>
                  <a:rPr lang="en-US" altLang="zh-CN" dirty="0"/>
                  <a:t>: </a:t>
                </a:r>
              </a:p>
              <a:p>
                <a:pPr lvl="1"/>
                <a:r>
                  <a:rPr lang="en-US" altLang="zh-CN" dirty="0"/>
                  <a:t>Distances only make sense for pointers to the continuous L-values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B3D755-6317-036E-A3BF-FF59A5DA7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3569"/>
                <a:ext cx="10515600" cy="5289305"/>
              </a:xfrm>
              <a:blipFill>
                <a:blip r:embed="rId3"/>
                <a:stretch>
                  <a:fillRect l="-812" t="-1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4F8DF7-048B-E1C3-6784-A80B6607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68F04B-7255-D0B7-BCF0-F0FDC25474CE}"/>
              </a:ext>
            </a:extLst>
          </p:cNvPr>
          <p:cNvSpPr txBox="1"/>
          <p:nvPr/>
        </p:nvSpPr>
        <p:spPr>
          <a:xfrm>
            <a:off x="4237584" y="1345020"/>
            <a:ext cx="5744616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Compute the distance between pointers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&lt;pt_expr1&gt; - &lt;pt_expr2&gt;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B52DDD7-FCA9-01E8-67F8-2D2208387AB8}"/>
              </a:ext>
            </a:extLst>
          </p:cNvPr>
          <p:cNvGrpSpPr/>
          <p:nvPr/>
        </p:nvGrpSpPr>
        <p:grpSpPr>
          <a:xfrm>
            <a:off x="1548564" y="3148805"/>
            <a:ext cx="9330871" cy="1681617"/>
            <a:chOff x="1548564" y="3148805"/>
            <a:chExt cx="9330871" cy="1681617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CCA8C56-B9DC-E34A-9572-DC7CEF038723}"/>
                </a:ext>
              </a:extLst>
            </p:cNvPr>
            <p:cNvSpPr/>
            <p:nvPr/>
          </p:nvSpPr>
          <p:spPr>
            <a:xfrm>
              <a:off x="4092512" y="3686247"/>
              <a:ext cx="3685902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275F1C6-60CE-C893-FCB0-7F9A6DBF3A6B}"/>
                </a:ext>
              </a:extLst>
            </p:cNvPr>
            <p:cNvCxnSpPr>
              <a:cxnSpLocks/>
            </p:cNvCxnSpPr>
            <p:nvPr/>
          </p:nvCxnSpPr>
          <p:spPr>
            <a:xfrm>
              <a:off x="4086123" y="3161401"/>
              <a:ext cx="0" cy="5319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011A2D1-08D5-190D-BC82-6CF63D4777AA}"/>
                    </a:ext>
                  </a:extLst>
                </p:cNvPr>
                <p:cNvSpPr txBox="1"/>
                <p:nvPr/>
              </p:nvSpPr>
              <p:spPr>
                <a:xfrm>
                  <a:off x="1548564" y="3726773"/>
                  <a:ext cx="71310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zh-CN" sz="2400" b="1" dirty="0">
                      <a:solidFill>
                        <a:schemeClr val="tx1"/>
                      </a:solidFill>
                    </a:rPr>
                    <a:t> </a:t>
                  </a:r>
                  <a:endParaRPr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A011A2D1-08D5-190D-BC82-6CF63D477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8564" y="3726773"/>
                  <a:ext cx="71310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D80E6F1-7C70-1F9F-27CF-81C3A84C7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3520" y="3148805"/>
              <a:ext cx="0" cy="6176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B30A7E81-4170-CE09-A30D-7624B268D066}"/>
                </a:ext>
              </a:extLst>
            </p:cNvPr>
            <p:cNvCxnSpPr>
              <a:cxnSpLocks/>
            </p:cNvCxnSpPr>
            <p:nvPr/>
          </p:nvCxnSpPr>
          <p:spPr>
            <a:xfrm>
              <a:off x="1673520" y="3161401"/>
              <a:ext cx="241260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96AF1AB2-EA0C-FD82-84E8-5F935CCB3037}"/>
                </a:ext>
              </a:extLst>
            </p:cNvPr>
            <p:cNvSpPr/>
            <p:nvPr/>
          </p:nvSpPr>
          <p:spPr>
            <a:xfrm rot="16200000">
              <a:off x="5800358" y="2514364"/>
              <a:ext cx="257712" cy="3673404"/>
            </a:xfrm>
            <a:prstGeom prst="leftBrace">
              <a:avLst>
                <a:gd name="adj1" fmla="val 49784"/>
                <a:gd name="adj2" fmla="val 50000"/>
              </a:avLst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70177FE-A98F-D0CD-A143-C2C77137324E}"/>
                    </a:ext>
                  </a:extLst>
                </p:cNvPr>
                <p:cNvSpPr txBox="1"/>
                <p:nvPr/>
              </p:nvSpPr>
              <p:spPr>
                <a:xfrm>
                  <a:off x="4722919" y="4430312"/>
                  <a:ext cx="3042995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𝒔𝒊𝒛𝒆𝒐𝒇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70177FE-A98F-D0CD-A143-C2C771373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2919" y="4430312"/>
                  <a:ext cx="3042995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CF20C24-7860-354A-4C66-705F745F8A0F}"/>
                </a:ext>
              </a:extLst>
            </p:cNvPr>
            <p:cNvCxnSpPr>
              <a:cxnSpLocks/>
            </p:cNvCxnSpPr>
            <p:nvPr/>
          </p:nvCxnSpPr>
          <p:spPr>
            <a:xfrm>
              <a:off x="7778414" y="3163028"/>
              <a:ext cx="0" cy="53194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6F09E363-995E-0796-7B81-2EF4CB40089F}"/>
                    </a:ext>
                  </a:extLst>
                </p:cNvPr>
                <p:cNvSpPr txBox="1"/>
                <p:nvPr/>
              </p:nvSpPr>
              <p:spPr>
                <a:xfrm>
                  <a:off x="9799679" y="3757550"/>
                  <a:ext cx="107975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6F09E363-995E-0796-7B81-2EF4CB400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9679" y="3757550"/>
                  <a:ext cx="1079756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66F40D6-7EBD-601B-5682-41A6D2BEC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7737" y="3148805"/>
              <a:ext cx="0" cy="6176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96DBE2C-777D-4F9B-109E-BA277E62171D}"/>
                </a:ext>
              </a:extLst>
            </p:cNvPr>
            <p:cNvCxnSpPr>
              <a:cxnSpLocks/>
            </p:cNvCxnSpPr>
            <p:nvPr/>
          </p:nvCxnSpPr>
          <p:spPr>
            <a:xfrm>
              <a:off x="7765914" y="3161401"/>
              <a:ext cx="2481823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782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3539-0E44-728E-6118-F1CA31C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 Arithmetic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C28C1-8D98-AB8A-89DA-A19E7DD1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Reverse pointer arithmetic for array variables</a:t>
            </a:r>
          </a:p>
          <a:p>
            <a:r>
              <a:rPr lang="en-US" altLang="zh-CN" dirty="0"/>
              <a:t>Print the distances of pointers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19AFA-8492-60A2-3DF0-4A1B906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682FA-594A-2FA6-A510-0F4BE2380071}"/>
              </a:ext>
            </a:extLst>
          </p:cNvPr>
          <p:cNvSpPr txBox="1"/>
          <p:nvPr/>
        </p:nvSpPr>
        <p:spPr>
          <a:xfrm>
            <a:off x="1361820" y="2379461"/>
            <a:ext cx="52298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nn-NO" altLang="zh-CN" dirty="0">
                <a:latin typeface="Consolas" panose="020B0609020204030204" pitchFamily="49" charset="0"/>
              </a:rPr>
              <a:t>    </a:t>
            </a:r>
            <a:r>
              <a:rPr lang="nn-NO" altLang="zh-CN" b="1" dirty="0">
                <a:latin typeface="Consolas" panose="020B0609020204030204" pitchFamily="49" charset="0"/>
              </a:rPr>
              <a:t>int</a:t>
            </a:r>
            <a:r>
              <a:rPr lang="nn-NO" altLang="zh-CN" dirty="0">
                <a:latin typeface="Consolas" panose="020B0609020204030204" pitchFamily="49" charset="0"/>
              </a:rPr>
              <a:t> *p = a+5;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</a:t>
            </a:r>
            <a:r>
              <a:rPr lang="nn-NO" altLang="zh-CN" b="1" dirty="0">
                <a:latin typeface="Consolas" panose="020B0609020204030204" pitchFamily="49" charset="0"/>
              </a:rPr>
              <a:t>for</a:t>
            </a:r>
            <a:r>
              <a:rPr lang="nn-NO" altLang="zh-CN" dirty="0"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latin typeface="Consolas" panose="020B0609020204030204" pitchFamily="49" charset="0"/>
              </a:rPr>
              <a:t>int</a:t>
            </a:r>
            <a:r>
              <a:rPr lang="nn-NO" altLang="zh-CN" dirty="0">
                <a:latin typeface="Consolas" panose="020B0609020204030204" pitchFamily="49" charset="0"/>
              </a:rPr>
              <a:t> i = 1; i &lt;= 5; i++)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    cout &lt;&lt; </a:t>
            </a:r>
            <a:r>
              <a:rPr lang="nn-NO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*(p-i)</a:t>
            </a:r>
            <a:r>
              <a:rPr lang="nn-NO" altLang="zh-CN" dirty="0">
                <a:latin typeface="Consolas" panose="020B0609020204030204" pitchFamily="49" charset="0"/>
              </a:rPr>
              <a:t> &lt;&lt; endl;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(p = a; p != a+5; p++)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(p - a)</a:t>
            </a:r>
            <a:r>
              <a:rPr lang="en-US" altLang="zh-CN" dirty="0">
                <a:latin typeface="Consolas" panose="020B0609020204030204" pitchFamily="49" charset="0"/>
              </a:rPr>
              <a:t> &lt;&lt; " ";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933D175B-DFAE-EF1F-EC3F-6B2203640367}"/>
              </a:ext>
            </a:extLst>
          </p:cNvPr>
          <p:cNvGrpSpPr/>
          <p:nvPr/>
        </p:nvGrpSpPr>
        <p:grpSpPr>
          <a:xfrm>
            <a:off x="6561078" y="2157189"/>
            <a:ext cx="4099043" cy="3860864"/>
            <a:chOff x="6561078" y="2157189"/>
            <a:chExt cx="4099043" cy="3860864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497D1FB-6779-DD52-DE0F-67279BC02EFF}"/>
                </a:ext>
              </a:extLst>
            </p:cNvPr>
            <p:cNvGrpSpPr/>
            <p:nvPr/>
          </p:nvGrpSpPr>
          <p:grpSpPr>
            <a:xfrm>
              <a:off x="6561078" y="2157189"/>
              <a:ext cx="4099043" cy="3860864"/>
              <a:chOff x="6342224" y="2839876"/>
              <a:chExt cx="4099043" cy="3860864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CC1715AE-B84B-FEF8-33F9-01A7224D9B3D}"/>
                  </a:ext>
                </a:extLst>
              </p:cNvPr>
              <p:cNvGrpSpPr/>
              <p:nvPr/>
            </p:nvGrpSpPr>
            <p:grpSpPr>
              <a:xfrm>
                <a:off x="6342224" y="2839876"/>
                <a:ext cx="4099043" cy="3860864"/>
                <a:chOff x="6342224" y="2839876"/>
                <a:chExt cx="4099043" cy="3860864"/>
              </a:xfrm>
            </p:grpSpPr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0364B4DD-7017-FC05-7ED5-FDDAE4D8AB4C}"/>
                    </a:ext>
                  </a:extLst>
                </p:cNvPr>
                <p:cNvSpPr/>
                <p:nvPr/>
              </p:nvSpPr>
              <p:spPr>
                <a:xfrm>
                  <a:off x="7282023" y="3663302"/>
                  <a:ext cx="528283" cy="53194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DE435A99-3386-409C-B1B3-20826242FEB1}"/>
                    </a:ext>
                  </a:extLst>
                </p:cNvPr>
                <p:cNvSpPr/>
                <p:nvPr/>
              </p:nvSpPr>
              <p:spPr>
                <a:xfrm>
                  <a:off x="7044656" y="3558102"/>
                  <a:ext cx="3396611" cy="2138228"/>
                </a:xfrm>
                <a:prstGeom prst="roundRect">
                  <a:avLst>
                    <a:gd name="adj" fmla="val 9123"/>
                  </a:avLst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95DF5C9-7B3C-044F-CF52-CD017908B991}"/>
                    </a:ext>
                  </a:extLst>
                </p:cNvPr>
                <p:cNvSpPr txBox="1"/>
                <p:nvPr/>
              </p:nvSpPr>
              <p:spPr>
                <a:xfrm>
                  <a:off x="8062843" y="2839876"/>
                  <a:ext cx="136229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/>
                    <a:t>Stack</a:t>
                  </a:r>
                </a:p>
                <a:p>
                  <a:pPr algn="ctr"/>
                  <a:r>
                    <a:rPr lang="en-US" altLang="zh-CN" sz="1600" b="1" dirty="0"/>
                    <a:t>Memory</a:t>
                  </a:r>
                  <a:endParaRPr lang="zh-CN" altLang="en-US" b="1" dirty="0"/>
                </a:p>
              </p:txBody>
            </p: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1913BDE3-AF89-691F-2BA7-29BE15E38BD5}"/>
                    </a:ext>
                  </a:extLst>
                </p:cNvPr>
                <p:cNvGrpSpPr/>
                <p:nvPr/>
              </p:nvGrpSpPr>
              <p:grpSpPr>
                <a:xfrm>
                  <a:off x="6342224" y="3511893"/>
                  <a:ext cx="928397" cy="338554"/>
                  <a:chOff x="3049243" y="3371639"/>
                  <a:chExt cx="928397" cy="3385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文本框 36">
                        <a:extLst>
                          <a:ext uri="{FF2B5EF4-FFF2-40B4-BE49-F238E27FC236}">
                            <a16:creationId xmlns:a16="http://schemas.microsoft.com/office/drawing/2014/main" id="{4121B35A-48C9-B45C-4F6B-8FA7BE157B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9243" y="3371639"/>
                        <a:ext cx="39134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600" b="1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>
                        <a:extLst>
                          <a:ext uri="{FF2B5EF4-FFF2-40B4-BE49-F238E27FC236}">
                            <a16:creationId xmlns:a16="http://schemas.microsoft.com/office/drawing/2014/main" id="{3CCA8F40-878E-F94B-243C-C81724A1CC2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243" y="3371639"/>
                        <a:ext cx="391346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8" name="直接箭头连接符 37">
                    <a:extLst>
                      <a:ext uri="{FF2B5EF4-FFF2-40B4-BE49-F238E27FC236}">
                        <a16:creationId xmlns:a16="http://schemas.microsoft.com/office/drawing/2014/main" id="{BA32D878-0193-7A22-373C-8E14A39255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7852" y="3540916"/>
                    <a:ext cx="58978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EEEAF875-2D40-CEC6-EC93-80D9763F51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15863" y="5777410"/>
                      <a:ext cx="1506268" cy="9233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a:</a:t>
                      </a:r>
                      <a14:m>
                        <m:oMath xmlns:m="http://schemas.openxmlformats.org/officeDocument/2006/math"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p:</a:t>
                      </a:r>
                      <a:r>
                        <a:rPr lang="en-US" altLang="zh-CN" sz="1800" b="1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i:</a:t>
                      </a:r>
                      <a:r>
                        <a:rPr lang="en-US" altLang="zh-CN" sz="1800" b="1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EEEAF875-2D40-CEC6-EC93-80D9763F51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15863" y="5777410"/>
                      <a:ext cx="1506268" cy="92333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213" t="-3268" b="-9804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0237958-9BC5-9B8B-1E51-8B3DA4F32E54}"/>
                    </a:ext>
                  </a:extLst>
                </p:cNvPr>
                <p:cNvSpPr txBox="1"/>
                <p:nvPr/>
              </p:nvSpPr>
              <p:spPr>
                <a:xfrm>
                  <a:off x="6713963" y="5808188"/>
                  <a:ext cx="18308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/>
                    <a:t>Environment: </a:t>
                  </a:r>
                  <a:endParaRPr lang="zh-CN" altLang="en-US" b="1" dirty="0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DD16B47C-36CE-4791-DF7F-335B2D410350}"/>
                    </a:ext>
                  </a:extLst>
                </p:cNvPr>
                <p:cNvSpPr/>
                <p:nvPr/>
              </p:nvSpPr>
              <p:spPr>
                <a:xfrm>
                  <a:off x="7810306" y="3667400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540E9EC9-302A-A3AC-3894-BC6126ABC292}"/>
                    </a:ext>
                  </a:extLst>
                </p:cNvPr>
                <p:cNvSpPr/>
                <p:nvPr/>
              </p:nvSpPr>
              <p:spPr>
                <a:xfrm>
                  <a:off x="8381735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FC0D7DA0-51C9-0C82-C2AC-E3CE767122B7}"/>
                    </a:ext>
                  </a:extLst>
                </p:cNvPr>
                <p:cNvSpPr/>
                <p:nvPr/>
              </p:nvSpPr>
              <p:spPr>
                <a:xfrm>
                  <a:off x="8953164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6CCCE6CC-F7D4-93A6-F470-B2BE1AED30ED}"/>
                    </a:ext>
                  </a:extLst>
                </p:cNvPr>
                <p:cNvSpPr/>
                <p:nvPr/>
              </p:nvSpPr>
              <p:spPr>
                <a:xfrm>
                  <a:off x="9524593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4368A5C3-ADA3-8090-F90D-C9BA45F44702}"/>
                      </a:ext>
                    </a:extLst>
                  </p:cNvPr>
                  <p:cNvSpPr/>
                  <p:nvPr/>
                </p:nvSpPr>
                <p:spPr>
                  <a:xfrm>
                    <a:off x="7293425" y="4397239"/>
                    <a:ext cx="528283" cy="531946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4368A5C3-ADA3-8090-F90D-C9BA45F447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425" y="4397239"/>
                    <a:ext cx="528283" cy="5319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1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6EFE756D-52C3-85C4-E198-EA1009AC2997}"/>
                  </a:ext>
                </a:extLst>
              </p:cNvPr>
              <p:cNvGrpSpPr/>
              <p:nvPr/>
            </p:nvGrpSpPr>
            <p:grpSpPr>
              <a:xfrm>
                <a:off x="6342224" y="4241329"/>
                <a:ext cx="939799" cy="338554"/>
                <a:chOff x="3049243" y="3229902"/>
                <a:chExt cx="939799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EBAA690D-E007-B93F-CC70-379E81C301D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9243" y="3229902"/>
                      <a:ext cx="3913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EBAA690D-E007-B93F-CC70-379E81C301D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243" y="3229902"/>
                      <a:ext cx="391346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149F6EB1-9100-56AA-F3AE-D88DC677D5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9254" y="3403680"/>
                  <a:ext cx="58978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5430B8C-4DF8-155C-8102-A8C8B6879102}"/>
                </a:ext>
              </a:extLst>
            </p:cNvPr>
            <p:cNvSpPr/>
            <p:nvPr/>
          </p:nvSpPr>
          <p:spPr>
            <a:xfrm>
              <a:off x="7512279" y="4403121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9D95644-1B98-0522-10E2-B08CFED37789}"/>
                    </a:ext>
                  </a:extLst>
                </p:cNvPr>
                <p:cNvSpPr txBox="1"/>
                <p:nvPr/>
              </p:nvSpPr>
              <p:spPr>
                <a:xfrm>
                  <a:off x="6561078" y="4267655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89D95644-1B98-0522-10E2-B08CFED377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078" y="4267655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3E046E1-E32C-11D4-6B5C-205E6EC7E0A4}"/>
                </a:ext>
              </a:extLst>
            </p:cNvPr>
            <p:cNvCxnSpPr>
              <a:cxnSpLocks/>
            </p:cNvCxnSpPr>
            <p:nvPr/>
          </p:nvCxnSpPr>
          <p:spPr>
            <a:xfrm>
              <a:off x="6911089" y="4420989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9426F7-A694-E6AC-A2BC-77F466B8B0EF}"/>
              </a:ext>
            </a:extLst>
          </p:cNvPr>
          <p:cNvGrpSpPr/>
          <p:nvPr/>
        </p:nvGrpSpPr>
        <p:grpSpPr>
          <a:xfrm>
            <a:off x="721932" y="3497086"/>
            <a:ext cx="1155192" cy="400110"/>
            <a:chOff x="2822448" y="3339786"/>
            <a:chExt cx="1155192" cy="40011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C53037D-6450-A14C-9BF9-FD74C39E0CE8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CA162E3-A14E-5223-53CF-517FC1304D85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6D4D4174-CF8C-AF28-5760-8DCCC8C086B6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H="1" flipV="1">
            <a:off x="7500877" y="3246588"/>
            <a:ext cx="539685" cy="733937"/>
          </a:xfrm>
          <a:prstGeom prst="bentConnector5">
            <a:avLst>
              <a:gd name="adj1" fmla="val -42358"/>
              <a:gd name="adj2" fmla="val 50000"/>
              <a:gd name="adj3" fmla="val 185657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7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E0F25-217C-6212-9C3E-839666E4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Bubble Sort using Pointers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0148C0-9BD8-0E84-5681-54786AF7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pointer arithmetic to solve bubble sort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3F754C-5497-1770-1C9E-EEEF683E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0909D9-F397-72E7-CC93-6B471401044B}"/>
              </a:ext>
            </a:extLst>
          </p:cNvPr>
          <p:cNvSpPr txBox="1"/>
          <p:nvPr/>
        </p:nvSpPr>
        <p:spPr>
          <a:xfrm>
            <a:off x="2962275" y="1638561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 = 7;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vec[N] = {101, 42, 42, 9, 0, -13, -99};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Bubble sort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k = 0; k &lt; N-1; k++)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*p = vec; p &lt; vec+N-1; p++)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(*p &gt; *(p+1))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swap(*p, *(p+1));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the result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vec[i] &lt;&lt; "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505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283539-0E44-728E-6118-F1CA31CF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 and Pointer Variables are Different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C28C1-8D98-AB8A-89DA-A19E7DD1A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Pointer variables do not reserve space as arrays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119AFA-8492-60A2-3DF0-4A1B9065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682FA-594A-2FA6-A510-0F4BE2380071}"/>
              </a:ext>
            </a:extLst>
          </p:cNvPr>
          <p:cNvSpPr txBox="1"/>
          <p:nvPr/>
        </p:nvSpPr>
        <p:spPr>
          <a:xfrm>
            <a:off x="1361820" y="2379461"/>
            <a:ext cx="52298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nn-NO" altLang="zh-CN" dirty="0">
                <a:latin typeface="Consolas" panose="020B0609020204030204" pitchFamily="49" charset="0"/>
              </a:rPr>
              <a:t>    </a:t>
            </a:r>
            <a:r>
              <a:rPr lang="nn-NO" altLang="zh-CN" b="1" dirty="0">
                <a:latin typeface="Consolas" panose="020B0609020204030204" pitchFamily="49" charset="0"/>
              </a:rPr>
              <a:t>int</a:t>
            </a:r>
            <a:r>
              <a:rPr lang="nn-NO" altLang="zh-CN" dirty="0">
                <a:latin typeface="Consolas" panose="020B0609020204030204" pitchFamily="49" charset="0"/>
              </a:rPr>
              <a:t> *p;</a:t>
            </a:r>
          </a:p>
          <a:p>
            <a:endParaRPr lang="nn-NO" altLang="zh-CN" dirty="0">
              <a:latin typeface="Consolas" panose="020B0609020204030204" pitchFamily="49" charset="0"/>
            </a:endParaRPr>
          </a:p>
          <a:p>
            <a:r>
              <a:rPr lang="nn-NO" altLang="zh-CN" dirty="0">
                <a:latin typeface="Consolas" panose="020B0609020204030204" pitchFamily="49" charset="0"/>
              </a:rPr>
              <a:t>    cout &lt;&lt; p[0];   </a:t>
            </a:r>
            <a:r>
              <a:rPr lang="nn-NO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 Error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p = a;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cout &lt;&lt; p[0];   </a:t>
            </a:r>
            <a:r>
              <a:rPr lang="nn-NO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a[0]</a:t>
            </a:r>
          </a:p>
          <a:p>
            <a:r>
              <a:rPr lang="nn-NO" altLang="zh-CN" dirty="0">
                <a:latin typeface="Consolas" panose="020B0609020204030204" pitchFamily="49" charset="0"/>
              </a:rPr>
              <a:t>  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497D1FB-6779-DD52-DE0F-67279BC02EFF}"/>
              </a:ext>
            </a:extLst>
          </p:cNvPr>
          <p:cNvGrpSpPr/>
          <p:nvPr/>
        </p:nvGrpSpPr>
        <p:grpSpPr>
          <a:xfrm>
            <a:off x="6437253" y="2379461"/>
            <a:ext cx="4099043" cy="3232230"/>
            <a:chOff x="6342224" y="2839876"/>
            <a:chExt cx="4099043" cy="323223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CC1715AE-B84B-FEF8-33F9-01A7224D9B3D}"/>
                </a:ext>
              </a:extLst>
            </p:cNvPr>
            <p:cNvGrpSpPr/>
            <p:nvPr/>
          </p:nvGrpSpPr>
          <p:grpSpPr>
            <a:xfrm>
              <a:off x="6342224" y="2839876"/>
              <a:ext cx="4099043" cy="3232230"/>
              <a:chOff x="6342224" y="2839876"/>
              <a:chExt cx="4099043" cy="323223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0364B4DD-7017-FC05-7ED5-FDDAE4D8AB4C}"/>
                  </a:ext>
                </a:extLst>
              </p:cNvPr>
              <p:cNvSpPr/>
              <p:nvPr/>
            </p:nvSpPr>
            <p:spPr>
              <a:xfrm>
                <a:off x="7282023" y="3663302"/>
                <a:ext cx="528283" cy="53194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4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DE435A99-3386-409C-B1B3-20826242FEB1}"/>
                  </a:ext>
                </a:extLst>
              </p:cNvPr>
              <p:cNvSpPr/>
              <p:nvPr/>
            </p:nvSpPr>
            <p:spPr>
              <a:xfrm>
                <a:off x="7044656" y="3558102"/>
                <a:ext cx="3396611" cy="1572760"/>
              </a:xfrm>
              <a:prstGeom prst="roundRect">
                <a:avLst>
                  <a:gd name="adj" fmla="val 9123"/>
                </a:avLst>
              </a:pr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95DF5C9-7B3C-044F-CF52-CD017908B991}"/>
                  </a:ext>
                </a:extLst>
              </p:cNvPr>
              <p:cNvSpPr txBox="1"/>
              <p:nvPr/>
            </p:nvSpPr>
            <p:spPr>
              <a:xfrm>
                <a:off x="8062843" y="2839876"/>
                <a:ext cx="136229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Stack</a:t>
                </a:r>
              </a:p>
              <a:p>
                <a:pPr algn="ctr"/>
                <a:r>
                  <a:rPr lang="en-US" altLang="zh-CN" sz="1600" b="1" dirty="0"/>
                  <a:t>Memory</a:t>
                </a:r>
                <a:endParaRPr lang="zh-CN" altLang="en-US" b="1" dirty="0"/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1913BDE3-AF89-691F-2BA7-29BE15E38BD5}"/>
                  </a:ext>
                </a:extLst>
              </p:cNvPr>
              <p:cNvGrpSpPr/>
              <p:nvPr/>
            </p:nvGrpSpPr>
            <p:grpSpPr>
              <a:xfrm>
                <a:off x="6342224" y="3511893"/>
                <a:ext cx="928397" cy="338554"/>
                <a:chOff x="3049243" y="3371639"/>
                <a:chExt cx="928397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文本框 36">
                      <a:extLst>
                        <a:ext uri="{FF2B5EF4-FFF2-40B4-BE49-F238E27FC236}">
                          <a16:creationId xmlns:a16="http://schemas.microsoft.com/office/drawing/2014/main" id="{4121B35A-48C9-B45C-4F6B-8FA7BE157B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9243" y="3371639"/>
                      <a:ext cx="3913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3CCA8F40-878E-F94B-243C-C81724A1CC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243" y="3371639"/>
                      <a:ext cx="391346" cy="33855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BA32D878-0193-7A22-373C-8E14A3925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87852" y="3540916"/>
                  <a:ext cx="58978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EEEAF875-2D40-CEC6-EC93-80D9763F5150}"/>
                      </a:ext>
                    </a:extLst>
                  </p:cNvPr>
                  <p:cNvSpPr txBox="1"/>
                  <p:nvPr/>
                </p:nvSpPr>
                <p:spPr>
                  <a:xfrm>
                    <a:off x="8506338" y="5425775"/>
                    <a:ext cx="1506268" cy="646331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zh-CN" dirty="0">
                        <a:latin typeface="Consolas" panose="020B0609020204030204" pitchFamily="49" charset="0"/>
                      </a:rPr>
                      <a:t>a:</a:t>
                    </a:r>
                    <a14:m>
                      <m:oMath xmlns:m="http://schemas.openxmlformats.org/officeDocument/2006/math">
                        <m: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endParaRPr lang="en-US" altLang="zh-CN" dirty="0">
                      <a:latin typeface="Consolas" panose="020B0609020204030204" pitchFamily="49" charset="0"/>
                    </a:endParaRPr>
                  </a:p>
                  <a:p>
                    <a:r>
                      <a:rPr lang="en-US" altLang="zh-CN" dirty="0">
                        <a:latin typeface="Consolas" panose="020B0609020204030204" pitchFamily="49" charset="0"/>
                      </a:rPr>
                      <a:t>p:</a:t>
                    </a:r>
                    <a:r>
                      <a:rPr lang="en-US" altLang="zh-CN" sz="1800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en-US" altLang="zh-CN" dirty="0">
                      <a:latin typeface="Consolas" panose="020B0609020204030204" pitchFamily="49" charset="0"/>
                    </a:endParaRPr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EEEAF875-2D40-CEC6-EC93-80D9763F51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6338" y="5425775"/>
                    <a:ext cx="1506268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213" t="-4630" b="-13889"/>
                    </a:stretch>
                  </a:blipFill>
                  <a:ln w="127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0237958-9BC5-9B8B-1E51-8B3DA4F32E54}"/>
                  </a:ext>
                </a:extLst>
              </p:cNvPr>
              <p:cNvSpPr txBox="1"/>
              <p:nvPr/>
            </p:nvSpPr>
            <p:spPr>
              <a:xfrm>
                <a:off x="6704438" y="5456553"/>
                <a:ext cx="18308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Environment: </a:t>
                </a:r>
                <a:endParaRPr lang="zh-CN" altLang="en-US" b="1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D16B47C-36CE-4791-DF7F-335B2D410350}"/>
                  </a:ext>
                </a:extLst>
              </p:cNvPr>
              <p:cNvSpPr/>
              <p:nvPr/>
            </p:nvSpPr>
            <p:spPr>
              <a:xfrm>
                <a:off x="7810306" y="3667400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2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540E9EC9-302A-A3AC-3894-BC6126ABC292}"/>
                  </a:ext>
                </a:extLst>
              </p:cNvPr>
              <p:cNvSpPr/>
              <p:nvPr/>
            </p:nvSpPr>
            <p:spPr>
              <a:xfrm>
                <a:off x="8381735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1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C0D7DA0-51C9-0C82-C2AC-E3CE767122B7}"/>
                  </a:ext>
                </a:extLst>
              </p:cNvPr>
              <p:cNvSpPr/>
              <p:nvPr/>
            </p:nvSpPr>
            <p:spPr>
              <a:xfrm>
                <a:off x="8953164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3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6CCCE6CC-F7D4-93A6-F470-B2BE1AED30ED}"/>
                  </a:ext>
                </a:extLst>
              </p:cNvPr>
              <p:cNvSpPr/>
              <p:nvPr/>
            </p:nvSpPr>
            <p:spPr>
              <a:xfrm>
                <a:off x="9524593" y="3666344"/>
                <a:ext cx="571429" cy="528904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5</a:t>
                </a:r>
                <a:endParaRPr lang="zh-CN" altLang="en-US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368A5C3-ADA3-8090-F90D-C9BA45F44702}"/>
                </a:ext>
              </a:extLst>
            </p:cNvPr>
            <p:cNvSpPr/>
            <p:nvPr/>
          </p:nvSpPr>
          <p:spPr>
            <a:xfrm>
              <a:off x="7293425" y="4397239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6EFE756D-52C3-85C4-E198-EA1009AC2997}"/>
                </a:ext>
              </a:extLst>
            </p:cNvPr>
            <p:cNvGrpSpPr/>
            <p:nvPr/>
          </p:nvGrpSpPr>
          <p:grpSpPr>
            <a:xfrm>
              <a:off x="6342224" y="4241329"/>
              <a:ext cx="939799" cy="338554"/>
              <a:chOff x="3049243" y="3229902"/>
              <a:chExt cx="939799" cy="3385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BAA690D-E007-B93F-CC70-379E81C301D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9243" y="3229902"/>
                    <a:ext cx="39134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/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EBAA690D-E007-B93F-CC70-379E81C301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9243" y="3229902"/>
                    <a:ext cx="391346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接箭头连接符 25">
                <a:extLst>
                  <a:ext uri="{FF2B5EF4-FFF2-40B4-BE49-F238E27FC236}">
                    <a16:creationId xmlns:a16="http://schemas.microsoft.com/office/drawing/2014/main" id="{149F6EB1-9100-56AA-F3AE-D88DC677D5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9254" y="3403680"/>
                <a:ext cx="589788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A146AF1-EB95-4C15-080F-58F1A35BBB6F}"/>
              </a:ext>
            </a:extLst>
          </p:cNvPr>
          <p:cNvGrpSpPr/>
          <p:nvPr/>
        </p:nvGrpSpPr>
        <p:grpSpPr>
          <a:xfrm>
            <a:off x="772822" y="3734833"/>
            <a:ext cx="1155192" cy="400110"/>
            <a:chOff x="2822448" y="3339786"/>
            <a:chExt cx="1155192" cy="400110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A88574A-59E3-B813-245D-226D7D8974B7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B80BBC51-0373-78F0-CD06-D6E90D96FEB6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A9C50A2-DC92-1720-4831-16FA4EC1B858}"/>
                  </a:ext>
                </a:extLst>
              </p:cNvPr>
              <p:cNvSpPr txBox="1"/>
              <p:nvPr/>
            </p:nvSpPr>
            <p:spPr>
              <a:xfrm>
                <a:off x="7520688" y="3996499"/>
                <a:ext cx="344712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A9C50A2-DC92-1720-4831-16FA4EC1B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688" y="3996499"/>
                <a:ext cx="344712" cy="461665"/>
              </a:xfrm>
              <a:prstGeom prst="rect">
                <a:avLst/>
              </a:prstGeom>
              <a:blipFill>
                <a:blip r:embed="rId6"/>
                <a:stretch>
                  <a:fillRect l="-46429" b="-2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C671B7DA-1D92-8BB5-FA95-5B2239D0969E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 flipH="1" flipV="1">
            <a:off x="7377052" y="3468860"/>
            <a:ext cx="488348" cy="758472"/>
          </a:xfrm>
          <a:prstGeom prst="bentConnector5">
            <a:avLst>
              <a:gd name="adj1" fmla="val -46811"/>
              <a:gd name="adj2" fmla="val 47684"/>
              <a:gd name="adj3" fmla="val 182179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2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0.00104 0.07778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88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68A4F-6F63-6052-FCE5-9E852CFCD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Error: Out-of-Bound Access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FFE17-5DC2-8DBA-81A1-74F9378E5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 pointers that are out of bound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D4DC5-867E-F3D5-3CDE-52D214E9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E8148C-4F2D-1981-9314-3AA6181B43A8}"/>
              </a:ext>
            </a:extLst>
          </p:cNvPr>
          <p:cNvSpPr txBox="1"/>
          <p:nvPr/>
        </p:nvSpPr>
        <p:spPr>
          <a:xfrm>
            <a:off x="1057070" y="2292838"/>
            <a:ext cx="55131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What is the problem here?</a:t>
            </a:r>
          </a:p>
          <a:p>
            <a:r>
              <a:rPr kumimoji="1" lang="en-US" altLang="zh-CN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</a:t>
            </a:r>
            <a:r>
              <a:rPr lang="en-US" altLang="zh-CN" dirty="0">
                <a:latin typeface="Consolas" panose="020B0609020204030204" pitchFamily="49" charset="0"/>
              </a:rPr>
              <a:t>5</a:t>
            </a:r>
            <a:r>
              <a:rPr lang="zh-CN" altLang="en-US" dirty="0">
                <a:latin typeface="Consolas" panose="020B0609020204030204" pitchFamily="49" charset="0"/>
              </a:rPr>
              <a:t>] </a:t>
            </a:r>
            <a:r>
              <a:rPr lang="en-US" altLang="zh-CN" dirty="0">
                <a:latin typeface="Consolas" panose="020B0609020204030204" pitchFamily="49" charset="0"/>
              </a:rPr>
              <a:t>= {4, 2, 1, 3, 5}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int </a:t>
            </a:r>
            <a:r>
              <a:rPr lang="en-US" altLang="zh-CN" dirty="0">
                <a:latin typeface="Consolas" panose="020B0609020204030204" pitchFamily="49" charset="0"/>
              </a:rPr>
              <a:t>*p = a;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&lt;= 5;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*(</a:t>
            </a:r>
            <a:r>
              <a:rPr lang="en-US" altLang="zh-CN" dirty="0" err="1">
                <a:latin typeface="Consolas" panose="020B0609020204030204" pitchFamily="49" charset="0"/>
              </a:rPr>
              <a:t>p+i</a:t>
            </a:r>
            <a:r>
              <a:rPr lang="en-US" altLang="zh-CN" dirty="0">
                <a:latin typeface="Consolas" panose="020B0609020204030204" pitchFamily="49" charset="0"/>
              </a:rPr>
              <a:t>) &lt;&lt; “ ”;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BCB9A7C-E80F-AA6B-76B8-3D47B76167CF}"/>
              </a:ext>
            </a:extLst>
          </p:cNvPr>
          <p:cNvGrpSpPr/>
          <p:nvPr/>
        </p:nvGrpSpPr>
        <p:grpSpPr>
          <a:xfrm>
            <a:off x="6619801" y="1793567"/>
            <a:ext cx="4099043" cy="3860864"/>
            <a:chOff x="6561078" y="2157189"/>
            <a:chExt cx="4099043" cy="386086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A84BDD7-5C39-23AD-A87D-DD7374D5D416}"/>
                </a:ext>
              </a:extLst>
            </p:cNvPr>
            <p:cNvGrpSpPr/>
            <p:nvPr/>
          </p:nvGrpSpPr>
          <p:grpSpPr>
            <a:xfrm>
              <a:off x="6561078" y="2157189"/>
              <a:ext cx="4099043" cy="3860864"/>
              <a:chOff x="6342224" y="2839876"/>
              <a:chExt cx="4099043" cy="3860864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99E20FEC-2C51-A45B-088B-6C78F01A3F7A}"/>
                  </a:ext>
                </a:extLst>
              </p:cNvPr>
              <p:cNvGrpSpPr/>
              <p:nvPr/>
            </p:nvGrpSpPr>
            <p:grpSpPr>
              <a:xfrm>
                <a:off x="6342224" y="2839876"/>
                <a:ext cx="4099043" cy="3860864"/>
                <a:chOff x="6342224" y="2839876"/>
                <a:chExt cx="4099043" cy="3860864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64F30268-D3E8-8FE0-EF65-81D428C7A3DF}"/>
                    </a:ext>
                  </a:extLst>
                </p:cNvPr>
                <p:cNvSpPr/>
                <p:nvPr/>
              </p:nvSpPr>
              <p:spPr>
                <a:xfrm>
                  <a:off x="7282023" y="3663302"/>
                  <a:ext cx="528283" cy="531946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4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F30B7E14-B364-5B22-69F0-A4498C8923A2}"/>
                    </a:ext>
                  </a:extLst>
                </p:cNvPr>
                <p:cNvSpPr/>
                <p:nvPr/>
              </p:nvSpPr>
              <p:spPr>
                <a:xfrm>
                  <a:off x="7044656" y="3558102"/>
                  <a:ext cx="3396611" cy="2138228"/>
                </a:xfrm>
                <a:prstGeom prst="roundRect">
                  <a:avLst>
                    <a:gd name="adj" fmla="val 9123"/>
                  </a:avLst>
                </a:pr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68A7BDCF-F83A-8C15-03F2-34A3D463DA81}"/>
                    </a:ext>
                  </a:extLst>
                </p:cNvPr>
                <p:cNvSpPr txBox="1"/>
                <p:nvPr/>
              </p:nvSpPr>
              <p:spPr>
                <a:xfrm>
                  <a:off x="8062843" y="2839876"/>
                  <a:ext cx="136229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/>
                    <a:t>Stack</a:t>
                  </a:r>
                </a:p>
                <a:p>
                  <a:pPr algn="ctr"/>
                  <a:r>
                    <a:rPr lang="en-US" altLang="zh-CN" sz="1600" b="1" dirty="0"/>
                    <a:t>Memory</a:t>
                  </a:r>
                  <a:endParaRPr lang="zh-CN" altLang="en-US" b="1" dirty="0"/>
                </a:p>
              </p:txBody>
            </p: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0D7312D8-55F4-3D9D-E10F-BB68D471404A}"/>
                    </a:ext>
                  </a:extLst>
                </p:cNvPr>
                <p:cNvGrpSpPr/>
                <p:nvPr/>
              </p:nvGrpSpPr>
              <p:grpSpPr>
                <a:xfrm>
                  <a:off x="6342224" y="3511893"/>
                  <a:ext cx="928397" cy="338554"/>
                  <a:chOff x="3049243" y="3371639"/>
                  <a:chExt cx="928397" cy="33855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文本框 27">
                        <a:extLst>
                          <a:ext uri="{FF2B5EF4-FFF2-40B4-BE49-F238E27FC236}">
                            <a16:creationId xmlns:a16="http://schemas.microsoft.com/office/drawing/2014/main" id="{5883249B-7D1A-EE9E-3152-C7F5D3F25C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9243" y="3371639"/>
                        <a:ext cx="391346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600" b="1" dirty="0"/>
                      </a:p>
                    </p:txBody>
                  </p:sp>
                </mc:Choice>
                <mc:Fallback xmlns="">
                  <p:sp>
                    <p:nvSpPr>
                      <p:cNvPr id="14" name="文本框 13">
                        <a:extLst>
                          <a:ext uri="{FF2B5EF4-FFF2-40B4-BE49-F238E27FC236}">
                            <a16:creationId xmlns:a16="http://schemas.microsoft.com/office/drawing/2014/main" id="{3CCA8F40-878E-F94B-243C-C81724A1CC2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9243" y="3371639"/>
                        <a:ext cx="391346" cy="338554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直接箭头连接符 28">
                    <a:extLst>
                      <a:ext uri="{FF2B5EF4-FFF2-40B4-BE49-F238E27FC236}">
                        <a16:creationId xmlns:a16="http://schemas.microsoft.com/office/drawing/2014/main" id="{38F576E3-1375-AFF0-599D-0EC71BFAB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87852" y="3540916"/>
                    <a:ext cx="589788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8A58A92C-FE3C-30E2-7DD1-E28D20DA8A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15863" y="5777410"/>
                      <a:ext cx="1506268" cy="923330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</a:ln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a:</a:t>
                      </a:r>
                      <a14:m>
                        <m:oMath xmlns:m="http://schemas.openxmlformats.org/officeDocument/2006/math">
                          <m: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p:</a:t>
                      </a:r>
                      <a:r>
                        <a:rPr lang="en-US" altLang="zh-CN" sz="1800" b="1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US" altLang="zh-CN" dirty="0">
                          <a:latin typeface="Consolas" panose="020B0609020204030204" pitchFamily="49" charset="0"/>
                        </a:rPr>
                        <a:t>i:</a:t>
                      </a:r>
                      <a:r>
                        <a:rPr lang="en-US" altLang="zh-CN" sz="1800" b="1" dirty="0"/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oMath>
                      </a14:m>
                      <a:endParaRPr lang="en-US" altLang="zh-CN" dirty="0">
                        <a:latin typeface="Consolas" panose="020B0609020204030204" pitchFamily="49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8A58A92C-FE3C-30E2-7DD1-E28D20DA8AB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15863" y="5777410"/>
                      <a:ext cx="1506268" cy="92333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800" t="-2597" b="-9091"/>
                      </a:stretch>
                    </a:blipFill>
                    <a:ln w="127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88B455C-E150-74B7-CE4D-E463F95F0282}"/>
                    </a:ext>
                  </a:extLst>
                </p:cNvPr>
                <p:cNvSpPr txBox="1"/>
                <p:nvPr/>
              </p:nvSpPr>
              <p:spPr>
                <a:xfrm>
                  <a:off x="6713963" y="5808188"/>
                  <a:ext cx="18308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600" b="1" dirty="0"/>
                    <a:t>Environment: </a:t>
                  </a:r>
                  <a:endParaRPr lang="zh-CN" altLang="en-US" b="1" dirty="0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C0CA3581-5A2B-9209-2BD8-7C3F153B579A}"/>
                    </a:ext>
                  </a:extLst>
                </p:cNvPr>
                <p:cNvSpPr/>
                <p:nvPr/>
              </p:nvSpPr>
              <p:spPr>
                <a:xfrm>
                  <a:off x="7810306" y="3667400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B721D65A-4561-9589-C031-4D56A49E26D5}"/>
                    </a:ext>
                  </a:extLst>
                </p:cNvPr>
                <p:cNvSpPr/>
                <p:nvPr/>
              </p:nvSpPr>
              <p:spPr>
                <a:xfrm>
                  <a:off x="8381735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1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E27BD0D-7BBC-8506-4B5A-67A359DB021C}"/>
                    </a:ext>
                  </a:extLst>
                </p:cNvPr>
                <p:cNvSpPr/>
                <p:nvPr/>
              </p:nvSpPr>
              <p:spPr>
                <a:xfrm>
                  <a:off x="8953164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3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E0D24913-4D8B-3E62-AED1-E8950BDDFBC2}"/>
                    </a:ext>
                  </a:extLst>
                </p:cNvPr>
                <p:cNvSpPr/>
                <p:nvPr/>
              </p:nvSpPr>
              <p:spPr>
                <a:xfrm>
                  <a:off x="9524593" y="3666344"/>
                  <a:ext cx="571429" cy="52890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rPr>
                    <a:t>5</a:t>
                  </a:r>
                  <a:endParaRPr lang="zh-CN" altLang="en-US" sz="24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8ED3A339-9FBB-D111-D41D-3F0DF8D12810}"/>
                      </a:ext>
                    </a:extLst>
                  </p:cNvPr>
                  <p:cNvSpPr/>
                  <p:nvPr/>
                </p:nvSpPr>
                <p:spPr>
                  <a:xfrm>
                    <a:off x="7293425" y="4397239"/>
                    <a:ext cx="528283" cy="531946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8ED3A339-9FBB-D111-D41D-3F0DF8D128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3425" y="4397239"/>
                    <a:ext cx="528283" cy="5319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11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B48797A2-2505-068F-C275-8F452F4559A4}"/>
                  </a:ext>
                </a:extLst>
              </p:cNvPr>
              <p:cNvGrpSpPr/>
              <p:nvPr/>
            </p:nvGrpSpPr>
            <p:grpSpPr>
              <a:xfrm>
                <a:off x="6342224" y="4241329"/>
                <a:ext cx="939799" cy="338554"/>
                <a:chOff x="3049243" y="3229902"/>
                <a:chExt cx="939799" cy="33855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E468D34E-0EA6-6B00-1D91-EA074F0B8C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9243" y="3229902"/>
                      <a:ext cx="39134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lang="en-US" altLang="zh-CN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600" b="1" dirty="0"/>
                    </a:p>
                  </p:txBody>
                </p:sp>
              </mc:Choice>
              <mc:Fallback xmlns="">
                <p:sp>
                  <p:nvSpPr>
                    <p:cNvPr id="16" name="文本框 15">
                      <a:extLst>
                        <a:ext uri="{FF2B5EF4-FFF2-40B4-BE49-F238E27FC236}">
                          <a16:creationId xmlns:a16="http://schemas.microsoft.com/office/drawing/2014/main" id="{E468D34E-0EA6-6B00-1D91-EA074F0B8C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9243" y="3229902"/>
                      <a:ext cx="391346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39AAF31E-2974-1B6C-408A-9EA88DF17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99254" y="3403680"/>
                  <a:ext cx="589788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4A22796-7ECF-59A8-60D3-55ECB5B538E3}"/>
                </a:ext>
              </a:extLst>
            </p:cNvPr>
            <p:cNvSpPr/>
            <p:nvPr/>
          </p:nvSpPr>
          <p:spPr>
            <a:xfrm>
              <a:off x="7512279" y="4403121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999B22F-C8A0-2DE9-6AF1-DEB3F8C38464}"/>
                    </a:ext>
                  </a:extLst>
                </p:cNvPr>
                <p:cNvSpPr txBox="1"/>
                <p:nvPr/>
              </p:nvSpPr>
              <p:spPr>
                <a:xfrm>
                  <a:off x="6561078" y="4267655"/>
                  <a:ext cx="39134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999B22F-C8A0-2DE9-6AF1-DEB3F8C38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078" y="4267655"/>
                  <a:ext cx="39134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2F1CF0FA-B2A0-FB38-D102-FDF6C636D2F8}"/>
                </a:ext>
              </a:extLst>
            </p:cNvPr>
            <p:cNvCxnSpPr>
              <a:cxnSpLocks/>
            </p:cNvCxnSpPr>
            <p:nvPr/>
          </p:nvCxnSpPr>
          <p:spPr>
            <a:xfrm>
              <a:off x="6911089" y="4420989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038B39C-5115-1707-4BB1-15BE6E440BAA}"/>
              </a:ext>
            </a:extLst>
          </p:cNvPr>
          <p:cNvGrpSpPr/>
          <p:nvPr/>
        </p:nvGrpSpPr>
        <p:grpSpPr>
          <a:xfrm>
            <a:off x="490662" y="3657257"/>
            <a:ext cx="1155192" cy="400110"/>
            <a:chOff x="2822448" y="3339786"/>
            <a:chExt cx="1155192" cy="40011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4C14E3B-2824-C8AD-8A6F-97786416A3C2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E7E57FDE-8D2F-0CDC-531F-D488D5497F0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6B20757A-F91A-C25F-F80F-F1EF81070C49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 flipH="1" flipV="1">
            <a:off x="7559600" y="2882966"/>
            <a:ext cx="539685" cy="733937"/>
          </a:xfrm>
          <a:prstGeom prst="bentConnector5">
            <a:avLst>
              <a:gd name="adj1" fmla="val -42358"/>
              <a:gd name="adj2" fmla="val 50000"/>
              <a:gd name="adj3" fmla="val 172479"/>
            </a:avLst>
          </a:prstGeom>
          <a:ln w="317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17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Arrays as Function Arguments</a:t>
            </a:r>
          </a:p>
        </p:txBody>
      </p:sp>
    </p:spTree>
    <p:extLst>
      <p:ext uri="{BB962C8B-B14F-4D97-AF65-F5344CB8AC3E}">
        <p14:creationId xmlns:p14="http://schemas.microsoft.com/office/powerpoint/2010/main" val="398320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7CEB8-7CF9-2DCF-B65F-8A2978B8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Arrays as Function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3BFB4-BD65-C08F-E737-AFE99E3E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Often pass the length of array as a second argument</a:t>
            </a:r>
          </a:p>
          <a:p>
            <a:r>
              <a:rPr lang="en-US" altLang="zh-CN" dirty="0"/>
              <a:t>Array may decay to a pointer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E4035-77A3-78D5-BBAF-4B38660FC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252CC6-BCBD-F637-6905-896931EFD8BD}"/>
              </a:ext>
            </a:extLst>
          </p:cNvPr>
          <p:cNvSpPr txBox="1"/>
          <p:nvPr/>
        </p:nvSpPr>
        <p:spPr>
          <a:xfrm>
            <a:off x="1366838" y="2109033"/>
            <a:ext cx="44291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Pass an array and its size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printArray1(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a[],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a[i] &lt;&lt; " 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Pass the decayed pointer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printArray2(</a:t>
            </a:r>
            <a:r>
              <a:rPr lang="en-US" altLang="zh-CN" b="1" dirty="0">
                <a:latin typeface="Consolas" panose="020B0609020204030204" pitchFamily="49" charset="0"/>
              </a:rPr>
              <a:t>int </a:t>
            </a:r>
            <a:r>
              <a:rPr lang="en-US" altLang="zh-CN" dirty="0">
                <a:latin typeface="Consolas" panose="020B0609020204030204" pitchFamily="49" charset="0"/>
              </a:rPr>
              <a:t>*a,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&lt;&lt; " ";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52AB56-7868-7793-DAE8-14B0AF3AB36B}"/>
              </a:ext>
            </a:extLst>
          </p:cNvPr>
          <p:cNvSpPr txBox="1"/>
          <p:nvPr/>
        </p:nvSpPr>
        <p:spPr>
          <a:xfrm>
            <a:off x="6396039" y="2109033"/>
            <a:ext cx="47815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Main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a[5] = {4, 2, 1, 3, 5};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printArray1(a, 5);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printArray2(a, 5);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26DF219-F9D4-5250-70AE-EE3C452397C2}"/>
              </a:ext>
            </a:extLst>
          </p:cNvPr>
          <p:cNvSpPr txBox="1"/>
          <p:nvPr/>
        </p:nvSpPr>
        <p:spPr>
          <a:xfrm>
            <a:off x="6396039" y="5469424"/>
            <a:ext cx="39398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In fact, 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int a[]</a:t>
            </a:r>
            <a:r>
              <a:rPr lang="en-US" altLang="zh-CN" sz="2400" b="1" dirty="0"/>
              <a:t> is exactly the same as 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int *a</a:t>
            </a:r>
            <a:endParaRPr lang="zh-CN" alt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5D17F-E74A-DF93-25C8-47900CDB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Bubble Sort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20694-F1EC-28E4-CE25-1B3CE1466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Pass an array argument and its size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265358-4F3E-68FC-1443-C6E832428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875741-45A1-A890-48D9-FDCC94668C9D}"/>
              </a:ext>
            </a:extLst>
          </p:cNvPr>
          <p:cNvSpPr txBox="1"/>
          <p:nvPr/>
        </p:nvSpPr>
        <p:spPr>
          <a:xfrm>
            <a:off x="2854354" y="2239104"/>
            <a:ext cx="60946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bubble_sort(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*arr,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k = 0; k &lt; n-1; k++)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n-1;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(arr[i] &gt; arr[i+1])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    swap(arr[i], arr[i+1]);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487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01227-5C3E-AD8F-BC9F-65F570A71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839C99-8244-B9EC-3BDC-3132F3C9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AECE8DF-1500-B2D0-DE6E-5B95EFFA5066}"/>
              </a:ext>
            </a:extLst>
          </p:cNvPr>
          <p:cNvSpPr txBox="1">
            <a:spLocks/>
          </p:cNvSpPr>
          <p:nvPr/>
        </p:nvSpPr>
        <p:spPr>
          <a:xfrm>
            <a:off x="2092677" y="3037630"/>
            <a:ext cx="7751233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03516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D36F1-7BE4-D5BD-DAB4-92D2D118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E0A05-EED0-1A7B-4340-C59986BFF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binary search using an array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FA0CDD-D7FB-833C-9733-741ED3DA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898C02-C64A-612E-070C-A1A67146C65E}"/>
              </a:ext>
            </a:extLst>
          </p:cNvPr>
          <p:cNvSpPr txBox="1"/>
          <p:nvPr/>
        </p:nvSpPr>
        <p:spPr>
          <a:xfrm>
            <a:off x="2854354" y="2239104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binary_search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*arr,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value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	// Fill in here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4118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C-Style Strings</a:t>
            </a:r>
          </a:p>
        </p:txBody>
      </p:sp>
    </p:spTree>
    <p:extLst>
      <p:ext uri="{BB962C8B-B14F-4D97-AF65-F5344CB8AC3E}">
        <p14:creationId xmlns:p14="http://schemas.microsoft.com/office/powerpoint/2010/main" val="15478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49D18A3-6786-28BD-66E7-923DD12EA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C-Style Strings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5F47F1-2803-BC80-1FE7-206ABD5FA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array of characters ending with a NULL character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‘\0’ </a:t>
            </a:r>
            <a:r>
              <a:rPr lang="en-US" altLang="zh-CN" dirty="0"/>
              <a:t>(ASCII value 0)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(note the last NULL character)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549DEB-4C1B-3788-43C5-EB228B586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92</a:t>
            </a:fld>
            <a:endParaRPr lang="zh-CN" altLang="en-US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F7E5DA1-357A-C690-67B6-A21F259C6142}"/>
              </a:ext>
            </a:extLst>
          </p:cNvPr>
          <p:cNvGrpSpPr/>
          <p:nvPr/>
        </p:nvGrpSpPr>
        <p:grpSpPr>
          <a:xfrm>
            <a:off x="1770273" y="2272140"/>
            <a:ext cx="8187553" cy="884895"/>
            <a:chOff x="1770273" y="2272140"/>
            <a:chExt cx="8187553" cy="88489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B9C6C3F-1236-9FAA-D4E2-26B37ABD7B3A}"/>
                </a:ext>
              </a:extLst>
            </p:cNvPr>
            <p:cNvSpPr/>
            <p:nvPr/>
          </p:nvSpPr>
          <p:spPr>
            <a:xfrm>
              <a:off x="1770273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‘H’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1F7D862-C58E-D57C-7A37-955936A29948}"/>
                </a:ext>
              </a:extLst>
            </p:cNvPr>
            <p:cNvSpPr/>
            <p:nvPr/>
          </p:nvSpPr>
          <p:spPr>
            <a:xfrm>
              <a:off x="2358852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‘e’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FE4D7B6-E32D-9DB0-E697-6C060A17A564}"/>
                </a:ext>
              </a:extLst>
            </p:cNvPr>
            <p:cNvSpPr/>
            <p:nvPr/>
          </p:nvSpPr>
          <p:spPr>
            <a:xfrm>
              <a:off x="2947431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‘l’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DE4442F-D33F-454C-6B96-BF4ED15E8790}"/>
                </a:ext>
              </a:extLst>
            </p:cNvPr>
            <p:cNvSpPr/>
            <p:nvPr/>
          </p:nvSpPr>
          <p:spPr>
            <a:xfrm>
              <a:off x="3536010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‘l’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A768AC0-8748-907C-7D31-7CC469ED1252}"/>
                </a:ext>
              </a:extLst>
            </p:cNvPr>
            <p:cNvSpPr/>
            <p:nvPr/>
          </p:nvSpPr>
          <p:spPr>
            <a:xfrm>
              <a:off x="4124589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‘o’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78D5C02-FD3F-6AEF-9877-0BDA7F3939F0}"/>
                </a:ext>
              </a:extLst>
            </p:cNvPr>
            <p:cNvSpPr/>
            <p:nvPr/>
          </p:nvSpPr>
          <p:spPr>
            <a:xfrm>
              <a:off x="4713168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‘,’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49415C5A-545E-A01F-4E5B-110674B27714}"/>
                </a:ext>
              </a:extLst>
            </p:cNvPr>
            <p:cNvSpPr/>
            <p:nvPr/>
          </p:nvSpPr>
          <p:spPr>
            <a:xfrm>
              <a:off x="5253820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 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041A374-9B81-5255-AE5B-044A85FA420A}"/>
                </a:ext>
              </a:extLst>
            </p:cNvPr>
            <p:cNvSpPr/>
            <p:nvPr/>
          </p:nvSpPr>
          <p:spPr>
            <a:xfrm>
              <a:off x="5842399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‘w’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221F281-9EEC-D768-157F-1B2090FB0A4F}"/>
                </a:ext>
              </a:extLst>
            </p:cNvPr>
            <p:cNvSpPr/>
            <p:nvPr/>
          </p:nvSpPr>
          <p:spPr>
            <a:xfrm>
              <a:off x="6430978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‘o’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8A1FFA3-AAFE-9898-1B48-68C6A71568B2}"/>
                </a:ext>
              </a:extLst>
            </p:cNvPr>
            <p:cNvSpPr/>
            <p:nvPr/>
          </p:nvSpPr>
          <p:spPr>
            <a:xfrm>
              <a:off x="7019557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‘r’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329D46B-8841-D638-C909-8F4EBFAA9E22}"/>
                </a:ext>
              </a:extLst>
            </p:cNvPr>
            <p:cNvSpPr/>
            <p:nvPr/>
          </p:nvSpPr>
          <p:spPr>
            <a:xfrm>
              <a:off x="7608136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‘l’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9AA7BE3-025F-4143-D78B-242E6E84100F}"/>
                </a:ext>
              </a:extLst>
            </p:cNvPr>
            <p:cNvSpPr/>
            <p:nvPr/>
          </p:nvSpPr>
          <p:spPr>
            <a:xfrm>
              <a:off x="8201341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‘d’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69AC6D-523B-71AE-AC6E-0B2628EE1BEC}"/>
                </a:ext>
              </a:extLst>
            </p:cNvPr>
            <p:cNvSpPr txBox="1"/>
            <p:nvPr/>
          </p:nvSpPr>
          <p:spPr>
            <a:xfrm>
              <a:off x="1883574" y="2815880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9376B41-9A3B-C9A1-1231-8E6343D9D676}"/>
                </a:ext>
              </a:extLst>
            </p:cNvPr>
            <p:cNvSpPr txBox="1"/>
            <p:nvPr/>
          </p:nvSpPr>
          <p:spPr>
            <a:xfrm>
              <a:off x="2451243" y="2815880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E8B0984-7BE9-701E-0810-640E7B2015B0}"/>
                </a:ext>
              </a:extLst>
            </p:cNvPr>
            <p:cNvSpPr txBox="1"/>
            <p:nvPr/>
          </p:nvSpPr>
          <p:spPr>
            <a:xfrm>
              <a:off x="3057459" y="281682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61351B1-ACF1-D400-7A52-98BC0ACC82C5}"/>
                </a:ext>
              </a:extLst>
            </p:cNvPr>
            <p:cNvSpPr txBox="1"/>
            <p:nvPr/>
          </p:nvSpPr>
          <p:spPr>
            <a:xfrm>
              <a:off x="3674333" y="28153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359FCD5-EF5C-AB4C-81B5-2027C26FE31F}"/>
                </a:ext>
              </a:extLst>
            </p:cNvPr>
            <p:cNvSpPr txBox="1"/>
            <p:nvPr/>
          </p:nvSpPr>
          <p:spPr>
            <a:xfrm>
              <a:off x="4254918" y="2809109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499E544-04E0-7994-9EBD-20DF8F04C6FE}"/>
                </a:ext>
              </a:extLst>
            </p:cNvPr>
            <p:cNvSpPr txBox="1"/>
            <p:nvPr/>
          </p:nvSpPr>
          <p:spPr>
            <a:xfrm>
              <a:off x="4876392" y="2809109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CB48EEE-D156-288C-737F-4D47306D4EBC}"/>
                </a:ext>
              </a:extLst>
            </p:cNvPr>
            <p:cNvSpPr txBox="1"/>
            <p:nvPr/>
          </p:nvSpPr>
          <p:spPr>
            <a:xfrm>
              <a:off x="5398137" y="2809109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EC9338A-2916-3138-99AB-557AE83AF98E}"/>
                </a:ext>
              </a:extLst>
            </p:cNvPr>
            <p:cNvSpPr txBox="1"/>
            <p:nvPr/>
          </p:nvSpPr>
          <p:spPr>
            <a:xfrm>
              <a:off x="5981138" y="2810051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747C5DC-8622-C283-13E3-99EC4014D2CA}"/>
                </a:ext>
              </a:extLst>
            </p:cNvPr>
            <p:cNvSpPr txBox="1"/>
            <p:nvPr/>
          </p:nvSpPr>
          <p:spPr>
            <a:xfrm>
              <a:off x="6547280" y="2815880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A086FDD-860F-A55C-5E87-9ADF9CA6F9CB}"/>
                </a:ext>
              </a:extLst>
            </p:cNvPr>
            <p:cNvSpPr txBox="1"/>
            <p:nvPr/>
          </p:nvSpPr>
          <p:spPr>
            <a:xfrm>
              <a:off x="8265142" y="2815880"/>
              <a:ext cx="40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5F9D4DC-FC35-B221-8668-8D9470EE9064}"/>
                </a:ext>
              </a:extLst>
            </p:cNvPr>
            <p:cNvSpPr txBox="1"/>
            <p:nvPr/>
          </p:nvSpPr>
          <p:spPr>
            <a:xfrm>
              <a:off x="7656488" y="2815880"/>
              <a:ext cx="450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10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EAA9C40-58CE-965B-2C81-61C5E4D579F1}"/>
                </a:ext>
              </a:extLst>
            </p:cNvPr>
            <p:cNvSpPr txBox="1"/>
            <p:nvPr/>
          </p:nvSpPr>
          <p:spPr>
            <a:xfrm>
              <a:off x="7132858" y="2818481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056B67B-2D39-2544-3C49-67DB63D96CA3}"/>
                </a:ext>
              </a:extLst>
            </p:cNvPr>
            <p:cNvSpPr/>
            <p:nvPr/>
          </p:nvSpPr>
          <p:spPr>
            <a:xfrm>
              <a:off x="8785294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‘!’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8C56EC5-6B9F-FFF9-6C20-ECCD25A2C21C}"/>
                </a:ext>
              </a:extLst>
            </p:cNvPr>
            <p:cNvSpPr/>
            <p:nvPr/>
          </p:nvSpPr>
          <p:spPr>
            <a:xfrm>
              <a:off x="9369247" y="2272140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‘\0’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0C0B477-6D79-C945-B06B-A7E5FD9535A6}"/>
                </a:ext>
              </a:extLst>
            </p:cNvPr>
            <p:cNvSpPr txBox="1"/>
            <p:nvPr/>
          </p:nvSpPr>
          <p:spPr>
            <a:xfrm>
              <a:off x="8867580" y="2806170"/>
              <a:ext cx="428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12</a:t>
              </a:r>
              <a:endParaRPr lang="zh-CN" altLang="en-US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8023B6-75CC-A653-F5F6-FD02B8087F04}"/>
                </a:ext>
              </a:extLst>
            </p:cNvPr>
            <p:cNvSpPr txBox="1"/>
            <p:nvPr/>
          </p:nvSpPr>
          <p:spPr>
            <a:xfrm>
              <a:off x="9420227" y="2806170"/>
              <a:ext cx="4280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13</a:t>
              </a:r>
              <a:endParaRPr lang="zh-CN" altLang="en-US" dirty="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48A2F537-0AC0-9FF5-F4B2-0BF38C3A5A0B}"/>
              </a:ext>
            </a:extLst>
          </p:cNvPr>
          <p:cNvSpPr txBox="1"/>
          <p:nvPr/>
        </p:nvSpPr>
        <p:spPr>
          <a:xfrm>
            <a:off x="2689294" y="3429000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str[] = “Hello, world!”;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const char *str = “Hello, world!”;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*p = str;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en-US" altLang="zh-CN" dirty="0">
                <a:latin typeface="Consolas" panose="020B0609020204030204" pitchFamily="49" charset="0"/>
              </a:rPr>
              <a:t>p</a:t>
            </a:r>
            <a:r>
              <a:rPr lang="zh-CN" altLang="en-US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618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491A3-FF62-DB15-A2A2-486D78A1E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Conversion between C and C++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17173-59E7-321C-709F-FEDAC1BBF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string to C-String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C-String to C++ string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5F61D-828F-2627-59CE-68E42BF4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90BED8-A255-5A4F-9C30-AF93E07F5212}"/>
              </a:ext>
            </a:extLst>
          </p:cNvPr>
          <p:cNvSpPr txBox="1"/>
          <p:nvPr/>
        </p:nvSpPr>
        <p:spPr>
          <a:xfrm>
            <a:off x="2321432" y="174734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string str = “</a:t>
            </a:r>
            <a:r>
              <a:rPr lang="en-US" altLang="zh-CN" dirty="0" err="1">
                <a:latin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</a:rPr>
              <a:t>”;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const char </a:t>
            </a:r>
            <a:r>
              <a:rPr lang="en-US" altLang="zh-CN" dirty="0">
                <a:latin typeface="Consolas" panose="020B0609020204030204" pitchFamily="49" charset="0"/>
              </a:rPr>
              <a:t>*s = </a:t>
            </a:r>
            <a:r>
              <a:rPr lang="en-US" altLang="zh-CN" dirty="0" err="1">
                <a:latin typeface="Consolas" panose="020B0609020204030204" pitchFamily="49" charset="0"/>
              </a:rPr>
              <a:t>str.c_str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C34E64-67A7-FE1B-E180-392471004E15}"/>
              </a:ext>
            </a:extLst>
          </p:cNvPr>
          <p:cNvSpPr txBox="1"/>
          <p:nvPr/>
        </p:nvSpPr>
        <p:spPr>
          <a:xfrm>
            <a:off x="2217683" y="501554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const char</a:t>
            </a:r>
            <a:r>
              <a:rPr lang="zh-CN" altLang="en-US" dirty="0">
                <a:latin typeface="Consolas" panose="020B0609020204030204" pitchFamily="49" charset="0"/>
              </a:rPr>
              <a:t>* s = "abc";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str = s;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cout &lt;&lt; str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79548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5696B-BBBE-1BC0-5BD5-4E5D4459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Functions for C-Strings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C46FE-915A-0E6B-E761-3CA54BDE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Functions for Manipulation in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cstring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: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5D11A0-CDAF-692C-B4F8-C617AAD3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graphicFrame>
        <p:nvGraphicFramePr>
          <p:cNvPr id="35" name="Group 2">
            <a:extLst>
              <a:ext uri="{FF2B5EF4-FFF2-40B4-BE49-F238E27FC236}">
                <a16:creationId xmlns:a16="http://schemas.microsoft.com/office/drawing/2014/main" id="{5E714C1D-88DF-A2AB-FFAD-7BA3CB01A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6859"/>
              </p:ext>
            </p:extLst>
          </p:nvPr>
        </p:nvGraphicFramePr>
        <p:xfrm>
          <a:off x="1192953" y="2173148"/>
          <a:ext cx="10368426" cy="3579768"/>
        </p:xfrm>
        <a:graphic>
          <a:graphicData uri="http://schemas.openxmlformats.org/drawingml/2006/table">
            <a:tbl>
              <a:tblPr/>
              <a:tblGrid>
                <a:gridCol w="2299243">
                  <a:extLst>
                    <a:ext uri="{9D8B030D-6E8A-4147-A177-3AD203B41FA5}">
                      <a16:colId xmlns:a16="http://schemas.microsoft.com/office/drawing/2014/main" val="161643429"/>
                    </a:ext>
                  </a:extLst>
                </a:gridCol>
                <a:gridCol w="8069183">
                  <a:extLst>
                    <a:ext uri="{9D8B030D-6E8A-4147-A177-3AD203B41FA5}">
                      <a16:colId xmlns:a16="http://schemas.microsoft.com/office/drawing/2014/main" val="3798886074"/>
                    </a:ext>
                  </a:extLst>
                </a:gridCol>
              </a:tblGrid>
              <a:tr h="2867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Function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Effect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603403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strcpy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Copy the string in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dst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660202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strcat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dst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Append the string in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src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dst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621132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strlen(s)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Return the length of the string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585438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strcmp(s1, s2)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Compare s1 and s2, return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+/0/- if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s1 &gt; s2 / s1=s1 / s1&lt;s2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275841"/>
                  </a:ext>
                </a:extLst>
              </a:tr>
              <a:tr h="28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strstr(s1, s2)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Find s2 in s1 and return a pointer to the first occurrence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182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38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10C2F-F400-74BA-379F-473604EC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Manipulating C-Strings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AB4F7-F685-E73C-2FDE-C6A80326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C-Strings can be manipulated like arrays</a:t>
            </a:r>
          </a:p>
          <a:p>
            <a:r>
              <a:rPr lang="en-US" altLang="zh-CN" dirty="0"/>
              <a:t>Note to preserve the ending </a:t>
            </a:r>
            <a:r>
              <a:rPr lang="en-US" altLang="zh-CN" dirty="0">
                <a:latin typeface="Consolas" panose="020B0609020204030204" pitchFamily="49" charset="0"/>
              </a:rPr>
              <a:t>‘\0’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979618-5A82-231A-EE30-967DBDFF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DC6FDE-4531-FC95-E867-35C844A58147}"/>
              </a:ext>
            </a:extLst>
          </p:cNvPr>
          <p:cNvSpPr txBox="1"/>
          <p:nvPr/>
        </p:nvSpPr>
        <p:spPr>
          <a:xfrm>
            <a:off x="2956420" y="2116572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string copy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strcpy(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*dest,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*src)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(*src !=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*dest++ = *src++;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*dest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str[] = "I feel good";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buf[80];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strcpy(buf, str);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buf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8893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735B0-8837-6910-D1AD-1EBC05F6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Reverse 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76E1D-0131-439A-A0B3-789E790E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4113A9-3F0C-CA49-DBCE-C4669A48A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5AC17AE-89A5-13E9-6B05-C6420DE73B07}"/>
              </a:ext>
            </a:extLst>
          </p:cNvPr>
          <p:cNvSpPr txBox="1"/>
          <p:nvPr/>
        </p:nvSpPr>
        <p:spPr>
          <a:xfrm>
            <a:off x="950053" y="1555036"/>
            <a:ext cx="609460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reverse_string(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*str)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*head = str;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(*head ==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*tail = str;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(*(tail+1) !=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tail++;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(head &lt; tail)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swap(*head, *tail);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head++;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tail--;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D3C39D-A1D7-4086-5451-AE7F1EA2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278" y="2612983"/>
            <a:ext cx="4724643" cy="16320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163B75-C8A6-17A5-700A-A0E48B7A3A17}"/>
              </a:ext>
            </a:extLst>
          </p:cNvPr>
          <p:cNvSpPr txBox="1"/>
          <p:nvPr/>
        </p:nvSpPr>
        <p:spPr>
          <a:xfrm>
            <a:off x="6731968" y="4552257"/>
            <a:ext cx="4051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Reverse of “hello, world!"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918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4FD2D-4601-CAF7-F882-D35ED6A8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1AD53-16DF-6B11-8891-FC08EA8F1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the following functions</a:t>
            </a:r>
          </a:p>
          <a:p>
            <a:pPr lvl="1"/>
            <a:r>
              <a:rPr lang="en-US" altLang="zh-CN" dirty="0"/>
              <a:t>Find a sub string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Erase a sub string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Split a sentence into an array of strings (pointers to words)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56800-7833-966F-B3F7-EA368ABF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DD517F-877F-B3F3-BCBB-CC6EAA692541}"/>
              </a:ext>
            </a:extLst>
          </p:cNvPr>
          <p:cNvSpPr txBox="1"/>
          <p:nvPr/>
        </p:nvSpPr>
        <p:spPr>
          <a:xfrm>
            <a:off x="2514600" y="20941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char *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find_str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(char *str, char *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substr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41050C-7502-4506-5BAD-5D28CCEB7015}"/>
              </a:ext>
            </a:extLst>
          </p:cNvPr>
          <p:cNvSpPr txBox="1"/>
          <p:nvPr/>
        </p:nvSpPr>
        <p:spPr>
          <a:xfrm>
            <a:off x="2514600" y="30564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erase_str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(char *str, char *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substr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B53C3A6-3225-73B2-9835-8D5AE334C665}"/>
              </a:ext>
            </a:extLst>
          </p:cNvPr>
          <p:cNvSpPr txBox="1"/>
          <p:nvPr/>
        </p:nvSpPr>
        <p:spPr>
          <a:xfrm>
            <a:off x="2514600" y="4133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solidFill>
                  <a:srgbClr val="00B0F0"/>
                </a:solidFill>
                <a:latin typeface="Consolas" panose="020B0609020204030204" pitchFamily="49" charset="0"/>
              </a:rPr>
              <a:t>split_str</a:t>
            </a:r>
            <a:r>
              <a:rPr lang="en-US" altLang="zh-CN" dirty="0">
                <a:solidFill>
                  <a:srgbClr val="00B0F0"/>
                </a:solidFill>
                <a:latin typeface="Consolas" panose="020B0609020204030204" pitchFamily="49" charset="0"/>
              </a:rPr>
              <a:t>(char *str, char **words, int n)</a:t>
            </a:r>
          </a:p>
        </p:txBody>
      </p:sp>
    </p:spTree>
    <p:extLst>
      <p:ext uri="{BB962C8B-B14F-4D97-AF65-F5344CB8AC3E}">
        <p14:creationId xmlns:p14="http://schemas.microsoft.com/office/powerpoint/2010/main" val="317052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3460F-E4A3-C477-1463-8998D5D2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Error: Buffer Overflow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016AB-2722-D8E1-FD92-FD3B0C934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Be careful of overwriting beyond the end of C-style strings when copying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 what happens if you execute the above code?</a:t>
            </a:r>
          </a:p>
          <a:p>
            <a:r>
              <a:rPr lang="en-US" altLang="zh-CN" b="1" dirty="0"/>
              <a:t>A</a:t>
            </a:r>
            <a:r>
              <a:rPr lang="en-US" altLang="zh-CN" dirty="0"/>
              <a:t>: Run-time error. In practice, much worse can happen. See: </a:t>
            </a:r>
          </a:p>
          <a:p>
            <a:pPr lvl="2"/>
            <a:r>
              <a:rPr lang="en-US" altLang="zh-CN" i="1" dirty="0"/>
              <a:t>https://www.eecs.umich.edu/courses/eecs588/static/stack_smashing.pdf</a:t>
            </a:r>
            <a:endParaRPr lang="zh-CN" altLang="en-US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9C2B05-A525-7B83-7C88-892257014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D4B316-E64E-D54D-F68C-EC0E2DBF5A7C}"/>
              </a:ext>
            </a:extLst>
          </p:cNvPr>
          <p:cNvSpPr txBox="1"/>
          <p:nvPr/>
        </p:nvSpPr>
        <p:spPr>
          <a:xfrm>
            <a:off x="2929855" y="166777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 of buffer overflow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 = 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dst[10];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str[] = "beauty is only skin deep";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strcpy(dst, str);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a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9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09775" y="3037630"/>
            <a:ext cx="8029575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Command Line Arguments</a:t>
            </a:r>
          </a:p>
        </p:txBody>
      </p:sp>
    </p:spTree>
    <p:extLst>
      <p:ext uri="{BB962C8B-B14F-4D97-AF65-F5344CB8AC3E}">
        <p14:creationId xmlns:p14="http://schemas.microsoft.com/office/powerpoint/2010/main" val="92346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42836</TotalTime>
  <Words>9069</Words>
  <Application>Microsoft Office PowerPoint</Application>
  <PresentationFormat>宽屏</PresentationFormat>
  <Paragraphs>2342</Paragraphs>
  <Slides>108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17" baseType="lpstr">
      <vt:lpstr>Bookmania</vt:lpstr>
      <vt:lpstr>等线</vt:lpstr>
      <vt:lpstr>黑体</vt:lpstr>
      <vt:lpstr>Arial</vt:lpstr>
      <vt:lpstr>Arial Black</vt:lpstr>
      <vt:lpstr>Cambria Math</vt:lpstr>
      <vt:lpstr>Consolas</vt:lpstr>
      <vt:lpstr>Times New Roman</vt:lpstr>
      <vt:lpstr>CompCertELF5</vt:lpstr>
      <vt:lpstr>Principles and Methods of Program Design  Lecture 7: Pointers &amp; Arrays</vt:lpstr>
      <vt:lpstr>Road Map</vt:lpstr>
      <vt:lpstr>Last Time</vt:lpstr>
      <vt:lpstr>This Time</vt:lpstr>
      <vt:lpstr>PowerPoint 演示文稿</vt:lpstr>
      <vt:lpstr>What Memory Looks Like?</vt:lpstr>
      <vt:lpstr>Memory Layout</vt:lpstr>
      <vt:lpstr>Abstraction of Memory</vt:lpstr>
      <vt:lpstr>PowerPoint 演示文稿</vt:lpstr>
      <vt:lpstr>Motivation</vt:lpstr>
      <vt:lpstr>L-value/R-value Expressions</vt:lpstr>
      <vt:lpstr>Composition of Expression</vt:lpstr>
      <vt:lpstr>Another Example</vt:lpstr>
      <vt:lpstr>L/R-Values and Expressions</vt:lpstr>
      <vt:lpstr>L-Values</vt:lpstr>
      <vt:lpstr>R-Values</vt:lpstr>
      <vt:lpstr>Evaluating Expressions</vt:lpstr>
      <vt:lpstr>Variable Definitions Revisited </vt:lpstr>
      <vt:lpstr>Memory States and Environments</vt:lpstr>
      <vt:lpstr>C++ Abstract Machine</vt:lpstr>
      <vt:lpstr>PowerPoint 演示文稿</vt:lpstr>
      <vt:lpstr>Summary of Common Expressions</vt:lpstr>
      <vt:lpstr>L-value Expressions</vt:lpstr>
      <vt:lpstr>Variable Expressions</vt:lpstr>
      <vt:lpstr>R-value Expressions</vt:lpstr>
      <vt:lpstr>L/R-values Positions</vt:lpstr>
      <vt:lpstr>L-value Positions</vt:lpstr>
      <vt:lpstr>R-value Positions</vt:lpstr>
      <vt:lpstr>R-value Positions</vt:lpstr>
      <vt:lpstr>Implicit Conversion of L-values into R-values</vt:lpstr>
      <vt:lpstr>Key Points</vt:lpstr>
      <vt:lpstr>PowerPoint 演示文稿</vt:lpstr>
      <vt:lpstr>Evaluation of Assignments</vt:lpstr>
      <vt:lpstr>Assignment Revisited</vt:lpstr>
      <vt:lpstr>Other Forms</vt:lpstr>
      <vt:lpstr>++ Operators</vt:lpstr>
      <vt:lpstr>PowerPoint 演示文稿</vt:lpstr>
      <vt:lpstr>References and Evaluation</vt:lpstr>
      <vt:lpstr>Evolution of Memory States and Environments</vt:lpstr>
      <vt:lpstr>Evolution of Environments with References</vt:lpstr>
      <vt:lpstr>PowerPoint 演示文稿</vt:lpstr>
      <vt:lpstr>Pointers</vt:lpstr>
      <vt:lpstr>Pointer Variables</vt:lpstr>
      <vt:lpstr>Examples</vt:lpstr>
      <vt:lpstr>Why We Need Pointers?</vt:lpstr>
      <vt:lpstr>Expressions for Manipulating Pointers</vt:lpstr>
      <vt:lpstr>Address-of Operator</vt:lpstr>
      <vt:lpstr>Address-of References</vt:lpstr>
      <vt:lpstr>Exercises</vt:lpstr>
      <vt:lpstr>Dereference Operator</vt:lpstr>
      <vt:lpstr>Implicit Conversion in Dereferencing</vt:lpstr>
      <vt:lpstr>Pointer Variables as Containers</vt:lpstr>
      <vt:lpstr>Why Need Pointer Containers?</vt:lpstr>
      <vt:lpstr>Dereferencing References</vt:lpstr>
      <vt:lpstr>References to Pointer Variables</vt:lpstr>
      <vt:lpstr>Pointers of Pointers</vt:lpstr>
      <vt:lpstr>Example</vt:lpstr>
      <vt:lpstr>Const Pointer</vt:lpstr>
      <vt:lpstr>Exercise</vt:lpstr>
      <vt:lpstr>Pointers as Function Parameters</vt:lpstr>
      <vt:lpstr>Invalid Pointers</vt:lpstr>
      <vt:lpstr>Common Errors: Use of Invalid Pointers</vt:lpstr>
      <vt:lpstr>NULL Pointer</vt:lpstr>
      <vt:lpstr>NULL Pointer was a Mistake</vt:lpstr>
      <vt:lpstr>PowerPoint 演示文稿</vt:lpstr>
      <vt:lpstr>Comparison</vt:lpstr>
      <vt:lpstr>When to use which</vt:lpstr>
      <vt:lpstr>PowerPoint 演示文稿</vt:lpstr>
      <vt:lpstr>Arrays</vt:lpstr>
      <vt:lpstr>Initialization and Assignment</vt:lpstr>
      <vt:lpstr>Arrays and Their Elements are L-values</vt:lpstr>
      <vt:lpstr>Example: Bubble Sort</vt:lpstr>
      <vt:lpstr>PowerPoint 演示文稿</vt:lpstr>
      <vt:lpstr>Decay to Pointers</vt:lpstr>
      <vt:lpstr>Pointer Arithmetic</vt:lpstr>
      <vt:lpstr>Pointer Arithmetic on Arrays</vt:lpstr>
      <vt:lpstr>Navigate Arrays with Pointer Variables</vt:lpstr>
      <vt:lpstr>Essence of the Indexing Operator</vt:lpstr>
      <vt:lpstr>Navigate Arrays with Pointer Variables</vt:lpstr>
      <vt:lpstr>Compare Pointers</vt:lpstr>
      <vt:lpstr>Pointer Arithemtic</vt:lpstr>
      <vt:lpstr>Distances between Pointers</vt:lpstr>
      <vt:lpstr>Pointer Arithmetic</vt:lpstr>
      <vt:lpstr>Bubble Sort using Pointers</vt:lpstr>
      <vt:lpstr>Arrays and Pointer Variables are Different</vt:lpstr>
      <vt:lpstr>Common Error: Out-of-Bound Access</vt:lpstr>
      <vt:lpstr>PowerPoint 演示文稿</vt:lpstr>
      <vt:lpstr>Arrays as Function Parameters</vt:lpstr>
      <vt:lpstr>Example: Bubble Sort Function</vt:lpstr>
      <vt:lpstr>Exercise</vt:lpstr>
      <vt:lpstr>PowerPoint 演示文稿</vt:lpstr>
      <vt:lpstr>C-Style Strings</vt:lpstr>
      <vt:lpstr>Conversion between C and C++ strings</vt:lpstr>
      <vt:lpstr>Functions for C-Strings</vt:lpstr>
      <vt:lpstr>Manipulating C-Strings </vt:lpstr>
      <vt:lpstr>Example: Reverse String</vt:lpstr>
      <vt:lpstr>Exercises</vt:lpstr>
      <vt:lpstr>Common Error: Buffer Overflow</vt:lpstr>
      <vt:lpstr>PowerPoint 演示文稿</vt:lpstr>
      <vt:lpstr>Full Declaration of main</vt:lpstr>
      <vt:lpstr>Example</vt:lpstr>
      <vt:lpstr>Process Arguments</vt:lpstr>
      <vt:lpstr>Exercise</vt:lpstr>
      <vt:lpstr>PowerPoint 演示文稿</vt:lpstr>
      <vt:lpstr>L/R-Values and Expressions</vt:lpstr>
      <vt:lpstr>Implicit Conversion of L-values into R-values</vt:lpstr>
      <vt:lpstr>Formation of Common Expressions</vt:lpstr>
      <vt:lpstr>Formation of Common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Yuting Wang</cp:lastModifiedBy>
  <cp:revision>3800</cp:revision>
  <dcterms:created xsi:type="dcterms:W3CDTF">2021-06-01T02:26:55Z</dcterms:created>
  <dcterms:modified xsi:type="dcterms:W3CDTF">2025-04-27T09:18:52Z</dcterms:modified>
</cp:coreProperties>
</file>