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3"/>
  </p:notesMasterIdLst>
  <p:sldIdLst>
    <p:sldId id="290" r:id="rId2"/>
    <p:sldId id="288" r:id="rId3"/>
    <p:sldId id="273" r:id="rId4"/>
    <p:sldId id="289" r:id="rId5"/>
    <p:sldId id="354" r:id="rId6"/>
    <p:sldId id="292" r:id="rId7"/>
    <p:sldId id="291" r:id="rId8"/>
    <p:sldId id="358" r:id="rId9"/>
    <p:sldId id="293" r:id="rId10"/>
    <p:sldId id="355" r:id="rId11"/>
    <p:sldId id="298" r:id="rId12"/>
    <p:sldId id="300" r:id="rId13"/>
    <p:sldId id="319" r:id="rId14"/>
    <p:sldId id="357" r:id="rId15"/>
    <p:sldId id="320" r:id="rId16"/>
    <p:sldId id="321" r:id="rId17"/>
    <p:sldId id="322" r:id="rId18"/>
    <p:sldId id="294" r:id="rId19"/>
    <p:sldId id="323" r:id="rId20"/>
    <p:sldId id="296" r:id="rId21"/>
    <p:sldId id="295" r:id="rId22"/>
    <p:sldId id="359" r:id="rId23"/>
    <p:sldId id="324" r:id="rId24"/>
    <p:sldId id="325" r:id="rId25"/>
    <p:sldId id="297" r:id="rId26"/>
    <p:sldId id="326" r:id="rId27"/>
    <p:sldId id="356" r:id="rId28"/>
    <p:sldId id="327" r:id="rId29"/>
    <p:sldId id="328" r:id="rId30"/>
    <p:sldId id="329" r:id="rId31"/>
    <p:sldId id="336" r:id="rId32"/>
    <p:sldId id="330" r:id="rId33"/>
    <p:sldId id="333" r:id="rId34"/>
    <p:sldId id="331" r:id="rId35"/>
    <p:sldId id="334" r:id="rId36"/>
    <p:sldId id="332" r:id="rId37"/>
    <p:sldId id="335" r:id="rId38"/>
    <p:sldId id="338" r:id="rId39"/>
    <p:sldId id="342" r:id="rId40"/>
    <p:sldId id="343" r:id="rId41"/>
    <p:sldId id="345" r:id="rId42"/>
    <p:sldId id="346" r:id="rId43"/>
    <p:sldId id="348" r:id="rId44"/>
    <p:sldId id="349" r:id="rId45"/>
    <p:sldId id="350" r:id="rId46"/>
    <p:sldId id="351" r:id="rId47"/>
    <p:sldId id="352" r:id="rId48"/>
    <p:sldId id="337" r:id="rId49"/>
    <p:sldId id="339" r:id="rId50"/>
    <p:sldId id="340" r:id="rId51"/>
    <p:sldId id="341" r:id="rId5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82" autoAdjust="0"/>
    <p:restoredTop sz="84548" autoAdjust="0"/>
  </p:normalViewPr>
  <p:slideViewPr>
    <p:cSldViewPr snapToGrid="0">
      <p:cViewPr varScale="1">
        <p:scale>
          <a:sx n="80" d="100"/>
          <a:sy n="80" d="100"/>
        </p:scale>
        <p:origin x="4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439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5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39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8BD75-41C0-DB03-C981-4C9218A72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67CC15-5FD8-5476-85E1-010830D27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210DB1-93BB-8991-8C2F-2C8FDEA5F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9835C0-5FEB-7036-EC5E-0B948642D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348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 real machines work? Initialize </a:t>
            </a:r>
            <a:r>
              <a:rPr lang="en-US" altLang="zh-CN" dirty="0">
                <a:sym typeface="Wingdings" panose="05000000000000000000" pitchFamily="2" charset="2"/>
              </a:rPr>
              <a:t> Run Instructions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How computing machines work? Initialize  Run Instructions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65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837E7-FC26-F3AA-F7AD-B792CF3D1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A77C794-21BE-EF44-B2EF-6F28BAC44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576ADF-29F4-1361-EF37-B8D98B7F1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64E4AA-6C19-1782-05FF-6CCB5F31A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679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69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0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66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2025/2/16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f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mailto:yuting.wang@sjtu.edu.cn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www.codeblocks.org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c.sjtu.edu.cn/courses/75883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D5582E-A9FF-4A31-8FAD-A4875AE2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1EE8E6-C723-47C2-A240-62D92F77E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Wechat</a:t>
            </a:r>
            <a:r>
              <a:rPr lang="en-US" altLang="zh-CN" dirty="0"/>
              <a:t> Group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8C3AC7-23FA-FCD5-E3E0-DA4022D7E1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171" y="1013851"/>
            <a:ext cx="3435658" cy="570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5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C4245-B886-1977-944D-77954E64D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5F991C-B18A-21F7-8850-5470891CB1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How to drive a car?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EB8629F6-FA5A-89A2-5226-4D6D08FDE6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dirty="0"/>
              <a:t>How to start a program?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5CC218-3397-4F87-F14F-8C2F9570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10E387-3B9E-D5A7-195E-4EE3E4B6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machine works?</a:t>
            </a:r>
            <a:endParaRPr lang="zh-CN" altLang="en-US" dirty="0"/>
          </a:p>
        </p:txBody>
      </p:sp>
      <p:pic>
        <p:nvPicPr>
          <p:cNvPr id="1026" name="Picture 2" descr="超详细的学开车步骤]新手学开车-百度经验">
            <a:extLst>
              <a:ext uri="{FF2B5EF4-FFF2-40B4-BE49-F238E27FC236}">
                <a16:creationId xmlns:a16="http://schemas.microsoft.com/office/drawing/2014/main" id="{80A37BEF-C266-61A1-18CA-D9A3529BF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0737"/>
            <a:ext cx="4758267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732CA1F-4418-31D9-F165-7BC96299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4" y="1985961"/>
            <a:ext cx="2886075" cy="288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8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6793B-7CDA-48C3-BD4B-074ACB2C1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Computing Machines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9D568-2802-41DA-97D4-2B8EB479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Von Neumann Machine works?</a:t>
            </a:r>
          </a:p>
          <a:p>
            <a:pPr lvl="1"/>
            <a:r>
              <a:rPr lang="en-US" altLang="zh-CN" dirty="0"/>
              <a:t>Load program </a:t>
            </a:r>
            <a:r>
              <a:rPr lang="en-US" altLang="zh-CN" b="1" dirty="0"/>
              <a:t>code</a:t>
            </a:r>
            <a:r>
              <a:rPr lang="en-US" altLang="zh-CN" dirty="0"/>
              <a:t> and </a:t>
            </a:r>
            <a:r>
              <a:rPr lang="en-US" altLang="zh-CN" b="1" dirty="0"/>
              <a:t>data</a:t>
            </a:r>
          </a:p>
          <a:p>
            <a:pPr lvl="1"/>
            <a:r>
              <a:rPr lang="en-US" altLang="zh-CN" dirty="0"/>
              <a:t>CPU </a:t>
            </a:r>
            <a:r>
              <a:rPr lang="en-US" altLang="zh-CN" b="1" dirty="0"/>
              <a:t>interprets</a:t>
            </a:r>
            <a:r>
              <a:rPr lang="en-US" altLang="zh-CN" dirty="0"/>
              <a:t> and </a:t>
            </a:r>
            <a:r>
              <a:rPr lang="en-US" altLang="zh-CN" b="1" dirty="0"/>
              <a:t>executes</a:t>
            </a:r>
            <a:r>
              <a:rPr lang="en-US" altLang="zh-CN" dirty="0"/>
              <a:t> the machine code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F5AE66-43E8-4071-8C47-3142A039E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6AD016-49D4-411B-B68E-B0F0DC67D8F4}"/>
              </a:ext>
            </a:extLst>
          </p:cNvPr>
          <p:cNvGrpSpPr/>
          <p:nvPr/>
        </p:nvGrpSpPr>
        <p:grpSpPr>
          <a:xfrm>
            <a:off x="4664964" y="2882548"/>
            <a:ext cx="2569464" cy="1207008"/>
            <a:chOff x="3877056" y="2322576"/>
            <a:chExt cx="4078224" cy="169164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F9F6B96-D539-4A6D-817B-5B956D0C5D0F}"/>
                </a:ext>
              </a:extLst>
            </p:cNvPr>
            <p:cNvSpPr/>
            <p:nvPr/>
          </p:nvSpPr>
          <p:spPr>
            <a:xfrm>
              <a:off x="3877056" y="2322576"/>
              <a:ext cx="2039112" cy="169164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Code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07AB3E6-3998-4E73-BA43-CA85BEEFD565}"/>
                </a:ext>
              </a:extLst>
            </p:cNvPr>
            <p:cNvSpPr/>
            <p:nvPr/>
          </p:nvSpPr>
          <p:spPr>
            <a:xfrm>
              <a:off x="5916168" y="2322576"/>
              <a:ext cx="2039112" cy="1691640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Data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AC83E852-B699-4D34-B174-E09B5D881006}"/>
              </a:ext>
            </a:extLst>
          </p:cNvPr>
          <p:cNvSpPr txBox="1"/>
          <p:nvPr/>
        </p:nvSpPr>
        <p:spPr>
          <a:xfrm>
            <a:off x="5307330" y="2323191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Memory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FCB277-8262-482C-9236-6C51C962B780}"/>
              </a:ext>
            </a:extLst>
          </p:cNvPr>
          <p:cNvSpPr/>
          <p:nvPr/>
        </p:nvSpPr>
        <p:spPr>
          <a:xfrm>
            <a:off x="5307330" y="5037484"/>
            <a:ext cx="1284732" cy="12070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CPU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EB88A10-502A-440B-A6A6-BFF4AD25FA05}"/>
              </a:ext>
            </a:extLst>
          </p:cNvPr>
          <p:cNvSpPr/>
          <p:nvPr/>
        </p:nvSpPr>
        <p:spPr>
          <a:xfrm>
            <a:off x="2036064" y="2882548"/>
            <a:ext cx="1284732" cy="12070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2494455-359D-4D60-A669-04F39DE55F74}"/>
              </a:ext>
            </a:extLst>
          </p:cNvPr>
          <p:cNvSpPr/>
          <p:nvPr/>
        </p:nvSpPr>
        <p:spPr>
          <a:xfrm>
            <a:off x="8845296" y="2882548"/>
            <a:ext cx="1284732" cy="120700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4FC998E-F8C0-4EFF-ADD2-C6E4EABF37E6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>
            <a:off x="3320796" y="3486052"/>
            <a:ext cx="134416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121AD0-807A-40B8-A563-444B38740AF9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7234428" y="3486052"/>
            <a:ext cx="1610868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B9D49A8C-EEBD-4D2D-9050-310C869AC87C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5018913" y="4377973"/>
            <a:ext cx="947928" cy="371094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41100FD0-BF54-440B-A0A1-E10E30E0E68D}"/>
              </a:ext>
            </a:extLst>
          </p:cNvPr>
          <p:cNvCxnSpPr>
            <a:cxnSpLocks/>
            <a:endCxn id="6" idx="2"/>
          </p:cNvCxnSpPr>
          <p:nvPr/>
        </p:nvCxnSpPr>
        <p:spPr>
          <a:xfrm rot="5400000" flipH="1" flipV="1">
            <a:off x="5932551" y="4377973"/>
            <a:ext cx="947928" cy="371094"/>
          </a:xfrm>
          <a:prstGeom prst="bentConnector3">
            <a:avLst>
              <a:gd name="adj1" fmla="val 50000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1741B0D-0487-46DE-AC97-0B8981294AB0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>
            <a:off x="2678430" y="4089556"/>
            <a:ext cx="2628900" cy="1551432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2201B43-0ACD-422F-86D6-0FD91F65B45E}"/>
              </a:ext>
            </a:extLst>
          </p:cNvPr>
          <p:cNvCxnSpPr>
            <a:cxnSpLocks/>
            <a:stCxn id="9" idx="3"/>
            <a:endCxn id="11" idx="2"/>
          </p:cNvCxnSpPr>
          <p:nvPr/>
        </p:nvCxnSpPr>
        <p:spPr>
          <a:xfrm flipV="1">
            <a:off x="6592062" y="4089556"/>
            <a:ext cx="2895600" cy="1551432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4279C64A-61A0-47DC-9505-5AD36E5B0573}"/>
              </a:ext>
            </a:extLst>
          </p:cNvPr>
          <p:cNvSpPr txBox="1"/>
          <p:nvPr/>
        </p:nvSpPr>
        <p:spPr>
          <a:xfrm>
            <a:off x="4014406" y="434157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Interpret</a:t>
            </a:r>
            <a:endParaRPr lang="zh-CN" altLang="en-US" sz="24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6CB4054-15AA-4915-B90B-3878E036FD27}"/>
              </a:ext>
            </a:extLst>
          </p:cNvPr>
          <p:cNvSpPr txBox="1"/>
          <p:nvPr/>
        </p:nvSpPr>
        <p:spPr>
          <a:xfrm>
            <a:off x="6724270" y="4363464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Execute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7408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A483E-C573-4C3A-88B2-7EFB6D5F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Code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04DB95-385D-4559-87E0-1B2B883BF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Code is a finite list of </a:t>
            </a:r>
            <a:r>
              <a:rPr lang="en-US" altLang="zh-CN" b="1" dirty="0"/>
              <a:t>instructions</a:t>
            </a:r>
          </a:p>
          <a:p>
            <a:r>
              <a:rPr lang="en-US" altLang="zh-CN" dirty="0"/>
              <a:t>A pointer to the current instruction (Program Counter)</a:t>
            </a:r>
          </a:p>
          <a:p>
            <a:r>
              <a:rPr lang="en-US" altLang="zh-CN" dirty="0"/>
              <a:t>Program executes by running the instructions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8978ED-F3AC-4DFC-98CE-EB2F7DD6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52E4E8-2AA4-4A9E-9549-307EF8E9137A}"/>
              </a:ext>
            </a:extLst>
          </p:cNvPr>
          <p:cNvSpPr/>
          <p:nvPr/>
        </p:nvSpPr>
        <p:spPr>
          <a:xfrm>
            <a:off x="4059936" y="3255264"/>
            <a:ext cx="2868168" cy="196596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1AD047-A9E6-49A1-8763-0138D79AAE98}"/>
              </a:ext>
            </a:extLst>
          </p:cNvPr>
          <p:cNvSpPr txBox="1"/>
          <p:nvPr/>
        </p:nvSpPr>
        <p:spPr>
          <a:xfrm>
            <a:off x="4171188" y="3377229"/>
            <a:ext cx="2645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1: read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2: read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3: add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altLang="zh-CN" dirty="0">
                <a:latin typeface="Consolas" panose="020B0609020204030204" pitchFamily="49" charset="0"/>
              </a:rPr>
              <a:t> and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altLang="zh-CN" dirty="0">
                <a:latin typeface="Consolas" panose="020B0609020204030204" pitchFamily="49" charset="0"/>
              </a:rPr>
              <a:t> to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4: compare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altLang="zh-CN" dirty="0">
                <a:latin typeface="Consolas" panose="020B0609020204030204" pitchFamily="49" charset="0"/>
              </a:rPr>
              <a:t> with 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5: if equal </a:t>
            </a:r>
            <a:r>
              <a:rPr lang="en-US" altLang="zh-CN" dirty="0" err="1">
                <a:latin typeface="Consolas" panose="020B0609020204030204" pitchFamily="49" charset="0"/>
              </a:rPr>
              <a:t>goto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6: halt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6F77A84-68C0-4012-8AFA-6110040BDCAC}"/>
              </a:ext>
            </a:extLst>
          </p:cNvPr>
          <p:cNvSpPr txBox="1"/>
          <p:nvPr/>
        </p:nvSpPr>
        <p:spPr>
          <a:xfrm>
            <a:off x="5033772" y="2794172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Code</a:t>
            </a:r>
            <a:endParaRPr lang="zh-CN" altLang="en-US" sz="2400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5D0CFF8-6C20-451F-A509-DE512279D0BB}"/>
              </a:ext>
            </a:extLst>
          </p:cNvPr>
          <p:cNvGrpSpPr/>
          <p:nvPr/>
        </p:nvGrpSpPr>
        <p:grpSpPr>
          <a:xfrm>
            <a:off x="2822448" y="3339786"/>
            <a:ext cx="1155192" cy="400110"/>
            <a:chOff x="2822448" y="3339786"/>
            <a:chExt cx="1155192" cy="40011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850A12E-0057-4172-8750-A4FE6FD6CA05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A0857F3-10FB-4BD1-B9A6-6D07CB91C52D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190ADE37-111D-4E38-9E03-5DE593BDF390}"/>
              </a:ext>
            </a:extLst>
          </p:cNvPr>
          <p:cNvSpPr/>
          <p:nvPr/>
        </p:nvSpPr>
        <p:spPr>
          <a:xfrm>
            <a:off x="8554212" y="3660344"/>
            <a:ext cx="1284732" cy="6035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906AFA7-FC02-443B-B810-6766DDBF8768}"/>
              </a:ext>
            </a:extLst>
          </p:cNvPr>
          <p:cNvSpPr/>
          <p:nvPr/>
        </p:nvSpPr>
        <p:spPr>
          <a:xfrm>
            <a:off x="8554212" y="4263848"/>
            <a:ext cx="1284732" cy="6035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20AA568-D91C-4715-8695-6BB2AD1397ED}"/>
              </a:ext>
            </a:extLst>
          </p:cNvPr>
          <p:cNvSpPr/>
          <p:nvPr/>
        </p:nvSpPr>
        <p:spPr>
          <a:xfrm>
            <a:off x="8554212" y="2552776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6EE7145-9D0E-4766-87D3-071C822A8200}"/>
              </a:ext>
            </a:extLst>
          </p:cNvPr>
          <p:cNvSpPr/>
          <p:nvPr/>
        </p:nvSpPr>
        <p:spPr>
          <a:xfrm>
            <a:off x="8554212" y="5334711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C31ECE3-9CA4-44CD-B593-6C0819A0999B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>
            <a:off x="9196578" y="3194282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33654BE-071F-4CBF-9A56-F8712CFF6EA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9196578" y="4867352"/>
            <a:ext cx="0" cy="4673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E461DA48-F887-4AA0-92E3-D5223B76D38D}"/>
              </a:ext>
            </a:extLst>
          </p:cNvPr>
          <p:cNvSpPr/>
          <p:nvPr/>
        </p:nvSpPr>
        <p:spPr>
          <a:xfrm>
            <a:off x="7210425" y="4019550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D1DEAEF-BE38-4C43-9F1B-BBB1A1B17574}"/>
              </a:ext>
            </a:extLst>
          </p:cNvPr>
          <p:cNvSpPr txBox="1"/>
          <p:nvPr/>
        </p:nvSpPr>
        <p:spPr>
          <a:xfrm>
            <a:off x="7205091" y="3660344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Affects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8098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3.7037E-6 L -0.00105 0.0416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4167 L -0.00105 0.0838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838 L -0.00105 0.1240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2408 L -0.00105 0.16389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16389 L -0.00105 0.20649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4F06F9-E70E-450F-8A5B-3CD5D2941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9465DC-A3F5-4C53-A317-80C9C37A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 as State Transitions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C7CD610-F815-4F96-8158-1AA259390747}"/>
              </a:ext>
            </a:extLst>
          </p:cNvPr>
          <p:cNvSpPr/>
          <p:nvPr/>
        </p:nvSpPr>
        <p:spPr>
          <a:xfrm>
            <a:off x="2300097" y="3352999"/>
            <a:ext cx="1284732" cy="6035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B1F5A8A-52CD-44D8-A4D3-AB36A03E2110}"/>
              </a:ext>
            </a:extLst>
          </p:cNvPr>
          <p:cNvSpPr/>
          <p:nvPr/>
        </p:nvSpPr>
        <p:spPr>
          <a:xfrm>
            <a:off x="2300097" y="3956503"/>
            <a:ext cx="1284732" cy="6035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5844D34-DCAA-4621-9464-8D8915904987}"/>
              </a:ext>
            </a:extLst>
          </p:cNvPr>
          <p:cNvSpPr/>
          <p:nvPr/>
        </p:nvSpPr>
        <p:spPr>
          <a:xfrm>
            <a:off x="2300097" y="2245431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211D6D0-E6FF-45E9-A28E-5D396C09E344}"/>
              </a:ext>
            </a:extLst>
          </p:cNvPr>
          <p:cNvSpPr/>
          <p:nvPr/>
        </p:nvSpPr>
        <p:spPr>
          <a:xfrm>
            <a:off x="2300097" y="5027366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1F190B0-9A51-4011-9E65-5C4103406579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>
          <a:xfrm>
            <a:off x="2942463" y="2886937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1BF5649-ED32-4619-90C5-013DCE04470D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>
            <a:off x="2942463" y="4560007"/>
            <a:ext cx="0" cy="4673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F6305F1-5489-4ABC-984C-999E19725BD8}"/>
              </a:ext>
            </a:extLst>
          </p:cNvPr>
          <p:cNvSpPr txBox="1"/>
          <p:nvPr/>
        </p:nvSpPr>
        <p:spPr>
          <a:xfrm>
            <a:off x="2050923" y="1445050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Machine</a:t>
            </a:r>
          </a:p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State 1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6A172ACD-713C-4109-A770-60DB9CE7210E}"/>
              </a:ext>
            </a:extLst>
          </p:cNvPr>
          <p:cNvSpPr/>
          <p:nvPr/>
        </p:nvSpPr>
        <p:spPr>
          <a:xfrm>
            <a:off x="907923" y="3730577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E662B0A-3E73-4D62-83C7-9D471B045CBF}"/>
              </a:ext>
            </a:extLst>
          </p:cNvPr>
          <p:cNvSpPr txBox="1"/>
          <p:nvPr/>
        </p:nvSpPr>
        <p:spPr>
          <a:xfrm>
            <a:off x="838200" y="3373920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Initialize</a:t>
            </a:r>
            <a:endParaRPr lang="zh-CN" altLang="en-US" sz="2400" b="1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473F27D-FAD3-4DF1-B52F-244E0F24007B}"/>
              </a:ext>
            </a:extLst>
          </p:cNvPr>
          <p:cNvSpPr/>
          <p:nvPr/>
        </p:nvSpPr>
        <p:spPr>
          <a:xfrm>
            <a:off x="5545074" y="3350249"/>
            <a:ext cx="1284732" cy="6035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89E144A-0596-4602-B09C-AEB3B2DD80DF}"/>
              </a:ext>
            </a:extLst>
          </p:cNvPr>
          <p:cNvSpPr/>
          <p:nvPr/>
        </p:nvSpPr>
        <p:spPr>
          <a:xfrm>
            <a:off x="5545074" y="3953753"/>
            <a:ext cx="1284732" cy="6035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DAF9986-DBBE-42F3-90B7-979FCB65F255}"/>
              </a:ext>
            </a:extLst>
          </p:cNvPr>
          <p:cNvSpPr/>
          <p:nvPr/>
        </p:nvSpPr>
        <p:spPr>
          <a:xfrm>
            <a:off x="5545074" y="2242681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DA4A806-6A52-4C00-90E2-A0B4D14E5507}"/>
              </a:ext>
            </a:extLst>
          </p:cNvPr>
          <p:cNvSpPr/>
          <p:nvPr/>
        </p:nvSpPr>
        <p:spPr>
          <a:xfrm>
            <a:off x="5545074" y="5024616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78167B69-FBDE-43BB-8FC2-E2ED70BEF524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>
            <a:off x="6187440" y="2884187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1030D51-9384-454C-8105-4C3686B7810C}"/>
              </a:ext>
            </a:extLst>
          </p:cNvPr>
          <p:cNvCxnSpPr>
            <a:cxnSpLocks/>
            <a:stCxn id="38" idx="2"/>
            <a:endCxn id="40" idx="0"/>
          </p:cNvCxnSpPr>
          <p:nvPr/>
        </p:nvCxnSpPr>
        <p:spPr>
          <a:xfrm>
            <a:off x="6187440" y="4557257"/>
            <a:ext cx="0" cy="4673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B990C32-F172-4E7F-9D35-A9104DB84768}"/>
              </a:ext>
            </a:extLst>
          </p:cNvPr>
          <p:cNvSpPr txBox="1"/>
          <p:nvPr/>
        </p:nvSpPr>
        <p:spPr>
          <a:xfrm>
            <a:off x="5295900" y="1442300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Machine</a:t>
            </a:r>
          </a:p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State 2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A58B77C3-715A-40C2-81EC-226D8FB04566}"/>
              </a:ext>
            </a:extLst>
          </p:cNvPr>
          <p:cNvSpPr/>
          <p:nvPr/>
        </p:nvSpPr>
        <p:spPr>
          <a:xfrm>
            <a:off x="3903725" y="3730577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274DE1E-18E8-4165-90FC-4FC598E488C3}"/>
              </a:ext>
            </a:extLst>
          </p:cNvPr>
          <p:cNvSpPr txBox="1"/>
          <p:nvPr/>
        </p:nvSpPr>
        <p:spPr>
          <a:xfrm>
            <a:off x="3676651" y="3032954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Execute Next</a:t>
            </a:r>
          </a:p>
          <a:p>
            <a:pPr algn="ctr"/>
            <a:r>
              <a:rPr lang="en-US" altLang="zh-CN" sz="2000" b="1" dirty="0"/>
              <a:t>Instruction</a:t>
            </a:r>
            <a:endParaRPr lang="zh-CN" altLang="en-US" sz="2400" b="1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F260654-E0AF-4732-B89D-20827BCC7935}"/>
              </a:ext>
            </a:extLst>
          </p:cNvPr>
          <p:cNvSpPr/>
          <p:nvPr/>
        </p:nvSpPr>
        <p:spPr>
          <a:xfrm>
            <a:off x="8587359" y="3350249"/>
            <a:ext cx="1284732" cy="603504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E740B4A-907F-4DFF-9314-681C2F7C379A}"/>
              </a:ext>
            </a:extLst>
          </p:cNvPr>
          <p:cNvSpPr/>
          <p:nvPr/>
        </p:nvSpPr>
        <p:spPr>
          <a:xfrm>
            <a:off x="8587359" y="3953753"/>
            <a:ext cx="1284732" cy="60350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39BE478-E259-4257-B0DC-585C6B7ADDA2}"/>
              </a:ext>
            </a:extLst>
          </p:cNvPr>
          <p:cNvSpPr/>
          <p:nvPr/>
        </p:nvSpPr>
        <p:spPr>
          <a:xfrm>
            <a:off x="8587359" y="2242681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Input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0C55736-7D09-43D9-92FA-785D3B138A20}"/>
              </a:ext>
            </a:extLst>
          </p:cNvPr>
          <p:cNvSpPr/>
          <p:nvPr/>
        </p:nvSpPr>
        <p:spPr>
          <a:xfrm>
            <a:off x="8587359" y="5024616"/>
            <a:ext cx="128473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Output Devices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473F48EE-A201-48C7-9ED8-8402E787253B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>
          <a:xfrm>
            <a:off x="9229725" y="2884187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CBDC902-77B8-4304-85DF-75906B802E69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>
            <a:off x="9229725" y="4557257"/>
            <a:ext cx="0" cy="4673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4EB0871-E28B-48F7-85CB-CF0A7204EBE0}"/>
              </a:ext>
            </a:extLst>
          </p:cNvPr>
          <p:cNvSpPr txBox="1"/>
          <p:nvPr/>
        </p:nvSpPr>
        <p:spPr>
          <a:xfrm>
            <a:off x="8338185" y="1442300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Machine</a:t>
            </a:r>
          </a:p>
          <a:p>
            <a:pPr algn="ctr"/>
            <a:r>
              <a:rPr lang="en-US" altLang="zh-CN" sz="2000" dirty="0">
                <a:solidFill>
                  <a:srgbClr val="00B0F0"/>
                </a:solidFill>
              </a:rPr>
              <a:t>State 3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sp>
        <p:nvSpPr>
          <p:cNvPr id="53" name="箭头: 右 52">
            <a:extLst>
              <a:ext uri="{FF2B5EF4-FFF2-40B4-BE49-F238E27FC236}">
                <a16:creationId xmlns:a16="http://schemas.microsoft.com/office/drawing/2014/main" id="{A1BCF74E-E406-4DFA-8F2A-C8B69401725F}"/>
              </a:ext>
            </a:extLst>
          </p:cNvPr>
          <p:cNvSpPr/>
          <p:nvPr/>
        </p:nvSpPr>
        <p:spPr>
          <a:xfrm>
            <a:off x="7101077" y="3730577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6CEFBE6-3261-4F10-965C-513B500004FE}"/>
              </a:ext>
            </a:extLst>
          </p:cNvPr>
          <p:cNvSpPr txBox="1"/>
          <p:nvPr/>
        </p:nvSpPr>
        <p:spPr>
          <a:xfrm>
            <a:off x="6874003" y="3032954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Execute Next</a:t>
            </a:r>
          </a:p>
          <a:p>
            <a:pPr algn="ctr"/>
            <a:r>
              <a:rPr lang="en-US" altLang="zh-CN" sz="2000" b="1" dirty="0"/>
              <a:t>Instruction</a:t>
            </a:r>
            <a:endParaRPr lang="zh-CN" altLang="en-US" sz="2400" b="1" dirty="0"/>
          </a:p>
        </p:txBody>
      </p:sp>
      <p:sp>
        <p:nvSpPr>
          <p:cNvPr id="55" name="箭头: 右 54">
            <a:extLst>
              <a:ext uri="{FF2B5EF4-FFF2-40B4-BE49-F238E27FC236}">
                <a16:creationId xmlns:a16="http://schemas.microsoft.com/office/drawing/2014/main" id="{7357AB3C-7174-421A-B7CE-B11EE5F64FBF}"/>
              </a:ext>
            </a:extLst>
          </p:cNvPr>
          <p:cNvSpPr/>
          <p:nvPr/>
        </p:nvSpPr>
        <p:spPr>
          <a:xfrm>
            <a:off x="10073642" y="3717829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827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4" grpId="0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3" grpId="0"/>
      <p:bldP spid="44" grpId="0" animBg="1"/>
      <p:bldP spid="45" grpId="0"/>
      <p:bldP spid="46" grpId="0" animBg="1"/>
      <p:bldP spid="47" grpId="0" animBg="1"/>
      <p:bldP spid="48" grpId="0" animBg="1"/>
      <p:bldP spid="49" grpId="0" animBg="1"/>
      <p:bldP spid="52" grpId="0"/>
      <p:bldP spid="53" grpId="0" animBg="1"/>
      <p:bldP spid="54" grpId="0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06B3B-857A-0004-FFD2-018BD0895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45348-386E-FE51-9134-A7746720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 Programming Language?</a:t>
            </a:r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EED4CA73-55C4-F4FA-DDE7-6AD25901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programming language </a:t>
            </a:r>
            <a:r>
              <a:rPr lang="en-US" altLang="zh-CN"/>
              <a:t>is for writing </a:t>
            </a:r>
            <a:r>
              <a:rPr lang="en-US" altLang="zh-CN" dirty="0">
                <a:solidFill>
                  <a:srgbClr val="FF0000"/>
                </a:solidFill>
              </a:rPr>
              <a:t>instructions for computing machines</a:t>
            </a:r>
          </a:p>
          <a:p>
            <a:endParaRPr lang="en-US" altLang="zh-CN" dirty="0"/>
          </a:p>
          <a:p>
            <a:r>
              <a:rPr lang="en-US" altLang="zh-CN" dirty="0"/>
              <a:t>Instructions are also called</a:t>
            </a:r>
          </a:p>
          <a:p>
            <a:pPr lvl="1"/>
            <a:r>
              <a:rPr lang="en-US" altLang="zh-CN" dirty="0"/>
              <a:t>Programs</a:t>
            </a:r>
          </a:p>
          <a:p>
            <a:pPr lvl="1"/>
            <a:r>
              <a:rPr lang="en-US" altLang="zh-CN" dirty="0"/>
              <a:t>Code</a:t>
            </a:r>
          </a:p>
          <a:p>
            <a:pPr lvl="1"/>
            <a:r>
              <a:rPr lang="en-US" altLang="zh-CN" dirty="0"/>
              <a:t>Algorithms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Instructions are loaded into the machine when it is started</a:t>
            </a:r>
          </a:p>
          <a:p>
            <a:r>
              <a:rPr lang="en-US" altLang="zh-CN" dirty="0"/>
              <a:t>Execution continues by running the instructions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576DCC-F9EC-ECD0-1B81-E3CD99C9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4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62B65-2548-4316-A09E-AF94A144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Hierarchy of Programming Languages</a:t>
            </a:r>
            <a:endParaRPr lang="zh-CN" altLang="en-US" dirty="0"/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21EF1735-453D-49A4-A64A-DA3943F7E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programming language manipulates certain computing machines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5BA49C-660F-4695-9E85-EC8DECC6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75D6D0E-A817-4917-B245-A8FFF60E0FC2}"/>
              </a:ext>
            </a:extLst>
          </p:cNvPr>
          <p:cNvSpPr/>
          <p:nvPr/>
        </p:nvSpPr>
        <p:spPr>
          <a:xfrm>
            <a:off x="4932961" y="511684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Von Neumann</a:t>
            </a:r>
          </a:p>
          <a:p>
            <a:pPr algn="ctr"/>
            <a:r>
              <a:rPr lang="en-US" altLang="zh-CN" dirty="0"/>
              <a:t>Machine</a:t>
            </a:r>
          </a:p>
          <a:p>
            <a:pPr algn="ctr"/>
            <a:r>
              <a:rPr lang="en-US" altLang="zh-CN" dirty="0"/>
              <a:t>(Hardware)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74513B8-561F-4F6D-B953-AD3221C4A5E2}"/>
              </a:ext>
            </a:extLst>
          </p:cNvPr>
          <p:cNvSpPr/>
          <p:nvPr/>
        </p:nvSpPr>
        <p:spPr>
          <a:xfrm>
            <a:off x="1351561" y="3450928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Intermediate</a:t>
            </a:r>
          </a:p>
          <a:p>
            <a:pPr algn="ctr"/>
            <a:r>
              <a:rPr lang="en-US" altLang="zh-CN" dirty="0"/>
              <a:t>Languages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4B23A55-E20F-4D39-BC46-805EA4BAC57B}"/>
              </a:ext>
            </a:extLst>
          </p:cNvPr>
          <p:cNvSpPr/>
          <p:nvPr/>
        </p:nvSpPr>
        <p:spPr>
          <a:xfrm>
            <a:off x="1351561" y="176342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High-Level</a:t>
            </a:r>
          </a:p>
          <a:p>
            <a:pPr algn="ctr"/>
            <a:r>
              <a:rPr lang="en-US" altLang="zh-CN" dirty="0"/>
              <a:t>Programming</a:t>
            </a:r>
          </a:p>
          <a:p>
            <a:pPr algn="ctr"/>
            <a:r>
              <a:rPr lang="en-US" altLang="zh-CN" dirty="0"/>
              <a:t>Languages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660A373-39D8-4B50-A35B-A6E043B21CA2}"/>
              </a:ext>
            </a:extLst>
          </p:cNvPr>
          <p:cNvSpPr/>
          <p:nvPr/>
        </p:nvSpPr>
        <p:spPr>
          <a:xfrm>
            <a:off x="1351561" y="5116843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 Languages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01A53F1-08B6-401C-9B79-2BB2DCB0FB6F}"/>
              </a:ext>
            </a:extLst>
          </p:cNvPr>
          <p:cNvSpPr/>
          <p:nvPr/>
        </p:nvSpPr>
        <p:spPr>
          <a:xfrm>
            <a:off x="4932961" y="3450928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Intermediate-Level</a:t>
            </a:r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5E3A5EFA-D68A-4330-886D-1DCAEDDC0B53}"/>
              </a:ext>
            </a:extLst>
          </p:cNvPr>
          <p:cNvSpPr/>
          <p:nvPr/>
        </p:nvSpPr>
        <p:spPr>
          <a:xfrm>
            <a:off x="4932961" y="176342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Source-Level</a:t>
            </a:r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71BD017B-99E6-4046-862E-39DE0AEDFB98}"/>
              </a:ext>
            </a:extLst>
          </p:cNvPr>
          <p:cNvSpPr/>
          <p:nvPr/>
        </p:nvSpPr>
        <p:spPr>
          <a:xfrm>
            <a:off x="3782190" y="2126728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0D256A8-3D53-4C89-A847-CD08FE3F092D}"/>
              </a:ext>
            </a:extLst>
          </p:cNvPr>
          <p:cNvSpPr txBox="1"/>
          <p:nvPr/>
        </p:nvSpPr>
        <p:spPr>
          <a:xfrm>
            <a:off x="3782190" y="180284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6BEDBF2-11FB-4D87-A3DE-550AC3183C45}"/>
              </a:ext>
            </a:extLst>
          </p:cNvPr>
          <p:cNvSpPr/>
          <p:nvPr/>
        </p:nvSpPr>
        <p:spPr>
          <a:xfrm>
            <a:off x="3782190" y="3847488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257BC04-8BC2-4C97-A9EC-5A473C2A60BD}"/>
              </a:ext>
            </a:extLst>
          </p:cNvPr>
          <p:cNvSpPr txBox="1"/>
          <p:nvPr/>
        </p:nvSpPr>
        <p:spPr>
          <a:xfrm>
            <a:off x="3782190" y="352360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4C0E27A8-9D57-4619-B0A5-DFD59949DDCC}"/>
              </a:ext>
            </a:extLst>
          </p:cNvPr>
          <p:cNvSpPr/>
          <p:nvPr/>
        </p:nvSpPr>
        <p:spPr>
          <a:xfrm>
            <a:off x="3782190" y="5455732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25667DB-E1CB-45F9-97C8-387446B81D75}"/>
              </a:ext>
            </a:extLst>
          </p:cNvPr>
          <p:cNvSpPr txBox="1"/>
          <p:nvPr/>
        </p:nvSpPr>
        <p:spPr>
          <a:xfrm>
            <a:off x="3782190" y="5131853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A4706F8-1DDD-4EFB-931C-C0CE9951F9D0}"/>
              </a:ext>
            </a:extLst>
          </p:cNvPr>
          <p:cNvSpPr txBox="1"/>
          <p:nvPr/>
        </p:nvSpPr>
        <p:spPr>
          <a:xfrm>
            <a:off x="1929387" y="6184870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Languages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51C3FE8-F5C4-4E6C-98DE-C112CCFE8860}"/>
              </a:ext>
            </a:extLst>
          </p:cNvPr>
          <p:cNvSpPr txBox="1"/>
          <p:nvPr/>
        </p:nvSpPr>
        <p:spPr>
          <a:xfrm>
            <a:off x="5440302" y="6193807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Machines</a:t>
            </a:r>
            <a:endParaRPr lang="zh-CN" altLang="en-US" sz="2400" b="1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B996D00-763B-470D-B331-FD59A9AE9FC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2532014" y="2757723"/>
            <a:ext cx="0" cy="69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84D883D-6930-4F93-89C2-900C54CB008E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6113414" y="2757723"/>
            <a:ext cx="0" cy="69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24F9973-4F62-4F13-A417-14F055B3FE5E}"/>
              </a:ext>
            </a:extLst>
          </p:cNvPr>
          <p:cNvCxnSpPr>
            <a:cxnSpLocks/>
            <a:stCxn id="16" idx="0"/>
            <a:endCxn id="20" idx="2"/>
          </p:cNvCxnSpPr>
          <p:nvPr/>
        </p:nvCxnSpPr>
        <p:spPr>
          <a:xfrm flipV="1">
            <a:off x="6113414" y="4445227"/>
            <a:ext cx="0" cy="671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874A881-5B37-4D7A-80F5-3F443BFA2509}"/>
              </a:ext>
            </a:extLst>
          </p:cNvPr>
          <p:cNvSpPr txBox="1"/>
          <p:nvPr/>
        </p:nvSpPr>
        <p:spPr>
          <a:xfrm>
            <a:off x="6229296" y="4604876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Abstraction</a:t>
            </a: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EB83606-F588-411A-87C4-B884B023FD4B}"/>
              </a:ext>
            </a:extLst>
          </p:cNvPr>
          <p:cNvSpPr txBox="1"/>
          <p:nvPr/>
        </p:nvSpPr>
        <p:spPr>
          <a:xfrm>
            <a:off x="6187918" y="2883914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Abstraction</a:t>
            </a:r>
            <a:endParaRPr lang="zh-CN" altLang="en-US" sz="2400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464FC24-6320-4CF3-BA40-BA3BC988B53C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>
            <a:off x="2532014" y="4445227"/>
            <a:ext cx="0" cy="671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1DD7EBE3-EB48-41AD-BBD8-B86986292390}"/>
              </a:ext>
            </a:extLst>
          </p:cNvPr>
          <p:cNvSpPr txBox="1"/>
          <p:nvPr/>
        </p:nvSpPr>
        <p:spPr>
          <a:xfrm>
            <a:off x="2610644" y="2911802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Compiles</a:t>
            </a:r>
            <a:endParaRPr lang="zh-CN" altLang="en-US" sz="24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6E39521-3860-4665-AB44-0884366DC7BF}"/>
              </a:ext>
            </a:extLst>
          </p:cNvPr>
          <p:cNvSpPr txBox="1"/>
          <p:nvPr/>
        </p:nvSpPr>
        <p:spPr>
          <a:xfrm>
            <a:off x="2532014" y="4580980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Compiles</a:t>
            </a:r>
            <a:endParaRPr lang="zh-CN" altLang="en-US" sz="2400" dirty="0"/>
          </a:p>
        </p:txBody>
      </p:sp>
      <p:sp>
        <p:nvSpPr>
          <p:cNvPr id="52" name="右大括号 51">
            <a:extLst>
              <a:ext uri="{FF2B5EF4-FFF2-40B4-BE49-F238E27FC236}">
                <a16:creationId xmlns:a16="http://schemas.microsoft.com/office/drawing/2014/main" id="{F6A66B1F-FF11-4F15-B6BB-CD6B4E77737E}"/>
              </a:ext>
            </a:extLst>
          </p:cNvPr>
          <p:cNvSpPr/>
          <p:nvPr/>
        </p:nvSpPr>
        <p:spPr>
          <a:xfrm>
            <a:off x="7826188" y="2273627"/>
            <a:ext cx="648132" cy="3541207"/>
          </a:xfrm>
          <a:prstGeom prst="rightBrace">
            <a:avLst>
              <a:gd name="adj1" fmla="val 7299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2ABA1B39-86C6-4994-BC1E-03E4B68CE788}"/>
              </a:ext>
            </a:extLst>
          </p:cNvPr>
          <p:cNvSpPr txBox="1"/>
          <p:nvPr/>
        </p:nvSpPr>
        <p:spPr>
          <a:xfrm>
            <a:off x="8610600" y="3551572"/>
            <a:ext cx="274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All of them have the Same Computational Power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998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/>
      <p:bldP spid="42" grpId="0"/>
      <p:bldP spid="43" grpId="0"/>
      <p:bldP spid="49" grpId="0"/>
      <p:bldP spid="50" grpId="0"/>
      <p:bldP spid="52" grpId="0" animBg="1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C07D23-9287-4AB1-B30C-45C96EDE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8D64CA-2EBD-448C-B9B1-88ED0013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20EB284-3B7D-44ED-8927-21958042FE1F}"/>
              </a:ext>
            </a:extLst>
          </p:cNvPr>
          <p:cNvSpPr/>
          <p:nvPr/>
        </p:nvSpPr>
        <p:spPr>
          <a:xfrm>
            <a:off x="5313961" y="4690280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X86/ARM/RISC-V</a:t>
            </a:r>
          </a:p>
          <a:p>
            <a:pPr algn="ctr"/>
            <a:r>
              <a:rPr lang="en-US" altLang="zh-CN" dirty="0"/>
              <a:t>(Hardware)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318D3C9-16A0-430A-87B3-1F3B22C63B00}"/>
              </a:ext>
            </a:extLst>
          </p:cNvPr>
          <p:cNvSpPr/>
          <p:nvPr/>
        </p:nvSpPr>
        <p:spPr>
          <a:xfrm>
            <a:off x="1732561" y="302436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LLVM</a:t>
            </a:r>
          </a:p>
          <a:p>
            <a:pPr algn="ctr"/>
            <a:r>
              <a:rPr lang="en-US" altLang="zh-CN" dirty="0"/>
              <a:t>Intermediate</a:t>
            </a:r>
          </a:p>
          <a:p>
            <a:pPr algn="ctr"/>
            <a:r>
              <a:rPr lang="en-US" altLang="zh-CN" dirty="0"/>
              <a:t>Representation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AD5AC88-702D-48FC-B3F1-4D9118814B7A}"/>
              </a:ext>
            </a:extLst>
          </p:cNvPr>
          <p:cNvSpPr/>
          <p:nvPr/>
        </p:nvSpPr>
        <p:spPr>
          <a:xfrm>
            <a:off x="1732561" y="1336860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03C9B20-3A92-4F6E-93F2-0814B4040F00}"/>
              </a:ext>
            </a:extLst>
          </p:cNvPr>
          <p:cNvSpPr/>
          <p:nvPr/>
        </p:nvSpPr>
        <p:spPr>
          <a:xfrm>
            <a:off x="1732561" y="4690279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 Language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1C518FD-AC30-4BDE-B8E4-9833EA141ACC}"/>
              </a:ext>
            </a:extLst>
          </p:cNvPr>
          <p:cNvSpPr/>
          <p:nvPr/>
        </p:nvSpPr>
        <p:spPr>
          <a:xfrm>
            <a:off x="5313961" y="3024364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LLVM</a:t>
            </a:r>
          </a:p>
          <a:p>
            <a:pPr algn="ctr"/>
            <a:r>
              <a:rPr lang="en-US" altLang="zh-CN" dirty="0"/>
              <a:t>Virtual Machine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5247902-1081-49FA-AABC-900A767E8B23}"/>
              </a:ext>
            </a:extLst>
          </p:cNvPr>
          <p:cNvSpPr/>
          <p:nvPr/>
        </p:nvSpPr>
        <p:spPr>
          <a:xfrm>
            <a:off x="5313961" y="1336860"/>
            <a:ext cx="2360906" cy="99429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C++</a:t>
            </a:r>
          </a:p>
          <a:p>
            <a:pPr algn="ctr"/>
            <a:r>
              <a:rPr lang="en-US" altLang="zh-CN" dirty="0"/>
              <a:t>Abstract Machine</a:t>
            </a:r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CEC09A5F-0052-4083-8F3C-5F4F4CC72474}"/>
              </a:ext>
            </a:extLst>
          </p:cNvPr>
          <p:cNvSpPr/>
          <p:nvPr/>
        </p:nvSpPr>
        <p:spPr>
          <a:xfrm>
            <a:off x="4163190" y="1700164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4C4882E-06EC-45BE-A061-C529915F5AC9}"/>
              </a:ext>
            </a:extLst>
          </p:cNvPr>
          <p:cNvSpPr txBox="1"/>
          <p:nvPr/>
        </p:nvSpPr>
        <p:spPr>
          <a:xfrm>
            <a:off x="4163190" y="1376285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BE1D2394-2036-46D7-8725-809FF41F0961}"/>
              </a:ext>
            </a:extLst>
          </p:cNvPr>
          <p:cNvSpPr/>
          <p:nvPr/>
        </p:nvSpPr>
        <p:spPr>
          <a:xfrm>
            <a:off x="4163190" y="3420924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59D388-ED9B-49F0-84D1-5FED7C15ED70}"/>
              </a:ext>
            </a:extLst>
          </p:cNvPr>
          <p:cNvSpPr txBox="1"/>
          <p:nvPr/>
        </p:nvSpPr>
        <p:spPr>
          <a:xfrm>
            <a:off x="4163190" y="3097045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7939604-876F-45EF-8B8B-6300B9E2C69C}"/>
              </a:ext>
            </a:extLst>
          </p:cNvPr>
          <p:cNvSpPr/>
          <p:nvPr/>
        </p:nvSpPr>
        <p:spPr>
          <a:xfrm>
            <a:off x="4163190" y="5029168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98393E-7DCE-4742-82F7-36D46D65AD2A}"/>
              </a:ext>
            </a:extLst>
          </p:cNvPr>
          <p:cNvSpPr txBox="1"/>
          <p:nvPr/>
        </p:nvSpPr>
        <p:spPr>
          <a:xfrm>
            <a:off x="4163190" y="4705289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Work on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378526-8B72-48F9-A1B8-E9710B74C28F}"/>
              </a:ext>
            </a:extLst>
          </p:cNvPr>
          <p:cNvSpPr txBox="1"/>
          <p:nvPr/>
        </p:nvSpPr>
        <p:spPr>
          <a:xfrm>
            <a:off x="2310387" y="5758306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Languages</a:t>
            </a:r>
            <a:endParaRPr lang="zh-CN" altLang="en-US" sz="2400" b="1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E767B44-7355-4E77-A511-12CA681294A7}"/>
              </a:ext>
            </a:extLst>
          </p:cNvPr>
          <p:cNvSpPr txBox="1"/>
          <p:nvPr/>
        </p:nvSpPr>
        <p:spPr>
          <a:xfrm>
            <a:off x="5821302" y="5767243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Machines</a:t>
            </a:r>
            <a:endParaRPr lang="zh-CN" altLang="en-US" sz="2400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4AEFD3D-A856-4E90-BD72-AE44D1ADFB98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2913014" y="2331159"/>
            <a:ext cx="0" cy="69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425B11C-526B-4FC0-8CF7-1FCFFBBC6ABB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6494414" y="2331159"/>
            <a:ext cx="0" cy="693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9D484A6-FC2E-40A6-894B-6606F5DE1455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flipV="1">
            <a:off x="6494414" y="4018663"/>
            <a:ext cx="0" cy="6716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38859DD-116D-4FF0-9F66-6E7A47136508}"/>
              </a:ext>
            </a:extLst>
          </p:cNvPr>
          <p:cNvSpPr txBox="1"/>
          <p:nvPr/>
        </p:nvSpPr>
        <p:spPr>
          <a:xfrm>
            <a:off x="6610296" y="4178312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Abstraction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4E05873-F4BC-438E-A841-A1B2DF3CDAC5}"/>
              </a:ext>
            </a:extLst>
          </p:cNvPr>
          <p:cNvSpPr txBox="1"/>
          <p:nvPr/>
        </p:nvSpPr>
        <p:spPr>
          <a:xfrm>
            <a:off x="6568918" y="2457350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Abstraction</a:t>
            </a:r>
            <a:endParaRPr lang="zh-CN" altLang="en-US" sz="2400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1695E7B-031D-4D78-A08C-5D34D90F521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913014" y="4018663"/>
            <a:ext cx="0" cy="671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CEFEB8A-F304-4365-B4A6-27AFAFCDE867}"/>
              </a:ext>
            </a:extLst>
          </p:cNvPr>
          <p:cNvSpPr txBox="1"/>
          <p:nvPr/>
        </p:nvSpPr>
        <p:spPr>
          <a:xfrm>
            <a:off x="3095852" y="2484951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Clang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F7D625D-43A4-4D08-8770-83D8E95B3484}"/>
              </a:ext>
            </a:extLst>
          </p:cNvPr>
          <p:cNvSpPr txBox="1"/>
          <p:nvPr/>
        </p:nvSpPr>
        <p:spPr>
          <a:xfrm>
            <a:off x="2913014" y="4154416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LLVM</a:t>
            </a:r>
            <a:endParaRPr lang="zh-CN" altLang="en-US" sz="2400" dirty="0"/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DE85D7CF-7628-4DC5-A637-77D67987B179}"/>
              </a:ext>
            </a:extLst>
          </p:cNvPr>
          <p:cNvSpPr/>
          <p:nvPr/>
        </p:nvSpPr>
        <p:spPr>
          <a:xfrm>
            <a:off x="8207188" y="1847063"/>
            <a:ext cx="648132" cy="3541207"/>
          </a:xfrm>
          <a:prstGeom prst="rightBrace">
            <a:avLst>
              <a:gd name="adj1" fmla="val 72996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CD9A0B0-C318-470D-BE0E-8C1B9948C4E3}"/>
              </a:ext>
            </a:extLst>
          </p:cNvPr>
          <p:cNvSpPr txBox="1"/>
          <p:nvPr/>
        </p:nvSpPr>
        <p:spPr>
          <a:xfrm>
            <a:off x="8991600" y="3125008"/>
            <a:ext cx="2743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All of them have the Same Computational Power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787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/>
      <p:bldP spid="13" grpId="0" animBg="1"/>
      <p:bldP spid="14" grpId="0"/>
      <p:bldP spid="22" grpId="0"/>
      <p:bldP spid="23" grpId="0"/>
      <p:bldP spid="25" grpId="0"/>
      <p:bldP spid="26" grpId="0"/>
      <p:bldP spid="27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D93AF5A-BE0C-4A4A-A0C7-972667097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High-Level Programming Languages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DCE468B-DC2B-4AB7-ABC5-33F5282DD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work with high-level programming languages (C++)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Why use C++?</a:t>
            </a:r>
          </a:p>
          <a:p>
            <a:pPr lvl="1"/>
            <a:r>
              <a:rPr lang="en-US" altLang="zh-CN" dirty="0"/>
              <a:t>Closer to natural languages                 (Simple)</a:t>
            </a:r>
          </a:p>
          <a:p>
            <a:pPr lvl="1"/>
            <a:r>
              <a:rPr lang="en-US" altLang="zh-CN" dirty="0"/>
              <a:t>No ambiguity                                        (Precise)</a:t>
            </a:r>
          </a:p>
          <a:p>
            <a:pPr lvl="1"/>
            <a:r>
              <a:rPr lang="en-US" altLang="zh-CN" dirty="0"/>
              <a:t>Can do anything hardware does          (Powerful)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E8E358-EB4B-41F5-B102-9EC1293A4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27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A70C-6220-4C26-80D0-852CFDAB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Execution of C++ Programs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1125F-4E4B-4D01-8FDE-191E0DCE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C++ program is a finite list of </a:t>
            </a:r>
            <a:r>
              <a:rPr lang="en-US" altLang="zh-CN" b="1" dirty="0"/>
              <a:t>commands</a:t>
            </a:r>
          </a:p>
          <a:p>
            <a:r>
              <a:rPr lang="en-US" altLang="zh-CN" dirty="0"/>
              <a:t>A program counter that points to the current command</a:t>
            </a:r>
          </a:p>
          <a:p>
            <a:r>
              <a:rPr lang="en-US" altLang="zh-CN" dirty="0"/>
              <a:t>Program executes by running the commands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BE4899-D0A8-479F-948F-FCBA6F16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1DD504-9E57-4854-8FA3-B349D2E4D8F6}"/>
              </a:ext>
            </a:extLst>
          </p:cNvPr>
          <p:cNvSpPr/>
          <p:nvPr/>
        </p:nvSpPr>
        <p:spPr>
          <a:xfrm>
            <a:off x="2295524" y="3951202"/>
            <a:ext cx="1284732" cy="12042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1AA3017-4887-42B3-A30E-4318B8B63DA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937890" y="3485140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头: 右 13">
            <a:extLst>
              <a:ext uri="{FF2B5EF4-FFF2-40B4-BE49-F238E27FC236}">
                <a16:creationId xmlns:a16="http://schemas.microsoft.com/office/drawing/2014/main" id="{B8B494A0-30D2-441D-B571-27A3D704E43D}"/>
              </a:ext>
            </a:extLst>
          </p:cNvPr>
          <p:cNvSpPr/>
          <p:nvPr/>
        </p:nvSpPr>
        <p:spPr>
          <a:xfrm>
            <a:off x="903350" y="4328780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498E3C1-C7E6-4AC7-A4F9-9EF64D5F5812}"/>
              </a:ext>
            </a:extLst>
          </p:cNvPr>
          <p:cNvSpPr txBox="1"/>
          <p:nvPr/>
        </p:nvSpPr>
        <p:spPr>
          <a:xfrm>
            <a:off x="833627" y="3972123"/>
            <a:ext cx="1783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Initialize</a:t>
            </a:r>
            <a:endParaRPr lang="zh-CN" altLang="en-US" sz="2400" b="1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A6AD8858-C087-4A5B-85AE-F299D56495E3}"/>
              </a:ext>
            </a:extLst>
          </p:cNvPr>
          <p:cNvSpPr/>
          <p:nvPr/>
        </p:nvSpPr>
        <p:spPr>
          <a:xfrm>
            <a:off x="3829430" y="4328780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6FF5580-3965-4DE1-9A89-3F9A9B7D5D9B}"/>
              </a:ext>
            </a:extLst>
          </p:cNvPr>
          <p:cNvSpPr txBox="1"/>
          <p:nvPr/>
        </p:nvSpPr>
        <p:spPr>
          <a:xfrm>
            <a:off x="3636836" y="3664347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Execute Next</a:t>
            </a:r>
          </a:p>
          <a:p>
            <a:pPr algn="ctr"/>
            <a:r>
              <a:rPr lang="en-US" altLang="zh-CN" sz="2000" b="1" dirty="0"/>
              <a:t>Command</a:t>
            </a:r>
            <a:endParaRPr lang="zh-CN" altLang="en-US" sz="2400" b="1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C11F338-6412-4F68-AE22-20CCB194DE1E}"/>
              </a:ext>
            </a:extLst>
          </p:cNvPr>
          <p:cNvSpPr/>
          <p:nvPr/>
        </p:nvSpPr>
        <p:spPr>
          <a:xfrm>
            <a:off x="2201419" y="2868143"/>
            <a:ext cx="158610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Input/Output Events 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591721B-9734-4FEB-877D-13D7864E0C64}"/>
              </a:ext>
            </a:extLst>
          </p:cNvPr>
          <p:cNvSpPr/>
          <p:nvPr/>
        </p:nvSpPr>
        <p:spPr>
          <a:xfrm>
            <a:off x="5530211" y="3951202"/>
            <a:ext cx="1284732" cy="12042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DED53A8-90A1-4994-8C43-3A8CC12D666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172577" y="3485140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7FAB59F-710A-42AC-8F24-3972917C6685}"/>
              </a:ext>
            </a:extLst>
          </p:cNvPr>
          <p:cNvSpPr/>
          <p:nvPr/>
        </p:nvSpPr>
        <p:spPr>
          <a:xfrm>
            <a:off x="5436106" y="2868143"/>
            <a:ext cx="158610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Input/Output Events 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ABCBDF03-9BFF-4947-A04E-180CF9431950}"/>
              </a:ext>
            </a:extLst>
          </p:cNvPr>
          <p:cNvSpPr/>
          <p:nvPr/>
        </p:nvSpPr>
        <p:spPr>
          <a:xfrm>
            <a:off x="7158222" y="4328780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969CD71-6221-4538-A472-803AFF753465}"/>
              </a:ext>
            </a:extLst>
          </p:cNvPr>
          <p:cNvSpPr txBox="1"/>
          <p:nvPr/>
        </p:nvSpPr>
        <p:spPr>
          <a:xfrm>
            <a:off x="6965628" y="3664347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Execute Next</a:t>
            </a:r>
          </a:p>
          <a:p>
            <a:pPr algn="ctr"/>
            <a:r>
              <a:rPr lang="en-US" altLang="zh-CN" sz="2000" b="1" dirty="0"/>
              <a:t>Command</a:t>
            </a:r>
            <a:endParaRPr lang="zh-CN" altLang="en-US" sz="2400" b="1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4DF7764-FF48-40B4-A9E9-F2C1FACB93A4}"/>
              </a:ext>
            </a:extLst>
          </p:cNvPr>
          <p:cNvSpPr/>
          <p:nvPr/>
        </p:nvSpPr>
        <p:spPr>
          <a:xfrm>
            <a:off x="8859003" y="3951202"/>
            <a:ext cx="1284732" cy="120425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State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FA2A5932-6203-4B22-8E05-DF35340BF82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9501369" y="3485140"/>
            <a:ext cx="0" cy="4660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FCEFEAF5-7E2E-4782-9AD7-7A53FB069FDC}"/>
              </a:ext>
            </a:extLst>
          </p:cNvPr>
          <p:cNvSpPr/>
          <p:nvPr/>
        </p:nvSpPr>
        <p:spPr>
          <a:xfrm>
            <a:off x="8764898" y="2868143"/>
            <a:ext cx="1586102" cy="641506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Input/Output Events 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095F0F47-83D1-43EB-B484-A0857025334E}"/>
              </a:ext>
            </a:extLst>
          </p:cNvPr>
          <p:cNvSpPr/>
          <p:nvPr/>
        </p:nvSpPr>
        <p:spPr>
          <a:xfrm>
            <a:off x="10351000" y="4328780"/>
            <a:ext cx="1284731" cy="371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3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5" grpId="0"/>
      <p:bldP spid="23" grpId="0" animBg="1"/>
      <p:bldP spid="24" grpId="0"/>
      <p:bldP spid="36" grpId="0" animBg="1"/>
      <p:bldP spid="37" grpId="0" animBg="1"/>
      <p:bldP spid="39" grpId="0" animBg="1"/>
      <p:bldP spid="40" grpId="0" animBg="1"/>
      <p:bldP spid="41" grpId="0"/>
      <p:bldP spid="42" grpId="0" animBg="1"/>
      <p:bldP spid="44" grpId="0" animBg="1"/>
      <p:bldP spid="4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4DB2D-8269-4C4E-AA38-2011B7911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Notices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E1F3B3-EAE4-4AA9-84A5-EC8F76DBA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Of course, we have made drastic simplification!</a:t>
            </a:r>
          </a:p>
          <a:p>
            <a:endParaRPr lang="en-US" altLang="zh-CN" dirty="0"/>
          </a:p>
          <a:p>
            <a:r>
              <a:rPr lang="en-US" altLang="zh-CN" dirty="0"/>
              <a:t>In the real world</a:t>
            </a:r>
          </a:p>
          <a:p>
            <a:pPr lvl="1"/>
            <a:r>
              <a:rPr lang="en-US" altLang="zh-CN" dirty="0"/>
              <a:t>The structures of  C++ programs are much more complex</a:t>
            </a:r>
          </a:p>
          <a:p>
            <a:pPr lvl="1"/>
            <a:r>
              <a:rPr lang="en-US" altLang="zh-CN" dirty="0"/>
              <a:t>The memory states have complicated structures</a:t>
            </a:r>
          </a:p>
          <a:p>
            <a:pPr lvl="1"/>
            <a:r>
              <a:rPr lang="en-US" altLang="zh-CN" dirty="0"/>
              <a:t>The events and interactions have variant forms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Nevertheless, the simplified picture </a:t>
            </a:r>
          </a:p>
          <a:p>
            <a:pPr lvl="1"/>
            <a:r>
              <a:rPr lang="en-US" altLang="zh-CN" dirty="0"/>
              <a:t>helps illustrate computation at a high level</a:t>
            </a:r>
          </a:p>
          <a:p>
            <a:pPr lvl="1"/>
            <a:r>
              <a:rPr lang="en-US" altLang="zh-CN" dirty="0"/>
              <a:t>Captures the essence of computation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Computation via effects on states: </a:t>
            </a:r>
            <a:r>
              <a:rPr lang="en-US" altLang="zh-CN" b="1" dirty="0"/>
              <a:t>imperative programming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27864F-94B0-4E34-9C56-55C74F1AB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1: Introduction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  <a:endParaRPr lang="en-US" altLang="zh-CN" sz="2800" dirty="0">
              <a:latin typeface="Bookmania" pitchFamily="2" charset="77"/>
            </a:endParaRP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200" dirty="0">
                <a:latin typeface="Bookmania" pitchFamily="2" charset="77"/>
              </a:rPr>
              <a:t>Shanghai Jiao Tong University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2025.2.17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B8028-0CAA-4801-AC62-32508161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32572-5E08-41B0-8B30-EF3E72F4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Implementation of Abstractions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349EE-1FCE-470D-824D-7C45FD0D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440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5B1BE-5464-4779-A137-9BCB86FC5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Thinking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D64911-73FE-4A2D-9B6F-CDF1D131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Proposed by Jeannette Wing (</a:t>
            </a:r>
            <a:r>
              <a:rPr lang="zh-CN" altLang="en-US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周以真</a:t>
            </a:r>
            <a:r>
              <a:rPr lang="en-US" altLang="zh-CN" i="0" dirty="0">
                <a:solidFill>
                  <a:srgbClr val="444444"/>
                </a:solidFill>
                <a:effectLst/>
                <a:latin typeface="Roboto" panose="020B0604020202020204" pitchFamily="2" charset="0"/>
              </a:rPr>
              <a:t>)</a:t>
            </a:r>
          </a:p>
          <a:p>
            <a:pPr algn="l"/>
            <a:r>
              <a:rPr lang="en-US" altLang="zh-CN" dirty="0">
                <a:solidFill>
                  <a:srgbClr val="444444"/>
                </a:solidFill>
                <a:latin typeface="Roboto" panose="020B0604020202020204" pitchFamily="2" charset="0"/>
              </a:rPr>
              <a:t>Definition by Alfred V. Aho </a:t>
            </a:r>
          </a:p>
          <a:p>
            <a:pPr marL="0" indent="0" algn="l">
              <a:buNone/>
            </a:pPr>
            <a:r>
              <a:rPr lang="en-US" altLang="zh-CN" dirty="0">
                <a:solidFill>
                  <a:srgbClr val="444444"/>
                </a:solidFill>
                <a:latin typeface="Roboto" panose="020B0604020202020204" pitchFamily="2" charset="0"/>
              </a:rPr>
              <a:t>   (2020 Turing Award Laureate)</a:t>
            </a:r>
          </a:p>
          <a:p>
            <a:pPr algn="l"/>
            <a:endParaRPr lang="en-US" altLang="zh-CN" i="0" dirty="0">
              <a:solidFill>
                <a:srgbClr val="444444"/>
              </a:solidFill>
              <a:effectLst/>
              <a:latin typeface="Roboto" panose="020B0604020202020204" pitchFamily="2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A7622-443F-405A-A475-2EE27EE1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E4EB50-44C9-46E4-8DA2-D977570039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695" y="1203569"/>
            <a:ext cx="1852809" cy="17482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4BD1D5-CA02-401E-8FAB-DE0DE08FE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9312" y="1203569"/>
            <a:ext cx="1541680" cy="1748297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8C88FC76-49CF-4302-B26A-5EDFDA1AE1FE}"/>
              </a:ext>
            </a:extLst>
          </p:cNvPr>
          <p:cNvSpPr/>
          <p:nvPr/>
        </p:nvSpPr>
        <p:spPr>
          <a:xfrm>
            <a:off x="1856232" y="3538729"/>
            <a:ext cx="6922008" cy="2212847"/>
          </a:xfrm>
          <a:prstGeom prst="wedgeRoundRectCallout">
            <a:avLst>
              <a:gd name="adj1" fmla="val 71546"/>
              <a:gd name="adj2" fmla="val -74861"/>
              <a:gd name="adj3" fmla="val 16667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“The thought processes involved in formulating problems using </a:t>
            </a:r>
            <a:r>
              <a:rPr lang="en-US" altLang="zh-CN" sz="1800" b="1" dirty="0">
                <a:solidFill>
                  <a:schemeClr val="tx1"/>
                </a:solidFill>
              </a:rPr>
              <a:t>abstractions</a:t>
            </a:r>
            <a:r>
              <a:rPr lang="en-US" altLang="zh-CN" sz="1800" dirty="0">
                <a:solidFill>
                  <a:schemeClr val="tx1"/>
                </a:solidFill>
              </a:rPr>
              <a:t> so that their solutions can be represented as </a:t>
            </a:r>
            <a:r>
              <a:rPr lang="en-US" altLang="zh-CN" sz="1800" b="1" dirty="0">
                <a:solidFill>
                  <a:schemeClr val="tx1"/>
                </a:solidFill>
              </a:rPr>
              <a:t>computational steps </a:t>
            </a:r>
            <a:r>
              <a:rPr lang="en-US" altLang="zh-CN" sz="1800" dirty="0">
                <a:solidFill>
                  <a:schemeClr val="tx1"/>
                </a:solidFill>
              </a:rPr>
              <a:t>and </a:t>
            </a:r>
            <a:r>
              <a:rPr lang="en-US" altLang="zh-CN" sz="1800" b="1" dirty="0">
                <a:solidFill>
                  <a:schemeClr val="tx1"/>
                </a:solidFill>
              </a:rPr>
              <a:t>algorithms</a:t>
            </a:r>
            <a:r>
              <a:rPr lang="en-US" altLang="zh-CN" sz="1800" dirty="0">
                <a:solidFill>
                  <a:schemeClr val="tx1"/>
                </a:solidFill>
              </a:rPr>
              <a:t>.”</a:t>
            </a: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pPr algn="r"/>
            <a:r>
              <a:rPr lang="en-US" altLang="zh-CN" dirty="0">
                <a:solidFill>
                  <a:schemeClr val="tx1"/>
                </a:solidFill>
              </a:rPr>
              <a:t>Computation and Computational Thinking, Alfred V. </a:t>
            </a:r>
            <a:r>
              <a:rPr lang="en-US" altLang="zh-CN" dirty="0" err="1">
                <a:solidFill>
                  <a:schemeClr val="tx1"/>
                </a:solidFill>
              </a:rPr>
              <a:t>Aho</a:t>
            </a:r>
            <a:endParaRPr lang="en-US" altLang="zh-CN" dirty="0">
              <a:solidFill>
                <a:schemeClr val="tx1"/>
              </a:solidFill>
            </a:endParaRPr>
          </a:p>
          <a:p>
            <a:pPr algn="r"/>
            <a:r>
              <a:rPr lang="en-US" altLang="zh-CN" i="1" dirty="0">
                <a:solidFill>
                  <a:schemeClr val="tx1"/>
                </a:solidFill>
              </a:rPr>
              <a:t>The Computer Journal, vol. 55, no. 7, pp 832-835, 2012</a:t>
            </a:r>
            <a:endParaRPr lang="zh-CN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A2EE4-204C-AD44-3435-E2EFAE84F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B88D8-F595-464B-22B6-8FBD2D79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Abstraction?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377970-D6C8-4702-4106-2B9C5B939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094"/>
            <a:ext cx="10515600" cy="5040923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679A3A-13D3-290F-DEF5-5AA4F7D5B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0ACAC0-D38D-10FA-1B0F-27808BC07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520581"/>
            <a:ext cx="10005233" cy="433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132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4D7470-917A-45D6-B6C0-5CED9DDA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FA577-ACE6-4B40-99A6-424F33A13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Explore common abstractions for formulating problems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F1AE3C-613F-4967-9747-B2358D05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055528-7ED3-4A8D-B0CE-D72D7F606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76" y="1747689"/>
            <a:ext cx="5226580" cy="474518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A44167A-F7D2-4C97-BFD9-A2497D43A828}"/>
              </a:ext>
            </a:extLst>
          </p:cNvPr>
          <p:cNvGrpSpPr/>
          <p:nvPr/>
        </p:nvGrpSpPr>
        <p:grpSpPr>
          <a:xfrm>
            <a:off x="6592038" y="2120764"/>
            <a:ext cx="5277221" cy="3375161"/>
            <a:chOff x="6756630" y="2120764"/>
            <a:chExt cx="5277221" cy="3375161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B611CA0-CA78-4CBB-A4E0-06831606E2F0}"/>
                </a:ext>
              </a:extLst>
            </p:cNvPr>
            <p:cNvSpPr/>
            <p:nvPr/>
          </p:nvSpPr>
          <p:spPr>
            <a:xfrm>
              <a:off x="7085278" y="3876675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FC722EC-33D8-4D25-B0B6-674D758B41B8}"/>
                </a:ext>
              </a:extLst>
            </p:cNvPr>
            <p:cNvSpPr/>
            <p:nvPr/>
          </p:nvSpPr>
          <p:spPr>
            <a:xfrm>
              <a:off x="8429625" y="2505075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32C5D4E6-D01C-4953-A154-F6C964C3DE01}"/>
                </a:ext>
              </a:extLst>
            </p:cNvPr>
            <p:cNvSpPr/>
            <p:nvPr/>
          </p:nvSpPr>
          <p:spPr>
            <a:xfrm>
              <a:off x="8429625" y="5143500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F2EDC523-9FCC-44A2-AE35-61517D22114A}"/>
                </a:ext>
              </a:extLst>
            </p:cNvPr>
            <p:cNvSpPr/>
            <p:nvPr/>
          </p:nvSpPr>
          <p:spPr>
            <a:xfrm>
              <a:off x="8567076" y="3700461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4B6714F-7860-494E-859C-7081AC7E36F9}"/>
                </a:ext>
              </a:extLst>
            </p:cNvPr>
            <p:cNvSpPr/>
            <p:nvPr/>
          </p:nvSpPr>
          <p:spPr>
            <a:xfrm>
              <a:off x="10923049" y="3767854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2FC23FE6-9E97-488E-A828-2805DA308503}"/>
                </a:ext>
              </a:extLst>
            </p:cNvPr>
            <p:cNvSpPr/>
            <p:nvPr/>
          </p:nvSpPr>
          <p:spPr>
            <a:xfrm>
              <a:off x="9746746" y="3084043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5346E64-BD30-48A7-947B-B906B4785593}"/>
                </a:ext>
              </a:extLst>
            </p:cNvPr>
            <p:cNvSpPr/>
            <p:nvPr/>
          </p:nvSpPr>
          <p:spPr>
            <a:xfrm>
              <a:off x="9710737" y="4595811"/>
              <a:ext cx="361950" cy="3524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FA46C90-371B-4DF6-B8CA-0B48FC4D041A}"/>
                </a:ext>
              </a:extLst>
            </p:cNvPr>
            <p:cNvSpPr txBox="1"/>
            <p:nvPr/>
          </p:nvSpPr>
          <p:spPr>
            <a:xfrm>
              <a:off x="6756630" y="3453878"/>
              <a:ext cx="131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Chengdu</a:t>
              </a:r>
              <a:endParaRPr lang="zh-CN" altLang="en-US" sz="2000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CA0D64C-AB2E-4254-9CCB-182E32A719A8}"/>
                </a:ext>
              </a:extLst>
            </p:cNvPr>
            <p:cNvSpPr txBox="1"/>
            <p:nvPr/>
          </p:nvSpPr>
          <p:spPr>
            <a:xfrm>
              <a:off x="8269274" y="2120764"/>
              <a:ext cx="1319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Beijing</a:t>
              </a:r>
              <a:endParaRPr lang="zh-CN" altLang="en-US" sz="2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889DD2C-5CC8-49CD-AA01-2D5D776839D7}"/>
                </a:ext>
              </a:extLst>
            </p:cNvPr>
            <p:cNvSpPr txBox="1"/>
            <p:nvPr/>
          </p:nvSpPr>
          <p:spPr>
            <a:xfrm>
              <a:off x="8076134" y="3370459"/>
              <a:ext cx="80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Xi’an</a:t>
              </a:r>
              <a:endParaRPr lang="zh-CN" altLang="en-US" sz="2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F804619-59A4-40D1-864D-F874023A0CD8}"/>
                </a:ext>
              </a:extLst>
            </p:cNvPr>
            <p:cNvSpPr txBox="1"/>
            <p:nvPr/>
          </p:nvSpPr>
          <p:spPr>
            <a:xfrm>
              <a:off x="9416302" y="2685479"/>
              <a:ext cx="136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Zhengzhou</a:t>
              </a:r>
              <a:endParaRPr lang="zh-CN" altLang="en-US" sz="20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7E77C8D-84B4-4DE3-8F1A-B0EBCFCCF98E}"/>
                </a:ext>
              </a:extLst>
            </p:cNvPr>
            <p:cNvSpPr txBox="1"/>
            <p:nvPr/>
          </p:nvSpPr>
          <p:spPr>
            <a:xfrm>
              <a:off x="8312136" y="4734838"/>
              <a:ext cx="8099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Guilin</a:t>
              </a:r>
              <a:endParaRPr lang="zh-CN" altLang="en-US" sz="20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173CA5E-5D62-4083-81BD-303CD48914C9}"/>
                </a:ext>
              </a:extLst>
            </p:cNvPr>
            <p:cNvSpPr txBox="1"/>
            <p:nvPr/>
          </p:nvSpPr>
          <p:spPr>
            <a:xfrm>
              <a:off x="9090290" y="4170550"/>
              <a:ext cx="1294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Nanchang</a:t>
              </a:r>
              <a:endParaRPr lang="zh-CN" altLang="en-US" sz="20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44746FA-1704-41B7-9852-E38DB8EBC05D}"/>
                </a:ext>
              </a:extLst>
            </p:cNvPr>
            <p:cNvSpPr txBox="1"/>
            <p:nvPr/>
          </p:nvSpPr>
          <p:spPr>
            <a:xfrm>
              <a:off x="10673748" y="3412864"/>
              <a:ext cx="1360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Shanghai</a:t>
              </a:r>
              <a:endParaRPr lang="zh-CN" altLang="en-US" sz="2000" dirty="0"/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074F34FF-3AD2-4960-AFAF-BDBAD65F3C23}"/>
                </a:ext>
              </a:extLst>
            </p:cNvPr>
            <p:cNvCxnSpPr>
              <a:cxnSpLocks/>
              <a:stCxn id="9" idx="5"/>
              <a:endCxn id="11" idx="2"/>
            </p:cNvCxnSpPr>
            <p:nvPr/>
          </p:nvCxnSpPr>
          <p:spPr>
            <a:xfrm>
              <a:off x="7394222" y="4177489"/>
              <a:ext cx="1035403" cy="1142224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15C9031B-20B1-48E1-B8D1-86BB0C19A66E}"/>
                </a:ext>
              </a:extLst>
            </p:cNvPr>
            <p:cNvCxnSpPr>
              <a:cxnSpLocks/>
              <a:stCxn id="9" idx="6"/>
              <a:endCxn id="12" idx="2"/>
            </p:cNvCxnSpPr>
            <p:nvPr/>
          </p:nvCxnSpPr>
          <p:spPr>
            <a:xfrm flipV="1">
              <a:off x="7447228" y="3876674"/>
              <a:ext cx="1119848" cy="176214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2978D7F0-140B-4E6A-A9AC-3EBAC9FCDEB2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H="1" flipV="1">
              <a:off x="8610600" y="2857500"/>
              <a:ext cx="137451" cy="842961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F83D2CF-8BF3-4E14-96DF-DA1B30EEAF90}"/>
                </a:ext>
              </a:extLst>
            </p:cNvPr>
            <p:cNvCxnSpPr>
              <a:cxnSpLocks/>
              <a:stCxn id="14" idx="2"/>
              <a:endCxn id="10" idx="6"/>
            </p:cNvCxnSpPr>
            <p:nvPr/>
          </p:nvCxnSpPr>
          <p:spPr>
            <a:xfrm flipH="1" flipV="1">
              <a:off x="8791575" y="2681288"/>
              <a:ext cx="955171" cy="57896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17080B2-D045-4211-805B-04E9CD35B385}"/>
                </a:ext>
              </a:extLst>
            </p:cNvPr>
            <p:cNvCxnSpPr>
              <a:cxnSpLocks/>
              <a:stCxn id="14" idx="3"/>
              <a:endCxn id="12" idx="6"/>
            </p:cNvCxnSpPr>
            <p:nvPr/>
          </p:nvCxnSpPr>
          <p:spPr>
            <a:xfrm flipH="1">
              <a:off x="8929026" y="3384857"/>
              <a:ext cx="870726" cy="491817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A9B8743-8F30-4678-A3A3-2B07A033C261}"/>
                </a:ext>
              </a:extLst>
            </p:cNvPr>
            <p:cNvCxnSpPr>
              <a:cxnSpLocks/>
              <a:stCxn id="14" idx="5"/>
              <a:endCxn id="13" idx="2"/>
            </p:cNvCxnSpPr>
            <p:nvPr/>
          </p:nvCxnSpPr>
          <p:spPr>
            <a:xfrm>
              <a:off x="10055690" y="3384857"/>
              <a:ext cx="867359" cy="559210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D62740B-1A4D-4D9D-9C84-C9D10C82E00C}"/>
                </a:ext>
              </a:extLst>
            </p:cNvPr>
            <p:cNvCxnSpPr>
              <a:cxnSpLocks/>
              <a:stCxn id="15" idx="3"/>
              <a:endCxn id="11" idx="6"/>
            </p:cNvCxnSpPr>
            <p:nvPr/>
          </p:nvCxnSpPr>
          <p:spPr>
            <a:xfrm flipH="1">
              <a:off x="8791575" y="4896625"/>
              <a:ext cx="972168" cy="423088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2A245601-D468-4F6D-9E80-568EC3A4CA21}"/>
                </a:ext>
              </a:extLst>
            </p:cNvPr>
            <p:cNvCxnSpPr>
              <a:cxnSpLocks/>
              <a:stCxn id="13" idx="3"/>
              <a:endCxn id="15" idx="6"/>
            </p:cNvCxnSpPr>
            <p:nvPr/>
          </p:nvCxnSpPr>
          <p:spPr>
            <a:xfrm flipH="1">
              <a:off x="10072687" y="4068668"/>
              <a:ext cx="903368" cy="703356"/>
            </a:xfrm>
            <a:prstGeom prst="straightConnector1">
              <a:avLst/>
            </a:prstGeom>
            <a:ln w="28575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99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9E82B-9BD0-4DFB-80D2-D21BA75C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Computational Steps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BE19B-582D-4C38-A535-5A31C21A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Example: </a:t>
            </a:r>
            <a:r>
              <a:rPr lang="en-US" altLang="zh-CN" dirty="0"/>
              <a:t>finding the smallest number in a finite list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Solution: Iteration or Recursion</a:t>
            </a:r>
          </a:p>
          <a:p>
            <a:endParaRPr lang="en-US" altLang="zh-CN" b="1" dirty="0"/>
          </a:p>
          <a:p>
            <a:endParaRPr lang="en-US" altLang="zh-CN" dirty="0"/>
          </a:p>
          <a:p>
            <a:r>
              <a:rPr lang="en-US" altLang="zh-CN" b="1" dirty="0"/>
              <a:t>Notice: </a:t>
            </a:r>
            <a:r>
              <a:rPr lang="en-US" altLang="zh-CN" dirty="0"/>
              <a:t>Algorithms will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be the focus of this course</a:t>
            </a:r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B5CC38-692D-4F80-800B-8D740C9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14D0B24-AD78-43BD-849D-46DC7B3B1388}"/>
              </a:ext>
            </a:extLst>
          </p:cNvPr>
          <p:cNvGrpSpPr/>
          <p:nvPr/>
        </p:nvGrpSpPr>
        <p:grpSpPr>
          <a:xfrm>
            <a:off x="2878838" y="2191064"/>
            <a:ext cx="4204330" cy="551332"/>
            <a:chOff x="3688463" y="3448364"/>
            <a:chExt cx="4204330" cy="551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AFE86C-EAEA-43F3-B4CD-DA60B4607010}"/>
                </a:ext>
              </a:extLst>
            </p:cNvPr>
            <p:cNvSpPr/>
            <p:nvPr/>
          </p:nvSpPr>
          <p:spPr>
            <a:xfrm>
              <a:off x="3688463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9B241F1-5381-4F63-9E36-3E739F04BA8B}"/>
                </a:ext>
              </a:extLst>
            </p:cNvPr>
            <p:cNvSpPr/>
            <p:nvPr/>
          </p:nvSpPr>
          <p:spPr>
            <a:xfrm>
              <a:off x="4287394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1F6222B-F5A7-4455-A4A3-B3E1660CD033}"/>
                </a:ext>
              </a:extLst>
            </p:cNvPr>
            <p:cNvSpPr/>
            <p:nvPr/>
          </p:nvSpPr>
          <p:spPr>
            <a:xfrm>
              <a:off x="4886325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19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D8F36B6-241C-4AE5-AC35-B5B8657BF1E2}"/>
                </a:ext>
              </a:extLst>
            </p:cNvPr>
            <p:cNvSpPr/>
            <p:nvPr/>
          </p:nvSpPr>
          <p:spPr>
            <a:xfrm>
              <a:off x="5485256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68BDE7-7B02-4CB2-9B0F-8727E1083CE2}"/>
                </a:ext>
              </a:extLst>
            </p:cNvPr>
            <p:cNvSpPr/>
            <p:nvPr/>
          </p:nvSpPr>
          <p:spPr>
            <a:xfrm>
              <a:off x="7293862" y="3448364"/>
              <a:ext cx="598931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4ADE89F-72A6-4281-B47D-F5517C55B0BF}"/>
                </a:ext>
              </a:extLst>
            </p:cNvPr>
            <p:cNvSpPr/>
            <p:nvPr/>
          </p:nvSpPr>
          <p:spPr>
            <a:xfrm>
              <a:off x="6096000" y="3448364"/>
              <a:ext cx="1199006" cy="551332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accent1"/>
                  </a:solidFill>
                </a:rPr>
                <a:t>●  ●  ● 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13B73030-5697-4A3D-8090-4E1C7CAE6405}"/>
              </a:ext>
            </a:extLst>
          </p:cNvPr>
          <p:cNvSpPr txBox="1"/>
          <p:nvPr/>
        </p:nvSpPr>
        <p:spPr>
          <a:xfrm>
            <a:off x="2955798" y="2852871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9189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B8028-0CAA-4801-AC62-32508161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32572-5E08-41B0-8B30-EF3E72F4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Implementation of Abstractions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349EE-1FCE-470D-824D-7C45FD0D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968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BD5AB-9D4E-4EED-B890-7FAC90A0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Object-Oriented Programming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82F69-23C1-4138-81E8-D8AA4480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Central Programming Paradigm of C++</a:t>
            </a:r>
          </a:p>
          <a:p>
            <a:pPr lvl="1"/>
            <a:r>
              <a:rPr lang="en-US" altLang="zh-CN" dirty="0"/>
              <a:t>Classes for Abstraction and Implementation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7E398B-B02B-417D-828A-51C372C3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BF8C906-E244-49B6-A1BE-B023A3B793A3}"/>
              </a:ext>
            </a:extLst>
          </p:cNvPr>
          <p:cNvSpPr/>
          <p:nvPr/>
        </p:nvSpPr>
        <p:spPr>
          <a:xfrm>
            <a:off x="3200401" y="4039820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Classes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08BD200-8DF3-4A4E-AEFD-42B9347D872F}"/>
              </a:ext>
            </a:extLst>
          </p:cNvPr>
          <p:cNvSpPr/>
          <p:nvPr/>
        </p:nvSpPr>
        <p:spPr>
          <a:xfrm>
            <a:off x="3910014" y="2375388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Objects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6E1141D-5B14-4CA3-B4D2-A14A07ED9ABE}"/>
              </a:ext>
            </a:extLst>
          </p:cNvPr>
          <p:cNvSpPr/>
          <p:nvPr/>
        </p:nvSpPr>
        <p:spPr>
          <a:xfrm>
            <a:off x="5695950" y="2346813"/>
            <a:ext cx="1885949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Inheritance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8943D27-D07E-4D33-981E-F7B34D8AA7C3}"/>
              </a:ext>
            </a:extLst>
          </p:cNvPr>
          <p:cNvSpPr/>
          <p:nvPr/>
        </p:nvSpPr>
        <p:spPr>
          <a:xfrm>
            <a:off x="6410327" y="4039821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Encapsulation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F1666DB-6A85-4868-B6C9-05625B94435C}"/>
              </a:ext>
            </a:extLst>
          </p:cNvPr>
          <p:cNvSpPr/>
          <p:nvPr/>
        </p:nvSpPr>
        <p:spPr>
          <a:xfrm>
            <a:off x="4867276" y="5071207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Polymorphism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2742AC-5E4E-4D27-B919-C8F9E6F3718B}"/>
              </a:ext>
            </a:extLst>
          </p:cNvPr>
          <p:cNvSpPr txBox="1"/>
          <p:nvPr/>
        </p:nvSpPr>
        <p:spPr>
          <a:xfrm>
            <a:off x="4743453" y="4118113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OOP</a:t>
            </a:r>
          </a:p>
          <a:p>
            <a:pPr algn="ctr"/>
            <a:r>
              <a:rPr lang="en-US" altLang="zh-CN" sz="2000" dirty="0"/>
              <a:t>Concepts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6451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30264-0E31-31C7-B60B-E5C10A034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D9D4F53-BF0A-1AF5-DB36-63F6949DA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0237"/>
            <a:ext cx="10515600" cy="643060"/>
          </a:xfrm>
        </p:spPr>
        <p:txBody>
          <a:bodyPr/>
          <a:lstStyle/>
          <a:p>
            <a:r>
              <a:rPr lang="en-US" altLang="zh-CN" dirty="0"/>
              <a:t>Why use C++ instead of Python?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940D79-8621-6F89-8D56-3D21359A0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4A6FE75-9BE3-32C3-3D1E-1C719B1C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19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D291F-17F7-49B7-B8E9-B7FEC644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Resource Management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001D5-6A0F-4D7C-9302-AE32A140D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Management of resources by programmers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6E51D3-4B3B-403E-8C3A-BF37D510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284E759-F651-416E-A89E-B024A752BFDB}"/>
              </a:ext>
            </a:extLst>
          </p:cNvPr>
          <p:cNvSpPr/>
          <p:nvPr/>
        </p:nvSpPr>
        <p:spPr>
          <a:xfrm>
            <a:off x="3268840" y="3660530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Shared Memory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F271603-25B5-4B51-8442-57222C6681A0}"/>
              </a:ext>
            </a:extLst>
          </p:cNvPr>
          <p:cNvSpPr/>
          <p:nvPr/>
        </p:nvSpPr>
        <p:spPr>
          <a:xfrm>
            <a:off x="3878439" y="1996098"/>
            <a:ext cx="1662114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Dynamic Allocation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29DF0DB-B07D-4A2E-B1E6-CCD63AC6D7E7}"/>
              </a:ext>
            </a:extLst>
          </p:cNvPr>
          <p:cNvSpPr/>
          <p:nvPr/>
        </p:nvSpPr>
        <p:spPr>
          <a:xfrm>
            <a:off x="5764390" y="1967523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Arrays &amp; Pointers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31D00F5-B841-40E9-AA03-08F56348F3FC}"/>
              </a:ext>
            </a:extLst>
          </p:cNvPr>
          <p:cNvSpPr/>
          <p:nvPr/>
        </p:nvSpPr>
        <p:spPr>
          <a:xfrm>
            <a:off x="6478766" y="3660531"/>
            <a:ext cx="1847848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Resource Ownership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F373F96-532C-46C3-B3BC-6D7B864AC735}"/>
              </a:ext>
            </a:extLst>
          </p:cNvPr>
          <p:cNvSpPr/>
          <p:nvPr/>
        </p:nvSpPr>
        <p:spPr>
          <a:xfrm>
            <a:off x="4935715" y="4691917"/>
            <a:ext cx="1562100" cy="155257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Deep Copy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BCD2ED-E5FE-42EF-A441-CD76FF7ED8C6}"/>
              </a:ext>
            </a:extLst>
          </p:cNvPr>
          <p:cNvSpPr txBox="1"/>
          <p:nvPr/>
        </p:nvSpPr>
        <p:spPr>
          <a:xfrm>
            <a:off x="4811892" y="3738823"/>
            <a:ext cx="1783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Memory</a:t>
            </a:r>
          </a:p>
          <a:p>
            <a:pPr algn="ctr"/>
            <a:r>
              <a:rPr lang="en-US" altLang="zh-CN" sz="2000" dirty="0"/>
              <a:t>Management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174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A6460-58A3-47E2-BDF0-AAF41898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03E9F61D-4954-40D0-A028-6558F348D17F}"/>
              </a:ext>
            </a:extLst>
          </p:cNvPr>
          <p:cNvSpPr txBox="1">
            <a:spLocks/>
          </p:cNvSpPr>
          <p:nvPr/>
        </p:nvSpPr>
        <p:spPr>
          <a:xfrm>
            <a:off x="1021191" y="2535938"/>
            <a:ext cx="1051560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This concludes the discussion of course outline.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 Now, let’s talk about programming in C++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26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1E323-D944-46F0-B237-9EDB6258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Course Staff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37700-D679-4124-A81E-2ECA86C1A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6441"/>
            <a:ext cx="10515600" cy="5040923"/>
          </a:xfrm>
        </p:spPr>
        <p:txBody>
          <a:bodyPr/>
          <a:lstStyle/>
          <a:p>
            <a:r>
              <a:rPr lang="en-US" altLang="zh-CN" b="1" dirty="0"/>
              <a:t>Lecturer: </a:t>
            </a:r>
            <a:r>
              <a:rPr lang="zh-CN" altLang="en-US" b="1" dirty="0"/>
              <a:t>汪宇霆</a:t>
            </a:r>
            <a:endParaRPr lang="en-US" altLang="zh-CN" b="1" dirty="0"/>
          </a:p>
          <a:p>
            <a:pPr lvl="1"/>
            <a:r>
              <a:rPr lang="en-US" altLang="zh-CN" dirty="0"/>
              <a:t>John Hopcroft Center for Computer Science</a:t>
            </a:r>
          </a:p>
          <a:p>
            <a:pPr lvl="1"/>
            <a:r>
              <a:rPr lang="en-US" altLang="zh-CN" dirty="0"/>
              <a:t>Office: IEEE Building No.1, Room 203</a:t>
            </a:r>
          </a:p>
          <a:p>
            <a:pPr lvl="1"/>
            <a:r>
              <a:rPr lang="en-US" altLang="zh-CN" dirty="0"/>
              <a:t>Website</a:t>
            </a:r>
            <a:r>
              <a:rPr lang="zh-CN" altLang="en-US" dirty="0"/>
              <a:t>：</a:t>
            </a:r>
            <a:r>
              <a:rPr lang="en-US" altLang="zh-CN" dirty="0"/>
              <a:t>http://jhc.sjtu.edu.cn/~yutingwang/</a:t>
            </a:r>
          </a:p>
          <a:p>
            <a:pPr lvl="1"/>
            <a:r>
              <a:rPr lang="en-US" altLang="zh-CN" dirty="0"/>
              <a:t>Email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yuting.wang@sjtu.edu.cn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Teaching Assistants:</a:t>
            </a:r>
          </a:p>
          <a:p>
            <a:pPr lvl="1"/>
            <a:r>
              <a:rPr lang="zh-CN" altLang="en-US" dirty="0"/>
              <a:t>吴雨霏 </a:t>
            </a:r>
            <a:r>
              <a:rPr lang="en-US" altLang="zh-CN" dirty="0"/>
              <a:t>(Yvonne2021@sjtu.edu.cn)</a:t>
            </a:r>
          </a:p>
          <a:p>
            <a:pPr lvl="1"/>
            <a:r>
              <a:rPr lang="zh-CN" altLang="en-US" dirty="0"/>
              <a:t>姚栋文 </a:t>
            </a:r>
            <a:r>
              <a:rPr lang="en-US" altLang="zh-CN" dirty="0"/>
              <a:t>(1814080231@sjtu.edu.cn)</a:t>
            </a:r>
          </a:p>
          <a:p>
            <a:pPr lvl="1"/>
            <a:r>
              <a:rPr lang="zh-CN" altLang="en-US" dirty="0"/>
              <a:t>张令 </a:t>
            </a:r>
            <a:r>
              <a:rPr lang="en-US" altLang="zh-CN" dirty="0"/>
              <a:t>(ling.zhang@sjtu.edu.cn)</a:t>
            </a:r>
          </a:p>
          <a:p>
            <a:pPr lvl="1"/>
            <a:r>
              <a:rPr lang="zh-CN" altLang="en-US" dirty="0"/>
              <a:t>吴进华 </a:t>
            </a:r>
            <a:r>
              <a:rPr lang="en-US" altLang="zh-CN" dirty="0"/>
              <a:t>(jinhua.wu@sjtu.edu.cn)</a:t>
            </a:r>
          </a:p>
          <a:p>
            <a:pPr lvl="1"/>
            <a:r>
              <a:rPr lang="zh-CN" altLang="en-US" dirty="0"/>
              <a:t>毛逸洲 </a:t>
            </a:r>
            <a:r>
              <a:rPr lang="en-US" altLang="zh-CN" dirty="0"/>
              <a:t>(Kelvin_MYYZJ@sjtu.edu.cn)</a:t>
            </a:r>
          </a:p>
          <a:p>
            <a:pPr lvl="1"/>
            <a:r>
              <a:rPr lang="zh-CN" altLang="en-US" dirty="0"/>
              <a:t>倪亦澄 </a:t>
            </a:r>
            <a:r>
              <a:rPr lang="en-US" altLang="zh-CN" dirty="0"/>
              <a:t>(yicheng.ni@sjtu.edu.cn)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67BD8D-BE02-405F-AE7E-4937D169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59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8942"/>
    </mc:Choice>
    <mc:Fallback xmlns="">
      <p:transition advTm="28942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3DFA95D-9960-491A-B2F9-C4181B5D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C++?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4AFD4-E5EB-4D10-8C04-517B78DC4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programming language developed by Bjarne </a:t>
            </a:r>
            <a:r>
              <a:rPr lang="en-US" altLang="zh-CN" dirty="0" err="1"/>
              <a:t>Stroustrup</a:t>
            </a:r>
            <a:endParaRPr lang="en-US" altLang="zh-CN" dirty="0"/>
          </a:p>
          <a:p>
            <a:pPr lvl="1"/>
            <a:r>
              <a:rPr lang="en-US" altLang="zh-CN" dirty="0"/>
              <a:t>One of the world’s most widely used</a:t>
            </a:r>
          </a:p>
          <a:p>
            <a:pPr lvl="1"/>
            <a:r>
              <a:rPr lang="en-US" altLang="zh-CN" dirty="0"/>
              <a:t>Aimed for high efficiency for systems programming</a:t>
            </a:r>
          </a:p>
          <a:p>
            <a:pPr lvl="1"/>
            <a:r>
              <a:rPr lang="en-US" altLang="zh-CN" dirty="0"/>
              <a:t>Began with C + object-oriented programming</a:t>
            </a:r>
          </a:p>
          <a:p>
            <a:pPr lvl="1"/>
            <a:r>
              <a:rPr lang="en-US" altLang="zh-CN" dirty="0"/>
              <a:t>Continue to evolve until today (newest standard is C++23)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C++ is a complex language</a:t>
            </a:r>
          </a:p>
          <a:p>
            <a:pPr lvl="1"/>
            <a:r>
              <a:rPr lang="en-US" altLang="zh-CN" dirty="0"/>
              <a:t>Supports a lot of paradigms (structural, object-oriented, functional, generic)</a:t>
            </a:r>
          </a:p>
          <a:p>
            <a:pPr lvl="1"/>
            <a:r>
              <a:rPr lang="en-US" altLang="zh-CN" dirty="0"/>
              <a:t>Syntax is similar to C and Java but much more complicated</a:t>
            </a:r>
          </a:p>
          <a:p>
            <a:pPr lvl="1"/>
            <a:r>
              <a:rPr lang="en-US" altLang="zh-CN" dirty="0"/>
              <a:t>Requires explicit resource management by users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We will learn enough of C++ for our goals, but not for a complete coverage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1F656C-8C33-4349-B294-444335CD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92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42A26-264F-463C-9686-1BDC5C1E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Environment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13A55E-B187-4C92-A1A1-3D8200D4B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Integrated Development Environment (IDE)</a:t>
            </a:r>
          </a:p>
          <a:p>
            <a:pPr lvl="1"/>
            <a:r>
              <a:rPr lang="en-US" altLang="zh-CN" dirty="0"/>
              <a:t>We use </a:t>
            </a:r>
            <a:r>
              <a:rPr lang="en-US" altLang="zh-CN" dirty="0" err="1">
                <a:latin typeface="Consolas" panose="020B0609020204030204" pitchFamily="49" charset="0"/>
              </a:rPr>
              <a:t>codeblocks</a:t>
            </a:r>
            <a:r>
              <a:rPr lang="en-US" altLang="zh-CN" dirty="0"/>
              <a:t> (</a:t>
            </a:r>
            <a:r>
              <a:rPr lang="en-US" altLang="zh-CN" dirty="0">
                <a:hlinkClick r:id="rId2"/>
              </a:rPr>
              <a:t>http://www.codeblocks.org/</a:t>
            </a:r>
            <a:r>
              <a:rPr lang="en-US" altLang="zh-CN" dirty="0"/>
              <a:t>)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Typical Steps</a:t>
            </a:r>
          </a:p>
          <a:p>
            <a:pPr lvl="1">
              <a:defRPr/>
            </a:pPr>
            <a:r>
              <a:rPr lang="en-US" altLang="zh-CN" dirty="0"/>
              <a:t>Setup the C++ Compiler </a:t>
            </a:r>
          </a:p>
          <a:p>
            <a:pPr lvl="1">
              <a:defRPr/>
            </a:pPr>
            <a:r>
              <a:rPr lang="en-US" altLang="zh-CN" dirty="0"/>
              <a:t>Create C++ Projects</a:t>
            </a:r>
          </a:p>
          <a:p>
            <a:pPr lvl="1">
              <a:defRPr/>
            </a:pPr>
            <a:r>
              <a:rPr lang="en-US" altLang="zh-CN" dirty="0"/>
              <a:t>Add or Delete Files</a:t>
            </a:r>
          </a:p>
          <a:p>
            <a:pPr lvl="1">
              <a:defRPr/>
            </a:pPr>
            <a:r>
              <a:rPr lang="en-US" altLang="zh-CN" dirty="0"/>
              <a:t>Compile and Execute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9A09C-02DE-4D3A-BD32-63029A64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7FAB56-DA4F-400D-A4E7-B2DA10C97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63" y="2105133"/>
            <a:ext cx="6744433" cy="403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70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5C69D-443D-4980-BF36-C798206CA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First C++ Program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B9E80-F471-4731-BC77-19A856C80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</a:t>
            </a:r>
            <a:r>
              <a:rPr lang="en-US" altLang="zh-CN" dirty="0"/>
              <a:t>: Hello World!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80480-04ED-4183-9932-5998FE1D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15B5C6B-1DEA-4FB7-BBEE-F6A771AB6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139" y="2037627"/>
            <a:ext cx="6144856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File: hello.cpp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this program prints the message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“Hello world!” on the screen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iostream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std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 world!”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BEC4F017-A6F2-40CE-AA45-48ADA64A6C84}"/>
              </a:ext>
            </a:extLst>
          </p:cNvPr>
          <p:cNvGrpSpPr/>
          <p:nvPr/>
        </p:nvGrpSpPr>
        <p:grpSpPr>
          <a:xfrm>
            <a:off x="8473436" y="2056835"/>
            <a:ext cx="2194564" cy="968375"/>
            <a:chOff x="5513388" y="2558415"/>
            <a:chExt cx="2194564" cy="968375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17626D41-E9B9-42D5-BB6D-DEFC745EE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8" y="2558415"/>
              <a:ext cx="107950" cy="968375"/>
            </a:xfrm>
            <a:prstGeom prst="rightBrace">
              <a:avLst>
                <a:gd name="adj1" fmla="val 74755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5661AF14-D79B-4195-B82E-B49A29942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6172" y="2783045"/>
              <a:ext cx="202178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Comment</a:t>
              </a:r>
              <a:endParaRPr kumimoji="1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9" name="Group 1">
            <a:extLst>
              <a:ext uri="{FF2B5EF4-FFF2-40B4-BE49-F238E27FC236}">
                <a16:creationId xmlns:a16="http://schemas.microsoft.com/office/drawing/2014/main" id="{9B3C25F0-D55E-42F0-AB28-AC488B1338D8}"/>
              </a:ext>
            </a:extLst>
          </p:cNvPr>
          <p:cNvGrpSpPr/>
          <p:nvPr/>
        </p:nvGrpSpPr>
        <p:grpSpPr>
          <a:xfrm>
            <a:off x="8465263" y="3336839"/>
            <a:ext cx="2698036" cy="663662"/>
            <a:chOff x="5513388" y="2558415"/>
            <a:chExt cx="2698036" cy="968375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B671D31D-AA78-4EA3-AD8A-B4F606F31D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8" y="2558415"/>
              <a:ext cx="107950" cy="968375"/>
            </a:xfrm>
            <a:prstGeom prst="rightBrace">
              <a:avLst>
                <a:gd name="adj1" fmla="val 74755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A968C30B-483F-436E-8298-3C32DCFC5E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6171" y="2783045"/>
              <a:ext cx="2525253" cy="673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Pre-processing</a:t>
              </a:r>
              <a:endParaRPr kumimoji="1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:a16="http://schemas.microsoft.com/office/drawing/2014/main" id="{55CB57C2-4E1C-4C0E-B135-A7030D85CC2C}"/>
              </a:ext>
            </a:extLst>
          </p:cNvPr>
          <p:cNvGrpSpPr/>
          <p:nvPr/>
        </p:nvGrpSpPr>
        <p:grpSpPr>
          <a:xfrm>
            <a:off x="8465263" y="4452719"/>
            <a:ext cx="2698036" cy="1519455"/>
            <a:chOff x="5513388" y="2558415"/>
            <a:chExt cx="2698036" cy="968375"/>
          </a:xfrm>
        </p:grpSpPr>
        <p:sp>
          <p:nvSpPr>
            <p:cNvPr id="13" name="AutoShape 5">
              <a:extLst>
                <a:ext uri="{FF2B5EF4-FFF2-40B4-BE49-F238E27FC236}">
                  <a16:creationId xmlns:a16="http://schemas.microsoft.com/office/drawing/2014/main" id="{33C33EEB-2CF8-4D66-8759-B07827CDCA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3388" y="2558415"/>
              <a:ext cx="107950" cy="968375"/>
            </a:xfrm>
            <a:prstGeom prst="rightBrace">
              <a:avLst>
                <a:gd name="adj1" fmla="val 74755"/>
                <a:gd name="adj2" fmla="val 50000"/>
              </a:avLst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AC9D7FA4-D65B-48F0-A94C-785F95048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86171" y="2783045"/>
              <a:ext cx="2525253" cy="294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Garamond" panose="020204040303010108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Main function</a:t>
              </a:r>
              <a:endParaRPr kumimoji="1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12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8738A2-7520-48F4-B2C8-BD57D2CE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B032F0-443E-41B6-8FC4-A7972C69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Human-readable documents</a:t>
            </a:r>
          </a:p>
          <a:p>
            <a:r>
              <a:rPr lang="en-US" altLang="zh-CN" dirty="0"/>
              <a:t>C++ comments:</a:t>
            </a:r>
          </a:p>
          <a:p>
            <a:pPr lvl="1"/>
            <a:r>
              <a:rPr lang="en-US" altLang="zh-CN" dirty="0"/>
              <a:t>A line following “//”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Several lines between “/*” and “*/”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1043B0-11D3-4214-8244-D4A749A2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6B8159-F65B-43C0-BACD-4E23E9DD7133}"/>
              </a:ext>
            </a:extLst>
          </p:cNvPr>
          <p:cNvSpPr txBox="1"/>
          <p:nvPr/>
        </p:nvSpPr>
        <p:spPr>
          <a:xfrm>
            <a:off x="3048000" y="2587211"/>
            <a:ext cx="6096000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File: hello.cpp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this program prints the message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“Hello world!” on the screen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6B716A-BC8D-41BB-925D-CCA527E8504E}"/>
              </a:ext>
            </a:extLst>
          </p:cNvPr>
          <p:cNvSpPr txBox="1"/>
          <p:nvPr/>
        </p:nvSpPr>
        <p:spPr>
          <a:xfrm>
            <a:off x="3048000" y="4460217"/>
            <a:ext cx="6096000" cy="128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/* 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File: hello.cpp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this program prints the message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“</a:t>
            </a: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H</a:t>
            </a:r>
            <a:r>
              <a:rPr kumimoji="1" lang="en-US" altLang="zh-CN" sz="18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ello world!” on the screen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*/</a:t>
            </a:r>
            <a:endParaRPr kumimoji="1" lang="en-US" altLang="zh-CN" sz="1800" dirty="0">
              <a:solidFill>
                <a:srgbClr val="00B050"/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602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483A-F466-48FF-92BE-11E00329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Function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F920B4-C49B-415F-9099-3B672926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main</a:t>
            </a:r>
            <a:r>
              <a:rPr lang="en-US" altLang="zh-CN" dirty="0"/>
              <a:t>: the entry point of the whole program</a:t>
            </a:r>
          </a:p>
          <a:p>
            <a:pPr lvl="1"/>
            <a:r>
              <a:rPr lang="en-US" altLang="zh-CN" dirty="0"/>
              <a:t>Consists of a sequence of statements (</a:t>
            </a:r>
            <a:r>
              <a:rPr lang="en-US" altLang="zh-CN" b="1" dirty="0"/>
              <a:t>commands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Returns 0 if succeeds, or non-zero for failure.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A29CD-6818-4AE3-A606-CA825E39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775DA06-A2E3-45BB-ADE1-00B1CB29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9647" y="2682944"/>
            <a:ext cx="3415328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&lt;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statement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1&gt;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&lt;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statement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2&gt;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…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&lt;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statement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n&gt;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51807F2-4A12-4094-BB3C-DD65D894E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176" y="2382559"/>
            <a:ext cx="4830406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 err="1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main()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 world!” &lt;&lt;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42EEBE-EBC5-4F04-824E-5EF74BE494C4}"/>
              </a:ext>
            </a:extLst>
          </p:cNvPr>
          <p:cNvSpPr txBox="1"/>
          <p:nvPr/>
        </p:nvSpPr>
        <p:spPr>
          <a:xfrm>
            <a:off x="1933577" y="5731989"/>
            <a:ext cx="259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General Structure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1E9D77-EE1A-421B-82FC-C7C1D13A2230}"/>
              </a:ext>
            </a:extLst>
          </p:cNvPr>
          <p:cNvSpPr txBox="1"/>
          <p:nvPr/>
        </p:nvSpPr>
        <p:spPr>
          <a:xfrm>
            <a:off x="7391403" y="5698195"/>
            <a:ext cx="2590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accent1"/>
                </a:solidFill>
              </a:rPr>
              <a:t>The Example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95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FE415D-5F77-45D9-BF4D-ADA000339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Include Libraries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D970E7-9E23-48CC-AD0F-726401D74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#include &lt;</a:t>
            </a:r>
            <a:r>
              <a:rPr lang="en-US" altLang="zh-CN" i="1" dirty="0" err="1">
                <a:latin typeface="Consolas" panose="020B0609020204030204" pitchFamily="49" charset="0"/>
              </a:rPr>
              <a:t>libraryname</a:t>
            </a:r>
            <a:r>
              <a:rPr lang="en-US" altLang="zh-CN" dirty="0">
                <a:latin typeface="Consolas" panose="020B0609020204030204" pitchFamily="49" charset="0"/>
              </a:rPr>
              <a:t>&gt;  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 C++ system library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#include “</a:t>
            </a:r>
            <a:r>
              <a:rPr lang="en-US" altLang="zh-CN" i="1" dirty="0" err="1">
                <a:latin typeface="Consolas" panose="020B0609020204030204" pitchFamily="49" charset="0"/>
              </a:rPr>
              <a:t>libraryname</a:t>
            </a:r>
            <a:r>
              <a:rPr lang="en-US" altLang="zh-CN" dirty="0" err="1">
                <a:latin typeface="Consolas" panose="020B0609020204030204" pitchFamily="49" charset="0"/>
              </a:rPr>
              <a:t>.h</a:t>
            </a:r>
            <a:r>
              <a:rPr lang="en-US" altLang="zh-CN" dirty="0">
                <a:latin typeface="Consolas" panose="020B0609020204030204" pitchFamily="49" charset="0"/>
              </a:rPr>
              <a:t>”  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 local user library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Common programming errors: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&lt;&gt;  vs.  “ ”</a:t>
            </a:r>
          </a:p>
          <a:p>
            <a:pPr lvl="1"/>
            <a:r>
              <a:rPr lang="en-US" altLang="zh-CN" dirty="0">
                <a:latin typeface="Consolas" panose="020B0609020204030204" pitchFamily="49" charset="0"/>
              </a:rPr>
              <a:t>.h  vs.  no .h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086045-6B3E-4A91-9ABD-6CF76C9D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ED9A11-8E38-4B4B-AA1C-92EE2EF2C3BD}"/>
              </a:ext>
            </a:extLst>
          </p:cNvPr>
          <p:cNvSpPr txBox="1"/>
          <p:nvPr/>
        </p:nvSpPr>
        <p:spPr>
          <a:xfrm>
            <a:off x="1343025" y="2730035"/>
            <a:ext cx="1001077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Consolas" panose="020B0609020204030204" pitchFamily="49" charset="0"/>
                <a:ea typeface="黑体" panose="02010609060101010101" pitchFamily="49" charset="-122"/>
              </a:rPr>
              <a:t>Examples:</a:t>
            </a:r>
          </a:p>
          <a:p>
            <a:pPr marL="285750" indent="-285750" eaLnBrk="1" hangingPunct="1">
              <a:spcBef>
                <a:spcPct val="1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&lt;iostream&gt;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C++ standard input/output library</a:t>
            </a:r>
          </a:p>
          <a:p>
            <a:pPr marL="285750" indent="-285750" eaLnBrk="1" hangingPunct="1">
              <a:spcBef>
                <a:spcPct val="1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“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mymath.h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”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User-defined math library</a:t>
            </a:r>
          </a:p>
        </p:txBody>
      </p:sp>
    </p:spTree>
    <p:extLst>
      <p:ext uri="{BB962C8B-B14F-4D97-AF65-F5344CB8AC3E}">
        <p14:creationId xmlns:p14="http://schemas.microsoft.com/office/powerpoint/2010/main" val="3608919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006E3-E9F9-47D2-BD0D-8A78A4BE9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Namespaces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385B2-49BA-414D-9BD7-BAF0A2BB0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Namespace</a:t>
            </a:r>
            <a:r>
              <a:rPr lang="en-US" altLang="zh-CN" dirty="0"/>
              <a:t>: an area for holding identifiers (functions, variables, </a:t>
            </a:r>
            <a:r>
              <a:rPr lang="en-US" altLang="zh-CN" dirty="0" err="1"/>
              <a:t>etc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avoid conflicting names from different C++ files</a:t>
            </a:r>
          </a:p>
          <a:p>
            <a:pPr lvl="1"/>
            <a:r>
              <a:rPr lang="en-US" altLang="zh-CN" dirty="0"/>
              <a:t>Standard library identifiers are in the namespace “</a:t>
            </a:r>
            <a:r>
              <a:rPr lang="en-US" altLang="zh-CN" dirty="0">
                <a:latin typeface="Consolas" panose="020B0609020204030204" pitchFamily="49" charset="0"/>
              </a:rPr>
              <a:t>std</a:t>
            </a:r>
            <a:r>
              <a:rPr lang="en-US" altLang="zh-CN" dirty="0"/>
              <a:t>”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>
                <a:latin typeface="Consolas" panose="020B0609020204030204" pitchFamily="49" charset="0"/>
              </a:rPr>
              <a:t>using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xxx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/>
              <a:t>Makes the identifiers in the namespace</a:t>
            </a:r>
            <a:r>
              <a:rPr lang="en-US" altLang="zh-CN" b="1" dirty="0"/>
              <a:t> </a:t>
            </a:r>
            <a:r>
              <a:rPr lang="en-US" altLang="zh-CN" i="1" dirty="0">
                <a:latin typeface="Consolas" panose="020B0609020204030204" pitchFamily="49" charset="0"/>
              </a:rPr>
              <a:t>xxx</a:t>
            </a:r>
            <a:r>
              <a:rPr lang="en-US" altLang="zh-CN" b="1" dirty="0"/>
              <a:t> </a:t>
            </a:r>
            <a:r>
              <a:rPr lang="en-US" altLang="zh-CN" dirty="0"/>
              <a:t>visible in the current file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i="1" dirty="0"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::</a:t>
            </a:r>
            <a:r>
              <a:rPr lang="en-US" altLang="zh-CN" i="1" dirty="0">
                <a:latin typeface="Consolas" panose="020B0609020204030204" pitchFamily="49" charset="0"/>
              </a:rPr>
              <a:t>identifier</a:t>
            </a:r>
          </a:p>
          <a:p>
            <a:pPr lvl="1"/>
            <a:r>
              <a:rPr lang="en-US" altLang="zh-CN" dirty="0"/>
              <a:t>Access </a:t>
            </a:r>
            <a:r>
              <a:rPr lang="en-US" altLang="zh-CN" dirty="0">
                <a:latin typeface="Consolas" panose="020B0609020204030204" pitchFamily="49" charset="0"/>
              </a:rPr>
              <a:t>identifier</a:t>
            </a:r>
            <a:r>
              <a:rPr lang="en-US" altLang="zh-CN" dirty="0"/>
              <a:t> in </a:t>
            </a:r>
            <a:r>
              <a:rPr lang="en-US" altLang="zh-CN" dirty="0">
                <a:latin typeface="Consolas" panose="020B0609020204030204" pitchFamily="49" charset="0"/>
              </a:rPr>
              <a:t>namespace</a:t>
            </a:r>
            <a:r>
              <a:rPr lang="en-US" altLang="zh-CN" dirty="0"/>
              <a:t> directly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7E681E-8370-4591-8176-58EA58AD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3CCCE89-869D-4B07-869E-04B648CC8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8871" y="4769881"/>
            <a:ext cx="63204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std::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&lt;&lt; “Hello world!” &lt;&lt; std::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4071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8A732C-D0AC-4FD4-8DFC-79700E9C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Compilation of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DCBC0-40BE-4D7C-8E28-99FD0760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 source code lives in “</a:t>
            </a:r>
            <a:r>
              <a:rPr lang="en-US" altLang="zh-CN" dirty="0">
                <a:latin typeface="Consolas" panose="020B0609020204030204" pitchFamily="49" charset="0"/>
              </a:rPr>
              <a:t>*.</a:t>
            </a:r>
            <a:r>
              <a:rPr lang="en-US" altLang="zh-CN" dirty="0" err="1">
                <a:latin typeface="Consolas" panose="020B0609020204030204" pitchFamily="49" charset="0"/>
              </a:rPr>
              <a:t>cpp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Every 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cpp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 is a </a:t>
            </a:r>
            <a:r>
              <a:rPr lang="en-US" altLang="zh-CN" b="1" dirty="0"/>
              <a:t>module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latin typeface="Consolas" panose="020B0609020204030204" pitchFamily="49" charset="0"/>
              </a:rPr>
              <a:t>.h</a:t>
            </a:r>
            <a:r>
              <a:rPr lang="en-US" altLang="zh-CN" dirty="0"/>
              <a:t> file provides declarations visible to other 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cpp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en-US" altLang="zh-CN" dirty="0" err="1">
                <a:latin typeface="Consolas" panose="020B0609020204030204" pitchFamily="49" charset="0"/>
              </a:rPr>
              <a:t>cpp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/>
              <a:t>file is compiled into a binary object file (</a:t>
            </a:r>
            <a:r>
              <a:rPr lang="en-US" altLang="zh-CN" dirty="0">
                <a:latin typeface="Consolas" panose="020B0609020204030204" pitchFamily="49" charset="0"/>
              </a:rPr>
              <a:t>.o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Object files are linked to form an executable file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9C0E7-E732-446B-A874-8690F84BD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4EAFCA-96A5-4C41-B3D7-8C04862D340E}"/>
              </a:ext>
            </a:extLst>
          </p:cNvPr>
          <p:cNvSpPr/>
          <p:nvPr/>
        </p:nvSpPr>
        <p:spPr>
          <a:xfrm>
            <a:off x="2229994" y="3652354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a.cpp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B5DE56-7445-44CB-AE21-122644946047}"/>
              </a:ext>
            </a:extLst>
          </p:cNvPr>
          <p:cNvSpPr/>
          <p:nvPr/>
        </p:nvSpPr>
        <p:spPr>
          <a:xfrm>
            <a:off x="2229994" y="4601319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b.cpp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679C0A-709E-48F5-BAD0-CEBBD3DAAFD3}"/>
              </a:ext>
            </a:extLst>
          </p:cNvPr>
          <p:cNvSpPr/>
          <p:nvPr/>
        </p:nvSpPr>
        <p:spPr>
          <a:xfrm>
            <a:off x="5001769" y="3652354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a.o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ED6BC6-2A27-4EC5-B857-8ACF565E4E31}"/>
              </a:ext>
            </a:extLst>
          </p:cNvPr>
          <p:cNvSpPr/>
          <p:nvPr/>
        </p:nvSpPr>
        <p:spPr>
          <a:xfrm>
            <a:off x="5001769" y="4601319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  <a:latin typeface="Consolas" panose="020B0609020204030204" pitchFamily="49" charset="0"/>
              </a:rPr>
              <a:t>b.o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B298048-32EC-47E1-A390-3448C6B9D19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457575" y="3937545"/>
            <a:ext cx="15441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107B530-ECBF-4DB5-9F33-05189E8B3B6F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457575" y="4886510"/>
            <a:ext cx="154419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CAA57AF-71AB-48C5-B4B3-690367E03FF6}"/>
              </a:ext>
            </a:extLst>
          </p:cNvPr>
          <p:cNvSpPr/>
          <p:nvPr/>
        </p:nvSpPr>
        <p:spPr>
          <a:xfrm>
            <a:off x="5001769" y="5550283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library.o</a:t>
            </a:r>
            <a:endParaRPr lang="zh-CN" alt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00BC88-718E-4463-82B8-830758258727}"/>
              </a:ext>
            </a:extLst>
          </p:cNvPr>
          <p:cNvSpPr/>
          <p:nvPr/>
        </p:nvSpPr>
        <p:spPr>
          <a:xfrm>
            <a:off x="7449694" y="4601319"/>
            <a:ext cx="1227581" cy="57038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prog.exe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9EC2B6D-7041-44F0-923C-0F84E6C75558}"/>
              </a:ext>
            </a:extLst>
          </p:cNvPr>
          <p:cNvCxnSpPr>
            <a:cxnSpLocks/>
          </p:cNvCxnSpPr>
          <p:nvPr/>
        </p:nvCxnSpPr>
        <p:spPr>
          <a:xfrm>
            <a:off x="6229350" y="3937545"/>
            <a:ext cx="1220344" cy="7596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8729586-0329-41EE-AFBC-69460EA8C70C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6229350" y="4886510"/>
            <a:ext cx="12203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69A4D40-E4C7-4941-B72A-73C2899D7D5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6229350" y="5081893"/>
            <a:ext cx="1220344" cy="7535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3A96F8B4-2040-45F0-BFE7-C58F0DAD7264}"/>
              </a:ext>
            </a:extLst>
          </p:cNvPr>
          <p:cNvSpPr txBox="1"/>
          <p:nvPr/>
        </p:nvSpPr>
        <p:spPr>
          <a:xfrm>
            <a:off x="3615881" y="3557496"/>
            <a:ext cx="12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Compile</a:t>
            </a:r>
            <a:endParaRPr lang="zh-CN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48ADDE5-8925-4C45-9AB9-34D51F679C02}"/>
              </a:ext>
            </a:extLst>
          </p:cNvPr>
          <p:cNvSpPr txBox="1"/>
          <p:nvPr/>
        </p:nvSpPr>
        <p:spPr>
          <a:xfrm>
            <a:off x="3601593" y="4517178"/>
            <a:ext cx="12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Compile</a:t>
            </a:r>
            <a:endParaRPr lang="zh-CN" altLang="en-US" sz="24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6E01754-43EE-45BE-8727-4E07ADDBC6E8}"/>
              </a:ext>
            </a:extLst>
          </p:cNvPr>
          <p:cNvSpPr txBox="1"/>
          <p:nvPr/>
        </p:nvSpPr>
        <p:spPr>
          <a:xfrm>
            <a:off x="6192394" y="4517178"/>
            <a:ext cx="1227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Link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2885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70BDE-8028-417B-93A5-5665A45B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E2D0F1A-099F-4EC5-A30E-013B39630CF5}"/>
              </a:ext>
            </a:extLst>
          </p:cNvPr>
          <p:cNvSpPr txBox="1">
            <a:spLocks/>
          </p:cNvSpPr>
          <p:nvPr/>
        </p:nvSpPr>
        <p:spPr>
          <a:xfrm>
            <a:off x="838200" y="2727962"/>
            <a:ext cx="1051560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Transition from Python to C++</a:t>
            </a:r>
            <a:endParaRPr lang="en-US" altLang="zh-C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32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84910-A50E-4E8C-8918-F8BF6D40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Perfect Numbers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6E56D-9EA8-426C-8358-3DEBAFB928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A positive integer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is called a </a:t>
                </a:r>
                <a:r>
                  <a:rPr lang="en-US" altLang="zh-CN" b="1" dirty="0"/>
                  <a:t>perfect number </a:t>
                </a:r>
                <a:r>
                  <a:rPr lang="en-US" altLang="zh-CN" dirty="0"/>
                  <a:t>if it is equal to the sum of its divisors (excluding itself).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Examples:</a:t>
                </a:r>
              </a:p>
              <a:p>
                <a:pPr lvl="1"/>
                <a:r>
                  <a:rPr lang="en-US" altLang="zh-CN" dirty="0"/>
                  <a:t>6 is a perfect number: 1 + 2 + 3 = 6;</a:t>
                </a:r>
              </a:p>
              <a:p>
                <a:pPr lvl="1"/>
                <a:r>
                  <a:rPr lang="en-US" altLang="zh-CN" dirty="0"/>
                  <a:t>28 is a perfect number (why?)</a:t>
                </a:r>
              </a:p>
              <a:p>
                <a:pPr lvl="1"/>
                <a:r>
                  <a:rPr lang="en-US" altLang="zh-CN" dirty="0"/>
                  <a:t>35 is no a perfect number (why?)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Let’s write a C++ program for finding perfect numbers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66E56D-9EA8-426C-8358-3DEBAFB92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D4639F-0DCA-4B98-A2D5-81F8A57E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99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BB177-E54E-49D4-937E-A72EA5F0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Information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6089C1-7E7A-49DE-AC30-5F96235B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Course Website:</a:t>
            </a:r>
          </a:p>
          <a:p>
            <a:pPr lvl="1"/>
            <a:r>
              <a:rPr lang="en-US" altLang="zh-CN" dirty="0">
                <a:hlinkClick r:id="rId2"/>
              </a:rPr>
              <a:t>https://oc.sjtu.edu.cn/courses/75883</a:t>
            </a:r>
            <a:endParaRPr lang="en-US" altLang="zh-CN" dirty="0"/>
          </a:p>
          <a:p>
            <a:pPr lvl="1"/>
            <a:r>
              <a:rPr lang="en-US" altLang="zh-CN" dirty="0"/>
              <a:t>Textbooks:</a:t>
            </a:r>
          </a:p>
          <a:p>
            <a:pPr lvl="2"/>
            <a:r>
              <a:rPr lang="en-US" altLang="zh-CN" dirty="0"/>
              <a:t>Programming Abstractions in C++ by Eric S. Roberts</a:t>
            </a:r>
          </a:p>
          <a:p>
            <a:pPr lvl="2"/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《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程序设计思想与方法》慕课版</a:t>
            </a:r>
            <a:r>
              <a:rPr lang="zh-CN" altLang="zh-C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版</a:t>
            </a:r>
            <a:r>
              <a:rPr lang="zh-CN" altLang="zh-C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翁惠玉</a:t>
            </a:r>
            <a:r>
              <a:rPr lang="zh-CN" altLang="zh-CN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zh-CN" altLang="zh-CN" sz="16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俞勇编著</a:t>
            </a:r>
            <a:endParaRPr lang="en-US" altLang="zh-CN" sz="16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Grading Policies</a:t>
            </a:r>
          </a:p>
          <a:p>
            <a:pPr lvl="1"/>
            <a:r>
              <a:rPr lang="en-US" altLang="zh-CN" dirty="0"/>
              <a:t>30% Homework Assignments</a:t>
            </a:r>
          </a:p>
          <a:p>
            <a:pPr lvl="1"/>
            <a:r>
              <a:rPr lang="en-US" altLang="zh-CN" dirty="0"/>
              <a:t>30% Mid-term Exam</a:t>
            </a:r>
          </a:p>
          <a:p>
            <a:pPr lvl="1"/>
            <a:r>
              <a:rPr lang="en-US" altLang="zh-CN" dirty="0"/>
              <a:t>30% Final Project</a:t>
            </a:r>
          </a:p>
          <a:p>
            <a:pPr lvl="1"/>
            <a:r>
              <a:rPr lang="en-US" altLang="zh-CN" dirty="0"/>
              <a:t>10% Participation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283F68-FF01-4840-864A-58B90AC1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DC064B-D383-4655-8DE8-BEE7CC428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389" y="1391421"/>
            <a:ext cx="3465353" cy="43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59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found = 0; </a:t>
            </a: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number = 1; </a:t>
            </a: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481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4DAF89CD-4D33-4690-B6E5-D485F4B3C8F3}"/>
              </a:ext>
            </a:extLst>
          </p:cNvPr>
          <p:cNvSpPr txBox="1">
            <a:spLocks/>
          </p:cNvSpPr>
          <p:nvPr/>
        </p:nvSpPr>
        <p:spPr>
          <a:xfrm>
            <a:off x="3752851" y="5256111"/>
            <a:ext cx="6591300" cy="10780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indentation determines nesting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curly braces determine nesting</a:t>
            </a:r>
          </a:p>
        </p:txBody>
      </p:sp>
    </p:spTree>
    <p:extLst>
      <p:ext uri="{BB962C8B-B14F-4D97-AF65-F5344CB8AC3E}">
        <p14:creationId xmlns:p14="http://schemas.microsoft.com/office/powerpoint/2010/main" val="269683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C0C0239-AEA0-4DD9-8165-285E41474819}"/>
              </a:ext>
            </a:extLst>
          </p:cNvPr>
          <p:cNvSpPr txBox="1">
            <a:spLocks/>
          </p:cNvSpPr>
          <p:nvPr/>
        </p:nvSpPr>
        <p:spPr>
          <a:xfrm>
            <a:off x="3390899" y="5460898"/>
            <a:ext cx="7191375" cy="10780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new lines mark the end of statements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semicolons mark the end of statements</a:t>
            </a:r>
          </a:p>
        </p:txBody>
      </p:sp>
    </p:spTree>
    <p:extLst>
      <p:ext uri="{BB962C8B-B14F-4D97-AF65-F5344CB8AC3E}">
        <p14:creationId xmlns:p14="http://schemas.microsoft.com/office/powerpoint/2010/main" val="125143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08625BE-825F-4AE1-A5A1-5E48E71EAACA}"/>
              </a:ext>
            </a:extLst>
          </p:cNvPr>
          <p:cNvSpPr txBox="1">
            <a:spLocks/>
          </p:cNvSpPr>
          <p:nvPr/>
        </p:nvSpPr>
        <p:spPr>
          <a:xfrm>
            <a:off x="3390899" y="5460898"/>
            <a:ext cx="7191375" cy="10780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you print output by using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print()</a:t>
            </a: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you print by using string operators </a:t>
            </a:r>
            <a:r>
              <a:rPr lang="en-US" altLang="zh-CN" sz="2400" dirty="0">
                <a:solidFill>
                  <a:schemeClr val="accent1"/>
                </a:solidFill>
                <a:latin typeface="Consolas" panose="020B0609020204030204" pitchFamily="49" charset="0"/>
              </a:rPr>
              <a:t>(&lt;&lt;)</a:t>
            </a:r>
          </a:p>
        </p:txBody>
      </p:sp>
    </p:spTree>
    <p:extLst>
      <p:ext uri="{BB962C8B-B14F-4D97-AF65-F5344CB8AC3E}">
        <p14:creationId xmlns:p14="http://schemas.microsoft.com/office/powerpoint/2010/main" val="27081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(found &lt; 4)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(number %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(total == number) 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DB403E1-5C32-4018-867C-F849C724E242}"/>
              </a:ext>
            </a:extLst>
          </p:cNvPr>
          <p:cNvSpPr txBox="1">
            <a:spLocks/>
          </p:cNvSpPr>
          <p:nvPr/>
        </p:nvSpPr>
        <p:spPr>
          <a:xfrm>
            <a:off x="3390899" y="5460897"/>
            <a:ext cx="8143876" cy="99705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conditions do not need parentheses</a:t>
            </a:r>
            <a:endParaRPr lang="en-US" altLang="zh-CN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parentheses around conditions are mandatory</a:t>
            </a:r>
            <a:endParaRPr lang="en-US" altLang="zh-CN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93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for (int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b="1" dirty="0" err="1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6A0E574D-DC00-4718-91ED-93D7242C0C8F}"/>
              </a:ext>
            </a:extLst>
          </p:cNvPr>
          <p:cNvSpPr txBox="1">
            <a:spLocks/>
          </p:cNvSpPr>
          <p:nvPr/>
        </p:nvSpPr>
        <p:spPr>
          <a:xfrm>
            <a:off x="3390899" y="5460897"/>
            <a:ext cx="6334126" cy="99705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Both Python and C++ have for loops, but with different syntax</a:t>
            </a:r>
          </a:p>
        </p:txBody>
      </p:sp>
    </p:spTree>
    <p:extLst>
      <p:ext uri="{BB962C8B-B14F-4D97-AF65-F5344CB8AC3E}">
        <p14:creationId xmlns:p14="http://schemas.microsoft.com/office/powerpoint/2010/main" val="149458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0B3B6D9-6CF3-480F-BE56-EF9B5C1F78B2}"/>
              </a:ext>
            </a:extLst>
          </p:cNvPr>
          <p:cNvSpPr txBox="1">
            <a:spLocks/>
          </p:cNvSpPr>
          <p:nvPr/>
        </p:nvSpPr>
        <p:spPr>
          <a:xfrm>
            <a:off x="3390899" y="5460897"/>
            <a:ext cx="6334126" cy="99705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C++ has a </a:t>
            </a:r>
            <a:r>
              <a:rPr lang="en-US" altLang="zh-CN" sz="2400" dirty="0">
                <a:solidFill>
                  <a:schemeClr val="tx1"/>
                </a:solidFill>
                <a:latin typeface="Consolas" panose="020B0609020204030204" pitchFamily="49" charset="0"/>
              </a:rPr>
              <a:t>“++”</a:t>
            </a:r>
            <a:r>
              <a:rPr lang="en-US" altLang="zh-CN" sz="2400" dirty="0">
                <a:solidFill>
                  <a:schemeClr val="tx1"/>
                </a:solidFill>
                <a:latin typeface="+mj-lt"/>
              </a:rPr>
              <a:t> operator for addition. Python does not have this.</a:t>
            </a:r>
          </a:p>
        </p:txBody>
      </p:sp>
    </p:spTree>
    <p:extLst>
      <p:ext uri="{BB962C8B-B14F-4D97-AF65-F5344CB8AC3E}">
        <p14:creationId xmlns:p14="http://schemas.microsoft.com/office/powerpoint/2010/main" val="97640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72798B-34A6-4DEA-B62B-B0F87761C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264A10C-AD33-4297-B861-B5055917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748"/>
            <a:ext cx="10067968" cy="656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#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include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&lt;iostream&gt;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using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namespace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std;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main()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found = 0; // How many perfect numbers we've found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number = 1; // Next number to test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/* Keep looking until we've found four perfect numbers.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(found &lt; 4)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Calculate the sum of the positive divisors of the number n &gt;= 0.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total =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1600" b="1" dirty="0">
                <a:solidFill>
                  <a:schemeClr val="accent1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 1;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 number;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++)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(number %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== 0) { total +=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/* A number is perfect if the sum of its divisors is equal to it. */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(total == number) {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cout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&lt;&lt; number &lt;&lt; </a:t>
            </a:r>
            <a:r>
              <a:rPr kumimoji="1" lang="en-US" altLang="zh-CN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endl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  found++;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  number++;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 </a:t>
            </a:r>
            <a:r>
              <a:rPr kumimoji="1" lang="en-US" altLang="zh-CN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return</a:t>
            </a: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 0;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78566CB-E9C7-42BA-91FF-734FE3F27B70}"/>
              </a:ext>
            </a:extLst>
          </p:cNvPr>
          <p:cNvSpPr txBox="1">
            <a:spLocks/>
          </p:cNvSpPr>
          <p:nvPr/>
        </p:nvSpPr>
        <p:spPr>
          <a:xfrm>
            <a:off x="3390899" y="5460898"/>
            <a:ext cx="7191375" cy="1078014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Python, every variable has an implicit type</a:t>
            </a:r>
            <a:endParaRPr lang="en-US" altLang="zh-CN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</a:rPr>
              <a:t>In C++, variables must be assigned explicit types</a:t>
            </a:r>
            <a:endParaRPr lang="en-US" altLang="zh-CN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D4A3E9-E752-4971-8C2E-0E6B40AA3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and Python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4BA7D-FD5B-4DD6-9145-D48731534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Python is a great language for data processing and scripting</a:t>
            </a:r>
          </a:p>
          <a:p>
            <a:pPr lvl="1"/>
            <a:r>
              <a:rPr lang="en-US" altLang="zh-CN" dirty="0"/>
              <a:t>Dynamically typed</a:t>
            </a:r>
          </a:p>
          <a:p>
            <a:pPr lvl="1"/>
            <a:r>
              <a:rPr lang="en-US" altLang="zh-CN" dirty="0"/>
              <a:t>Programs are easy to modify </a:t>
            </a:r>
          </a:p>
          <a:p>
            <a:pPr lvl="1"/>
            <a:r>
              <a:rPr lang="en-US" altLang="zh-CN" dirty="0"/>
              <a:t>Programs are interpreted for execution</a:t>
            </a:r>
          </a:p>
          <a:p>
            <a:pPr lvl="1"/>
            <a:r>
              <a:rPr lang="en-US" altLang="zh-CN" dirty="0"/>
              <a:t>Programs run slower than compiled ones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C++ is a great language for writing high-performance code</a:t>
            </a:r>
          </a:p>
          <a:p>
            <a:pPr lvl="1"/>
            <a:r>
              <a:rPr lang="en-US" altLang="zh-CN" dirty="0"/>
              <a:t>Statically typed</a:t>
            </a:r>
          </a:p>
          <a:p>
            <a:pPr lvl="1"/>
            <a:r>
              <a:rPr lang="en-US" altLang="zh-CN" dirty="0"/>
              <a:t>Programs are less easy to modify</a:t>
            </a:r>
          </a:p>
          <a:p>
            <a:pPr lvl="1"/>
            <a:r>
              <a:rPr lang="en-US" altLang="zh-CN" dirty="0"/>
              <a:t>Programs are complied for execution</a:t>
            </a:r>
          </a:p>
          <a:p>
            <a:pPr lvl="1"/>
            <a:r>
              <a:rPr lang="en-US" altLang="zh-CN" dirty="0"/>
              <a:t>Programs run efficiently due to optimizations</a:t>
            </a:r>
          </a:p>
          <a:p>
            <a:endParaRPr lang="en-US" altLang="zh-CN" dirty="0"/>
          </a:p>
          <a:p>
            <a:r>
              <a:rPr lang="en-US" altLang="zh-CN" dirty="0"/>
              <a:t>Use the right language for the right task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E555B-E337-46F6-86D1-698131B1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862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92719-B59C-4647-AE5D-1232598A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E9BB6C-B194-474C-A100-C8A81906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Familiar and Unfamiliar Syntax</a:t>
            </a:r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919DA61-674D-4E60-9F09-34CD75672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557" y="1056209"/>
            <a:ext cx="9448886" cy="547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x = 12*3 – 6/-2;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variables, types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char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c = ‘A’;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bool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b = false;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for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int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= 0;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&lt; 10;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++) {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for loops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</a:t>
            </a: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if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% 2 == 0) {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if statement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   x += 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i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b="1" dirty="0">
                <a:latin typeface="Consolas" panose="020B0609020204030204" pitchFamily="49" charset="0"/>
                <a:ea typeface="黑体" panose="02010609060101010101" pitchFamily="49" charset="-122"/>
              </a:rPr>
              <a:t>while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(x &gt; 0 &amp;&amp; c == ‘A’ || b) {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while loop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   x = x/2;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}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endParaRPr kumimoji="1" lang="en-US" altLang="zh-CN" sz="2000" dirty="0">
              <a:latin typeface="Consolas" panose="020B0609020204030204" pitchFamily="49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foo(x, 17, c);         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function call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bar(“I have an apple”);             </a:t>
            </a: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string argument</a:t>
            </a:r>
          </a:p>
        </p:txBody>
      </p:sp>
    </p:spTree>
    <p:extLst>
      <p:ext uri="{BB962C8B-B14F-4D97-AF65-F5344CB8AC3E}">
        <p14:creationId xmlns:p14="http://schemas.microsoft.com/office/powerpoint/2010/main" val="227664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069B9-E18C-4FA8-95AE-9AABFFAB3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FBA2C-E4E5-D40B-01B5-3901749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Assignments &amp; Participation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D60BF-7CF7-CCEB-CA7E-788335A80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Homework Assignments</a:t>
            </a:r>
          </a:p>
          <a:p>
            <a:pPr lvl="1"/>
            <a:r>
              <a:rPr lang="en-US" altLang="zh-CN" dirty="0"/>
              <a:t>Every odd week there are hands-on exercises (optional, no points)</a:t>
            </a:r>
          </a:p>
          <a:p>
            <a:pPr lvl="1"/>
            <a:r>
              <a:rPr lang="en-US" altLang="zh-CN" dirty="0"/>
              <a:t>Every even week there is homework assignment with one additional challenge</a:t>
            </a:r>
          </a:p>
          <a:p>
            <a:r>
              <a:rPr lang="en-US" altLang="zh-CN" dirty="0"/>
              <a:t>Final project will be published on week 14</a:t>
            </a:r>
          </a:p>
          <a:p>
            <a:endParaRPr lang="en-US" altLang="zh-CN" dirty="0"/>
          </a:p>
          <a:p>
            <a:r>
              <a:rPr lang="en-US" altLang="zh-CN" dirty="0"/>
              <a:t>Participation (10 pts):</a:t>
            </a:r>
          </a:p>
          <a:p>
            <a:pPr lvl="1"/>
            <a:r>
              <a:rPr lang="en-US" altLang="zh-CN" dirty="0"/>
              <a:t>Setup your environment (2 points)</a:t>
            </a:r>
          </a:p>
          <a:p>
            <a:pPr lvl="1"/>
            <a:r>
              <a:rPr lang="en-US" altLang="zh-CN" dirty="0"/>
              <a:t>Finish at least 2 challenges (Every challenge is worth 2 points)</a:t>
            </a:r>
          </a:p>
          <a:p>
            <a:pPr lvl="1"/>
            <a:r>
              <a:rPr lang="en-US" altLang="zh-CN" dirty="0"/>
              <a:t>Ask questions in the class, </a:t>
            </a:r>
            <a:r>
              <a:rPr lang="en-US" altLang="zh-CN" dirty="0" err="1"/>
              <a:t>wechat</a:t>
            </a:r>
            <a:r>
              <a:rPr lang="en-US" altLang="zh-CN" dirty="0"/>
              <a:t> or during Q&amp;A sessions (2 points each question)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B68FAE-E9C8-5868-EA76-4C6B1F5E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8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Corresponding Chapters 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lvl="1"/>
            <a:r>
              <a:rPr lang="en-US" altLang="zh-CN" dirty="0"/>
              <a:t>Chapter 1-2</a:t>
            </a:r>
          </a:p>
          <a:p>
            <a:pPr lvl="1"/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lvl="1"/>
            <a:r>
              <a:rPr lang="en-US" altLang="zh-CN" dirty="0"/>
              <a:t>Chapter 3-5, Chapter 7-8</a:t>
            </a:r>
          </a:p>
          <a:p>
            <a:pPr marL="457200" lvl="1" indent="0">
              <a:buNone/>
            </a:pPr>
            <a:r>
              <a:rPr lang="en-US" altLang="zh-CN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pPr lvl="1"/>
            <a:r>
              <a:rPr lang="en-US" altLang="zh-CN" dirty="0"/>
              <a:t>Chapter 6, 11-14, 19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50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04991A-CA12-9789-B749-7C3D286A7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589" y="1620021"/>
            <a:ext cx="3465353" cy="43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CAD32-801D-4234-AA41-443D78C5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80A878-9AC2-4656-AC11-CBC3396BD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Chapter 1 of “Programming Abstractions in C++”</a:t>
            </a:r>
          </a:p>
          <a:p>
            <a:r>
              <a:rPr lang="en-US" altLang="zh-CN" dirty="0"/>
              <a:t>Install </a:t>
            </a:r>
            <a:r>
              <a:rPr lang="en-US" altLang="zh-CN" dirty="0" err="1"/>
              <a:t>Codeblocks</a:t>
            </a:r>
            <a:r>
              <a:rPr lang="en-US" altLang="zh-CN" dirty="0"/>
              <a:t> and test the “Hello World” program</a:t>
            </a:r>
          </a:p>
          <a:p>
            <a:r>
              <a:rPr lang="en-US" altLang="zh-CN" dirty="0"/>
              <a:t>Familiar with the coding style</a:t>
            </a:r>
          </a:p>
          <a:p>
            <a:pPr lvl="1"/>
            <a:r>
              <a:rPr lang="en-US" altLang="zh-CN" dirty="0"/>
              <a:t>https://web.stanford.edu/class/cs106b/resources/style_guide.html</a:t>
            </a:r>
          </a:p>
          <a:p>
            <a:endParaRPr lang="en-US" altLang="zh-CN" dirty="0"/>
          </a:p>
          <a:p>
            <a:r>
              <a:rPr lang="en-US" altLang="zh-CN" dirty="0"/>
              <a:t>Exercise (no the actual assignment yet!):</a:t>
            </a:r>
          </a:p>
          <a:p>
            <a:pPr lvl="1"/>
            <a:r>
              <a:rPr lang="en-US" altLang="zh-CN" dirty="0"/>
              <a:t>Write a C++ program computing Leibniz’s series (page 53, problem 11)</a:t>
            </a:r>
          </a:p>
          <a:p>
            <a:pPr lvl="1"/>
            <a:r>
              <a:rPr lang="en-US" altLang="zh-CN" dirty="0"/>
              <a:t>Get comfortable with C++ syntax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7CAF03-0701-4097-8EAE-BECF31273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334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508B61-07E3-4D7D-8F6B-27ED0358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Important Notices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74D849-5243-48BA-AC1A-722B82E2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are expected to complete assignments and projects </a:t>
            </a:r>
            <a:r>
              <a:rPr lang="en-US" altLang="zh-CN" b="1" dirty="0"/>
              <a:t>on your own. Plagiarism is strictly prohibited!</a:t>
            </a:r>
          </a:p>
          <a:p>
            <a:endParaRPr lang="en-US" altLang="zh-CN" dirty="0"/>
          </a:p>
          <a:p>
            <a:r>
              <a:rPr lang="en-US" altLang="zh-CN" dirty="0"/>
              <a:t>You are expected to spend </a:t>
            </a:r>
            <a:r>
              <a:rPr lang="en-US" altLang="zh-CN" b="1" dirty="0"/>
              <a:t>a fair amount of time </a:t>
            </a:r>
            <a:r>
              <a:rPr lang="en-US" altLang="zh-CN" dirty="0"/>
              <a:t>to practice your programming skills and to solve the problems in assignments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Feel free to ask questions! It is a great way to understand and digest course materials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D5014-D2AE-4D01-B805-2BD0520C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1FD530-540D-4882-B747-7A7AD0715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608" y="4091894"/>
            <a:ext cx="3693033" cy="25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32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AF27D-EDE4-46C5-AB0D-591B7246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this Course about?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2D1FDB-80D9-4A0C-AB99-38CBBD344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b="1" dirty="0"/>
              <a:t>Goals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Understand how C++ (imperative programming) works</a:t>
            </a:r>
          </a:p>
          <a:p>
            <a:pPr lvl="1"/>
            <a:r>
              <a:rPr lang="en-US" altLang="zh-CN" dirty="0"/>
              <a:t>Able to write medium size programs in C++ (100 – 5000 lines of code)</a:t>
            </a:r>
          </a:p>
          <a:p>
            <a:pPr lvl="1"/>
            <a:r>
              <a:rPr lang="en-US" altLang="zh-CN" dirty="0"/>
              <a:t>Learn to use abstractions to simplify your programs</a:t>
            </a:r>
          </a:p>
          <a:p>
            <a:endParaRPr lang="en-US" altLang="zh-CN" dirty="0"/>
          </a:p>
          <a:p>
            <a:r>
              <a:rPr lang="en-US" altLang="zh-CN" dirty="0"/>
              <a:t>Three aspects towards achieving this goal:</a:t>
            </a:r>
          </a:p>
          <a:p>
            <a:pPr lvl="1"/>
            <a:r>
              <a:rPr lang="en-US" altLang="zh-CN" dirty="0"/>
              <a:t>Programming Paradigm &amp; Languages (C++)</a:t>
            </a:r>
          </a:p>
          <a:p>
            <a:pPr lvl="1"/>
            <a:r>
              <a:rPr lang="en-US" altLang="zh-CN" dirty="0"/>
              <a:t>Programming with Abstractions</a:t>
            </a:r>
          </a:p>
          <a:p>
            <a:pPr lvl="1"/>
            <a:r>
              <a:rPr lang="en-US" altLang="zh-CN" dirty="0"/>
              <a:t>Implementing Abstractions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Notice:</a:t>
            </a:r>
          </a:p>
          <a:p>
            <a:pPr lvl="1"/>
            <a:r>
              <a:rPr lang="en-US" altLang="zh-CN" dirty="0"/>
              <a:t>This is NOT a course about learning every aspects of C++!</a:t>
            </a:r>
          </a:p>
          <a:p>
            <a:pPr lvl="1"/>
            <a:r>
              <a:rPr lang="en-US" altLang="zh-CN" dirty="0"/>
              <a:t>We will make use of the core features of C++</a:t>
            </a:r>
          </a:p>
          <a:p>
            <a:pPr lvl="1"/>
            <a:r>
              <a:rPr lang="en-US" altLang="zh-CN" dirty="0"/>
              <a:t>We will left other complex mechanisms of C++ for you to explore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CA852-ECF8-40B6-97EB-4F862861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819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8ACF2-136D-5912-1FB2-1DAE6755D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E65426-BD50-FD16-B747-D4FBF1284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896" y="890856"/>
            <a:ext cx="5312904" cy="522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6EAA24C-DDE1-469F-2FCE-A254823E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Can I use AI?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5594B7-7166-8ADB-2BBB-D3746DC5A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Questions:</a:t>
            </a:r>
          </a:p>
          <a:p>
            <a:pPr lvl="1"/>
            <a:r>
              <a:rPr lang="en-US" altLang="zh-CN" dirty="0"/>
              <a:t>Why do you need AI for programming?</a:t>
            </a:r>
          </a:p>
          <a:p>
            <a:pPr lvl="1"/>
            <a:r>
              <a:rPr lang="en-US" altLang="zh-CN" dirty="0"/>
              <a:t>What can AI do for you?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D613B1-F7B1-DC2D-C1D5-E1BF8D3E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ACAD9B-CE7E-08DB-740D-FEF64F42BC51}"/>
              </a:ext>
            </a:extLst>
          </p:cNvPr>
          <p:cNvSpPr txBox="1"/>
          <p:nvPr/>
        </p:nvSpPr>
        <p:spPr>
          <a:xfrm>
            <a:off x="1226008" y="6118617"/>
            <a:ext cx="88296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https://www.163.com/dy/article/JJI8QG570511FQO9.html</a:t>
            </a:r>
          </a:p>
        </p:txBody>
      </p:sp>
    </p:spTree>
    <p:extLst>
      <p:ext uri="{BB962C8B-B14F-4D97-AF65-F5344CB8AC3E}">
        <p14:creationId xmlns:p14="http://schemas.microsoft.com/office/powerpoint/2010/main" val="395759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B8028-0CAA-4801-AC62-32508161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Course 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32572-5E08-41B0-8B30-EF3E72F49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>
                <a:solidFill>
                  <a:srgbClr val="C00000"/>
                </a:solidFill>
              </a:rPr>
              <a:t>Basics of Imperative Programming (C++)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349EE-1FCE-470D-824D-7C45FD0D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671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8|4.9"/>
</p:tagLst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13496</TotalTime>
  <Words>3555</Words>
  <Application>Microsoft Office PowerPoint</Application>
  <PresentationFormat>宽屏</PresentationFormat>
  <Paragraphs>748</Paragraphs>
  <Slides>51</Slides>
  <Notes>10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Bookmania</vt:lpstr>
      <vt:lpstr>等线</vt:lpstr>
      <vt:lpstr>Arial</vt:lpstr>
      <vt:lpstr>Arial Black</vt:lpstr>
      <vt:lpstr>Calibri</vt:lpstr>
      <vt:lpstr>Cambria Math</vt:lpstr>
      <vt:lpstr>Consolas</vt:lpstr>
      <vt:lpstr>Roboto</vt:lpstr>
      <vt:lpstr>Wingdings</vt:lpstr>
      <vt:lpstr>CompCertELF5</vt:lpstr>
      <vt:lpstr>Wechat Group</vt:lpstr>
      <vt:lpstr>Principles and Methods of Program Design  Lecture 1: Introduction</vt:lpstr>
      <vt:lpstr>Course Staff</vt:lpstr>
      <vt:lpstr>Course Information</vt:lpstr>
      <vt:lpstr>Assignments &amp; Participation</vt:lpstr>
      <vt:lpstr>Important Notices</vt:lpstr>
      <vt:lpstr>What is this Course about?</vt:lpstr>
      <vt:lpstr>Can I use AI?</vt:lpstr>
      <vt:lpstr>Course Outline</vt:lpstr>
      <vt:lpstr>How machine works?</vt:lpstr>
      <vt:lpstr>Computing Machines</vt:lpstr>
      <vt:lpstr>Execution of Code</vt:lpstr>
      <vt:lpstr>Computation as State Transitions</vt:lpstr>
      <vt:lpstr>What is a Programming Language?</vt:lpstr>
      <vt:lpstr>Hierarchy of Programming Languages</vt:lpstr>
      <vt:lpstr>Example</vt:lpstr>
      <vt:lpstr>High-Level Programming Languages</vt:lpstr>
      <vt:lpstr>Execution of C++ Programs</vt:lpstr>
      <vt:lpstr>Important Notices</vt:lpstr>
      <vt:lpstr>Course Outline</vt:lpstr>
      <vt:lpstr>Computational Thinking</vt:lpstr>
      <vt:lpstr>What is Abstraction?</vt:lpstr>
      <vt:lpstr>Abstractions</vt:lpstr>
      <vt:lpstr>Computational Steps</vt:lpstr>
      <vt:lpstr>Course Outline</vt:lpstr>
      <vt:lpstr>Object-Oriented Programming</vt:lpstr>
      <vt:lpstr>Why use C++ instead of Python?</vt:lpstr>
      <vt:lpstr>Resource Management</vt:lpstr>
      <vt:lpstr>PowerPoint 演示文稿</vt:lpstr>
      <vt:lpstr>What is C++?</vt:lpstr>
      <vt:lpstr>Programming Environment</vt:lpstr>
      <vt:lpstr>The First C++ Program</vt:lpstr>
      <vt:lpstr>Comments</vt:lpstr>
      <vt:lpstr>Main Function</vt:lpstr>
      <vt:lpstr>Include Libraries</vt:lpstr>
      <vt:lpstr>Namespaces</vt:lpstr>
      <vt:lpstr>Compilation of C++</vt:lpstr>
      <vt:lpstr>PowerPoint 演示文稿</vt:lpstr>
      <vt:lpstr>Example: Perfect Numbers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C++ and Python</vt:lpstr>
      <vt:lpstr>Some Familiar and Unfamiliar Syntax</vt:lpstr>
      <vt:lpstr>Corresponding Chapters </vt:lpstr>
      <vt:lpstr>What to 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Yuting Wang</cp:lastModifiedBy>
  <cp:revision>940</cp:revision>
  <dcterms:created xsi:type="dcterms:W3CDTF">2021-06-01T02:26:55Z</dcterms:created>
  <dcterms:modified xsi:type="dcterms:W3CDTF">2025-02-16T13:16:10Z</dcterms:modified>
</cp:coreProperties>
</file>