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3"/>
  </p:notesMasterIdLst>
  <p:sldIdLst>
    <p:sldId id="288" r:id="rId2"/>
    <p:sldId id="546" r:id="rId3"/>
    <p:sldId id="545" r:id="rId4"/>
    <p:sldId id="340" r:id="rId5"/>
    <p:sldId id="293" r:id="rId6"/>
    <p:sldId id="443" r:id="rId7"/>
    <p:sldId id="438" r:id="rId8"/>
    <p:sldId id="440" r:id="rId9"/>
    <p:sldId id="441" r:id="rId10"/>
    <p:sldId id="442" r:id="rId11"/>
    <p:sldId id="446" r:id="rId12"/>
    <p:sldId id="468" r:id="rId13"/>
    <p:sldId id="453" r:id="rId14"/>
    <p:sldId id="452" r:id="rId15"/>
    <p:sldId id="460" r:id="rId16"/>
    <p:sldId id="461" r:id="rId17"/>
    <p:sldId id="448" r:id="rId18"/>
    <p:sldId id="449" r:id="rId19"/>
    <p:sldId id="444" r:id="rId20"/>
    <p:sldId id="450" r:id="rId21"/>
    <p:sldId id="451" r:id="rId22"/>
    <p:sldId id="550" r:id="rId23"/>
    <p:sldId id="463" r:id="rId24"/>
    <p:sldId id="454" r:id="rId25"/>
    <p:sldId id="456" r:id="rId26"/>
    <p:sldId id="457" r:id="rId27"/>
    <p:sldId id="455" r:id="rId28"/>
    <p:sldId id="551" r:id="rId29"/>
    <p:sldId id="462" r:id="rId30"/>
    <p:sldId id="465" r:id="rId31"/>
    <p:sldId id="466" r:id="rId32"/>
    <p:sldId id="467" r:id="rId33"/>
    <p:sldId id="458" r:id="rId34"/>
    <p:sldId id="464" r:id="rId35"/>
    <p:sldId id="472" r:id="rId36"/>
    <p:sldId id="471" r:id="rId37"/>
    <p:sldId id="473" r:id="rId38"/>
    <p:sldId id="476" r:id="rId39"/>
    <p:sldId id="475" r:id="rId40"/>
    <p:sldId id="474" r:id="rId41"/>
    <p:sldId id="478" r:id="rId42"/>
    <p:sldId id="479" r:id="rId43"/>
    <p:sldId id="482" r:id="rId44"/>
    <p:sldId id="485" r:id="rId45"/>
    <p:sldId id="486" r:id="rId46"/>
    <p:sldId id="483" r:id="rId47"/>
    <p:sldId id="484" r:id="rId48"/>
    <p:sldId id="548" r:id="rId49"/>
    <p:sldId id="487" r:id="rId50"/>
    <p:sldId id="488" r:id="rId51"/>
    <p:sldId id="489" r:id="rId52"/>
    <p:sldId id="481" r:id="rId53"/>
    <p:sldId id="507" r:id="rId54"/>
    <p:sldId id="491" r:id="rId55"/>
    <p:sldId id="492" r:id="rId56"/>
    <p:sldId id="493" r:id="rId57"/>
    <p:sldId id="494" r:id="rId58"/>
    <p:sldId id="499" r:id="rId59"/>
    <p:sldId id="552" r:id="rId60"/>
    <p:sldId id="496" r:id="rId61"/>
    <p:sldId id="503" r:id="rId62"/>
    <p:sldId id="497" r:id="rId63"/>
    <p:sldId id="500" r:id="rId64"/>
    <p:sldId id="501" r:id="rId65"/>
    <p:sldId id="502" r:id="rId66"/>
    <p:sldId id="504" r:id="rId67"/>
    <p:sldId id="517" r:id="rId68"/>
    <p:sldId id="518" r:id="rId69"/>
    <p:sldId id="519" r:id="rId70"/>
    <p:sldId id="520" r:id="rId71"/>
    <p:sldId id="521" r:id="rId72"/>
    <p:sldId id="508" r:id="rId73"/>
    <p:sldId id="509" r:id="rId74"/>
    <p:sldId id="510" r:id="rId75"/>
    <p:sldId id="511" r:id="rId76"/>
    <p:sldId id="512" r:id="rId77"/>
    <p:sldId id="513" r:id="rId78"/>
    <p:sldId id="514" r:id="rId79"/>
    <p:sldId id="515" r:id="rId80"/>
    <p:sldId id="516" r:id="rId81"/>
    <p:sldId id="525" r:id="rId82"/>
    <p:sldId id="522" r:id="rId83"/>
    <p:sldId id="523" r:id="rId84"/>
    <p:sldId id="524" r:id="rId85"/>
    <p:sldId id="527" r:id="rId86"/>
    <p:sldId id="529" r:id="rId87"/>
    <p:sldId id="531" r:id="rId88"/>
    <p:sldId id="541" r:id="rId89"/>
    <p:sldId id="526" r:id="rId90"/>
    <p:sldId id="530" r:id="rId91"/>
    <p:sldId id="532" r:id="rId92"/>
    <p:sldId id="528" r:id="rId93"/>
    <p:sldId id="537" r:id="rId94"/>
    <p:sldId id="534" r:id="rId95"/>
    <p:sldId id="538" r:id="rId96"/>
    <p:sldId id="533" r:id="rId97"/>
    <p:sldId id="539" r:id="rId98"/>
    <p:sldId id="540" r:id="rId99"/>
    <p:sldId id="543" r:id="rId100"/>
    <p:sldId id="542" r:id="rId101"/>
    <p:sldId id="544" r:id="rId10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A363F-5927-4363-A02D-E963412F7C87}">
          <p14:sldIdLst>
            <p14:sldId id="288"/>
            <p14:sldId id="546"/>
            <p14:sldId id="545"/>
            <p14:sldId id="340"/>
            <p14:sldId id="293"/>
            <p14:sldId id="443"/>
            <p14:sldId id="438"/>
            <p14:sldId id="440"/>
            <p14:sldId id="441"/>
            <p14:sldId id="442"/>
            <p14:sldId id="446"/>
            <p14:sldId id="468"/>
            <p14:sldId id="453"/>
            <p14:sldId id="452"/>
            <p14:sldId id="460"/>
            <p14:sldId id="461"/>
            <p14:sldId id="448"/>
            <p14:sldId id="449"/>
            <p14:sldId id="444"/>
            <p14:sldId id="450"/>
            <p14:sldId id="451"/>
            <p14:sldId id="550"/>
            <p14:sldId id="463"/>
            <p14:sldId id="454"/>
            <p14:sldId id="456"/>
            <p14:sldId id="457"/>
            <p14:sldId id="455"/>
            <p14:sldId id="551"/>
            <p14:sldId id="462"/>
            <p14:sldId id="465"/>
            <p14:sldId id="466"/>
            <p14:sldId id="467"/>
            <p14:sldId id="458"/>
            <p14:sldId id="464"/>
            <p14:sldId id="472"/>
            <p14:sldId id="471"/>
            <p14:sldId id="473"/>
            <p14:sldId id="476"/>
            <p14:sldId id="475"/>
            <p14:sldId id="474"/>
            <p14:sldId id="478"/>
            <p14:sldId id="479"/>
            <p14:sldId id="482"/>
            <p14:sldId id="485"/>
            <p14:sldId id="486"/>
            <p14:sldId id="483"/>
            <p14:sldId id="484"/>
            <p14:sldId id="548"/>
            <p14:sldId id="487"/>
            <p14:sldId id="488"/>
            <p14:sldId id="489"/>
            <p14:sldId id="481"/>
            <p14:sldId id="507"/>
            <p14:sldId id="491"/>
            <p14:sldId id="492"/>
            <p14:sldId id="493"/>
            <p14:sldId id="494"/>
            <p14:sldId id="499"/>
            <p14:sldId id="552"/>
            <p14:sldId id="496"/>
            <p14:sldId id="503"/>
            <p14:sldId id="497"/>
            <p14:sldId id="500"/>
            <p14:sldId id="501"/>
            <p14:sldId id="502"/>
            <p14:sldId id="504"/>
            <p14:sldId id="517"/>
            <p14:sldId id="518"/>
            <p14:sldId id="519"/>
            <p14:sldId id="520"/>
            <p14:sldId id="521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25"/>
            <p14:sldId id="522"/>
            <p14:sldId id="523"/>
            <p14:sldId id="524"/>
            <p14:sldId id="527"/>
            <p14:sldId id="529"/>
            <p14:sldId id="531"/>
            <p14:sldId id="541"/>
            <p14:sldId id="526"/>
            <p14:sldId id="530"/>
            <p14:sldId id="532"/>
            <p14:sldId id="528"/>
            <p14:sldId id="537"/>
            <p14:sldId id="534"/>
            <p14:sldId id="538"/>
            <p14:sldId id="533"/>
            <p14:sldId id="539"/>
            <p14:sldId id="540"/>
            <p14:sldId id="543"/>
            <p14:sldId id="542"/>
            <p14:sldId id="5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181" autoAdjust="0"/>
    <p:restoredTop sz="84548" autoAdjust="0"/>
  </p:normalViewPr>
  <p:slideViewPr>
    <p:cSldViewPr snapToGrid="0">
      <p:cViewPr varScale="1">
        <p:scale>
          <a:sx n="63" d="100"/>
          <a:sy n="63" d="100"/>
        </p:scale>
        <p:origin x="62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61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461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560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603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209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3: Functions &amp; Libraries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 dirty="0">
                <a:solidFill>
                  <a:srgbClr val="0070C0"/>
                </a:solidFill>
                <a:latin typeface="Bookmania" pitchFamily="2" charset="77"/>
              </a:rPr>
              <a:t>2025.3.3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BD37C-5837-46AE-ACD2-FF1A93A9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Return Statement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E8D73-4C96-4339-A2FB-C29DA9BE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Syntax: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Immediately return with the value of the expression (if any)</a:t>
            </a:r>
          </a:p>
          <a:p>
            <a:pPr lvl="1"/>
            <a:r>
              <a:rPr lang="en-US" altLang="zh-CN" dirty="0"/>
              <a:t>The type of &lt;expr&gt; should match with the return type of the function</a:t>
            </a:r>
          </a:p>
          <a:p>
            <a:pPr lvl="1"/>
            <a:r>
              <a:rPr lang="en-US" altLang="zh-CN" dirty="0"/>
              <a:t>The return type may be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/>
              <a:t>, indicating a function with no output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98802E-19EE-41F6-BB47-1A319E4F6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D1D698-975A-4114-A01A-2E50DEA47D82}"/>
              </a:ext>
            </a:extLst>
          </p:cNvPr>
          <p:cNvSpPr txBox="1"/>
          <p:nvPr/>
        </p:nvSpPr>
        <p:spPr>
          <a:xfrm>
            <a:off x="4475747" y="1607767"/>
            <a:ext cx="4134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return &lt;expr&gt;;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return;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58DAAF1-1354-4F00-9ADC-971687B8DFAD}"/>
              </a:ext>
            </a:extLst>
          </p:cNvPr>
          <p:cNvSpPr txBox="1"/>
          <p:nvPr/>
        </p:nvSpPr>
        <p:spPr>
          <a:xfrm>
            <a:off x="1428750" y="3689946"/>
            <a:ext cx="60939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Compare and return </a:t>
            </a:r>
          </a:p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the max value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max(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a,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b)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(a &gt; b)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else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b;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BAD58BE-051D-4C86-AE1D-602236076BC2}"/>
              </a:ext>
            </a:extLst>
          </p:cNvPr>
          <p:cNvSpPr txBox="1"/>
          <p:nvPr/>
        </p:nvSpPr>
        <p:spPr>
          <a:xfrm>
            <a:off x="5850356" y="3723722"/>
            <a:ext cx="60939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Print a value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print(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“The value is ” &lt;&lt; a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This return may be omitted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135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032B5-2548-4D41-9E44-06B4984E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CAFBF-763E-46FC-9276-EFF1DC2C4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Again, the visibility of global definitions have </a:t>
            </a:r>
            <a:r>
              <a:rPr lang="en-US" altLang="zh-CN" dirty="0">
                <a:solidFill>
                  <a:srgbClr val="FF0000"/>
                </a:solidFill>
              </a:rPr>
              <a:t>no effect on execution</a:t>
            </a:r>
          </a:p>
          <a:p>
            <a:pPr lvl="1"/>
            <a:r>
              <a:rPr lang="en-US" altLang="zh-CN" dirty="0"/>
              <a:t>Every global variable (no matter regular or static) has its own global space</a:t>
            </a:r>
          </a:p>
          <a:p>
            <a:pPr lvl="1"/>
            <a:r>
              <a:rPr lang="en-US" altLang="zh-CN" dirty="0"/>
              <a:t>Every global variable (no matter regular or static) has the same lifetime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F167F6-BDE5-4799-ACDD-C3CB85DB7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A8A7A0-2875-4B5A-95CB-08751DAF51E8}"/>
              </a:ext>
            </a:extLst>
          </p:cNvPr>
          <p:cNvSpPr/>
          <p:nvPr/>
        </p:nvSpPr>
        <p:spPr>
          <a:xfrm>
            <a:off x="4204755" y="2426104"/>
            <a:ext cx="3990911" cy="373818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5D70C4-FAE6-490B-AE5F-FF410D9E7897}"/>
              </a:ext>
            </a:extLst>
          </p:cNvPr>
          <p:cNvSpPr/>
          <p:nvPr/>
        </p:nvSpPr>
        <p:spPr>
          <a:xfrm>
            <a:off x="4898252" y="2910960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71D3B7F-5EFD-4F8B-A85F-0BBB33843567}"/>
              </a:ext>
            </a:extLst>
          </p:cNvPr>
          <p:cNvSpPr/>
          <p:nvPr/>
        </p:nvSpPr>
        <p:spPr>
          <a:xfrm>
            <a:off x="4898249" y="3660432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CB546E-CFCB-4DDE-8A67-619D6C35C77B}"/>
              </a:ext>
            </a:extLst>
          </p:cNvPr>
          <p:cNvSpPr/>
          <p:nvPr/>
        </p:nvSpPr>
        <p:spPr>
          <a:xfrm>
            <a:off x="4886070" y="5122012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E04993-DC90-4814-A9B7-6353AC3D984C}"/>
              </a:ext>
            </a:extLst>
          </p:cNvPr>
          <p:cNvSpPr txBox="1"/>
          <p:nvPr/>
        </p:nvSpPr>
        <p:spPr>
          <a:xfrm rot="5400000">
            <a:off x="4779677" y="4591125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</a:t>
            </a:r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2E1351B-4F20-4D1F-A4C9-CB4FEC02A7DB}"/>
              </a:ext>
            </a:extLst>
          </p:cNvPr>
          <p:cNvGrpSpPr/>
          <p:nvPr/>
        </p:nvGrpSpPr>
        <p:grpSpPr>
          <a:xfrm>
            <a:off x="6596647" y="2841049"/>
            <a:ext cx="939606" cy="1381702"/>
            <a:chOff x="4522048" y="1637857"/>
            <a:chExt cx="1075850" cy="1473196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85449D3-D65C-4BEB-8407-AFEBCCC5C9BC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046AF32-7552-40B1-ACB1-18E6E342B6A3}"/>
                </a:ext>
              </a:extLst>
            </p:cNvPr>
            <p:cNvSpPr/>
            <p:nvPr/>
          </p:nvSpPr>
          <p:spPr>
            <a:xfrm>
              <a:off x="4522048" y="1637857"/>
              <a:ext cx="1075850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528B705-F9D5-4D66-A63A-3AC91A4FCC7F}"/>
                </a:ext>
              </a:extLst>
            </p:cNvPr>
            <p:cNvSpPr txBox="1"/>
            <p:nvPr/>
          </p:nvSpPr>
          <p:spPr>
            <a:xfrm rot="5400000">
              <a:off x="4653738" y="2620619"/>
              <a:ext cx="7654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● ● ● </a:t>
              </a:r>
              <a:endParaRPr lang="zh-CN" altLang="en-US" sz="1100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0D4828C-A7A8-43CF-BCF0-4C08DAA49B7B}"/>
              </a:ext>
            </a:extLst>
          </p:cNvPr>
          <p:cNvGrpSpPr/>
          <p:nvPr/>
        </p:nvGrpSpPr>
        <p:grpSpPr>
          <a:xfrm>
            <a:off x="6573123" y="4340817"/>
            <a:ext cx="1022170" cy="1329829"/>
            <a:chOff x="4522048" y="1637857"/>
            <a:chExt cx="1075850" cy="147319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A0A2AAB-6321-44FF-A30C-9546267CC74E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867DBEB-86A6-4ECB-8BA7-E6A6B9FA93F6}"/>
                </a:ext>
              </a:extLst>
            </p:cNvPr>
            <p:cNvSpPr/>
            <p:nvPr/>
          </p:nvSpPr>
          <p:spPr>
            <a:xfrm>
              <a:off x="4522048" y="1637857"/>
              <a:ext cx="1075850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BB7E449-F077-4BD7-9DF3-713004262E82}"/>
                </a:ext>
              </a:extLst>
            </p:cNvPr>
            <p:cNvSpPr txBox="1"/>
            <p:nvPr/>
          </p:nvSpPr>
          <p:spPr>
            <a:xfrm rot="5400000">
              <a:off x="4653738" y="2620619"/>
              <a:ext cx="7654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● ● ● </a:t>
              </a:r>
              <a:endParaRPr lang="zh-CN" altLang="en-US" sz="1100" dirty="0"/>
            </a:p>
          </p:txBody>
        </p:sp>
      </p:grpSp>
      <p:sp>
        <p:nvSpPr>
          <p:cNvPr id="18" name="箭头: 右 17">
            <a:extLst>
              <a:ext uri="{FF2B5EF4-FFF2-40B4-BE49-F238E27FC236}">
                <a16:creationId xmlns:a16="http://schemas.microsoft.com/office/drawing/2014/main" id="{06A21E0A-363E-4F9F-8A85-35CD77DEA966}"/>
              </a:ext>
            </a:extLst>
          </p:cNvPr>
          <p:cNvSpPr/>
          <p:nvPr/>
        </p:nvSpPr>
        <p:spPr>
          <a:xfrm rot="5400000">
            <a:off x="6928179" y="5701979"/>
            <a:ext cx="373759" cy="311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B01FAD-B2AC-443D-B8A5-7AE3B6F70870}"/>
              </a:ext>
            </a:extLst>
          </p:cNvPr>
          <p:cNvSpPr txBox="1"/>
          <p:nvPr/>
        </p:nvSpPr>
        <p:spPr>
          <a:xfrm rot="5400000">
            <a:off x="7320563" y="5453903"/>
            <a:ext cx="1020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Grows</a:t>
            </a:r>
            <a:endParaRPr lang="zh-CN" altLang="en-US" sz="2400" b="1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2B7DD68-F07D-4503-9598-3505BC50E9E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7084208" y="4073474"/>
            <a:ext cx="0" cy="267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E49FE25-7F8B-4A33-8CF4-9656E8130AF6}"/>
              </a:ext>
            </a:extLst>
          </p:cNvPr>
          <p:cNvSpPr txBox="1"/>
          <p:nvPr/>
        </p:nvSpPr>
        <p:spPr>
          <a:xfrm>
            <a:off x="6256554" y="2440258"/>
            <a:ext cx="189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Stack Memory</a:t>
            </a:r>
            <a:endParaRPr lang="zh-CN" altLang="en-US" sz="2000" b="1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DE389F9-9FA3-43AF-9E8C-FAD52998C616}"/>
              </a:ext>
            </a:extLst>
          </p:cNvPr>
          <p:cNvSpPr txBox="1"/>
          <p:nvPr/>
        </p:nvSpPr>
        <p:spPr>
          <a:xfrm>
            <a:off x="4204755" y="2448910"/>
            <a:ext cx="189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Global Memory</a:t>
            </a:r>
            <a:endParaRPr lang="zh-CN" altLang="en-US" sz="2000" b="1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00541DC-141A-4717-8595-505372BDF50E}"/>
              </a:ext>
            </a:extLst>
          </p:cNvPr>
          <p:cNvSpPr/>
          <p:nvPr/>
        </p:nvSpPr>
        <p:spPr>
          <a:xfrm>
            <a:off x="4703085" y="2841049"/>
            <a:ext cx="939608" cy="296766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DA96CCD-3A64-4573-BD59-18FBF8B9CB0F}"/>
              </a:ext>
            </a:extLst>
          </p:cNvPr>
          <p:cNvSpPr txBox="1"/>
          <p:nvPr/>
        </p:nvSpPr>
        <p:spPr>
          <a:xfrm>
            <a:off x="4671479" y="6321365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C++ Memory State</a:t>
            </a:r>
            <a:endParaRPr lang="zh-CN" altLang="en-US" sz="2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58538FB-C435-4470-8B0B-9462C26B30F3}"/>
              </a:ext>
            </a:extLst>
          </p:cNvPr>
          <p:cNvSpPr txBox="1"/>
          <p:nvPr/>
        </p:nvSpPr>
        <p:spPr>
          <a:xfrm>
            <a:off x="1010173" y="2930508"/>
            <a:ext cx="2717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Regular Variable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72540A2-B18D-410E-803A-1E95CCA59EB4}"/>
              </a:ext>
            </a:extLst>
          </p:cNvPr>
          <p:cNvSpPr txBox="1"/>
          <p:nvPr/>
        </p:nvSpPr>
        <p:spPr>
          <a:xfrm>
            <a:off x="1236888" y="4095077"/>
            <a:ext cx="2354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Static Variable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F5FB2D5B-2EAF-4910-B257-9F26820FBBA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448594" y="3130563"/>
            <a:ext cx="1449658" cy="463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3AC8B23-CC0B-4EB8-8BC7-D5B8BF991B0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317639" y="3926405"/>
            <a:ext cx="1580610" cy="3776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10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B23BD-EC68-4769-83B1-5BED1D6A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061F1-772F-43D9-9AD1-EF7C04ED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will discuss</a:t>
            </a:r>
          </a:p>
          <a:p>
            <a:pPr lvl="1"/>
            <a:r>
              <a:rPr lang="en-US" altLang="zh-CN" dirty="0"/>
              <a:t>Abstract Data Types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You should read Chapter 3 and 4 of the text book</a:t>
            </a:r>
          </a:p>
          <a:p>
            <a:pPr lvl="1"/>
            <a:r>
              <a:rPr lang="en-US" altLang="zh-CN" dirty="0"/>
              <a:t>Note that we will not make use of Stanford’s simple IO library, we shall use the C++ standard I/O instead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B1A4B6-3AB7-4864-9F32-0C262781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86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2A2BB-5FDC-4FFC-A18E-386F0DA8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Structures of Functions</a:t>
            </a:r>
            <a:endParaRPr lang="zh-CN" altLang="en-US" dirty="0"/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A13E7283-5936-423F-B3B7-0A51B8455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typical structure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Notes:</a:t>
            </a:r>
          </a:p>
          <a:p>
            <a:pPr lvl="1"/>
            <a:r>
              <a:rPr lang="en-US" altLang="zh-CN" dirty="0"/>
              <a:t>A function can only return one value</a:t>
            </a:r>
          </a:p>
          <a:p>
            <a:pPr lvl="1"/>
            <a:r>
              <a:rPr lang="en-US" altLang="zh-CN" dirty="0"/>
              <a:t>A function can have multiple return statements (sometimes even none)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E97DD0-09A7-4DDC-B0DE-868FE840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9E1C29-2E09-4A17-A643-426C3C646334}"/>
              </a:ext>
            </a:extLst>
          </p:cNvPr>
          <p:cNvSpPr txBox="1"/>
          <p:nvPr/>
        </p:nvSpPr>
        <p:spPr>
          <a:xfrm>
            <a:off x="4875311" y="2326154"/>
            <a:ext cx="4049486" cy="286232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b)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{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result;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(a &gt; b)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a;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result;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}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endParaRPr lang="zh-CN" alt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E8F427AE-553A-4184-B2BF-9D50E994ED8B}"/>
              </a:ext>
            </a:extLst>
          </p:cNvPr>
          <p:cNvSpPr/>
          <p:nvPr/>
        </p:nvSpPr>
        <p:spPr>
          <a:xfrm>
            <a:off x="4124784" y="1514673"/>
            <a:ext cx="1724297" cy="868873"/>
          </a:xfrm>
          <a:prstGeom prst="wedgeEllipseCallou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17CBB4A5-69CC-4201-BDFA-8EF15628BE68}"/>
              </a:ext>
            </a:extLst>
          </p:cNvPr>
          <p:cNvSpPr/>
          <p:nvPr/>
        </p:nvSpPr>
        <p:spPr>
          <a:xfrm>
            <a:off x="5669147" y="1437240"/>
            <a:ext cx="1062923" cy="624498"/>
          </a:xfrm>
          <a:prstGeom prst="wedgeRoundRectCallout">
            <a:avLst>
              <a:gd name="adj1" fmla="val -46021"/>
              <a:gd name="adj2" fmla="val 1092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function name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对话气泡: 圆角矩形 22">
            <a:extLst>
              <a:ext uri="{FF2B5EF4-FFF2-40B4-BE49-F238E27FC236}">
                <a16:creationId xmlns:a16="http://schemas.microsoft.com/office/drawing/2014/main" id="{4D455B96-3263-4579-9298-A6E606082707}"/>
              </a:ext>
            </a:extLst>
          </p:cNvPr>
          <p:cNvSpPr/>
          <p:nvPr/>
        </p:nvSpPr>
        <p:spPr>
          <a:xfrm>
            <a:off x="3740630" y="1727116"/>
            <a:ext cx="1405634" cy="514581"/>
          </a:xfrm>
          <a:prstGeom prst="wedgeRoundRectCallout">
            <a:avLst>
              <a:gd name="adj1" fmla="val 52413"/>
              <a:gd name="adj2" fmla="val 8354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return type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78944D43-9751-4DBA-91B2-AE212C9EE36A}"/>
              </a:ext>
            </a:extLst>
          </p:cNvPr>
          <p:cNvSpPr/>
          <p:nvPr/>
        </p:nvSpPr>
        <p:spPr>
          <a:xfrm>
            <a:off x="7351579" y="1440235"/>
            <a:ext cx="1487289" cy="624498"/>
          </a:xfrm>
          <a:prstGeom prst="wedgeRoundRectCallout">
            <a:avLst>
              <a:gd name="adj1" fmla="val -85639"/>
              <a:gd name="adj2" fmla="val 11118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parameters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E0D6BE9-F2DA-4D5F-B6DC-74F7A84B8B3B}"/>
              </a:ext>
            </a:extLst>
          </p:cNvPr>
          <p:cNvCxnSpPr>
            <a:cxnSpLocks/>
          </p:cNvCxnSpPr>
          <p:nvPr/>
        </p:nvCxnSpPr>
        <p:spPr>
          <a:xfrm>
            <a:off x="6083800" y="2712075"/>
            <a:ext cx="1757370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9B924744-7D88-470F-A6F1-77B433F8D8F3}"/>
              </a:ext>
            </a:extLst>
          </p:cNvPr>
          <p:cNvSpPr/>
          <p:nvPr/>
        </p:nvSpPr>
        <p:spPr>
          <a:xfrm>
            <a:off x="4496068" y="2787859"/>
            <a:ext cx="225117" cy="2132484"/>
          </a:xfrm>
          <a:prstGeom prst="leftBrace">
            <a:avLst>
              <a:gd name="adj1" fmla="val 58480"/>
              <a:gd name="adj2" fmla="val 48537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DD4FA14D-212E-4159-A5C1-E4B3B4962862}"/>
              </a:ext>
            </a:extLst>
          </p:cNvPr>
          <p:cNvSpPr/>
          <p:nvPr/>
        </p:nvSpPr>
        <p:spPr>
          <a:xfrm>
            <a:off x="8055479" y="4312447"/>
            <a:ext cx="1405634" cy="633230"/>
          </a:xfrm>
          <a:prstGeom prst="wedgeRoundRectCallout">
            <a:avLst>
              <a:gd name="adj1" fmla="val -104226"/>
              <a:gd name="adj2" fmla="val 52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return statements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47ECD14-FF73-4B30-87EE-61FC2C22EB49}"/>
              </a:ext>
            </a:extLst>
          </p:cNvPr>
          <p:cNvCxnSpPr>
            <a:cxnSpLocks/>
          </p:cNvCxnSpPr>
          <p:nvPr/>
        </p:nvCxnSpPr>
        <p:spPr>
          <a:xfrm>
            <a:off x="5197584" y="4800604"/>
            <a:ext cx="1986987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7F3E4C7-69D6-41D4-9C12-7BBB9A65B003}"/>
              </a:ext>
            </a:extLst>
          </p:cNvPr>
          <p:cNvCxnSpPr>
            <a:cxnSpLocks/>
          </p:cNvCxnSpPr>
          <p:nvPr/>
        </p:nvCxnSpPr>
        <p:spPr>
          <a:xfrm>
            <a:off x="5248233" y="3269348"/>
            <a:ext cx="1651821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对话气泡: 圆角矩形 36">
            <a:extLst>
              <a:ext uri="{FF2B5EF4-FFF2-40B4-BE49-F238E27FC236}">
                <a16:creationId xmlns:a16="http://schemas.microsoft.com/office/drawing/2014/main" id="{6181D4C3-6E77-4FF1-AB40-761A8D0DD93C}"/>
              </a:ext>
            </a:extLst>
          </p:cNvPr>
          <p:cNvSpPr/>
          <p:nvPr/>
        </p:nvSpPr>
        <p:spPr>
          <a:xfrm>
            <a:off x="3032484" y="2920262"/>
            <a:ext cx="1405634" cy="633230"/>
          </a:xfrm>
          <a:prstGeom prst="wedgeRoundRectCallout">
            <a:avLst>
              <a:gd name="adj1" fmla="val 43854"/>
              <a:gd name="adj2" fmla="val 9362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function body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对话气泡: 圆角矩形 39">
            <a:extLst>
              <a:ext uri="{FF2B5EF4-FFF2-40B4-BE49-F238E27FC236}">
                <a16:creationId xmlns:a16="http://schemas.microsoft.com/office/drawing/2014/main" id="{5798A862-C593-4AAF-84CC-09EF8023ED04}"/>
              </a:ext>
            </a:extLst>
          </p:cNvPr>
          <p:cNvSpPr/>
          <p:nvPr/>
        </p:nvSpPr>
        <p:spPr>
          <a:xfrm>
            <a:off x="7665694" y="2806495"/>
            <a:ext cx="1405634" cy="633230"/>
          </a:xfrm>
          <a:prstGeom prst="wedgeRoundRectCallout">
            <a:avLst>
              <a:gd name="adj1" fmla="val -104226"/>
              <a:gd name="adj2" fmla="val 52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local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variables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4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A74188-60EE-4217-B6E9-35B7C52D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1F1BA-C781-4EC7-9563-316F714AC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Main function is a function that is the entry point of the whole program</a:t>
            </a:r>
          </a:p>
          <a:p>
            <a:pPr lvl="1"/>
            <a:r>
              <a:rPr lang="en-US" altLang="zh-CN" b="1" dirty="0"/>
              <a:t>Input</a:t>
            </a:r>
            <a:r>
              <a:rPr lang="en-US" altLang="zh-CN" dirty="0"/>
              <a:t>: None </a:t>
            </a:r>
          </a:p>
          <a:p>
            <a:pPr lvl="1"/>
            <a:r>
              <a:rPr lang="en-US" altLang="zh-CN" b="1" dirty="0"/>
              <a:t>Output</a:t>
            </a:r>
            <a:r>
              <a:rPr lang="en-US" altLang="zh-CN" dirty="0"/>
              <a:t>: Integer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C04BF9-7665-472B-81E6-59F07254F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2D99677-E2B9-417A-A826-6738E9FAB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947" y="2653269"/>
            <a:ext cx="6144856" cy="243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“Hello world!”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01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BC8C0A1A-774C-4FDE-BC97-723611CBAEE8}"/>
              </a:ext>
            </a:extLst>
          </p:cNvPr>
          <p:cNvSpPr/>
          <p:nvPr/>
        </p:nvSpPr>
        <p:spPr>
          <a:xfrm>
            <a:off x="4332606" y="2833768"/>
            <a:ext cx="2836679" cy="3790767"/>
          </a:xfrm>
          <a:prstGeom prst="roundRect">
            <a:avLst>
              <a:gd name="adj" fmla="val 9123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FBB45D4-D64E-4A99-9B41-5E419352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 of C++ Programs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7F1AA-2E80-4293-8F2C-BB1E24EFC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C++ program contains a list of functions:</a:t>
            </a:r>
          </a:p>
          <a:p>
            <a:pPr lvl="1"/>
            <a:r>
              <a:rPr lang="en-US" altLang="zh-CN" dirty="0"/>
              <a:t>Each function implements a part of the program with a specific purpose</a:t>
            </a:r>
          </a:p>
          <a:p>
            <a:pPr lvl="1"/>
            <a:r>
              <a:rPr lang="en-US" altLang="zh-CN" dirty="0"/>
              <a:t>Functions may call each other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/>
              <a:t> function is the entry point of the entire program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4DDDFA-C9AB-4AC2-8BA8-93D0AB56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0AEC494-1D61-4A08-80C2-13736A19583F}"/>
              </a:ext>
            </a:extLst>
          </p:cNvPr>
          <p:cNvSpPr/>
          <p:nvPr/>
        </p:nvSpPr>
        <p:spPr>
          <a:xfrm>
            <a:off x="4935721" y="3018644"/>
            <a:ext cx="1669359" cy="690663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Main Function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4640445-20BB-4799-A74D-38125F1028C8}"/>
              </a:ext>
            </a:extLst>
          </p:cNvPr>
          <p:cNvSpPr/>
          <p:nvPr/>
        </p:nvSpPr>
        <p:spPr>
          <a:xfrm>
            <a:off x="4935720" y="4082597"/>
            <a:ext cx="1669359" cy="690664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Function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BABD59C-7989-474F-8070-1CF49DD7B43B}"/>
              </a:ext>
            </a:extLst>
          </p:cNvPr>
          <p:cNvSpPr/>
          <p:nvPr/>
        </p:nvSpPr>
        <p:spPr>
          <a:xfrm>
            <a:off x="4935720" y="5583010"/>
            <a:ext cx="1669359" cy="69066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Function 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BA94D6-F19B-4383-946B-855A07B3222E}"/>
              </a:ext>
            </a:extLst>
          </p:cNvPr>
          <p:cNvSpPr txBox="1"/>
          <p:nvPr/>
        </p:nvSpPr>
        <p:spPr>
          <a:xfrm rot="5400000">
            <a:off x="5387686" y="5124527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E1FFA2F-CA4C-4504-8D4F-E58A076B5881}"/>
              </a:ext>
            </a:extLst>
          </p:cNvPr>
          <p:cNvSpPr txBox="1"/>
          <p:nvPr/>
        </p:nvSpPr>
        <p:spPr>
          <a:xfrm>
            <a:off x="1815573" y="4250041"/>
            <a:ext cx="2517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Consolas" panose="020B0609020204030204" pitchFamily="49" charset="0"/>
              </a:rPr>
              <a:t>C++ Program:</a:t>
            </a:r>
            <a:endParaRPr lang="zh-CN" altLang="en-US" sz="28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4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32E20-2839-4FA8-B664-B44D888B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78F7B7-4321-4379-9141-4881C2074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Invoke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func_name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by copying the value of the </a:t>
            </a:r>
            <a:r>
              <a:rPr lang="en-US" altLang="zh-CN" dirty="0" err="1"/>
              <a:t>i-th</a:t>
            </a:r>
            <a:r>
              <a:rPr lang="en-US" altLang="zh-CN" dirty="0"/>
              <a:t> argument to the </a:t>
            </a:r>
            <a:r>
              <a:rPr lang="en-US" altLang="zh-CN" dirty="0" err="1"/>
              <a:t>i-th</a:t>
            </a:r>
            <a:r>
              <a:rPr lang="en-US" altLang="zh-CN" dirty="0"/>
              <a:t> parameter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20F457-A65D-47E1-A0D2-F1B227044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97F9CDF-20BD-439A-BE3B-8B4C2785B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165" y="1610269"/>
            <a:ext cx="68008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func_name</a:t>
            </a: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(&lt;argument_1&gt;, …, &lt;</a:t>
            </a:r>
            <a:r>
              <a:rPr kumimoji="1"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argument_n</a:t>
            </a: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58D389-A3A2-4F5A-8A0C-9133C62EB256}"/>
              </a:ext>
            </a:extLst>
          </p:cNvPr>
          <p:cNvSpPr txBox="1"/>
          <p:nvPr/>
        </p:nvSpPr>
        <p:spPr>
          <a:xfrm>
            <a:off x="1699324" y="2935069"/>
            <a:ext cx="60939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Compare and return </a:t>
            </a:r>
          </a:p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the max value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max(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a,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b)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(a &gt; b)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else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b;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1CDECE-9B8C-4FB1-A111-AF6FCA617EB4}"/>
              </a:ext>
            </a:extLst>
          </p:cNvPr>
          <p:cNvSpPr txBox="1"/>
          <p:nvPr/>
        </p:nvSpPr>
        <p:spPr>
          <a:xfrm>
            <a:off x="5830337" y="2935069"/>
            <a:ext cx="60939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Main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main()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max(4,2)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endl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0;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5A6C7AA-C703-483C-945E-EF7A09B79A4E}"/>
              </a:ext>
            </a:extLst>
          </p:cNvPr>
          <p:cNvCxnSpPr>
            <a:cxnSpLocks/>
          </p:cNvCxnSpPr>
          <p:nvPr/>
        </p:nvCxnSpPr>
        <p:spPr>
          <a:xfrm>
            <a:off x="7371644" y="4195037"/>
            <a:ext cx="1238956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D54B9F29-C354-A8A3-51A3-1ABD56A2C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696" y="613508"/>
            <a:ext cx="93154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12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66D97-F23E-4AA4-8375-EB17BC94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 Expressions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77053-C648-40F7-93E2-A723A0988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 calls may be embedded into other function calls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BA3A1B-C60D-41BF-9F0C-DF82C6DB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9F463E-415A-4E62-9951-3EDA065C16A5}"/>
              </a:ext>
            </a:extLst>
          </p:cNvPr>
          <p:cNvSpPr txBox="1"/>
          <p:nvPr/>
        </p:nvSpPr>
        <p:spPr>
          <a:xfrm>
            <a:off x="1360658" y="1929934"/>
            <a:ext cx="609399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Compare and return </a:t>
            </a:r>
          </a:p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the max value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max(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a,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b)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(a &gt; b)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else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b;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  <a:p>
            <a:pPr algn="just" eaLnBrk="0" hangingPunct="0"/>
            <a:endParaRPr kumimoji="1" lang="en-US" altLang="zh-CN" sz="2000" dirty="0">
              <a:latin typeface="Consolas" panose="020B0609020204030204" pitchFamily="49" charset="0"/>
            </a:endParaRPr>
          </a:p>
          <a:p>
            <a:pPr algn="just" eaLnBrk="0" hangingPunct="0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Increment</a:t>
            </a:r>
          </a:p>
          <a:p>
            <a:pPr algn="just" eaLnBrk="0" hangingPunct="0"/>
            <a:r>
              <a:rPr kumimoji="1" lang="en-US" altLang="zh-CN" sz="2000" b="1" dirty="0">
                <a:latin typeface="Consolas" panose="020B0609020204030204" pitchFamily="49" charset="0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incr</a:t>
            </a:r>
            <a:r>
              <a:rPr kumimoji="1" lang="en-US" altLang="zh-CN" sz="2000" dirty="0">
                <a:latin typeface="Consolas" panose="020B0609020204030204" pitchFamily="49" charset="0"/>
              </a:rPr>
              <a:t>(</a:t>
            </a:r>
            <a:r>
              <a:rPr kumimoji="1" lang="en-US" altLang="zh-CN" sz="2000" b="1" dirty="0">
                <a:latin typeface="Consolas" panose="020B0609020204030204" pitchFamily="49" charset="0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</a:rPr>
              <a:t> a)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</a:rPr>
              <a:t>{ </a:t>
            </a:r>
            <a:r>
              <a:rPr kumimoji="1" lang="en-US" altLang="zh-CN" sz="2000" b="1" dirty="0">
                <a:latin typeface="Consolas" panose="020B0609020204030204" pitchFamily="49" charset="0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</a:rPr>
              <a:t> a + 1; 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3F5796-EB08-4BC2-B65B-52D024286007}"/>
              </a:ext>
            </a:extLst>
          </p:cNvPr>
          <p:cNvSpPr txBox="1"/>
          <p:nvPr/>
        </p:nvSpPr>
        <p:spPr>
          <a:xfrm>
            <a:off x="5563603" y="1929934"/>
            <a:ext cx="60939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Main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main()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incr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(max(4,2))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endl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0;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9F81A98-8FBD-42C1-8AAB-2D02331ED30F}"/>
              </a:ext>
            </a:extLst>
          </p:cNvPr>
          <p:cNvCxnSpPr>
            <a:cxnSpLocks/>
          </p:cNvCxnSpPr>
          <p:nvPr/>
        </p:nvCxnSpPr>
        <p:spPr>
          <a:xfrm>
            <a:off x="7834489" y="3201615"/>
            <a:ext cx="1238956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1580681B-01C6-064F-5283-E429722F8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97" y="243733"/>
            <a:ext cx="94011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9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3A7D9-2956-4179-9F7A-29B77D94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Call Statements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BD0D8-A045-4609-AD79-2996221D4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 Call Statement (note the semicolon):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Execute the function as a standalone procedure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77A1E-EB13-41A6-9859-0F53BD29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16170B-A469-43D3-A8E1-83AD86DD2A54}"/>
              </a:ext>
            </a:extLst>
          </p:cNvPr>
          <p:cNvSpPr txBox="1"/>
          <p:nvPr/>
        </p:nvSpPr>
        <p:spPr>
          <a:xfrm>
            <a:off x="2913344" y="185731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func_name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(&lt;argument_1&gt;, …, &lt;</a:t>
            </a:r>
            <a:r>
              <a:rPr kumimoji="1" lang="en-US" altLang="zh-CN" sz="18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argument_n</a:t>
            </a:r>
            <a:r>
              <a:rPr kumimoji="1" lang="en-US" altLang="zh-CN" sz="18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&gt;);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0C51B5E-5867-4BA4-A40C-5DA42CD52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744" y="2880401"/>
            <a:ext cx="6144856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print_hello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()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“Hello, World!”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print_hello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();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AA1CC0-5585-3FE3-3AFA-A8C2C6350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174" y="4519612"/>
            <a:ext cx="86963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4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38F3E-6303-4233-BE0B-48C35165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Examples: Pure Math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7FCD0-9CA7-4FCC-B1EA-450C4ABD7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E81F68-6F59-46F1-9419-82FCB6CE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72ABCEA-2995-4E96-9B5F-71F60E71E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3980" y="2138980"/>
            <a:ext cx="781336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Check leap years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bool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is_leap_year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(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year)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bool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leapyear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leapyear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= ((year % 4 == 0) &amp;&amp; (year  % 100 != 0))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          || (year % 400 == 0);</a:t>
            </a:r>
          </a:p>
          <a:p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leapyear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328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A64B4-CFB7-4DD3-B3A8-954F4B0E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Examples: Pure Math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47D6B8-EFD1-47DF-AC10-143588827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 with loops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 key characteristic of imperative programming: even factorial represents a pure math function, the computation is done by </a:t>
            </a:r>
            <a:r>
              <a:rPr lang="en-US" altLang="zh-CN" dirty="0">
                <a:solidFill>
                  <a:srgbClr val="FF0000"/>
                </a:solidFill>
              </a:rPr>
              <a:t>modifying the value in s.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74276D-F8F0-4FFB-8E6F-81812EDF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2C9095-98A0-429A-B6CD-25DF53909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02" y="1636201"/>
            <a:ext cx="5606883" cy="358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Compute n!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factorial(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n)</a:t>
            </a:r>
          </a:p>
          <a:p>
            <a:pPr algn="just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s=1;</a:t>
            </a:r>
          </a:p>
          <a:p>
            <a:pPr algn="just" eaLnBrk="0" hangingPunct="0"/>
            <a:endParaRPr kumimoji="1" lang="en-US" altLang="zh-CN" sz="700" dirty="0">
              <a:latin typeface="Consolas" panose="020B0609020204030204" pitchFamily="49" charset="0"/>
              <a:ea typeface="楷体_GB2312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(n &lt; 0)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-1;</a:t>
            </a:r>
            <a:r>
              <a:rPr kumimoji="1" lang="zh-CN" altLang="en-US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endParaRPr kumimoji="1" lang="en-US" altLang="zh-CN" sz="2000" dirty="0">
              <a:latin typeface="Consolas" panose="020B0609020204030204" pitchFamily="49" charset="0"/>
              <a:ea typeface="楷体_GB2312" pitchFamily="49" charset="-122"/>
            </a:endParaRPr>
          </a:p>
          <a:p>
            <a:pPr algn="just" eaLnBrk="0" hangingPunct="0"/>
            <a:endParaRPr kumimoji="1" lang="en-US" altLang="zh-CN" sz="2000" dirty="0">
              <a:latin typeface="Consolas" panose="020B0609020204030204" pitchFamily="49" charset="0"/>
              <a:ea typeface="楷体_GB2312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for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= 1;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&lt;= n; ++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   s *=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s;</a:t>
            </a:r>
          </a:p>
          <a:p>
            <a:pPr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endParaRPr kumimoji="1"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52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1AA6F-76DF-4588-85BA-15100873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Examples: Procedures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90DF2-5ACC-4E0C-8D6B-2B05C05E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 with no input and output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print a pyramid of 5 lines of stars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FB08F-39ED-4331-90A7-F1328359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76BC295-5800-4613-AEB0-564C320E7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251" y="2604989"/>
            <a:ext cx="440114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print_star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()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lvl="1"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“    *\n”;</a:t>
            </a:r>
          </a:p>
          <a:p>
            <a:pPr lvl="1"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“   ***\n”;</a:t>
            </a:r>
          </a:p>
          <a:p>
            <a:pPr lvl="1"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“  *****\n”;</a:t>
            </a:r>
          </a:p>
          <a:p>
            <a:pPr lvl="1"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“ ********\n”;</a:t>
            </a:r>
          </a:p>
          <a:p>
            <a:pPr lvl="1"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“**********\n”;</a:t>
            </a:r>
          </a:p>
          <a:p>
            <a:pPr eaLnBrk="0" hangingPunct="0"/>
            <a:r>
              <a:rPr kumimoji="1" lang="en-US" altLang="zh-CN" sz="20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C5921D-A25B-FB39-5867-C50419050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272" y="2296348"/>
            <a:ext cx="44386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C2FE7-B72C-8357-83B8-F6509D18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15DB1-6126-1C44-4924-44442733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3EFC1D-79BE-F138-E9AE-0CBBCACA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1026" name="Picture 2" descr="程序员MEME笑话大合集！_手机搜狐网">
            <a:extLst>
              <a:ext uri="{FF2B5EF4-FFF2-40B4-BE49-F238E27FC236}">
                <a16:creationId xmlns:a16="http://schemas.microsoft.com/office/drawing/2014/main" id="{6C366B09-BF57-FB4F-7B62-48E18D8F8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992" y="158876"/>
            <a:ext cx="5638145" cy="654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18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E1AA6F-76DF-4588-85BA-15100873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Examples: Procedures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90DF2-5ACC-4E0C-8D6B-2B05C05E7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 with an input and no output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print a pyramid of N lines of stars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5FB08F-39ED-4331-90A7-F1328359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76BC295-5800-4613-AEB0-564C320E7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551" y="2137707"/>
            <a:ext cx="861159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Print a pyramid of N lines of stars</a:t>
            </a:r>
          </a:p>
          <a:p>
            <a:r>
              <a:rPr kumimoji="1"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print_star_N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numOfLines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)</a:t>
            </a:r>
            <a:endParaRPr kumimoji="1" lang="en-US" altLang="zh-CN" sz="2000" dirty="0">
              <a:latin typeface="Consolas" panose="020B0609020204030204" pitchFamily="49" charset="0"/>
              <a:ea typeface="楷体_GB2312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for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= 1;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&lt;=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numOfLines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 ++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)   {</a:t>
            </a:r>
          </a:p>
          <a:p>
            <a:pPr algn="just" eaLnBrk="0" hangingPunct="0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       // Start a new line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	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</a:t>
            </a:r>
          </a:p>
          <a:p>
            <a:pPr algn="just" eaLnBrk="0" hangingPunct="0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       // Print the space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for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j = 1; j &lt;= </a:t>
            </a:r>
            <a:r>
              <a:rPr kumimoji="1" lang="en-US" altLang="zh-CN" sz="2000" dirty="0" err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</a:rPr>
              <a:t>n</a:t>
            </a:r>
            <a:r>
              <a:rPr kumimoji="1" lang="en-US" altLang="zh-CN" sz="2000" dirty="0" err="1">
                <a:solidFill>
                  <a:srgbClr val="00B0F0"/>
                </a:solidFill>
                <a:latin typeface="Consolas" panose="020B0609020204030204" pitchFamily="49" charset="0"/>
              </a:rPr>
              <a:t>umOfLines</a:t>
            </a:r>
            <a:r>
              <a:rPr kumimoji="1" lang="en-US" altLang="zh-CN" sz="2000" dirty="0" err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</a:rPr>
              <a:t>-i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 ++j)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	  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‘ ‘;</a:t>
            </a:r>
          </a:p>
          <a:p>
            <a:pPr algn="just" eaLnBrk="0" hangingPunct="0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       // Print the stars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for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j = 1; j &lt;=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</a:rPr>
              <a:t>2 * </a:t>
            </a:r>
            <a:r>
              <a:rPr kumimoji="1" lang="en-US" altLang="zh-CN" sz="2000" dirty="0" err="1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楷体_GB2312" pitchFamily="49" charset="-122"/>
              </a:rPr>
              <a:t> - 1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 ++j)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	  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“*”;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}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741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6DF3E-0ED5-4F16-894E-40965994D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Functions?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D77AC7-875E-49E4-A58F-49A4F6F7E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Divide a complex task into simpler ones</a:t>
            </a:r>
          </a:p>
          <a:p>
            <a:r>
              <a:rPr lang="en-US" altLang="zh-CN" dirty="0"/>
              <a:t>Reuse of code</a:t>
            </a:r>
          </a:p>
          <a:p>
            <a:r>
              <a:rPr lang="en-US" altLang="zh-CN" dirty="0"/>
              <a:t>Functions are black boxes</a:t>
            </a:r>
          </a:p>
          <a:p>
            <a:pPr lvl="1"/>
            <a:r>
              <a:rPr lang="en-US" altLang="zh-CN" dirty="0"/>
              <a:t>Users only need to know its </a:t>
            </a:r>
            <a:r>
              <a:rPr lang="en-US" altLang="zh-CN" b="1" dirty="0"/>
              <a:t>interface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The implementation is hidden from users</a:t>
            </a:r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4C8024-C6EF-4C71-BD48-8097264B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60A33CC-D3E0-4707-917C-E7F453641272}"/>
              </a:ext>
            </a:extLst>
          </p:cNvPr>
          <p:cNvGrpSpPr/>
          <p:nvPr/>
        </p:nvGrpSpPr>
        <p:grpSpPr>
          <a:xfrm>
            <a:off x="3454382" y="3594158"/>
            <a:ext cx="4567956" cy="2207418"/>
            <a:chOff x="3170602" y="2860260"/>
            <a:chExt cx="4567956" cy="2207418"/>
          </a:xfrm>
        </p:grpSpPr>
        <p:sp>
          <p:nvSpPr>
            <p:cNvPr id="5" name="立方体 4">
              <a:extLst>
                <a:ext uri="{FF2B5EF4-FFF2-40B4-BE49-F238E27FC236}">
                  <a16:creationId xmlns:a16="http://schemas.microsoft.com/office/drawing/2014/main" id="{CB525812-D1D1-431B-9963-D5288BA0687E}"/>
                </a:ext>
              </a:extLst>
            </p:cNvPr>
            <p:cNvSpPr/>
            <p:nvPr/>
          </p:nvSpPr>
          <p:spPr>
            <a:xfrm>
              <a:off x="4390363" y="3239527"/>
              <a:ext cx="1988949" cy="741374"/>
            </a:xfrm>
            <a:prstGeom prst="cub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47EDBE74-8AE6-48F2-B214-B2491C313DDA}"/>
                </a:ext>
              </a:extLst>
            </p:cNvPr>
            <p:cNvSpPr/>
            <p:nvPr/>
          </p:nvSpPr>
          <p:spPr>
            <a:xfrm>
              <a:off x="3170602" y="3369990"/>
              <a:ext cx="976393" cy="4804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E0550AEF-90F2-40E7-9B8A-AF19611A5092}"/>
                </a:ext>
              </a:extLst>
            </p:cNvPr>
            <p:cNvSpPr/>
            <p:nvPr/>
          </p:nvSpPr>
          <p:spPr>
            <a:xfrm>
              <a:off x="6670411" y="3369989"/>
              <a:ext cx="790413" cy="48044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2A80911-6DBE-418D-9E63-917C7BB083E5}"/>
                </a:ext>
              </a:extLst>
            </p:cNvPr>
            <p:cNvSpPr txBox="1"/>
            <p:nvPr/>
          </p:nvSpPr>
          <p:spPr>
            <a:xfrm>
              <a:off x="3170602" y="2902967"/>
              <a:ext cx="1115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Input</a:t>
              </a:r>
              <a:endParaRPr lang="zh-CN" altLang="en-US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8D81F53-C8EE-4BD8-972D-1A50B3CD9D8F}"/>
                </a:ext>
              </a:extLst>
            </p:cNvPr>
            <p:cNvSpPr txBox="1"/>
            <p:nvPr/>
          </p:nvSpPr>
          <p:spPr>
            <a:xfrm>
              <a:off x="6622680" y="2870195"/>
              <a:ext cx="11158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Output</a:t>
              </a:r>
              <a:endParaRPr lang="zh-CN" altLang="en-US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93316DB-DDDE-4871-BA07-C71FC14D8C3C}"/>
                </a:ext>
              </a:extLst>
            </p:cNvPr>
            <p:cNvSpPr txBox="1"/>
            <p:nvPr/>
          </p:nvSpPr>
          <p:spPr>
            <a:xfrm>
              <a:off x="4845317" y="2860260"/>
              <a:ext cx="1341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Function</a:t>
              </a:r>
              <a:endParaRPr lang="zh-CN" altLang="en-US" b="1" dirty="0"/>
            </a:p>
          </p:txBody>
        </p:sp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B19F752E-986B-44CD-AE09-843563179307}"/>
                </a:ext>
              </a:extLst>
            </p:cNvPr>
            <p:cNvSpPr/>
            <p:nvPr/>
          </p:nvSpPr>
          <p:spPr>
            <a:xfrm rot="5400000">
              <a:off x="5126415" y="4117805"/>
              <a:ext cx="400110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13DB34E-9394-4EE3-8EFE-8D54B92B318A}"/>
                </a:ext>
              </a:extLst>
            </p:cNvPr>
            <p:cNvSpPr txBox="1"/>
            <p:nvPr/>
          </p:nvSpPr>
          <p:spPr>
            <a:xfrm>
              <a:off x="5544600" y="4059652"/>
              <a:ext cx="17830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Affects</a:t>
              </a:r>
              <a:endParaRPr lang="zh-CN" altLang="en-US" sz="2400" b="1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08CB217-2A35-4661-8760-9293E47755B9}"/>
                </a:ext>
              </a:extLst>
            </p:cNvPr>
            <p:cNvSpPr/>
            <p:nvPr/>
          </p:nvSpPr>
          <p:spPr>
            <a:xfrm>
              <a:off x="4240346" y="4587231"/>
              <a:ext cx="2382334" cy="48044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Environment States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49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917FE-05C0-B49A-557B-51597FA9E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DE87F-F9CF-FA3B-7E78-285F34BF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1B06E7-32F4-681F-AFF5-394582EFA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function for checking if a number is perfect?</a:t>
            </a:r>
          </a:p>
          <a:p>
            <a:r>
              <a:rPr lang="en-US" altLang="zh-CN" dirty="0"/>
              <a:t>What is a good name?</a:t>
            </a:r>
          </a:p>
          <a:p>
            <a:r>
              <a:rPr lang="en-US" altLang="zh-CN" dirty="0"/>
              <a:t>What are its input and output types?</a:t>
            </a:r>
          </a:p>
          <a:p>
            <a:r>
              <a:rPr lang="en-US" altLang="zh-CN" dirty="0"/>
              <a:t>What is its body?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8D4C05-8E2B-5D84-5FCD-66F9874D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52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1606969" y="2392735"/>
            <a:ext cx="9489722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We now have a basic understanding of function.</a:t>
            </a:r>
          </a:p>
          <a:p>
            <a:pPr algn="ctr">
              <a:spcBef>
                <a:spcPts val="2400"/>
              </a:spcBef>
              <a:spcAft>
                <a:spcPts val="600"/>
              </a:spcAft>
            </a:pPr>
            <a:r>
              <a:rPr lang="en-US" altLang="zh-CN" sz="3200" dirty="0">
                <a:solidFill>
                  <a:schemeClr val="tx1"/>
                </a:solidFill>
              </a:rPr>
              <a:t>Now, how exactly does functions </a:t>
            </a:r>
          </a:p>
          <a:p>
            <a:pPr algn="ctr">
              <a:spcBef>
                <a:spcPts val="0"/>
              </a:spcBef>
              <a:spcAft>
                <a:spcPts val="2400"/>
              </a:spcAft>
            </a:pPr>
            <a:r>
              <a:rPr lang="en-US" altLang="zh-CN" sz="3200" dirty="0">
                <a:solidFill>
                  <a:srgbClr val="FF0000"/>
                </a:solidFill>
              </a:rPr>
              <a:t>change program states</a:t>
            </a:r>
            <a:r>
              <a:rPr lang="en-US" altLang="zh-CN" sz="32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667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Mechanics of Function Calls</a:t>
            </a:r>
          </a:p>
        </p:txBody>
      </p:sp>
    </p:spTree>
    <p:extLst>
      <p:ext uri="{BB962C8B-B14F-4D97-AF65-F5344CB8AC3E}">
        <p14:creationId xmlns:p14="http://schemas.microsoft.com/office/powerpoint/2010/main" val="262074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979876-1F86-4F6A-99FD-E2831E66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Variables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5B3610-3D23-4582-A5E8-F049320A8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Variables declared inside a function</a:t>
            </a:r>
          </a:p>
          <a:p>
            <a:pPr lvl="1"/>
            <a:r>
              <a:rPr lang="en-US" altLang="zh-CN" dirty="0"/>
              <a:t>Including function parameters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2C520A-FF6B-4CA0-A530-D5874558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DBDD3E-1A35-4A39-834A-291F77852F57}"/>
              </a:ext>
            </a:extLst>
          </p:cNvPr>
          <p:cNvSpPr txBox="1"/>
          <p:nvPr/>
        </p:nvSpPr>
        <p:spPr>
          <a:xfrm>
            <a:off x="838200" y="2176556"/>
            <a:ext cx="4953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// Example 1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void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b)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{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result;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(a &gt; b)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a;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&lt;&lt;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result &lt;&lt; </a:t>
            </a:r>
            <a:r>
              <a:rPr lang="en-US" altLang="zh-CN" sz="2000" dirty="0" err="1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}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BE5203-0407-4BE1-A31B-6137F99A84F9}"/>
              </a:ext>
            </a:extLst>
          </p:cNvPr>
          <p:cNvSpPr txBox="1"/>
          <p:nvPr/>
        </p:nvSpPr>
        <p:spPr>
          <a:xfrm>
            <a:off x="4613990" y="2176556"/>
            <a:ext cx="318499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// Example 2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max()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{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result, a,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cin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&gt;&gt; a &gt;&gt;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(a &gt; b)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a;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return 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result;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}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6F4F722-8443-4DFF-814E-0D3BBB098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69" y="2176556"/>
            <a:ext cx="4819662" cy="3585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Example 3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factorial(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n)</a:t>
            </a:r>
          </a:p>
          <a:p>
            <a:pPr algn="just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s=1;</a:t>
            </a:r>
          </a:p>
          <a:p>
            <a:pPr algn="just" eaLnBrk="0" hangingPunct="0"/>
            <a:endParaRPr kumimoji="1" lang="en-US" altLang="zh-CN" sz="700" dirty="0">
              <a:latin typeface="Consolas" panose="020B0609020204030204" pitchFamily="49" charset="0"/>
              <a:ea typeface="楷体_GB2312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(n &lt; 0)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-1;</a:t>
            </a:r>
            <a:r>
              <a:rPr kumimoji="1" lang="zh-CN" altLang="en-US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endParaRPr kumimoji="1" lang="en-US" altLang="zh-CN" sz="2000" dirty="0">
              <a:latin typeface="Consolas" panose="020B0609020204030204" pitchFamily="49" charset="0"/>
              <a:ea typeface="楷体_GB2312" pitchFamily="49" charset="-122"/>
            </a:endParaRPr>
          </a:p>
          <a:p>
            <a:pPr algn="just" eaLnBrk="0" hangingPunct="0"/>
            <a:endParaRPr kumimoji="1" lang="en-US" altLang="zh-CN" sz="2000" dirty="0">
              <a:latin typeface="Consolas" panose="020B0609020204030204" pitchFamily="49" charset="0"/>
              <a:ea typeface="楷体_GB2312" pitchFamily="49" charset="-122"/>
            </a:endParaRP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for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= 1;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&lt;= n; ++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   s *=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s;</a:t>
            </a:r>
          </a:p>
          <a:p>
            <a:pPr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endParaRPr kumimoji="1" lang="en-US" altLang="zh-CN" sz="2000" dirty="0">
              <a:latin typeface="Consolas" panose="020B06090202040302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876E93E-1EDD-489C-99AE-707BC182E6B3}"/>
              </a:ext>
            </a:extLst>
          </p:cNvPr>
          <p:cNvCxnSpPr>
            <a:cxnSpLocks/>
          </p:cNvCxnSpPr>
          <p:nvPr/>
        </p:nvCxnSpPr>
        <p:spPr>
          <a:xfrm>
            <a:off x="2188944" y="2851659"/>
            <a:ext cx="1651821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F3D0E24-C897-4CDA-BF49-D88FFEA9149B}"/>
              </a:ext>
            </a:extLst>
          </p:cNvPr>
          <p:cNvCxnSpPr>
            <a:cxnSpLocks/>
          </p:cNvCxnSpPr>
          <p:nvPr/>
        </p:nvCxnSpPr>
        <p:spPr>
          <a:xfrm>
            <a:off x="1178588" y="3430215"/>
            <a:ext cx="1651821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B01F8CF-66AC-45EB-81EB-6C5D77C97B05}"/>
              </a:ext>
            </a:extLst>
          </p:cNvPr>
          <p:cNvCxnSpPr>
            <a:cxnSpLocks/>
          </p:cNvCxnSpPr>
          <p:nvPr/>
        </p:nvCxnSpPr>
        <p:spPr>
          <a:xfrm>
            <a:off x="4965289" y="3429000"/>
            <a:ext cx="2372489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3EEE6E0-3FC0-43D9-B5F3-2C736A4817B7}"/>
              </a:ext>
            </a:extLst>
          </p:cNvPr>
          <p:cNvCxnSpPr>
            <a:cxnSpLocks/>
          </p:cNvCxnSpPr>
          <p:nvPr/>
        </p:nvCxnSpPr>
        <p:spPr>
          <a:xfrm>
            <a:off x="8086667" y="3429000"/>
            <a:ext cx="1237955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518B9BE-EE4A-48FA-8F4B-3DD0DDB8039C}"/>
              </a:ext>
            </a:extLst>
          </p:cNvPr>
          <p:cNvCxnSpPr>
            <a:cxnSpLocks/>
          </p:cNvCxnSpPr>
          <p:nvPr/>
        </p:nvCxnSpPr>
        <p:spPr>
          <a:xfrm>
            <a:off x="9582444" y="2851659"/>
            <a:ext cx="825912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8F0C140-47E0-4E2E-8A4C-8AD6F886B257}"/>
              </a:ext>
            </a:extLst>
          </p:cNvPr>
          <p:cNvCxnSpPr>
            <a:cxnSpLocks/>
          </p:cNvCxnSpPr>
          <p:nvPr/>
        </p:nvCxnSpPr>
        <p:spPr>
          <a:xfrm>
            <a:off x="8756532" y="4776414"/>
            <a:ext cx="825912" cy="0"/>
          </a:xfrm>
          <a:prstGeom prst="straightConnector1">
            <a:avLst/>
          </a:prstGeom>
          <a:ln w="28575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7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08EE2-E1FE-4B57-B58C-CF7F963EA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Frames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86FFF-1685-4475-BE41-9ED2C6B33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 function call </a:t>
            </a:r>
            <a:r>
              <a:rPr lang="en-US" altLang="zh-CN" dirty="0">
                <a:solidFill>
                  <a:srgbClr val="FF0000"/>
                </a:solidFill>
              </a:rPr>
              <a:t>creates</a:t>
            </a:r>
            <a:r>
              <a:rPr lang="en-US" altLang="zh-CN" dirty="0"/>
              <a:t> a collection of memory block:</a:t>
            </a:r>
          </a:p>
          <a:p>
            <a:pPr lvl="1"/>
            <a:r>
              <a:rPr lang="en-US" altLang="zh-CN" dirty="0"/>
              <a:t>One memory block for each local variable</a:t>
            </a:r>
          </a:p>
          <a:p>
            <a:pPr lvl="1"/>
            <a:r>
              <a:rPr lang="en-US" altLang="zh-CN" dirty="0"/>
              <a:t>Reading and assignment of a local variable work on its block</a:t>
            </a:r>
          </a:p>
          <a:p>
            <a:r>
              <a:rPr lang="en-US" altLang="zh-CN" dirty="0"/>
              <a:t>The collection of memory blocks is called a </a:t>
            </a:r>
            <a:r>
              <a:rPr lang="en-US" altLang="zh-CN" b="1" dirty="0"/>
              <a:t>stack frame</a:t>
            </a:r>
          </a:p>
          <a:p>
            <a:r>
              <a:rPr lang="en-US" altLang="zh-CN" dirty="0"/>
              <a:t>The stack frame is </a:t>
            </a:r>
            <a:r>
              <a:rPr lang="en-US" altLang="zh-CN" dirty="0">
                <a:solidFill>
                  <a:srgbClr val="FF0000"/>
                </a:solidFill>
              </a:rPr>
              <a:t>destroyed</a:t>
            </a:r>
            <a:r>
              <a:rPr lang="en-US" altLang="zh-CN" dirty="0"/>
              <a:t> upon function return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930A05-14F3-4BD2-B50B-F5D8E2BA1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E7C095-44C1-4856-AA11-D8C49AC32E30}"/>
              </a:ext>
            </a:extLst>
          </p:cNvPr>
          <p:cNvSpPr txBox="1"/>
          <p:nvPr/>
        </p:nvSpPr>
        <p:spPr>
          <a:xfrm>
            <a:off x="1239253" y="3318406"/>
            <a:ext cx="4953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// Example 1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void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b)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{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result;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(a &gt; b)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a;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else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   result = b;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cout</a:t>
            </a:r>
            <a:r>
              <a:rPr lang="en-US" altLang="zh-CN" sz="2000" b="1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&lt;&lt;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result &lt;&lt; </a:t>
            </a:r>
            <a:r>
              <a:rPr lang="en-US" altLang="zh-CN" sz="2000" dirty="0" err="1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;</a:t>
            </a:r>
          </a:p>
          <a:p>
            <a:pPr algn="just">
              <a:spcBef>
                <a:spcPct val="0"/>
              </a:spcBef>
              <a:buClr>
                <a:schemeClr val="bg1"/>
              </a:buClr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}</a:t>
            </a:r>
            <a:r>
              <a:rPr lang="en-US" altLang="zh-CN" sz="2000" dirty="0">
                <a:latin typeface="Consolas" panose="020B0609020204030204" pitchFamily="49" charset="0"/>
                <a:ea typeface="Segoe UI Symbol" panose="020B0502040204020203" pitchFamily="34" charset="0"/>
                <a:cs typeface="Courier New" panose="02070309020205020404" pitchFamily="49" charset="0"/>
              </a:rPr>
              <a:t>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F13E7A8-151E-43ED-93FE-0FE8FA03D478}"/>
              </a:ext>
            </a:extLst>
          </p:cNvPr>
          <p:cNvGrpSpPr/>
          <p:nvPr/>
        </p:nvGrpSpPr>
        <p:grpSpPr>
          <a:xfrm>
            <a:off x="7060575" y="3231718"/>
            <a:ext cx="2302933" cy="3106816"/>
            <a:chOff x="7168445" y="3137676"/>
            <a:chExt cx="2302933" cy="310681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69AD74F-4AD9-4A49-840F-B5C15200DD32}"/>
                </a:ext>
              </a:extLst>
            </p:cNvPr>
            <p:cNvSpPr/>
            <p:nvPr/>
          </p:nvSpPr>
          <p:spPr>
            <a:xfrm>
              <a:off x="8291066" y="3317142"/>
              <a:ext cx="904656" cy="7018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7D5818E-D68A-4DA2-A434-0CA85212EECE}"/>
                </a:ext>
              </a:extLst>
            </p:cNvPr>
            <p:cNvSpPr/>
            <p:nvPr/>
          </p:nvSpPr>
          <p:spPr>
            <a:xfrm>
              <a:off x="8291066" y="4331216"/>
              <a:ext cx="904656" cy="7018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2EACCC0-4BE6-4671-8729-62D200CAE5A8}"/>
                </a:ext>
              </a:extLst>
            </p:cNvPr>
            <p:cNvSpPr/>
            <p:nvPr/>
          </p:nvSpPr>
          <p:spPr>
            <a:xfrm>
              <a:off x="8291066" y="5345290"/>
              <a:ext cx="904656" cy="7018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CC38296-DDA5-45DA-8C80-FB29ACEF8552}"/>
                </a:ext>
              </a:extLst>
            </p:cNvPr>
            <p:cNvSpPr txBox="1"/>
            <p:nvPr/>
          </p:nvSpPr>
          <p:spPr>
            <a:xfrm>
              <a:off x="7863643" y="3474748"/>
              <a:ext cx="528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a</a:t>
              </a:r>
              <a:endPara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2AB339E-9B57-4E81-ADEF-E71F6237A2EA}"/>
                </a:ext>
              </a:extLst>
            </p:cNvPr>
            <p:cNvSpPr txBox="1"/>
            <p:nvPr/>
          </p:nvSpPr>
          <p:spPr>
            <a:xfrm>
              <a:off x="7863643" y="4463052"/>
              <a:ext cx="528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b</a:t>
              </a:r>
              <a:endPara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2D722EF-2DAF-43F8-BE1D-70B734C9E76C}"/>
                </a:ext>
              </a:extLst>
            </p:cNvPr>
            <p:cNvSpPr txBox="1"/>
            <p:nvPr/>
          </p:nvSpPr>
          <p:spPr>
            <a:xfrm>
              <a:off x="7247467" y="5477126"/>
              <a:ext cx="11444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result</a:t>
              </a:r>
              <a:endPara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C7940366-15D3-44C0-B7F5-18D5DCE94A9E}"/>
                </a:ext>
              </a:extLst>
            </p:cNvPr>
            <p:cNvSpPr/>
            <p:nvPr/>
          </p:nvSpPr>
          <p:spPr>
            <a:xfrm>
              <a:off x="7168445" y="3137676"/>
              <a:ext cx="2302933" cy="3106816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3FBBFD2B-3ADB-4106-B108-1FDD05903C8F}"/>
              </a:ext>
            </a:extLst>
          </p:cNvPr>
          <p:cNvSpPr txBox="1"/>
          <p:nvPr/>
        </p:nvSpPr>
        <p:spPr>
          <a:xfrm>
            <a:off x="6467909" y="6338534"/>
            <a:ext cx="348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Stack Frame for calls to </a:t>
            </a:r>
            <a:r>
              <a:rPr lang="en-US" altLang="zh-CN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max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8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ABE13EE-82A6-4528-B665-80FC9F9D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of a Single Function Call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63F881-B911-475E-8139-1781E452E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Compute arguments at the call 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Allocate the stack frame for the called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Copy</a:t>
            </a:r>
            <a:r>
              <a:rPr lang="en-US" altLang="zh-CN" dirty="0"/>
              <a:t> the values of arguments to the 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Execute the body of the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When a return statement is hit: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Evaluate the returned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Deallocate the stack frame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Return to </a:t>
            </a:r>
            <a:r>
              <a:rPr lang="en-US" altLang="zh-CN" dirty="0">
                <a:solidFill>
                  <a:srgbClr val="FF0000"/>
                </a:solidFill>
              </a:rPr>
              <a:t>right after </a:t>
            </a:r>
            <a:r>
              <a:rPr lang="en-US" altLang="zh-CN" dirty="0"/>
              <a:t>the call site </a:t>
            </a:r>
          </a:p>
          <a:p>
            <a:pPr marL="457200" lvl="1" indent="0">
              <a:buNone/>
            </a:pPr>
            <a:r>
              <a:rPr lang="en-US" altLang="zh-CN" dirty="0"/>
              <a:t>	(</a:t>
            </a:r>
            <a:r>
              <a:rPr lang="en-US" altLang="zh-CN" dirty="0">
                <a:solidFill>
                  <a:srgbClr val="FF0000"/>
                </a:solidFill>
              </a:rPr>
              <a:t>copy</a:t>
            </a:r>
            <a:r>
              <a:rPr lang="en-US" altLang="zh-CN" dirty="0"/>
              <a:t> the value back if a value is returned)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passing of arguments by copying is known as </a:t>
            </a:r>
            <a:r>
              <a:rPr lang="en-US" altLang="zh-CN" dirty="0">
                <a:solidFill>
                  <a:srgbClr val="FF0000"/>
                </a:solidFill>
              </a:rPr>
              <a:t>Call-By-Value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7CDCB3B-EEB9-46C8-A5A0-A5BA2D96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27</a:t>
            </a:fld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41E9FEE-1182-466F-80FC-999E44DEA622}"/>
              </a:ext>
            </a:extLst>
          </p:cNvPr>
          <p:cNvCxnSpPr>
            <a:cxnSpLocks/>
          </p:cNvCxnSpPr>
          <p:nvPr/>
        </p:nvCxnSpPr>
        <p:spPr>
          <a:xfrm>
            <a:off x="8940800" y="1761066"/>
            <a:ext cx="0" cy="6434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6EE42AD-B9E2-4A2F-8475-109F13D1432E}"/>
              </a:ext>
            </a:extLst>
          </p:cNvPr>
          <p:cNvCxnSpPr>
            <a:cxnSpLocks/>
          </p:cNvCxnSpPr>
          <p:nvPr/>
        </p:nvCxnSpPr>
        <p:spPr>
          <a:xfrm>
            <a:off x="9925756" y="2585155"/>
            <a:ext cx="0" cy="10047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2C6A3C6D-048C-4A71-B4BB-E39AB306D5CE}"/>
              </a:ext>
            </a:extLst>
          </p:cNvPr>
          <p:cNvCxnSpPr>
            <a:cxnSpLocks/>
          </p:cNvCxnSpPr>
          <p:nvPr/>
        </p:nvCxnSpPr>
        <p:spPr>
          <a:xfrm>
            <a:off x="8940800" y="2404532"/>
            <a:ext cx="984956" cy="1953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BD7F082-653F-4C44-819D-D79060DDC7FD}"/>
              </a:ext>
            </a:extLst>
          </p:cNvPr>
          <p:cNvCxnSpPr>
            <a:cxnSpLocks/>
          </p:cNvCxnSpPr>
          <p:nvPr/>
        </p:nvCxnSpPr>
        <p:spPr>
          <a:xfrm flipH="1">
            <a:off x="8940800" y="3589867"/>
            <a:ext cx="984956" cy="237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EEABB6A-A7D5-4B6C-92A3-C8AFD821D51B}"/>
              </a:ext>
            </a:extLst>
          </p:cNvPr>
          <p:cNvCxnSpPr>
            <a:cxnSpLocks/>
          </p:cNvCxnSpPr>
          <p:nvPr/>
        </p:nvCxnSpPr>
        <p:spPr>
          <a:xfrm>
            <a:off x="8940800" y="3826932"/>
            <a:ext cx="0" cy="6434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F567CAC-E38E-4201-A2E7-C1AB9B4E416B}"/>
              </a:ext>
            </a:extLst>
          </p:cNvPr>
          <p:cNvSpPr txBox="1"/>
          <p:nvPr/>
        </p:nvSpPr>
        <p:spPr>
          <a:xfrm>
            <a:off x="7928303" y="1882744"/>
            <a:ext cx="1144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caller</a:t>
            </a:r>
            <a:endParaRPr lang="zh-CN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C0F46A3-2C15-40DD-927A-7D45D9F979FE}"/>
              </a:ext>
            </a:extLst>
          </p:cNvPr>
          <p:cNvSpPr txBox="1"/>
          <p:nvPr/>
        </p:nvSpPr>
        <p:spPr>
          <a:xfrm>
            <a:off x="9925756" y="2868023"/>
            <a:ext cx="1144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callee</a:t>
            </a:r>
            <a:endParaRPr lang="zh-CN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BB59116D-89E9-4912-95EE-4C920C03029F}"/>
              </a:ext>
            </a:extLst>
          </p:cNvPr>
          <p:cNvSpPr/>
          <p:nvPr/>
        </p:nvSpPr>
        <p:spPr>
          <a:xfrm rot="8481827">
            <a:off x="9310485" y="2045517"/>
            <a:ext cx="877412" cy="254375"/>
          </a:xfrm>
          <a:prstGeom prst="rightArrow">
            <a:avLst>
              <a:gd name="adj1" fmla="val 2542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3972022-6B44-4E6B-8FB7-DC8D3BE8E229}"/>
              </a:ext>
            </a:extLst>
          </p:cNvPr>
          <p:cNvSpPr txBox="1"/>
          <p:nvPr/>
        </p:nvSpPr>
        <p:spPr>
          <a:xfrm rot="748926">
            <a:off x="9103181" y="2533782"/>
            <a:ext cx="803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call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6D3A8CC-8EE6-4981-9D7C-953DC0F17667}"/>
              </a:ext>
            </a:extLst>
          </p:cNvPr>
          <p:cNvSpPr txBox="1"/>
          <p:nvPr/>
        </p:nvSpPr>
        <p:spPr>
          <a:xfrm rot="20826120">
            <a:off x="9050406" y="3687773"/>
            <a:ext cx="106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F298FCA-D802-40DE-A2F5-1E0810EA1CF5}"/>
              </a:ext>
            </a:extLst>
          </p:cNvPr>
          <p:cNvSpPr txBox="1"/>
          <p:nvPr/>
        </p:nvSpPr>
        <p:spPr>
          <a:xfrm>
            <a:off x="9612626" y="1180206"/>
            <a:ext cx="220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Allocate frame</a:t>
            </a:r>
          </a:p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&amp; copy arguments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1F387E0-C536-46EB-BDFA-55FE4DEBE6B1}"/>
              </a:ext>
            </a:extLst>
          </p:cNvPr>
          <p:cNvSpPr txBox="1"/>
          <p:nvPr/>
        </p:nvSpPr>
        <p:spPr>
          <a:xfrm>
            <a:off x="9126387" y="4498632"/>
            <a:ext cx="2743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Destroy frame</a:t>
            </a:r>
          </a:p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&amp; copy return value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1DC871C4-6FE6-4A10-BC37-AA98CAAAD52C}"/>
              </a:ext>
            </a:extLst>
          </p:cNvPr>
          <p:cNvSpPr/>
          <p:nvPr/>
        </p:nvSpPr>
        <p:spPr>
          <a:xfrm rot="13239711">
            <a:off x="9410235" y="4167070"/>
            <a:ext cx="877412" cy="254375"/>
          </a:xfrm>
          <a:prstGeom prst="rightArrow">
            <a:avLst>
              <a:gd name="adj1" fmla="val 2542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07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 animBg="1"/>
      <p:bldP spid="39" grpId="0"/>
      <p:bldP spid="40" grpId="0"/>
      <p:bldP spid="41" grpId="0"/>
      <p:bldP spid="42" grpId="0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589659-CFF1-4A9B-57BA-4786E575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20ED46-72C4-196F-2013-DE802ECB4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11" y="470823"/>
            <a:ext cx="7974879" cy="59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7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9D5889-C396-424F-AC09-DBA5187A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1860A5E-733C-4D17-9E14-3C91507D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7A37E5-6A34-476B-95B3-AA424824A159}"/>
              </a:ext>
            </a:extLst>
          </p:cNvPr>
          <p:cNvSpPr txBox="1"/>
          <p:nvPr/>
        </p:nvSpPr>
        <p:spPr>
          <a:xfrm>
            <a:off x="1615786" y="1062100"/>
            <a:ext cx="609399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Compare and return </a:t>
            </a:r>
          </a:p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the max value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max(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a,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b)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result;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(a &gt; b)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result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 = 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a;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else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  result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 = 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b;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result;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B95B74-0EA9-4D89-81BD-792E3F557A2C}"/>
              </a:ext>
            </a:extLst>
          </p:cNvPr>
          <p:cNvSpPr txBox="1"/>
          <p:nvPr/>
        </p:nvSpPr>
        <p:spPr>
          <a:xfrm>
            <a:off x="1575274" y="4539975"/>
            <a:ext cx="60939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楷体_GB2312" pitchFamily="49" charset="-122"/>
              </a:rPr>
              <a:t>// Caller</a:t>
            </a:r>
          </a:p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main()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&lt;&lt; max(4,2)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楷体_GB2312" pitchFamily="49" charset="-122"/>
              </a:rPr>
              <a:t>endl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0;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185BA57-E9F4-46FA-B790-35544FF6EE67}"/>
              </a:ext>
            </a:extLst>
          </p:cNvPr>
          <p:cNvGrpSpPr/>
          <p:nvPr/>
        </p:nvGrpSpPr>
        <p:grpSpPr>
          <a:xfrm>
            <a:off x="7709780" y="2198699"/>
            <a:ext cx="2302933" cy="3106816"/>
            <a:chOff x="7168445" y="3137676"/>
            <a:chExt cx="2302933" cy="310681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C45FE19-9A08-4718-9222-54A2175A32BC}"/>
                </a:ext>
              </a:extLst>
            </p:cNvPr>
            <p:cNvSpPr/>
            <p:nvPr/>
          </p:nvSpPr>
          <p:spPr>
            <a:xfrm>
              <a:off x="8291066" y="3317142"/>
              <a:ext cx="904656" cy="7018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9BEB55-8B52-4C7F-B6D8-F74F578F99CB}"/>
                </a:ext>
              </a:extLst>
            </p:cNvPr>
            <p:cNvSpPr/>
            <p:nvPr/>
          </p:nvSpPr>
          <p:spPr>
            <a:xfrm>
              <a:off x="8291066" y="4331216"/>
              <a:ext cx="904656" cy="7018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0EE6C9DB-3F7F-46FE-B467-29677CBB7B4A}"/>
                </a:ext>
              </a:extLst>
            </p:cNvPr>
            <p:cNvSpPr/>
            <p:nvPr/>
          </p:nvSpPr>
          <p:spPr>
            <a:xfrm>
              <a:off x="8291066" y="5345290"/>
              <a:ext cx="904656" cy="70184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A36F19F-56FB-4DB8-9EE6-9F9803688641}"/>
                </a:ext>
              </a:extLst>
            </p:cNvPr>
            <p:cNvSpPr txBox="1"/>
            <p:nvPr/>
          </p:nvSpPr>
          <p:spPr>
            <a:xfrm>
              <a:off x="7863643" y="3474748"/>
              <a:ext cx="528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a</a:t>
              </a:r>
              <a:endPara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0646ACD-7A09-4312-896F-C197C7623BAD}"/>
                </a:ext>
              </a:extLst>
            </p:cNvPr>
            <p:cNvSpPr txBox="1"/>
            <p:nvPr/>
          </p:nvSpPr>
          <p:spPr>
            <a:xfrm>
              <a:off x="7863643" y="4463052"/>
              <a:ext cx="5282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b</a:t>
              </a:r>
              <a:endPara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CF5B79-75FC-4822-A396-0B06AD660CB5}"/>
                </a:ext>
              </a:extLst>
            </p:cNvPr>
            <p:cNvSpPr txBox="1"/>
            <p:nvPr/>
          </p:nvSpPr>
          <p:spPr>
            <a:xfrm>
              <a:off x="7247467" y="5477126"/>
              <a:ext cx="11444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Consolas" panose="020B0609020204030204" pitchFamily="49" charset="0"/>
                  <a:cs typeface="Times New Roman" panose="02020603050405020304" pitchFamily="18" charset="0"/>
                </a:rPr>
                <a:t>result</a:t>
              </a:r>
              <a:endParaRPr lang="zh-CN" altLang="en-US" sz="2000" dirty="0"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C3B2739-BF91-4BF6-8BE1-A09FA4A97A52}"/>
                </a:ext>
              </a:extLst>
            </p:cNvPr>
            <p:cNvSpPr/>
            <p:nvPr/>
          </p:nvSpPr>
          <p:spPr>
            <a:xfrm>
              <a:off x="7168445" y="3137676"/>
              <a:ext cx="2302933" cy="3106816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BF4CD40-DB96-4DC0-A7DC-F5E56F3E8E79}"/>
              </a:ext>
            </a:extLst>
          </p:cNvPr>
          <p:cNvGrpSpPr/>
          <p:nvPr/>
        </p:nvGrpSpPr>
        <p:grpSpPr>
          <a:xfrm>
            <a:off x="427681" y="4836296"/>
            <a:ext cx="1155192" cy="400110"/>
            <a:chOff x="2822448" y="3339786"/>
            <a:chExt cx="1155192" cy="400110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DFD2AA27-29BB-4DBD-BA5D-9B095B7E7BF0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82A1E25-39E8-4234-A7C6-A77EF704A2F0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13F2F64A-9471-4A9B-82E9-72FED2795C1C}"/>
              </a:ext>
            </a:extLst>
          </p:cNvPr>
          <p:cNvSpPr txBox="1"/>
          <p:nvPr/>
        </p:nvSpPr>
        <p:spPr>
          <a:xfrm>
            <a:off x="9113670" y="2535771"/>
            <a:ext cx="52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D7EE202-F484-4539-B477-61969AF55AA2}"/>
              </a:ext>
            </a:extLst>
          </p:cNvPr>
          <p:cNvSpPr txBox="1"/>
          <p:nvPr/>
        </p:nvSpPr>
        <p:spPr>
          <a:xfrm>
            <a:off x="9113670" y="3532683"/>
            <a:ext cx="52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endParaRPr lang="zh-CN" altLang="en-US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733FE47-C1F3-4ED4-9C67-EB442A3BD896}"/>
              </a:ext>
            </a:extLst>
          </p:cNvPr>
          <p:cNvSpPr txBox="1"/>
          <p:nvPr/>
        </p:nvSpPr>
        <p:spPr>
          <a:xfrm>
            <a:off x="9135314" y="4547057"/>
            <a:ext cx="52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?</a:t>
            </a:r>
            <a:endParaRPr lang="zh-CN" alt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DFBB2C7-646F-474F-A1CE-0907C9367BAE}"/>
              </a:ext>
            </a:extLst>
          </p:cNvPr>
          <p:cNvSpPr txBox="1"/>
          <p:nvPr/>
        </p:nvSpPr>
        <p:spPr>
          <a:xfrm>
            <a:off x="9139792" y="4547057"/>
            <a:ext cx="528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endParaRPr lang="zh-CN" altLang="en-US" sz="20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A2D9B68-204C-401A-8651-A7F72DA5D8BB}"/>
              </a:ext>
            </a:extLst>
          </p:cNvPr>
          <p:cNvSpPr txBox="1"/>
          <p:nvPr/>
        </p:nvSpPr>
        <p:spPr>
          <a:xfrm>
            <a:off x="7391180" y="5349473"/>
            <a:ext cx="348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+mj-lt"/>
                <a:cs typeface="Times New Roman" panose="02020603050405020304" pitchFamily="18" charset="0"/>
              </a:rPr>
              <a:t>Stack Frame for 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max(4,2)</a:t>
            </a:r>
            <a:endParaRPr lang="zh-CN" altLang="en-US" sz="2000" dirty="0">
              <a:solidFill>
                <a:srgbClr val="0070C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8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0.00065 0.08565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8565 L -0.00091 -0.3754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23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37546 L -0.00091 -0.33333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33333 L -0.00091 -0.2838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2838 L -0.00091 -0.14838 " pathEditMode="relative" rAng="0" ptsTypes="AA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14838 L 0.00065 0.08565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1169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2" grpId="0"/>
      <p:bldP spid="22" grpId="1"/>
      <p:bldP spid="23" grpId="0"/>
      <p:bldP spid="23" grpId="1"/>
      <p:bldP spid="23" grpId="2"/>
      <p:bldP spid="24" grpId="0"/>
      <p:bldP spid="24" grpId="1"/>
      <p:bldP spid="25" grpId="0"/>
      <p:bldP spid="2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Time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8372856" y="2205166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7584390" y="1317956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C8FAA-D3A9-4403-9BB7-94D492E5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27" name="内容占位符 26">
            <a:extLst>
              <a:ext uri="{FF2B5EF4-FFF2-40B4-BE49-F238E27FC236}">
                <a16:creationId xmlns:a16="http://schemas.microsoft.com/office/drawing/2014/main" id="{60709316-9B18-467C-B6E7-82990ADF4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Compute arguments at the call site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Allocate the stack frame for the called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>
                <a:solidFill>
                  <a:srgbClr val="FF0000"/>
                </a:solidFill>
              </a:rPr>
              <a:t>Copy</a:t>
            </a:r>
            <a:r>
              <a:rPr lang="en-US" altLang="zh-CN" dirty="0"/>
              <a:t> the values of arguments to the frame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987ECA-583B-4B8A-B0C1-801BBBBB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457379-AC9C-4F9B-B105-038D7783951D}"/>
              </a:ext>
            </a:extLst>
          </p:cNvPr>
          <p:cNvSpPr txBox="1"/>
          <p:nvPr/>
        </p:nvSpPr>
        <p:spPr>
          <a:xfrm>
            <a:off x="760020" y="3503870"/>
            <a:ext cx="4239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main()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{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a=10,  b=20,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ave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;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…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ave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average(a, b);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…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0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；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A19FB5-F6F1-43D5-9EBB-E5B1E4942C94}"/>
              </a:ext>
            </a:extLst>
          </p:cNvPr>
          <p:cNvSpPr txBox="1"/>
          <p:nvPr/>
        </p:nvSpPr>
        <p:spPr>
          <a:xfrm>
            <a:off x="5531921" y="3489026"/>
            <a:ext cx="4239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average(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x,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y)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{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result; </a:t>
            </a:r>
          </a:p>
          <a:p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result = (x + y) / 2; </a:t>
            </a:r>
          </a:p>
          <a:p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result;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5409D8-DEDE-40DC-9839-4D36A2356F87}"/>
              </a:ext>
            </a:extLst>
          </p:cNvPr>
          <p:cNvSpPr txBox="1"/>
          <p:nvPr/>
        </p:nvSpPr>
        <p:spPr>
          <a:xfrm>
            <a:off x="10290976" y="1931392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02901C-5E62-40B8-8F33-F6AA6478A665}"/>
              </a:ext>
            </a:extLst>
          </p:cNvPr>
          <p:cNvSpPr txBox="1"/>
          <p:nvPr/>
        </p:nvSpPr>
        <p:spPr>
          <a:xfrm>
            <a:off x="9885235" y="1909218"/>
            <a:ext cx="5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3BE0B77-DD26-41BF-8D48-80BA59B2469D}"/>
              </a:ext>
            </a:extLst>
          </p:cNvPr>
          <p:cNvSpPr txBox="1"/>
          <p:nvPr/>
        </p:nvSpPr>
        <p:spPr>
          <a:xfrm>
            <a:off x="10290976" y="2390387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007DCE-FF5C-4009-A6AE-A35C6FAE14FF}"/>
              </a:ext>
            </a:extLst>
          </p:cNvPr>
          <p:cNvSpPr txBox="1"/>
          <p:nvPr/>
        </p:nvSpPr>
        <p:spPr>
          <a:xfrm>
            <a:off x="9874844" y="2397558"/>
            <a:ext cx="5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b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6691837-2649-43A9-B03F-0FB334E68725}"/>
              </a:ext>
            </a:extLst>
          </p:cNvPr>
          <p:cNvSpPr txBox="1"/>
          <p:nvPr/>
        </p:nvSpPr>
        <p:spPr>
          <a:xfrm>
            <a:off x="10298892" y="2907589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?</a:t>
            </a:r>
            <a:endParaRPr lang="zh-CN" altLang="en-US" dirty="0">
              <a:latin typeface="+mj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9663280-933C-48D9-914A-23CF73A9592D}"/>
              </a:ext>
            </a:extLst>
          </p:cNvPr>
          <p:cNvSpPr txBox="1"/>
          <p:nvPr/>
        </p:nvSpPr>
        <p:spPr>
          <a:xfrm>
            <a:off x="9725909" y="2905070"/>
            <a:ext cx="720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ave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8BD9FAF5-46B5-43D1-95B5-160724E8CE2B}"/>
              </a:ext>
            </a:extLst>
          </p:cNvPr>
          <p:cNvSpPr/>
          <p:nvPr/>
        </p:nvSpPr>
        <p:spPr>
          <a:xfrm>
            <a:off x="866899" y="4405745"/>
            <a:ext cx="166254" cy="46313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34D9B59-F462-4645-9822-1C4551AD36E6}"/>
              </a:ext>
            </a:extLst>
          </p:cNvPr>
          <p:cNvCxnSpPr>
            <a:cxnSpLocks/>
          </p:cNvCxnSpPr>
          <p:nvPr/>
        </p:nvCxnSpPr>
        <p:spPr>
          <a:xfrm flipV="1">
            <a:off x="3599709" y="3764478"/>
            <a:ext cx="4051958" cy="110440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87DE05AD-2959-43AF-9A4A-46CC4AB5C9E0}"/>
              </a:ext>
            </a:extLst>
          </p:cNvPr>
          <p:cNvCxnSpPr>
            <a:cxnSpLocks/>
          </p:cNvCxnSpPr>
          <p:nvPr/>
        </p:nvCxnSpPr>
        <p:spPr>
          <a:xfrm flipV="1">
            <a:off x="2636322" y="3617080"/>
            <a:ext cx="2895599" cy="1251803"/>
          </a:xfrm>
          <a:prstGeom prst="curvedConnector3">
            <a:avLst>
              <a:gd name="adj1" fmla="val 1267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014CDEF-B674-46CF-B35F-57293EBF25D7}"/>
              </a:ext>
            </a:extLst>
          </p:cNvPr>
          <p:cNvCxnSpPr>
            <a:cxnSpLocks/>
          </p:cNvCxnSpPr>
          <p:nvPr/>
        </p:nvCxnSpPr>
        <p:spPr>
          <a:xfrm flipV="1">
            <a:off x="4084121" y="3764478"/>
            <a:ext cx="4454237" cy="1179275"/>
          </a:xfrm>
          <a:prstGeom prst="straightConnector1">
            <a:avLst/>
          </a:prstGeom>
          <a:ln w="381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AFC0D31-32C0-41CB-BBDE-09FB363AF21C}"/>
              </a:ext>
            </a:extLst>
          </p:cNvPr>
          <p:cNvSpPr txBox="1"/>
          <p:nvPr/>
        </p:nvSpPr>
        <p:spPr>
          <a:xfrm>
            <a:off x="10453254" y="3764478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4FF05E-A325-4289-A7AD-DD6CFCA8B6A1}"/>
              </a:ext>
            </a:extLst>
          </p:cNvPr>
          <p:cNvSpPr txBox="1"/>
          <p:nvPr/>
        </p:nvSpPr>
        <p:spPr>
          <a:xfrm>
            <a:off x="10042565" y="3764477"/>
            <a:ext cx="71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6E883AE-780A-4BD9-8E1A-C75635184F84}"/>
              </a:ext>
            </a:extLst>
          </p:cNvPr>
          <p:cNvSpPr txBox="1"/>
          <p:nvPr/>
        </p:nvSpPr>
        <p:spPr>
          <a:xfrm>
            <a:off x="10422576" y="4284073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28394F-B799-434A-912B-1007AFB2EA5B}"/>
              </a:ext>
            </a:extLst>
          </p:cNvPr>
          <p:cNvSpPr txBox="1"/>
          <p:nvPr/>
        </p:nvSpPr>
        <p:spPr>
          <a:xfrm>
            <a:off x="10051967" y="4267982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F3CEEF27-F032-4B22-BB43-441DF194E3CD}"/>
              </a:ext>
            </a:extLst>
          </p:cNvPr>
          <p:cNvSpPr/>
          <p:nvPr/>
        </p:nvSpPr>
        <p:spPr>
          <a:xfrm>
            <a:off x="10852084" y="2104183"/>
            <a:ext cx="198913" cy="468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弧形 22">
            <a:extLst>
              <a:ext uri="{FF2B5EF4-FFF2-40B4-BE49-F238E27FC236}">
                <a16:creationId xmlns:a16="http://schemas.microsoft.com/office/drawing/2014/main" id="{5A277C19-06EF-4600-8919-F67049412373}"/>
              </a:ext>
            </a:extLst>
          </p:cNvPr>
          <p:cNvSpPr/>
          <p:nvPr/>
        </p:nvSpPr>
        <p:spPr>
          <a:xfrm>
            <a:off x="11272660" y="2278550"/>
            <a:ext cx="478461" cy="2127195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右大括号 23">
            <a:extLst>
              <a:ext uri="{FF2B5EF4-FFF2-40B4-BE49-F238E27FC236}">
                <a16:creationId xmlns:a16="http://schemas.microsoft.com/office/drawing/2014/main" id="{C0ABB44D-11F7-4F38-B2B6-E68B2C7A01B3}"/>
              </a:ext>
            </a:extLst>
          </p:cNvPr>
          <p:cNvSpPr/>
          <p:nvPr/>
        </p:nvSpPr>
        <p:spPr>
          <a:xfrm>
            <a:off x="11054442" y="3980030"/>
            <a:ext cx="198913" cy="4684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875395-065D-496A-992F-8585D3D059F4}"/>
              </a:ext>
            </a:extLst>
          </p:cNvPr>
          <p:cNvSpPr txBox="1"/>
          <p:nvPr/>
        </p:nvSpPr>
        <p:spPr>
          <a:xfrm>
            <a:off x="10492837" y="4869508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41E104E-45C0-4330-BB66-626556FA555D}"/>
              </a:ext>
            </a:extLst>
          </p:cNvPr>
          <p:cNvSpPr txBox="1"/>
          <p:nvPr/>
        </p:nvSpPr>
        <p:spPr>
          <a:xfrm>
            <a:off x="9544667" y="4852381"/>
            <a:ext cx="10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result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57E9084-FDA8-45BE-B0BF-B7EF053646E1}"/>
              </a:ext>
            </a:extLst>
          </p:cNvPr>
          <p:cNvSpPr/>
          <p:nvPr/>
        </p:nvSpPr>
        <p:spPr>
          <a:xfrm>
            <a:off x="9760511" y="1822399"/>
            <a:ext cx="1369160" cy="1515386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01F0A84-5F98-40C2-9EB6-4BD5AF7EDC92}"/>
              </a:ext>
            </a:extLst>
          </p:cNvPr>
          <p:cNvSpPr/>
          <p:nvPr/>
        </p:nvSpPr>
        <p:spPr>
          <a:xfrm>
            <a:off x="9555678" y="3705634"/>
            <a:ext cx="1762497" cy="1594097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653D5B9-B875-491E-BD7F-471A6F8F000C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10436927" y="3337785"/>
            <a:ext cx="8164" cy="367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0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7" grpId="0" animBg="1"/>
      <p:bldP spid="18" grpId="0"/>
      <p:bldP spid="19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/>
      <p:bldP spid="28" grpId="0" animBg="1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0574E68-5C2A-42FB-8A46-043F14688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22" name="内容占位符 21">
            <a:extLst>
              <a:ext uri="{FF2B5EF4-FFF2-40B4-BE49-F238E27FC236}">
                <a16:creationId xmlns:a16="http://schemas.microsoft.com/office/drawing/2014/main" id="{7B74BE83-F552-4611-BD64-B249B919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Execute the body of the function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D733DA-E092-4974-AE79-9B131025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47EF00-9079-45F6-B6CA-17759E0B0A42}"/>
              </a:ext>
            </a:extLst>
          </p:cNvPr>
          <p:cNvSpPr txBox="1"/>
          <p:nvPr/>
        </p:nvSpPr>
        <p:spPr>
          <a:xfrm>
            <a:off x="760020" y="3503870"/>
            <a:ext cx="4239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main()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{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a=10,  b=20,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ave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;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…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ave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average(a, b);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…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0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；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A9B114-D57F-46A1-9359-57C827789E69}"/>
              </a:ext>
            </a:extLst>
          </p:cNvPr>
          <p:cNvSpPr txBox="1"/>
          <p:nvPr/>
        </p:nvSpPr>
        <p:spPr>
          <a:xfrm>
            <a:off x="5531921" y="3489026"/>
            <a:ext cx="4239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average(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x,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y)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{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result; </a:t>
            </a:r>
          </a:p>
          <a:p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result = (x + y) / 2; </a:t>
            </a:r>
          </a:p>
          <a:p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result;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6FBE56-AE91-4068-A5CD-AD47BF6D2BA4}"/>
              </a:ext>
            </a:extLst>
          </p:cNvPr>
          <p:cNvSpPr txBox="1"/>
          <p:nvPr/>
        </p:nvSpPr>
        <p:spPr>
          <a:xfrm>
            <a:off x="10423566" y="1886288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3E2437-43C4-4B44-8B9B-A3B9CCA7EAB5}"/>
              </a:ext>
            </a:extLst>
          </p:cNvPr>
          <p:cNvSpPr txBox="1"/>
          <p:nvPr/>
        </p:nvSpPr>
        <p:spPr>
          <a:xfrm>
            <a:off x="10042565" y="1874413"/>
            <a:ext cx="5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EDCC1E-4BD5-41D3-8C31-E23C7C3422C6}"/>
              </a:ext>
            </a:extLst>
          </p:cNvPr>
          <p:cNvSpPr txBox="1"/>
          <p:nvPr/>
        </p:nvSpPr>
        <p:spPr>
          <a:xfrm>
            <a:off x="10423566" y="2345283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F913A2-E53A-4B42-8DCE-B7FC06C5B33B}"/>
              </a:ext>
            </a:extLst>
          </p:cNvPr>
          <p:cNvSpPr txBox="1"/>
          <p:nvPr/>
        </p:nvSpPr>
        <p:spPr>
          <a:xfrm>
            <a:off x="10042565" y="2333408"/>
            <a:ext cx="5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b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B1640C-E55C-4D4E-BA48-B0BDCC8590E3}"/>
              </a:ext>
            </a:extLst>
          </p:cNvPr>
          <p:cNvSpPr txBox="1"/>
          <p:nvPr/>
        </p:nvSpPr>
        <p:spPr>
          <a:xfrm>
            <a:off x="10431482" y="2862485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AF6644-FF2C-42F1-9B80-D8B4F5BD6456}"/>
              </a:ext>
            </a:extLst>
          </p:cNvPr>
          <p:cNvSpPr txBox="1"/>
          <p:nvPr/>
        </p:nvSpPr>
        <p:spPr>
          <a:xfrm>
            <a:off x="9858499" y="2850610"/>
            <a:ext cx="57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ave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21033C-80BA-4537-9561-89EDBA57F0E4}"/>
              </a:ext>
            </a:extLst>
          </p:cNvPr>
          <p:cNvSpPr txBox="1"/>
          <p:nvPr/>
        </p:nvSpPr>
        <p:spPr>
          <a:xfrm>
            <a:off x="10453254" y="3764478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7F70301-6FC7-4621-87F2-D67D767885A5}"/>
              </a:ext>
            </a:extLst>
          </p:cNvPr>
          <p:cNvSpPr txBox="1"/>
          <p:nvPr/>
        </p:nvSpPr>
        <p:spPr>
          <a:xfrm>
            <a:off x="10033659" y="3714085"/>
            <a:ext cx="72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C01337-7C65-4BCE-BCBA-B9F2DFBDDE44}"/>
              </a:ext>
            </a:extLst>
          </p:cNvPr>
          <p:cNvSpPr txBox="1"/>
          <p:nvPr/>
        </p:nvSpPr>
        <p:spPr>
          <a:xfrm>
            <a:off x="10422576" y="4284073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20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2A5805-EC2D-457A-9888-1F5B2A15DF9A}"/>
              </a:ext>
            </a:extLst>
          </p:cNvPr>
          <p:cNvSpPr txBox="1"/>
          <p:nvPr/>
        </p:nvSpPr>
        <p:spPr>
          <a:xfrm>
            <a:off x="10042565" y="4232045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A2AFBD2-37F5-40EA-982C-50A1F336BB4D}"/>
              </a:ext>
            </a:extLst>
          </p:cNvPr>
          <p:cNvSpPr txBox="1"/>
          <p:nvPr/>
        </p:nvSpPr>
        <p:spPr>
          <a:xfrm>
            <a:off x="10436925" y="4869053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132DAE-3F56-4EC8-AB0E-7E48295DE704}"/>
              </a:ext>
            </a:extLst>
          </p:cNvPr>
          <p:cNvSpPr txBox="1"/>
          <p:nvPr/>
        </p:nvSpPr>
        <p:spPr>
          <a:xfrm>
            <a:off x="9525369" y="4857661"/>
            <a:ext cx="106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result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B5E4C161-BC1D-40DC-A50E-C5C56160C850}"/>
              </a:ext>
            </a:extLst>
          </p:cNvPr>
          <p:cNvSpPr/>
          <p:nvPr/>
        </p:nvSpPr>
        <p:spPr>
          <a:xfrm>
            <a:off x="5783283" y="4471893"/>
            <a:ext cx="166254" cy="46313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弧形 18">
            <a:extLst>
              <a:ext uri="{FF2B5EF4-FFF2-40B4-BE49-F238E27FC236}">
                <a16:creationId xmlns:a16="http://schemas.microsoft.com/office/drawing/2014/main" id="{16C5947D-FD0B-4D37-9060-0C3EC90A8518}"/>
              </a:ext>
            </a:extLst>
          </p:cNvPr>
          <p:cNvSpPr/>
          <p:nvPr/>
        </p:nvSpPr>
        <p:spPr>
          <a:xfrm>
            <a:off x="7113319" y="5077420"/>
            <a:ext cx="3086471" cy="309353"/>
          </a:xfrm>
          <a:prstGeom prst="curvedUpArrow">
            <a:avLst>
              <a:gd name="adj1" fmla="val 25000"/>
              <a:gd name="adj2" fmla="val 50000"/>
              <a:gd name="adj3" fmla="val 326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A579876-AA6E-4DDB-BDB1-F822CB635C8B}"/>
              </a:ext>
            </a:extLst>
          </p:cNvPr>
          <p:cNvSpPr txBox="1"/>
          <p:nvPr/>
        </p:nvSpPr>
        <p:spPr>
          <a:xfrm>
            <a:off x="10453254" y="4862764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</a:rPr>
              <a:t>15</a:t>
            </a:r>
            <a:endParaRPr lang="zh-CN" alt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E22431D6-6BB0-49ED-ABE2-90738756F7EA}"/>
              </a:ext>
            </a:extLst>
          </p:cNvPr>
          <p:cNvSpPr/>
          <p:nvPr/>
        </p:nvSpPr>
        <p:spPr>
          <a:xfrm>
            <a:off x="5783283" y="5155204"/>
            <a:ext cx="166254" cy="30935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F541F16-79D7-4E3C-818A-14FD557AA5DA}"/>
              </a:ext>
            </a:extLst>
          </p:cNvPr>
          <p:cNvSpPr/>
          <p:nvPr/>
        </p:nvSpPr>
        <p:spPr>
          <a:xfrm>
            <a:off x="9752345" y="1795422"/>
            <a:ext cx="1369160" cy="1515386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C0114483-89FC-4F81-B14D-1648699E4482}"/>
              </a:ext>
            </a:extLst>
          </p:cNvPr>
          <p:cNvSpPr/>
          <p:nvPr/>
        </p:nvSpPr>
        <p:spPr>
          <a:xfrm>
            <a:off x="9547512" y="3678657"/>
            <a:ext cx="1762497" cy="1594097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D84FAFF-F674-4D53-9041-0BE0F29595D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10428761" y="3310808"/>
            <a:ext cx="8164" cy="367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89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>
            <a:extLst>
              <a:ext uri="{FF2B5EF4-FFF2-40B4-BE49-F238E27FC236}">
                <a16:creationId xmlns:a16="http://schemas.microsoft.com/office/drawing/2014/main" id="{0E88E475-D4FD-4C06-A49C-8EDCFAAB5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23" name="内容占位符 22">
            <a:extLst>
              <a:ext uri="{FF2B5EF4-FFF2-40B4-BE49-F238E27FC236}">
                <a16:creationId xmlns:a16="http://schemas.microsoft.com/office/drawing/2014/main" id="{9D5434E6-D1AC-449D-9C89-F090AE867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Deallocate the stack 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Return from the call site and </a:t>
            </a:r>
            <a:r>
              <a:rPr lang="en-US" altLang="zh-CN" dirty="0">
                <a:solidFill>
                  <a:srgbClr val="FF0000"/>
                </a:solidFill>
              </a:rPr>
              <a:t>copy</a:t>
            </a:r>
            <a:r>
              <a:rPr lang="en-US" altLang="zh-CN" dirty="0"/>
              <a:t> the value back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2C8B44-A876-4B67-BCA4-7D9D3EF8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79E22D-A9B2-4060-B8BF-4C0995F10580}"/>
              </a:ext>
            </a:extLst>
          </p:cNvPr>
          <p:cNvSpPr txBox="1"/>
          <p:nvPr/>
        </p:nvSpPr>
        <p:spPr>
          <a:xfrm>
            <a:off x="760020" y="3503870"/>
            <a:ext cx="4239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main()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{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a=10,  b=20,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ave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;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…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ave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average(a, b);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…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0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；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2C8745-BCB1-451D-ADC1-6569F1BCB89D}"/>
              </a:ext>
            </a:extLst>
          </p:cNvPr>
          <p:cNvSpPr txBox="1"/>
          <p:nvPr/>
        </p:nvSpPr>
        <p:spPr>
          <a:xfrm>
            <a:off x="5531921" y="3489026"/>
            <a:ext cx="42394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average(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x,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y)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{     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result; </a:t>
            </a:r>
          </a:p>
          <a:p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result = (x + y) / 2; </a:t>
            </a:r>
          </a:p>
          <a:p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result;</a:t>
            </a:r>
            <a:r>
              <a:rPr lang="zh-CN" alt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 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409B4E-168C-45BA-BF93-7821AB34E8B4}"/>
              </a:ext>
            </a:extLst>
          </p:cNvPr>
          <p:cNvSpPr txBox="1"/>
          <p:nvPr/>
        </p:nvSpPr>
        <p:spPr>
          <a:xfrm>
            <a:off x="10380478" y="1909191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04A4DD-35AA-4B83-9E79-989D77A4BDD7}"/>
              </a:ext>
            </a:extLst>
          </p:cNvPr>
          <p:cNvSpPr txBox="1"/>
          <p:nvPr/>
        </p:nvSpPr>
        <p:spPr>
          <a:xfrm>
            <a:off x="9999477" y="1897316"/>
            <a:ext cx="5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a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F4A959-34F8-42A7-849A-2A2304C06F09}"/>
              </a:ext>
            </a:extLst>
          </p:cNvPr>
          <p:cNvSpPr txBox="1"/>
          <p:nvPr/>
        </p:nvSpPr>
        <p:spPr>
          <a:xfrm>
            <a:off x="10380478" y="2368186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D9EA9FD-B0A7-44BB-966F-DA9ED422164E}"/>
              </a:ext>
            </a:extLst>
          </p:cNvPr>
          <p:cNvSpPr txBox="1"/>
          <p:nvPr/>
        </p:nvSpPr>
        <p:spPr>
          <a:xfrm>
            <a:off x="9999477" y="2356311"/>
            <a:ext cx="52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b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994EA1-F89D-40BC-99A3-A6F6B15B8184}"/>
              </a:ext>
            </a:extLst>
          </p:cNvPr>
          <p:cNvSpPr txBox="1"/>
          <p:nvPr/>
        </p:nvSpPr>
        <p:spPr>
          <a:xfrm>
            <a:off x="10388394" y="2885388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EC06375-C3C2-43FA-9014-A0F26951A029}"/>
              </a:ext>
            </a:extLst>
          </p:cNvPr>
          <p:cNvSpPr txBox="1"/>
          <p:nvPr/>
        </p:nvSpPr>
        <p:spPr>
          <a:xfrm>
            <a:off x="9737231" y="2873513"/>
            <a:ext cx="651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ave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A596741-28C2-43C5-918B-0BADF4EEC1E2}"/>
              </a:ext>
            </a:extLst>
          </p:cNvPr>
          <p:cNvSpPr txBox="1"/>
          <p:nvPr/>
        </p:nvSpPr>
        <p:spPr>
          <a:xfrm>
            <a:off x="10453254" y="3764478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2703E86-5595-4543-9A7C-D77F12AA3986}"/>
              </a:ext>
            </a:extLst>
          </p:cNvPr>
          <p:cNvSpPr txBox="1"/>
          <p:nvPr/>
        </p:nvSpPr>
        <p:spPr>
          <a:xfrm>
            <a:off x="10033659" y="3714085"/>
            <a:ext cx="720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x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733D920-1016-413B-A2C1-95FA82C484A0}"/>
              </a:ext>
            </a:extLst>
          </p:cNvPr>
          <p:cNvSpPr txBox="1"/>
          <p:nvPr/>
        </p:nvSpPr>
        <p:spPr>
          <a:xfrm>
            <a:off x="10422576" y="4284073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E51C025-41D1-4B84-BFC5-08D744D88109}"/>
              </a:ext>
            </a:extLst>
          </p:cNvPr>
          <p:cNvSpPr txBox="1"/>
          <p:nvPr/>
        </p:nvSpPr>
        <p:spPr>
          <a:xfrm>
            <a:off x="10042565" y="4232045"/>
            <a:ext cx="52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y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C119254-292F-46D2-89C5-AD7635F7BCFE}"/>
              </a:ext>
            </a:extLst>
          </p:cNvPr>
          <p:cNvSpPr txBox="1"/>
          <p:nvPr/>
        </p:nvSpPr>
        <p:spPr>
          <a:xfrm>
            <a:off x="9529695" y="4829316"/>
            <a:ext cx="99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result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BD29BB-C1E9-427D-9AA4-22527EC2402C}"/>
              </a:ext>
            </a:extLst>
          </p:cNvPr>
          <p:cNvSpPr txBox="1"/>
          <p:nvPr/>
        </p:nvSpPr>
        <p:spPr>
          <a:xfrm>
            <a:off x="10422576" y="4848914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15</a:t>
            </a:r>
            <a:endParaRPr lang="zh-CN" altLang="en-US" b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22C00F1-D6C9-4C39-9E5B-C5ABE27BD5A8}"/>
              </a:ext>
            </a:extLst>
          </p:cNvPr>
          <p:cNvCxnSpPr>
            <a:cxnSpLocks/>
          </p:cNvCxnSpPr>
          <p:nvPr/>
        </p:nvCxnSpPr>
        <p:spPr>
          <a:xfrm flipH="1" flipV="1">
            <a:off x="2648198" y="5082640"/>
            <a:ext cx="3289464" cy="475012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02A80FA-366F-4C12-A312-75E105581145}"/>
              </a:ext>
            </a:extLst>
          </p:cNvPr>
          <p:cNvSpPr txBox="1"/>
          <p:nvPr/>
        </p:nvSpPr>
        <p:spPr>
          <a:xfrm>
            <a:off x="10388394" y="2884168"/>
            <a:ext cx="52251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15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0" name="箭头: 下弧形 19">
            <a:extLst>
              <a:ext uri="{FF2B5EF4-FFF2-40B4-BE49-F238E27FC236}">
                <a16:creationId xmlns:a16="http://schemas.microsoft.com/office/drawing/2014/main" id="{91D3D174-D048-4E93-9BE5-2C8B08750D6B}"/>
              </a:ext>
            </a:extLst>
          </p:cNvPr>
          <p:cNvSpPr/>
          <p:nvPr/>
        </p:nvSpPr>
        <p:spPr>
          <a:xfrm rot="16200000">
            <a:off x="10191741" y="3779794"/>
            <a:ext cx="1992696" cy="390500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273C463F-423E-4DCA-8719-A2A55DD42496}"/>
              </a:ext>
            </a:extLst>
          </p:cNvPr>
          <p:cNvSpPr/>
          <p:nvPr/>
        </p:nvSpPr>
        <p:spPr>
          <a:xfrm>
            <a:off x="1045029" y="5082640"/>
            <a:ext cx="201881" cy="30875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14C6635-CE72-40D4-91FB-C96FD0CB5C38}"/>
              </a:ext>
            </a:extLst>
          </p:cNvPr>
          <p:cNvSpPr/>
          <p:nvPr/>
        </p:nvSpPr>
        <p:spPr>
          <a:xfrm>
            <a:off x="9711978" y="1830850"/>
            <a:ext cx="1369160" cy="1515386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E0344B4-38F0-472F-8D24-3962AF54BA21}"/>
              </a:ext>
            </a:extLst>
          </p:cNvPr>
          <p:cNvSpPr/>
          <p:nvPr/>
        </p:nvSpPr>
        <p:spPr>
          <a:xfrm>
            <a:off x="9507145" y="3714085"/>
            <a:ext cx="1762497" cy="1594097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9AF0B36-6198-4B5A-B9B2-BE47B4357010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10388394" y="3346236"/>
            <a:ext cx="8164" cy="3678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89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/>
      <p:bldP spid="17" grpId="0" animBg="1"/>
      <p:bldP spid="19" grpId="0" animBg="1"/>
      <p:bldP spid="20" grpId="0" animBg="1"/>
      <p:bldP spid="20" grpId="1" animBg="1"/>
      <p:bldP spid="21" grpId="0" animBg="1"/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AA6CE-D08D-44BA-B6FC-4A789023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of Multiple Calls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FA4C43-8B20-4B74-9C1C-C5A104D4E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Invocation of functions in programs generate </a:t>
            </a:r>
            <a:r>
              <a:rPr lang="en-US" altLang="zh-CN" dirty="0">
                <a:solidFill>
                  <a:srgbClr val="FF0000"/>
                </a:solidFill>
              </a:rPr>
              <a:t>a stack of frames</a:t>
            </a:r>
          </a:p>
          <a:p>
            <a:r>
              <a:rPr lang="en-US" altLang="zh-CN" dirty="0"/>
              <a:t>The history of function calls is </a:t>
            </a:r>
            <a:r>
              <a:rPr lang="en-US" altLang="zh-CN" dirty="0">
                <a:solidFill>
                  <a:srgbClr val="FF0000"/>
                </a:solidFill>
              </a:rPr>
              <a:t>like a tree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9D9E93-FAE1-4C87-9B5A-2391D96A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3816068-655E-4BAA-81A2-4D833BCDBEC6}"/>
              </a:ext>
            </a:extLst>
          </p:cNvPr>
          <p:cNvSpPr/>
          <p:nvPr/>
        </p:nvSpPr>
        <p:spPr>
          <a:xfrm>
            <a:off x="7900477" y="1922497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main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A943298-5261-4EC7-AE85-F74DF35DCD5F}"/>
              </a:ext>
            </a:extLst>
          </p:cNvPr>
          <p:cNvSpPr/>
          <p:nvPr/>
        </p:nvSpPr>
        <p:spPr>
          <a:xfrm>
            <a:off x="5772522" y="3335099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f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8116B7F-F038-4492-ABF0-93A6E63DF8A1}"/>
              </a:ext>
            </a:extLst>
          </p:cNvPr>
          <p:cNvSpPr/>
          <p:nvPr/>
        </p:nvSpPr>
        <p:spPr>
          <a:xfrm>
            <a:off x="4762166" y="4754706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h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EA0FD87-FF51-4C7B-ADD2-F98630EA747B}"/>
              </a:ext>
            </a:extLst>
          </p:cNvPr>
          <p:cNvSpPr/>
          <p:nvPr/>
        </p:nvSpPr>
        <p:spPr>
          <a:xfrm>
            <a:off x="8646074" y="3335098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g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DBDD8B34-2CEF-4AC6-8BA2-E0FD4996E564}"/>
              </a:ext>
            </a:extLst>
          </p:cNvPr>
          <p:cNvSpPr/>
          <p:nvPr/>
        </p:nvSpPr>
        <p:spPr>
          <a:xfrm>
            <a:off x="7782474" y="4754705"/>
            <a:ext cx="2302933" cy="826723"/>
          </a:xfrm>
          <a:prstGeom prst="roundRect">
            <a:avLst>
              <a:gd name="adj" fmla="val 22778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Frame for h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15DD6E7-5CC1-4F6D-95A8-712A7EB0CA8A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6923989" y="2749220"/>
            <a:ext cx="2127955" cy="5858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6A53A62-B59C-4AD9-83AE-F4E4E68E766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5913633" y="4161822"/>
            <a:ext cx="1010356" cy="5928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DF8F4DA-964A-499C-B303-4B712EA47A6B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6923989" y="4161822"/>
            <a:ext cx="2009952" cy="592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5435B72-1C40-450B-8A6E-3217CC4CBFB4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>
            <a:off x="9051944" y="2749220"/>
            <a:ext cx="745597" cy="5858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EBCA2F6-2F6E-493D-806F-10A57BD6B4E8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797541" y="4161821"/>
            <a:ext cx="1604166" cy="709710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655A9D61-4233-4E09-BFD0-748F78CFF5AA}"/>
              </a:ext>
            </a:extLst>
          </p:cNvPr>
          <p:cNvSpPr txBox="1"/>
          <p:nvPr/>
        </p:nvSpPr>
        <p:spPr>
          <a:xfrm>
            <a:off x="1564324" y="2222829"/>
            <a:ext cx="26272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main()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f(…);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g(…);</a:t>
            </a:r>
          </a:p>
          <a:p>
            <a:pPr algn="just" eaLnBrk="0" hangingPunct="0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  return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0;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54D248E-8D51-4E58-A4F7-A0D0C7854451}"/>
              </a:ext>
            </a:extLst>
          </p:cNvPr>
          <p:cNvSpPr txBox="1"/>
          <p:nvPr/>
        </p:nvSpPr>
        <p:spPr>
          <a:xfrm>
            <a:off x="1545890" y="4233660"/>
            <a:ext cx="21126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000" b="1" dirty="0">
                <a:latin typeface="Consolas" panose="020B0609020204030204" pitchFamily="49" charset="0"/>
                <a:ea typeface="楷体_GB2312" pitchFamily="49" charset="-122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f()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{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h();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…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  h();   </a:t>
            </a:r>
          </a:p>
          <a:p>
            <a:pPr algn="just" eaLnBrk="0" hangingPunct="0"/>
            <a:r>
              <a:rPr kumimoji="1" lang="en-US" altLang="zh-CN" sz="2000" dirty="0">
                <a:latin typeface="Consolas" panose="020B0609020204030204" pitchFamily="49" charset="0"/>
                <a:ea typeface="楷体_GB2312" pitchFamily="49" charset="-122"/>
              </a:rPr>
              <a:t>}</a:t>
            </a:r>
            <a:r>
              <a:rPr kumimoji="1" lang="en-US" altLang="zh-CN" sz="20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580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23" grpId="0" animBg="1"/>
      <p:bldP spid="23" grpId="1" animBg="1"/>
      <p:bldP spid="23" grpId="2" animBg="1"/>
      <p:bldP spid="24" grpId="0" animBg="1"/>
      <p:bldP spid="24" grpId="1" animBg="1"/>
      <p:bldP spid="24" grpId="2" animBg="1"/>
      <p:bldP spid="25" grpId="0" animBg="1"/>
      <p:bldP spid="25" grpId="1" animBg="1"/>
      <p:bldP spid="26" grpId="0" animBg="1"/>
      <p:bldP spid="26" grpId="1" animBg="1"/>
      <p:bldP spid="26" grpId="2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AE645-2688-41A4-8A45-3F1074452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Implication of Call-By-Value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46AF1-92D2-4E55-9571-F76F6B48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Variables in callers and callees are in </a:t>
            </a:r>
            <a:r>
              <a:rPr lang="en-US" altLang="zh-CN" dirty="0">
                <a:solidFill>
                  <a:srgbClr val="FF0000"/>
                </a:solidFill>
              </a:rPr>
              <a:t>separate memory locations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what are the outputs when running the following program?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58762B-F7B7-4854-9C31-8308CE88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23F874-16BB-4F2C-BCEB-E18F727216F0}"/>
              </a:ext>
            </a:extLst>
          </p:cNvPr>
          <p:cNvSpPr txBox="1"/>
          <p:nvPr/>
        </p:nvSpPr>
        <p:spPr>
          <a:xfrm>
            <a:off x="1083233" y="2600645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Swap the values of variables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Consolas" panose="020B0609020204030204" pitchFamily="49" charset="0"/>
              </a:rPr>
              <a:t>void</a:t>
            </a:r>
            <a:r>
              <a:rPr lang="zh-CN" altLang="en-US" sz="2000" dirty="0">
                <a:latin typeface="Consolas" panose="020B0609020204030204" pitchFamily="49" charset="0"/>
              </a:rPr>
              <a:t> sw</a:t>
            </a:r>
            <a:r>
              <a:rPr lang="en-US" altLang="zh-CN" sz="2000" dirty="0">
                <a:latin typeface="Consolas" panose="020B0609020204030204" pitchFamily="49" charset="0"/>
              </a:rPr>
              <a:t>ap</a:t>
            </a:r>
            <a:r>
              <a:rPr lang="zh-CN" altLang="en-US" sz="2000" dirty="0">
                <a:latin typeface="Consolas" panose="020B0609020204030204" pitchFamily="49" charset="0"/>
              </a:rPr>
              <a:t>(</a:t>
            </a:r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x, </a:t>
            </a:r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y)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temp;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temp=x;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x=y;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    y=temp;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F382D3-7062-4DA1-8531-D49365A17328}"/>
              </a:ext>
            </a:extLst>
          </p:cNvPr>
          <p:cNvSpPr txBox="1"/>
          <p:nvPr/>
        </p:nvSpPr>
        <p:spPr>
          <a:xfrm>
            <a:off x="5986272" y="2899074"/>
            <a:ext cx="573077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main()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{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  <a:ea typeface="宋体" panose="02010600030101010101" pitchFamily="2" charset="-122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a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5, b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= 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8;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cout &lt;&lt; 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“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a="&lt;&lt;a&lt;&lt;", b="&lt;&lt;b&lt;&lt; endl;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sw</a:t>
            </a:r>
            <a:r>
              <a:rPr lang="en-US" altLang="zh-CN" sz="2000" dirty="0">
                <a:latin typeface="Consolas" panose="020B0609020204030204" pitchFamily="49" charset="0"/>
                <a:ea typeface="宋体" panose="02010600030101010101" pitchFamily="2" charset="-122"/>
              </a:rPr>
              <a:t>ap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(a,b);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cout &lt;&lt; "a="&lt;&lt;a&lt;&lt;", b="&lt;&lt;b&lt;&lt; endl;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  <a:ea typeface="宋体" panose="02010600030101010101" pitchFamily="2" charset="-122"/>
              </a:rPr>
              <a:t>return</a:t>
            </a: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 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Consolas" panose="020B0609020204030204" pitchFamily="49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Consolas" panose="020B0609020204030204" pitchFamily="49" charset="0"/>
              <a:ea typeface="宋体" panose="02010600030101010101" pitchFamily="2" charset="-122"/>
            </a:endParaRPr>
          </a:p>
          <a:p>
            <a:endParaRPr lang="zh-CN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70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648462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Global Variables</a:t>
            </a:r>
          </a:p>
        </p:txBody>
      </p:sp>
      <p:pic>
        <p:nvPicPr>
          <p:cNvPr id="2" name="Picture 2" descr="Life if a local variable!! : r/ProgrammerHumor">
            <a:extLst>
              <a:ext uri="{FF2B5EF4-FFF2-40B4-BE49-F238E27FC236}">
                <a16:creationId xmlns:a16="http://schemas.microsoft.com/office/drawing/2014/main" id="{E5B50610-F1E6-1588-8855-4F2F0A4BE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201" y="136525"/>
            <a:ext cx="7071087" cy="658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42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C08E4F-B44A-403B-969C-7E1E81F0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3AB19C-8E2B-4A7D-8E94-B1668D52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Variables defined </a:t>
            </a:r>
            <a:r>
              <a:rPr lang="en-US" altLang="zh-CN" dirty="0"/>
              <a:t>outside of functions</a:t>
            </a:r>
          </a:p>
          <a:p>
            <a:r>
              <a:rPr lang="en-US" altLang="zh-CN" dirty="0"/>
              <a:t>Occupy memory regions in the </a:t>
            </a:r>
            <a:r>
              <a:rPr lang="en-US" altLang="zh-CN" dirty="0">
                <a:solidFill>
                  <a:srgbClr val="FF0000"/>
                </a:solidFill>
              </a:rPr>
              <a:t>global memory</a:t>
            </a:r>
          </a:p>
          <a:p>
            <a:r>
              <a:rPr lang="en-US" altLang="zh-CN" dirty="0"/>
              <a:t>Initialized when the program starts running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5B5ADF-3FA8-47AC-A150-2E96BC9C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47667B63-2949-412C-ACFF-454228B8647F}"/>
              </a:ext>
            </a:extLst>
          </p:cNvPr>
          <p:cNvSpPr txBox="1">
            <a:spLocks/>
          </p:cNvSpPr>
          <p:nvPr/>
        </p:nvSpPr>
        <p:spPr>
          <a:xfrm>
            <a:off x="1915062" y="2755478"/>
            <a:ext cx="8818628" cy="307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// Example</a:t>
            </a:r>
            <a:endParaRPr lang="zh-CN" altLang="zh-CN" sz="1800" kern="100" dirty="0">
              <a:solidFill>
                <a:srgbClr val="00B050"/>
              </a:solidFill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x = 2;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y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const double 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PI = 3.14159;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main()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&lt;&lt; x &lt;&lt; “</a:t>
            </a:r>
            <a:r>
              <a:rPr lang="en-US" altLang="zh-CN" sz="1800" kern="1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*” 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&lt;&lt; y &lt;&lt; “=“&lt;&lt; x*y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&lt;&lt; “PI*” &lt;&lt; x &lt;&lt; “^2 = ” &lt;&lt; PI*x*x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0;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60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9E15EF-1353-4FAB-B7D1-206602B5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of a C++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2C978-7DFD-4EE2-B09F-F51688D26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C++ program, its execution follows the steps below:</a:t>
            </a:r>
          </a:p>
          <a:p>
            <a:pPr marL="914400" lvl="1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CN" dirty="0"/>
              <a:t>Global memory for global variables are allocated</a:t>
            </a:r>
          </a:p>
          <a:p>
            <a:pPr marL="914400" lvl="1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CN" dirty="0"/>
              <a:t>Execution begins by calling the main function</a:t>
            </a:r>
          </a:p>
          <a:p>
            <a:pPr marL="914400" lvl="1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CN" dirty="0"/>
              <a:t>The execution continues, which may involve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Sequential execution of statements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Loops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Function calls which grow stack frames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Function returns which destroy stack frames</a:t>
            </a:r>
          </a:p>
          <a:p>
            <a:pPr marL="914400" lvl="1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CN" dirty="0"/>
              <a:t>The execution ends when the main function returns</a:t>
            </a:r>
          </a:p>
          <a:p>
            <a:pPr marL="914400" lvl="1" indent="-457200">
              <a:spcBef>
                <a:spcPts val="1800"/>
              </a:spcBef>
              <a:buFont typeface="+mj-lt"/>
              <a:buAutoNum type="arabicPeriod"/>
            </a:pPr>
            <a:r>
              <a:rPr lang="en-US" altLang="zh-CN" dirty="0"/>
              <a:t>The global memory regions are destroyed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040A1B-FBDD-4F03-BD21-6B3551F7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2002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E0DF408-DF37-40BE-9FE3-C323B5EB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B2618DC-21CA-4195-8DD3-43FD9941D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does the memory state evolve with the following program?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D60FD4E-EA15-4FFA-95B7-160D12AC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2FBE1DB1-44B5-4349-8D49-EB0D65C1248C}"/>
              </a:ext>
            </a:extLst>
          </p:cNvPr>
          <p:cNvSpPr txBox="1">
            <a:spLocks/>
          </p:cNvSpPr>
          <p:nvPr/>
        </p:nvSpPr>
        <p:spPr>
          <a:xfrm>
            <a:off x="3705672" y="1616599"/>
            <a:ext cx="3676442" cy="33809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g(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 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t*2.0;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f(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a,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b)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c =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g(c);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979149-8E5A-4457-824E-AEA264B9B09A}"/>
              </a:ext>
            </a:extLst>
          </p:cNvPr>
          <p:cNvSpPr txBox="1"/>
          <p:nvPr/>
        </p:nvSpPr>
        <p:spPr>
          <a:xfrm>
            <a:off x="3705672" y="4256429"/>
            <a:ext cx="36764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x = 2, y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onst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PI = 3.14159;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main()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 f(x, y);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 g(PI);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0;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811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矩形 57">
            <a:extLst>
              <a:ext uri="{FF2B5EF4-FFF2-40B4-BE49-F238E27FC236}">
                <a16:creationId xmlns:a16="http://schemas.microsoft.com/office/drawing/2014/main" id="{9CAD8188-87CA-4AA8-895B-75871B27000D}"/>
              </a:ext>
            </a:extLst>
          </p:cNvPr>
          <p:cNvSpPr/>
          <p:nvPr/>
        </p:nvSpPr>
        <p:spPr>
          <a:xfrm>
            <a:off x="5922127" y="1188831"/>
            <a:ext cx="3842567" cy="48941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1B19DD-88EB-4C79-9A55-14208494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9BBFF6-0808-4F4E-9562-BCC7CAD6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Computation Model Revisited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B0F8CE-E0E3-4668-8A21-F39F109A10C5}"/>
              </a:ext>
            </a:extLst>
          </p:cNvPr>
          <p:cNvSpPr/>
          <p:nvPr/>
        </p:nvSpPr>
        <p:spPr>
          <a:xfrm>
            <a:off x="6589461" y="195827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EE10CB-951F-4079-81E3-DA1ABE5DE63D}"/>
              </a:ext>
            </a:extLst>
          </p:cNvPr>
          <p:cNvSpPr/>
          <p:nvPr/>
        </p:nvSpPr>
        <p:spPr>
          <a:xfrm>
            <a:off x="6589459" y="2755124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ACBA1AD-EE97-4B3A-9262-47B2126283F1}"/>
              </a:ext>
            </a:extLst>
          </p:cNvPr>
          <p:cNvSpPr/>
          <p:nvPr/>
        </p:nvSpPr>
        <p:spPr>
          <a:xfrm>
            <a:off x="6589458" y="3598051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CE0C4AB-46E8-4111-AF73-BA311FB7AD20}"/>
              </a:ext>
            </a:extLst>
          </p:cNvPr>
          <p:cNvSpPr/>
          <p:nvPr/>
        </p:nvSpPr>
        <p:spPr>
          <a:xfrm>
            <a:off x="6589458" y="5117942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0AA9F8E-AC26-4964-A69A-09B43CA4E7B1}"/>
              </a:ext>
            </a:extLst>
          </p:cNvPr>
          <p:cNvSpPr txBox="1"/>
          <p:nvPr/>
        </p:nvSpPr>
        <p:spPr>
          <a:xfrm rot="5400000">
            <a:off x="6470886" y="4526923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2559E2B-39F4-4138-93F7-31DA8EF69ADD}"/>
              </a:ext>
            </a:extLst>
          </p:cNvPr>
          <p:cNvGrpSpPr/>
          <p:nvPr/>
        </p:nvGrpSpPr>
        <p:grpSpPr>
          <a:xfrm>
            <a:off x="8200669" y="1955804"/>
            <a:ext cx="1075850" cy="1473196"/>
            <a:chOff x="4522048" y="1637857"/>
            <a:chExt cx="1075850" cy="147319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E67249-D15A-4563-92B0-20931C8CCA2F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D0F7142-F682-4BEC-9D74-50E03F0A245E}"/>
                </a:ext>
              </a:extLst>
            </p:cNvPr>
            <p:cNvSpPr/>
            <p:nvPr/>
          </p:nvSpPr>
          <p:spPr>
            <a:xfrm>
              <a:off x="4522048" y="1637857"/>
              <a:ext cx="1075850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58D37B2-CD23-41FB-9BED-01766E732B66}"/>
                </a:ext>
              </a:extLst>
            </p:cNvPr>
            <p:cNvSpPr txBox="1"/>
            <p:nvPr/>
          </p:nvSpPr>
          <p:spPr>
            <a:xfrm rot="5400000">
              <a:off x="4653738" y="2620619"/>
              <a:ext cx="7654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● ● ● </a:t>
              </a:r>
              <a:endParaRPr lang="zh-CN" altLang="en-US" sz="1100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F17F1B5-F71B-4824-94A0-A2C19D2775A1}"/>
              </a:ext>
            </a:extLst>
          </p:cNvPr>
          <p:cNvGrpSpPr/>
          <p:nvPr/>
        </p:nvGrpSpPr>
        <p:grpSpPr>
          <a:xfrm>
            <a:off x="8177145" y="3609438"/>
            <a:ext cx="1075850" cy="1473196"/>
            <a:chOff x="4522048" y="1637857"/>
            <a:chExt cx="1075850" cy="1473196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0311926-C852-497A-AA70-55E744AC6FAB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BA81E90-CFB4-4EFE-ACB7-BB54FD363748}"/>
                </a:ext>
              </a:extLst>
            </p:cNvPr>
            <p:cNvSpPr/>
            <p:nvPr/>
          </p:nvSpPr>
          <p:spPr>
            <a:xfrm>
              <a:off x="4522048" y="1637857"/>
              <a:ext cx="1075850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7F8FD41-672E-480C-AEE4-147D20D24B72}"/>
                </a:ext>
              </a:extLst>
            </p:cNvPr>
            <p:cNvSpPr txBox="1"/>
            <p:nvPr/>
          </p:nvSpPr>
          <p:spPr>
            <a:xfrm rot="5400000">
              <a:off x="4653738" y="2620619"/>
              <a:ext cx="7654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● ● ● </a:t>
              </a:r>
              <a:endParaRPr lang="zh-CN" altLang="en-US" sz="1100" dirty="0"/>
            </a:p>
          </p:txBody>
        </p:sp>
      </p:grpSp>
      <p:sp>
        <p:nvSpPr>
          <p:cNvPr id="39" name="箭头: 右 38">
            <a:extLst>
              <a:ext uri="{FF2B5EF4-FFF2-40B4-BE49-F238E27FC236}">
                <a16:creationId xmlns:a16="http://schemas.microsoft.com/office/drawing/2014/main" id="{2B4E5E14-EEEC-4149-88D6-54BEB3649A2A}"/>
              </a:ext>
            </a:extLst>
          </p:cNvPr>
          <p:cNvSpPr/>
          <p:nvPr/>
        </p:nvSpPr>
        <p:spPr>
          <a:xfrm rot="5400000">
            <a:off x="8332356" y="5293328"/>
            <a:ext cx="765428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127C2AA-4514-4983-8C89-8AA82112C35A}"/>
              </a:ext>
            </a:extLst>
          </p:cNvPr>
          <p:cNvSpPr txBox="1"/>
          <p:nvPr/>
        </p:nvSpPr>
        <p:spPr>
          <a:xfrm rot="5400000">
            <a:off x="8617858" y="5372566"/>
            <a:ext cx="1020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Grows</a:t>
            </a:r>
            <a:endParaRPr lang="zh-CN" altLang="en-US" sz="2400" b="1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AFD0347-A02F-4C64-9027-65BF0D22C4FA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8715070" y="3267949"/>
            <a:ext cx="0" cy="341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208717DC-395C-462D-91A7-F7751A3AF877}"/>
              </a:ext>
            </a:extLst>
          </p:cNvPr>
          <p:cNvSpPr txBox="1"/>
          <p:nvPr/>
        </p:nvSpPr>
        <p:spPr>
          <a:xfrm>
            <a:off x="8010401" y="1202572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Stack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A79D097-51FE-4FBD-BE86-3B18CBAB2515}"/>
              </a:ext>
            </a:extLst>
          </p:cNvPr>
          <p:cNvSpPr txBox="1"/>
          <p:nvPr/>
        </p:nvSpPr>
        <p:spPr>
          <a:xfrm>
            <a:off x="6172452" y="1211638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Global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EC8DF2E4-A31C-4E43-BF7A-6E98EDBE1E0A}"/>
              </a:ext>
            </a:extLst>
          </p:cNvPr>
          <p:cNvSpPr/>
          <p:nvPr/>
        </p:nvSpPr>
        <p:spPr>
          <a:xfrm>
            <a:off x="6394294" y="1888363"/>
            <a:ext cx="939608" cy="3951322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20B84C81-BB71-4034-9622-7EE48987CA2D}"/>
              </a:ext>
            </a:extLst>
          </p:cNvPr>
          <p:cNvSpPr/>
          <p:nvPr/>
        </p:nvSpPr>
        <p:spPr>
          <a:xfrm>
            <a:off x="1120319" y="1856723"/>
            <a:ext cx="2836679" cy="3790767"/>
          </a:xfrm>
          <a:prstGeom prst="roundRect">
            <a:avLst>
              <a:gd name="adj" fmla="val 9123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B881F7B8-1398-4DFC-AA13-0C994C678D3C}"/>
              </a:ext>
            </a:extLst>
          </p:cNvPr>
          <p:cNvSpPr/>
          <p:nvPr/>
        </p:nvSpPr>
        <p:spPr>
          <a:xfrm>
            <a:off x="1723434" y="2041599"/>
            <a:ext cx="1669359" cy="690663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Main Function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D4CC6AA-D24D-4790-B1E9-0D9E3F9397E5}"/>
              </a:ext>
            </a:extLst>
          </p:cNvPr>
          <p:cNvSpPr/>
          <p:nvPr/>
        </p:nvSpPr>
        <p:spPr>
          <a:xfrm>
            <a:off x="1723433" y="3105552"/>
            <a:ext cx="1669359" cy="690664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Function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9BEAD41C-3640-4F47-A5ED-5AFBE78C2D09}"/>
              </a:ext>
            </a:extLst>
          </p:cNvPr>
          <p:cNvSpPr/>
          <p:nvPr/>
        </p:nvSpPr>
        <p:spPr>
          <a:xfrm>
            <a:off x="1723433" y="4605965"/>
            <a:ext cx="1669359" cy="69066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Function 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4AC8519-9581-4C48-A8AF-6CA2893FE17F}"/>
              </a:ext>
            </a:extLst>
          </p:cNvPr>
          <p:cNvSpPr txBox="1"/>
          <p:nvPr/>
        </p:nvSpPr>
        <p:spPr>
          <a:xfrm rot="5400000">
            <a:off x="2175399" y="4147482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F2D8BC37-792E-4C47-8599-9832E58B7EFF}"/>
              </a:ext>
            </a:extLst>
          </p:cNvPr>
          <p:cNvSpPr/>
          <p:nvPr/>
        </p:nvSpPr>
        <p:spPr>
          <a:xfrm>
            <a:off x="4320822" y="3440252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359813C-58AC-4ACF-96B7-A5736184D3FE}"/>
              </a:ext>
            </a:extLst>
          </p:cNvPr>
          <p:cNvSpPr txBox="1"/>
          <p:nvPr/>
        </p:nvSpPr>
        <p:spPr>
          <a:xfrm>
            <a:off x="4136445" y="3075606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Manipulates</a:t>
            </a:r>
            <a:endParaRPr lang="zh-CN" altLang="en-US" sz="2400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976CC13-40BD-4A4C-8A74-D6A4E97914E7}"/>
              </a:ext>
            </a:extLst>
          </p:cNvPr>
          <p:cNvSpPr txBox="1"/>
          <p:nvPr/>
        </p:nvSpPr>
        <p:spPr>
          <a:xfrm>
            <a:off x="1508368" y="6158295"/>
            <a:ext cx="209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C++ Program</a:t>
            </a:r>
            <a:endParaRPr lang="zh-CN" altLang="en-US" sz="2400" b="1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73184F3-E500-44CE-A33C-48D3987DF238}"/>
              </a:ext>
            </a:extLst>
          </p:cNvPr>
          <p:cNvSpPr txBox="1"/>
          <p:nvPr/>
        </p:nvSpPr>
        <p:spPr>
          <a:xfrm>
            <a:off x="6589458" y="6205975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C++ Memory State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268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Time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Overview of C++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Variables &amp; Program States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Data Types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Expressions &amp; Statements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Loop Invariants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CC0EB-E141-4242-8646-382E58A4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Lifetime of Variables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5B71EB-4FB4-475E-970D-D2A62DE76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variable </a:t>
            </a:r>
          </a:p>
          <a:p>
            <a:pPr lvl="1"/>
            <a:r>
              <a:rPr lang="en-US" altLang="zh-CN" dirty="0"/>
              <a:t>Begins to live when its memory region is allocated</a:t>
            </a:r>
          </a:p>
          <a:p>
            <a:pPr lvl="1"/>
            <a:r>
              <a:rPr lang="en-US" altLang="zh-CN" dirty="0"/>
              <a:t>Dies when its memory region is destroyed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F89F3E-E954-489F-9865-40BA8B1EA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6D21296-BD80-44EB-B852-C05E8D57306E}"/>
              </a:ext>
            </a:extLst>
          </p:cNvPr>
          <p:cNvGraphicFramePr>
            <a:graphicFrameLocks noGrp="1"/>
          </p:cNvGraphicFramePr>
          <p:nvPr/>
        </p:nvGraphicFramePr>
        <p:xfrm>
          <a:off x="1707055" y="240163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070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83318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66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Global Variables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Local Variables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1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Begin to live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Program Starts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Calls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0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Die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Program Ends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Returns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1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65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2269B-490C-440B-AD3C-C0A1D4B8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Lifetime vs. Visibility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3119B-0965-4FC1-8553-AF02335BE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properties of variables:</a:t>
            </a:r>
          </a:p>
          <a:p>
            <a:pPr lvl="1"/>
            <a:r>
              <a:rPr lang="en-US" altLang="zh-CN" b="1" dirty="0"/>
              <a:t>Lifetime</a:t>
            </a:r>
            <a:r>
              <a:rPr lang="en-US" altLang="zh-CN" dirty="0"/>
              <a:t>: when a variable has an associated memory region </a:t>
            </a:r>
            <a:r>
              <a:rPr lang="en-US" altLang="zh-CN" dirty="0">
                <a:solidFill>
                  <a:srgbClr val="FF0000"/>
                </a:solidFill>
              </a:rPr>
              <a:t>during execution</a:t>
            </a:r>
          </a:p>
          <a:p>
            <a:pPr lvl="1"/>
            <a:r>
              <a:rPr lang="en-US" altLang="zh-CN" b="1" dirty="0"/>
              <a:t>Visibility</a:t>
            </a:r>
            <a:r>
              <a:rPr lang="en-US" altLang="zh-CN" dirty="0"/>
              <a:t>: whether a variable can be referred to at some place </a:t>
            </a:r>
            <a:r>
              <a:rPr lang="en-US" altLang="zh-CN" dirty="0">
                <a:solidFill>
                  <a:srgbClr val="FF0000"/>
                </a:solidFill>
              </a:rPr>
              <a:t>in the program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Lifetime is a </a:t>
            </a:r>
            <a:r>
              <a:rPr lang="en-US" altLang="zh-CN" b="1" dirty="0"/>
              <a:t>dynamic</a:t>
            </a:r>
            <a:r>
              <a:rPr lang="en-US" altLang="zh-CN" dirty="0"/>
              <a:t> property of variables </a:t>
            </a:r>
          </a:p>
          <a:p>
            <a:r>
              <a:rPr lang="en-US" altLang="zh-CN" dirty="0"/>
              <a:t>Visibility is a </a:t>
            </a:r>
            <a:r>
              <a:rPr lang="en-US" altLang="zh-CN" b="1" dirty="0"/>
              <a:t>static</a:t>
            </a:r>
            <a:r>
              <a:rPr lang="en-US" altLang="zh-CN" dirty="0"/>
              <a:t> property of variables</a:t>
            </a:r>
          </a:p>
          <a:p>
            <a:endParaRPr lang="en-US" altLang="zh-CN" dirty="0"/>
          </a:p>
          <a:p>
            <a:r>
              <a:rPr lang="en-US" altLang="zh-CN" dirty="0"/>
              <a:t>They are determined by the </a:t>
            </a:r>
            <a:r>
              <a:rPr lang="en-US" altLang="zh-CN" dirty="0">
                <a:solidFill>
                  <a:srgbClr val="FF0000"/>
                </a:solidFill>
              </a:rPr>
              <a:t>scopes of variables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51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Scopes of Variables</a:t>
            </a:r>
          </a:p>
        </p:txBody>
      </p:sp>
    </p:spTree>
    <p:extLst>
      <p:ext uri="{BB962C8B-B14F-4D97-AF65-F5344CB8AC3E}">
        <p14:creationId xmlns:p14="http://schemas.microsoft.com/office/powerpoint/2010/main" val="117889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C2BEE-302F-4676-80E4-E47B62D5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Determining Variable Scopes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28C12-20EB-482E-B3A6-7A791E42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a variable, its scope</a:t>
            </a:r>
          </a:p>
          <a:p>
            <a:pPr lvl="1"/>
            <a:r>
              <a:rPr lang="en-US" altLang="zh-CN" dirty="0"/>
              <a:t>starts at the declaration site</a:t>
            </a:r>
          </a:p>
          <a:p>
            <a:pPr lvl="1"/>
            <a:r>
              <a:rPr lang="en-US" altLang="zh-CN" dirty="0"/>
              <a:t>ends at the end of the block in which it is declared</a:t>
            </a:r>
          </a:p>
          <a:p>
            <a:pPr lvl="1"/>
            <a:r>
              <a:rPr lang="en-US" altLang="zh-CN" dirty="0"/>
              <a:t>may be overwritten by that of a variable with the same name in a nested block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4CE211-88CA-4DC7-8BE7-436BBEA4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4628C4F-F2CB-49DB-80B8-1B30530C5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36" y="2707222"/>
            <a:ext cx="7885672" cy="37856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2, b = 3;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Scopes of a and b begin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4;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Overwrite the scope of 1st a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Scopes of a and b end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3D158A7-DD18-4929-89EF-8EE06DE84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9736" y="2707222"/>
            <a:ext cx="7885672" cy="37856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2, b = 3;  </a:t>
            </a:r>
            <a:endParaRPr kumimoji="1"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4; 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          </a:t>
            </a:r>
            <a:endParaRPr kumimoji="1"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A3EA5BF2-D4D9-FE7B-84E8-AEE8ABBF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777" y="2478621"/>
            <a:ext cx="5359078" cy="1346462"/>
          </a:xfrm>
          <a:prstGeom prst="wedgeEllipseCallout">
            <a:avLst>
              <a:gd name="adj1" fmla="val -60497"/>
              <a:gd name="adj2" fmla="val 51014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/>
          <a:lstStyle/>
          <a:p>
            <a:pPr algn="just" eaLnBrk="0" hangingPunct="0"/>
            <a:r>
              <a:rPr lang="en-US" altLang="zh-CN" sz="2000" b="1" dirty="0">
                <a:latin typeface="+mn-ea"/>
              </a:rPr>
              <a:t>Variables in different scopes but with the same name are DIFFERENT variables!</a:t>
            </a:r>
            <a:endParaRPr lang="zh-CN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5064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  <p:bldP spid="9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F0C971-CF00-44CB-BBA9-C9D7CE6E0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Scopes of Function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4D1E7-2048-4AD0-BA34-733EA7BED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same rules apply to function parameters</a:t>
            </a:r>
          </a:p>
          <a:p>
            <a:pPr lvl="1"/>
            <a:r>
              <a:rPr lang="en-US" altLang="zh-CN" dirty="0"/>
              <a:t>They are declared at the beginning of the function body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273331-BDA3-47F6-8F56-97EFC07A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DB1D5C9-B3C9-46B0-9719-61D92DE20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032" y="1829931"/>
            <a:ext cx="7885672" cy="470898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void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p(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b)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 of b begins</a:t>
            </a:r>
          </a:p>
          <a:p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</a:rPr>
              <a:t> a = 4;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Scope of a begins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</a:rPr>
              <a:t>  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</a:rPr>
              <a:t> &lt;&lt; a &lt;&lt; 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</a:rPr>
              <a:t>}       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Scopes of a and b end</a:t>
            </a:r>
            <a:endParaRPr kumimoji="1" lang="en-US" altLang="zh-CN" sz="20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endParaRPr kumimoji="1" lang="en-US" altLang="zh-CN" sz="2000" b="1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2, b = 3;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Scopes of a and b begin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p(b);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Scopes of a and b end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2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5A411-424E-4EF8-ACD4-FC96DC2C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 of Loop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9A7D7-F111-4B33-9928-26CFC4C52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same rules apply to loop variables</a:t>
            </a:r>
          </a:p>
          <a:p>
            <a:pPr lvl="1"/>
            <a:r>
              <a:rPr lang="en-US" altLang="zh-CN" dirty="0"/>
              <a:t>Their scope ends at the end of the loop body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0BC315-15F5-49B3-BED2-E66FCF2B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2BC255-80A6-427C-9DA2-5AD46BC9933F}"/>
              </a:ext>
            </a:extLst>
          </p:cNvPr>
          <p:cNvSpPr txBox="1"/>
          <p:nvPr/>
        </p:nvSpPr>
        <p:spPr>
          <a:xfrm>
            <a:off x="2490216" y="2138980"/>
            <a:ext cx="875080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Example</a:t>
            </a:r>
          </a:p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{   </a:t>
            </a:r>
          </a:p>
          <a:p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sum = 0;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(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=0;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&lt;5;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++) {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Scope of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begins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  sum = sum + m;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}                        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Scope of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ends </a:t>
            </a:r>
            <a:endParaRPr lang="en-US" altLang="zh-CN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&lt;&lt; "sum = "&lt;&lt; sum &lt;&lt; </a:t>
            </a:r>
            <a:r>
              <a:rPr lang="en-US" altLang="zh-CN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endl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altLang="zh-CN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en-US" altLang="zh-CN" sz="20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9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D6AFC-89C5-48F6-917A-4DA9499A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Scopes of Global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8BC8-534D-430C-BC4C-F0C78CCDE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same rules apply to global variables</a:t>
            </a:r>
          </a:p>
          <a:p>
            <a:pPr lvl="1"/>
            <a:r>
              <a:rPr lang="en-US" altLang="zh-CN" dirty="0"/>
              <a:t>Treat the whole file as a top-level block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9597CF-B975-48CF-85CE-BED8E27B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7EC472E9-8BDC-470D-8E4D-6A753256A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3164" y="2038670"/>
            <a:ext cx="7885672" cy="440120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Example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b = 5;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 of global b begins</a:t>
            </a:r>
          </a:p>
          <a:p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b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2, b = 3;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Scopes of a and b begin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b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a = 4;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Overwrite the scope of 1st a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>
                <a:solidFill>
                  <a:srgbClr val="00B0F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a &lt;&lt; </a:t>
            </a:r>
            <a:r>
              <a:rPr kumimoji="1" lang="en-US" altLang="zh-CN" sz="2000" dirty="0">
                <a:latin typeface="Consolas" panose="020B0609020204030204" pitchFamily="49" charset="0"/>
              </a:rPr>
              <a:t>b &lt;&lt; </a:t>
            </a:r>
            <a:r>
              <a:rPr kumimoji="1" lang="en-US" altLang="zh-CN" sz="2000" dirty="0" err="1">
                <a:latin typeface="Consolas" panose="020B0609020204030204" pitchFamily="49" charset="0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</a:rPr>
              <a:t>;</a:t>
            </a: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Scopes of a and b end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2517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AD6AFC-89C5-48F6-917A-4DA9499A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Scopes of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8BC8-534D-430C-BC4C-F0C78CCDE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same rules apply to </a:t>
            </a:r>
            <a:r>
              <a:rPr lang="en-US" altLang="zh-CN" b="1" dirty="0"/>
              <a:t>function definitions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Question: </a:t>
            </a:r>
            <a:r>
              <a:rPr lang="en-US" altLang="zh-CN" dirty="0"/>
              <a:t>what if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area</a:t>
            </a:r>
            <a:r>
              <a:rPr lang="en-US" altLang="zh-CN" dirty="0"/>
              <a:t> is defined after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dirty="0"/>
              <a:t>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9597CF-B975-48CF-85CE-BED8E27B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D69BB404-1A7A-440C-893A-AAC862283B21}"/>
              </a:ext>
            </a:extLst>
          </p:cNvPr>
          <p:cNvSpPr txBox="1">
            <a:spLocks/>
          </p:cNvSpPr>
          <p:nvPr/>
        </p:nvSpPr>
        <p:spPr>
          <a:xfrm>
            <a:off x="1931419" y="1684855"/>
            <a:ext cx="8329161" cy="4313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x = 2;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y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const double 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PI = 3.14159;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area(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r)    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// Scope of area begins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PI*r*r;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main()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&lt;&lt; x &lt;&lt; “</a:t>
            </a:r>
            <a:r>
              <a:rPr lang="en-US" altLang="zh-CN" sz="1800" kern="1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*” 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&lt;&lt; y &lt;&lt; “=“ &lt;&lt; x*y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&lt;&lt; “PI*” &lt;&lt; x &lt;&lt; “^2 = ” &lt;&lt; area(x)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0;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                       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// Scope of area ends</a:t>
            </a:r>
          </a:p>
        </p:txBody>
      </p:sp>
    </p:spTree>
    <p:extLst>
      <p:ext uri="{BB962C8B-B14F-4D97-AF65-F5344CB8AC3E}">
        <p14:creationId xmlns:p14="http://schemas.microsoft.com/office/powerpoint/2010/main" val="154162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7B29F0-1254-9E3C-BF84-5E376EE3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48</a:t>
            </a:fld>
            <a:endParaRPr lang="zh-CN" altLang="en-US"/>
          </a:p>
        </p:txBody>
      </p:sp>
      <p:pic>
        <p:nvPicPr>
          <p:cNvPr id="4098" name="Picture 2" descr="It was really a surprising feature when I learned JavaScript after learning  C++ – ProgrammerHumor.io">
            <a:extLst>
              <a:ext uri="{FF2B5EF4-FFF2-40B4-BE49-F238E27FC236}">
                <a16:creationId xmlns:a16="http://schemas.microsoft.com/office/drawing/2014/main" id="{42F7FA66-1672-0232-AB47-6E3B2612A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068" y="-207470"/>
            <a:ext cx="8043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47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B65A5-18A7-4879-8BA2-4F4BDCE6D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Prototypes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152332-F679-48AD-B534-CB2FF7596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Declaration of functions (without body)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3AE67C-7D24-4D96-BB13-C325D574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94CED4-CA51-48CA-BB92-4893F16506EF}"/>
              </a:ext>
            </a:extLst>
          </p:cNvPr>
          <p:cNvSpPr txBox="1"/>
          <p:nvPr/>
        </p:nvSpPr>
        <p:spPr>
          <a:xfrm>
            <a:off x="3847298" y="1583222"/>
            <a:ext cx="4134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&lt;type&gt; &lt;name&gt;(&lt;parameters&gt;);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048F5B51-0EC9-4753-A25C-396F4B3EC0BF}"/>
              </a:ext>
            </a:extLst>
          </p:cNvPr>
          <p:cNvSpPr txBox="1">
            <a:spLocks/>
          </p:cNvSpPr>
          <p:nvPr/>
        </p:nvSpPr>
        <p:spPr>
          <a:xfrm>
            <a:off x="2314455" y="1893428"/>
            <a:ext cx="8329161" cy="4559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// Example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x = 2;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y 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const double 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PI = 3.14159;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area(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r);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// Scope of area begins</a:t>
            </a:r>
            <a:endParaRPr lang="en-US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int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main()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&lt;&lt; x &lt;&lt; “</a:t>
            </a:r>
            <a:r>
              <a:rPr lang="en-US" altLang="zh-CN" sz="1800" kern="100" dirty="0">
                <a:latin typeface="Consolas" panose="020B06090202040302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*” 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&lt;&lt; y &lt;&lt; “=“ &lt;&lt; x*y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cout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&lt;&lt; “PI*” &lt;&lt; x &lt;&lt; “^2 = ” &lt;&lt; area(x) &lt;&lt; </a:t>
            </a:r>
            <a:r>
              <a:rPr lang="en-US" altLang="zh-CN" sz="1800" kern="100" dirty="0" err="1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endl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0;</a:t>
            </a:r>
            <a:endParaRPr lang="zh-CN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</a:t>
            </a:r>
            <a:endParaRPr lang="en-US" altLang="zh-CN" sz="1800" kern="100" dirty="0">
              <a:solidFill>
                <a:srgbClr val="00B050"/>
              </a:solidFill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None/>
            </a:pPr>
            <a:endParaRPr lang="en-US" altLang="zh-CN" sz="1800" kern="100" dirty="0">
              <a:solidFill>
                <a:srgbClr val="00B050"/>
              </a:solidFill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area(</a:t>
            </a: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double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r)</a:t>
            </a:r>
            <a:endParaRPr lang="en-US" altLang="zh-CN" sz="1800" kern="100" dirty="0">
              <a:solidFill>
                <a:srgbClr val="00B050"/>
              </a:solidFill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b="1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 return</a:t>
            </a: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 PI*r*r;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kern="100" dirty="0"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}                     </a:t>
            </a:r>
            <a:r>
              <a:rPr lang="en-US" altLang="zh-CN" sz="1800" kern="100" dirty="0">
                <a:solidFill>
                  <a:srgbClr val="00B050"/>
                </a:solidFill>
                <a:latin typeface="Consolas" panose="020B0609020204030204" pitchFamily="49" charset="0"/>
                <a:ea typeface="PMingLiU" panose="02020500000000000000" pitchFamily="18" charset="-120"/>
                <a:cs typeface="Courier New" panose="02070309020205020404" pitchFamily="49" charset="0"/>
              </a:rPr>
              <a:t>// Scope of area ends</a:t>
            </a:r>
            <a:endParaRPr lang="en-US" altLang="zh-CN" sz="1800" kern="100" dirty="0">
              <a:latin typeface="Consolas" panose="020B0609020204030204" pitchFamily="49" charset="0"/>
              <a:ea typeface="PMingLiU" panose="02020500000000000000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20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72101-7168-47D3-AB75-F9BE3288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This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6CB25-4347-4EA2-B851-F70314F8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of Functions</a:t>
            </a:r>
          </a:p>
          <a:p>
            <a:r>
              <a:rPr lang="en-US" altLang="zh-CN" dirty="0"/>
              <a:t>Mechanics of Function Calls</a:t>
            </a:r>
          </a:p>
          <a:p>
            <a:r>
              <a:rPr lang="en-US" altLang="zh-CN" dirty="0"/>
              <a:t>Variable Scope</a:t>
            </a:r>
          </a:p>
          <a:p>
            <a:r>
              <a:rPr lang="en-US" altLang="zh-CN" dirty="0"/>
              <a:t>Recursion</a:t>
            </a:r>
          </a:p>
          <a:p>
            <a:r>
              <a:rPr lang="en-US" altLang="zh-CN" dirty="0"/>
              <a:t>Libraries &amp; Interfaces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CFD9B-FCA4-4362-954D-AB951FE7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30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81F81-68F5-491A-B1E9-F89D7921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Prototypes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6A0198-FF7A-43D7-AB0D-D07D7A2BA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names of parameters may be ignored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A function may be declared several times</a:t>
            </a:r>
          </a:p>
          <a:p>
            <a:r>
              <a:rPr lang="en-US" altLang="zh-CN" dirty="0"/>
              <a:t>The actual definition of function must match their prototypes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F1E754-C383-422C-8C4E-3FBCDC24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4B46BE-FED5-4939-A4E0-6673DB42B499}"/>
              </a:ext>
            </a:extLst>
          </p:cNvPr>
          <p:cNvSpPr txBox="1"/>
          <p:nvPr/>
        </p:nvSpPr>
        <p:spPr>
          <a:xfrm>
            <a:off x="2767584" y="171319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The same function prototype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b);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B79785E-D05A-49EE-816D-472D867DF02B}"/>
              </a:ext>
            </a:extLst>
          </p:cNvPr>
          <p:cNvSpPr txBox="1"/>
          <p:nvPr/>
        </p:nvSpPr>
        <p:spPr>
          <a:xfrm>
            <a:off x="838200" y="3984367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Same declaration and definition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b);</a:t>
            </a:r>
          </a:p>
          <a:p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b)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DCB11A-E708-42DE-B02B-73F147AC9099}"/>
              </a:ext>
            </a:extLst>
          </p:cNvPr>
          <p:cNvSpPr txBox="1"/>
          <p:nvPr/>
        </p:nvSpPr>
        <p:spPr>
          <a:xfrm>
            <a:off x="6197346" y="3994142"/>
            <a:ext cx="58933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Different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 declaration and definition 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int max(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b);</a:t>
            </a:r>
          </a:p>
          <a:p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latin typeface="Consolas" panose="020B0609020204030204" pitchFamily="49" charset="0"/>
              </a:rPr>
              <a:t> max(</a:t>
            </a:r>
            <a:r>
              <a:rPr lang="en-US" altLang="zh-CN" sz="2000" b="1" dirty="0"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b="1" dirty="0">
                <a:latin typeface="Consolas" panose="020B0609020204030204" pitchFamily="49" charset="0"/>
              </a:rPr>
              <a:t>double</a:t>
            </a:r>
            <a:r>
              <a:rPr lang="en-US" altLang="zh-CN" sz="2000" dirty="0">
                <a:latin typeface="Consolas" panose="020B0609020204030204" pitchFamily="49" charset="0"/>
              </a:rPr>
              <a:t> b)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…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3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342840-8D5E-4CED-9B8F-8105626A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68A03F-2572-4AE2-8752-318656D9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80FAD6-52B8-4317-B829-67B23706E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791" y="948690"/>
            <a:ext cx="9589389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 p = 1,  q = 5</a:t>
            </a:r>
            <a:r>
              <a:rPr kumimoji="1" lang="zh-CN" altLang="en-US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r=3;</a:t>
            </a:r>
          </a:p>
          <a:p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void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f1(); </a:t>
            </a:r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void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f2(); </a:t>
            </a:r>
          </a:p>
          <a:p>
            <a:endParaRPr kumimoji="1" lang="en-US" altLang="zh-CN" b="1" dirty="0"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main()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 f1();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&lt;&lt; “after f1: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p,q,r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=”  &lt;&lt; p &lt;&lt; q &lt;&lt; r;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 f2();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&lt;&lt; “after f2: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p,q,r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=”  &lt;&lt; p &lt;&lt; q &lt;&lt; r; 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r>
              <a:rPr kumimoji="1"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</a:p>
          <a:p>
            <a:endParaRPr kumimoji="1" lang="en-US" altLang="zh-CN" dirty="0"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void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f1()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{  </a:t>
            </a:r>
          </a:p>
          <a:p>
            <a:pPr eaLnBrk="0" hangingPunct="0"/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   int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p = 3, r = 2;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   q=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p+q+r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;  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&lt;&lt; “f1: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p,q,r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=“ &lt;&lt; p &lt;&lt; q &lt;&lt; r; 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  <a:p>
            <a:pPr eaLnBrk="0" hangingPunct="0"/>
            <a:endParaRPr kumimoji="1" lang="en-US" altLang="zh-CN" dirty="0">
              <a:latin typeface="Consolas" panose="020B0609020204030204" pitchFamily="49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b="1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void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f2()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{  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   p=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p+q+r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;  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 &lt;&lt; “f2: </a:t>
            </a:r>
            <a:r>
              <a:rPr kumimoji="1" lang="en-US" altLang="zh-CN" dirty="0" err="1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p,q,r</a:t>
            </a:r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=“&lt;&lt; p &lt;&lt; q &lt;&lt; r; </a:t>
            </a:r>
          </a:p>
          <a:p>
            <a:pPr eaLnBrk="0" hangingPunct="0"/>
            <a:r>
              <a:rPr kumimoji="1" lang="en-US" altLang="zh-CN" dirty="0">
                <a:latin typeface="Consolas" panose="020B0609020204030204" pitchFamily="49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572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A04E14-D312-C1A5-88F5-0EB9A11DD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143" y="0"/>
            <a:ext cx="4535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9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5BA83-6D97-45BB-ADA8-651CE4AF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Thinking Recursively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F2D63-3D71-4433-A536-0C11E99A7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find a recursive solution to a problem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Experiment with its decomposition to </a:t>
            </a:r>
            <a:r>
              <a:rPr lang="en-US" altLang="zh-CN" dirty="0">
                <a:solidFill>
                  <a:srgbClr val="FF0000"/>
                </a:solidFill>
              </a:rPr>
              <a:t>smaller</a:t>
            </a:r>
            <a:r>
              <a:rPr lang="en-US" altLang="zh-CN" dirty="0"/>
              <a:t> problems with </a:t>
            </a:r>
            <a:r>
              <a:rPr lang="en-US" altLang="zh-CN" dirty="0">
                <a:solidFill>
                  <a:srgbClr val="FF0000"/>
                </a:solidFill>
              </a:rPr>
              <a:t>the same shape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See if there are </a:t>
            </a:r>
            <a:r>
              <a:rPr lang="en-US" altLang="zh-CN" dirty="0">
                <a:solidFill>
                  <a:srgbClr val="FF0000"/>
                </a:solidFill>
              </a:rPr>
              <a:t>base cases </a:t>
            </a:r>
            <a:r>
              <a:rPr lang="en-US" altLang="zh-CN" dirty="0"/>
              <a:t>that are easy to solve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Find a way to </a:t>
            </a:r>
            <a:r>
              <a:rPr lang="en-US" altLang="zh-CN" dirty="0">
                <a:solidFill>
                  <a:srgbClr val="FF0000"/>
                </a:solidFill>
              </a:rPr>
              <a:t>compose</a:t>
            </a:r>
            <a:r>
              <a:rPr lang="en-US" altLang="zh-CN" dirty="0"/>
              <a:t> the results to form </a:t>
            </a:r>
            <a:r>
              <a:rPr lang="en-US" altLang="zh-CN" dirty="0">
                <a:solidFill>
                  <a:srgbClr val="FF0000"/>
                </a:solidFill>
              </a:rPr>
              <a:t>a solution to the original problem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4779C1-447E-4F10-AB41-02370E8F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B2E22F69-ED30-41BE-A56A-BEEDB70CC6DA}"/>
              </a:ext>
            </a:extLst>
          </p:cNvPr>
          <p:cNvSpPr/>
          <p:nvPr/>
        </p:nvSpPr>
        <p:spPr>
          <a:xfrm>
            <a:off x="5155188" y="2779547"/>
            <a:ext cx="1292772" cy="896008"/>
          </a:xfrm>
          <a:prstGeom prst="triangl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56DA6FCB-05C8-4A44-85A8-4D7753187507}"/>
              </a:ext>
            </a:extLst>
          </p:cNvPr>
          <p:cNvSpPr/>
          <p:nvPr/>
        </p:nvSpPr>
        <p:spPr>
          <a:xfrm rot="10800000">
            <a:off x="5512538" y="3244630"/>
            <a:ext cx="599090" cy="423042"/>
          </a:xfrm>
          <a:prstGeom prst="triangle">
            <a:avLst/>
          </a:prstGeom>
          <a:solidFill>
            <a:srgbClr val="FFC0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B0444A1-055A-49E3-A495-0AEF48B51786}"/>
              </a:ext>
            </a:extLst>
          </p:cNvPr>
          <p:cNvGrpSpPr/>
          <p:nvPr/>
        </p:nvGrpSpPr>
        <p:grpSpPr>
          <a:xfrm>
            <a:off x="3758790" y="4336022"/>
            <a:ext cx="620111" cy="455312"/>
            <a:chOff x="3210909" y="4479969"/>
            <a:chExt cx="620111" cy="455312"/>
          </a:xfrm>
        </p:grpSpPr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1891D7BF-F91E-4FD2-BC9C-7015314E0191}"/>
                </a:ext>
              </a:extLst>
            </p:cNvPr>
            <p:cNvSpPr/>
            <p:nvPr/>
          </p:nvSpPr>
          <p:spPr>
            <a:xfrm>
              <a:off x="3210909" y="4479969"/>
              <a:ext cx="620111" cy="455312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BAD1D538-65FA-4D1B-945B-CD4E18BE001A}"/>
                </a:ext>
              </a:extLst>
            </p:cNvPr>
            <p:cNvSpPr/>
            <p:nvPr/>
          </p:nvSpPr>
          <p:spPr>
            <a:xfrm rot="10800000">
              <a:off x="3360683" y="4735315"/>
              <a:ext cx="320562" cy="195385"/>
            </a:xfrm>
            <a:prstGeom prst="triangle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717753C-3D35-4FED-B452-13D4AB4427C2}"/>
              </a:ext>
            </a:extLst>
          </p:cNvPr>
          <p:cNvGrpSpPr/>
          <p:nvPr/>
        </p:nvGrpSpPr>
        <p:grpSpPr>
          <a:xfrm>
            <a:off x="4929377" y="4322961"/>
            <a:ext cx="620111" cy="455312"/>
            <a:chOff x="3210909" y="4479969"/>
            <a:chExt cx="620111" cy="455312"/>
          </a:xfrm>
        </p:grpSpPr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953F59F6-2B73-4A2B-B4B7-DF37A6730F19}"/>
                </a:ext>
              </a:extLst>
            </p:cNvPr>
            <p:cNvSpPr/>
            <p:nvPr/>
          </p:nvSpPr>
          <p:spPr>
            <a:xfrm>
              <a:off x="3210909" y="4479969"/>
              <a:ext cx="620111" cy="455312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2E28F4D0-FA20-4805-9010-343C738E44AE}"/>
                </a:ext>
              </a:extLst>
            </p:cNvPr>
            <p:cNvSpPr/>
            <p:nvPr/>
          </p:nvSpPr>
          <p:spPr>
            <a:xfrm rot="10800000">
              <a:off x="3360683" y="4735315"/>
              <a:ext cx="320562" cy="195385"/>
            </a:xfrm>
            <a:prstGeom prst="triangle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9121C99-28FF-4C78-9552-34DF65262C8C}"/>
              </a:ext>
            </a:extLst>
          </p:cNvPr>
          <p:cNvGrpSpPr/>
          <p:nvPr/>
        </p:nvGrpSpPr>
        <p:grpSpPr>
          <a:xfrm>
            <a:off x="6067696" y="4336022"/>
            <a:ext cx="620111" cy="455312"/>
            <a:chOff x="3210909" y="4479969"/>
            <a:chExt cx="620111" cy="455312"/>
          </a:xfrm>
        </p:grpSpPr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920AA8DC-2135-4AEC-98CE-381F6F746BD0}"/>
                </a:ext>
              </a:extLst>
            </p:cNvPr>
            <p:cNvSpPr/>
            <p:nvPr/>
          </p:nvSpPr>
          <p:spPr>
            <a:xfrm>
              <a:off x="3210909" y="4479969"/>
              <a:ext cx="620111" cy="455312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9C594DE2-3FF4-44BB-ABF2-BEEEF43732E3}"/>
                </a:ext>
              </a:extLst>
            </p:cNvPr>
            <p:cNvSpPr/>
            <p:nvPr/>
          </p:nvSpPr>
          <p:spPr>
            <a:xfrm rot="10800000">
              <a:off x="3360683" y="4735315"/>
              <a:ext cx="320562" cy="195385"/>
            </a:xfrm>
            <a:prstGeom prst="triangle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8A9AAB2-2165-40EC-93AD-E8C13DB73D95}"/>
              </a:ext>
            </a:extLst>
          </p:cNvPr>
          <p:cNvGrpSpPr/>
          <p:nvPr/>
        </p:nvGrpSpPr>
        <p:grpSpPr>
          <a:xfrm>
            <a:off x="7355790" y="4343166"/>
            <a:ext cx="620111" cy="455312"/>
            <a:chOff x="3210909" y="4479969"/>
            <a:chExt cx="620111" cy="455312"/>
          </a:xfrm>
        </p:grpSpPr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4BE019FF-DB15-44D7-AF39-1403FFA69648}"/>
                </a:ext>
              </a:extLst>
            </p:cNvPr>
            <p:cNvSpPr/>
            <p:nvPr/>
          </p:nvSpPr>
          <p:spPr>
            <a:xfrm>
              <a:off x="3210909" y="4479969"/>
              <a:ext cx="620111" cy="455312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A48A297E-FA43-43F8-9306-29392A1FC067}"/>
                </a:ext>
              </a:extLst>
            </p:cNvPr>
            <p:cNvSpPr/>
            <p:nvPr/>
          </p:nvSpPr>
          <p:spPr>
            <a:xfrm rot="10800000">
              <a:off x="3360683" y="4735315"/>
              <a:ext cx="320562" cy="195385"/>
            </a:xfrm>
            <a:prstGeom prst="triangle">
              <a:avLst/>
            </a:prstGeom>
            <a:solidFill>
              <a:srgbClr val="FFC0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A6B60236-B060-4CBE-B76E-3A6E30C33B8A}"/>
              </a:ext>
            </a:extLst>
          </p:cNvPr>
          <p:cNvSpPr/>
          <p:nvPr/>
        </p:nvSpPr>
        <p:spPr>
          <a:xfrm rot="5400000">
            <a:off x="5618650" y="2124979"/>
            <a:ext cx="430215" cy="3601106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991E3C15-0FEC-416F-BF50-32D297AB5924}"/>
              </a:ext>
            </a:extLst>
          </p:cNvPr>
          <p:cNvSpPr/>
          <p:nvPr/>
        </p:nvSpPr>
        <p:spPr>
          <a:xfrm>
            <a:off x="2747168" y="6060773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FA412484-8207-4D20-8EFC-4302643C26DB}"/>
              </a:ext>
            </a:extLst>
          </p:cNvPr>
          <p:cNvSpPr/>
          <p:nvPr/>
        </p:nvSpPr>
        <p:spPr>
          <a:xfrm>
            <a:off x="3477636" y="6060773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等腰三角形 28">
            <a:extLst>
              <a:ext uri="{FF2B5EF4-FFF2-40B4-BE49-F238E27FC236}">
                <a16:creationId xmlns:a16="http://schemas.microsoft.com/office/drawing/2014/main" id="{7EE38ED8-D293-4ECC-94D2-A5BF4A7AF854}"/>
              </a:ext>
            </a:extLst>
          </p:cNvPr>
          <p:cNvSpPr/>
          <p:nvPr/>
        </p:nvSpPr>
        <p:spPr>
          <a:xfrm>
            <a:off x="4229126" y="6060773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等腰三角形 29">
            <a:extLst>
              <a:ext uri="{FF2B5EF4-FFF2-40B4-BE49-F238E27FC236}">
                <a16:creationId xmlns:a16="http://schemas.microsoft.com/office/drawing/2014/main" id="{6B2DED30-FF10-41A3-9595-CF23022D3FA8}"/>
              </a:ext>
            </a:extLst>
          </p:cNvPr>
          <p:cNvSpPr/>
          <p:nvPr/>
        </p:nvSpPr>
        <p:spPr>
          <a:xfrm>
            <a:off x="5119879" y="6060773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左大括号 30">
            <a:extLst>
              <a:ext uri="{FF2B5EF4-FFF2-40B4-BE49-F238E27FC236}">
                <a16:creationId xmlns:a16="http://schemas.microsoft.com/office/drawing/2014/main" id="{AEF20663-8392-411C-9973-A041C9609BC8}"/>
              </a:ext>
            </a:extLst>
          </p:cNvPr>
          <p:cNvSpPr/>
          <p:nvPr/>
        </p:nvSpPr>
        <p:spPr>
          <a:xfrm rot="5400000">
            <a:off x="3866074" y="3779726"/>
            <a:ext cx="455312" cy="2707724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大括号 31">
            <a:extLst>
              <a:ext uri="{FF2B5EF4-FFF2-40B4-BE49-F238E27FC236}">
                <a16:creationId xmlns:a16="http://schemas.microsoft.com/office/drawing/2014/main" id="{36B84FA4-94D0-4AE8-9ABE-2FCBC68B386A}"/>
              </a:ext>
            </a:extLst>
          </p:cNvPr>
          <p:cNvSpPr/>
          <p:nvPr/>
        </p:nvSpPr>
        <p:spPr>
          <a:xfrm rot="5400000">
            <a:off x="7418820" y="3779550"/>
            <a:ext cx="455312" cy="2707724"/>
          </a:xfrm>
          <a:prstGeom prst="leftBrace">
            <a:avLst>
              <a:gd name="adj1" fmla="val 4978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99B250C-43FD-4157-A859-E6664CB473CF}"/>
              </a:ext>
            </a:extLst>
          </p:cNvPr>
          <p:cNvSpPr txBox="1"/>
          <p:nvPr/>
        </p:nvSpPr>
        <p:spPr>
          <a:xfrm rot="5400000">
            <a:off x="3721608" y="5528111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A9C905E-AE35-4C7E-ADDE-38FEBFB66BBD}"/>
              </a:ext>
            </a:extLst>
          </p:cNvPr>
          <p:cNvSpPr txBox="1"/>
          <p:nvPr/>
        </p:nvSpPr>
        <p:spPr>
          <a:xfrm rot="5400000">
            <a:off x="7258012" y="5542351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ECAE4D89-E63C-4C12-8F80-A2B4754FB780}"/>
              </a:ext>
            </a:extLst>
          </p:cNvPr>
          <p:cNvSpPr/>
          <p:nvPr/>
        </p:nvSpPr>
        <p:spPr>
          <a:xfrm>
            <a:off x="6387772" y="6067347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83C5B1CA-6214-47CD-8153-380774612C3F}"/>
              </a:ext>
            </a:extLst>
          </p:cNvPr>
          <p:cNvSpPr/>
          <p:nvPr/>
        </p:nvSpPr>
        <p:spPr>
          <a:xfrm>
            <a:off x="7118240" y="6067347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5FFA5A72-E690-47E7-8648-F91336826CDB}"/>
              </a:ext>
            </a:extLst>
          </p:cNvPr>
          <p:cNvSpPr/>
          <p:nvPr/>
        </p:nvSpPr>
        <p:spPr>
          <a:xfrm>
            <a:off x="7869730" y="6067347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>
            <a:extLst>
              <a:ext uri="{FF2B5EF4-FFF2-40B4-BE49-F238E27FC236}">
                <a16:creationId xmlns:a16="http://schemas.microsoft.com/office/drawing/2014/main" id="{562954C5-F72F-4549-849F-2B1FEDCA3B30}"/>
              </a:ext>
            </a:extLst>
          </p:cNvPr>
          <p:cNvSpPr/>
          <p:nvPr/>
        </p:nvSpPr>
        <p:spPr>
          <a:xfrm>
            <a:off x="8760483" y="6067347"/>
            <a:ext cx="262758" cy="171398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EC95776-0C57-4726-A6EA-267FBF680864}"/>
              </a:ext>
            </a:extLst>
          </p:cNvPr>
          <p:cNvSpPr txBox="1"/>
          <p:nvPr/>
        </p:nvSpPr>
        <p:spPr>
          <a:xfrm>
            <a:off x="838199" y="3013659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Original Problem:</a:t>
            </a:r>
            <a:endParaRPr lang="zh-CN" altLang="en-US" sz="2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9FD81FA-B386-45B0-B8D9-635C3DE6858A}"/>
              </a:ext>
            </a:extLst>
          </p:cNvPr>
          <p:cNvSpPr txBox="1"/>
          <p:nvPr/>
        </p:nvSpPr>
        <p:spPr>
          <a:xfrm>
            <a:off x="838199" y="4323804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Sub Problems:</a:t>
            </a:r>
            <a:endParaRPr lang="zh-CN" altLang="en-US" sz="2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0F21BF5-D6AD-4438-B021-D739B560F0A0}"/>
              </a:ext>
            </a:extLst>
          </p:cNvPr>
          <p:cNvSpPr txBox="1"/>
          <p:nvPr/>
        </p:nvSpPr>
        <p:spPr>
          <a:xfrm>
            <a:off x="946022" y="5956240"/>
            <a:ext cx="176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Base Cases:</a:t>
            </a:r>
            <a:endParaRPr lang="zh-CN" altLang="en-US" sz="2400" b="1" dirty="0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62926D58-0FD8-433D-A5FC-75A02713C8F8}"/>
              </a:ext>
            </a:extLst>
          </p:cNvPr>
          <p:cNvSpPr/>
          <p:nvPr/>
        </p:nvSpPr>
        <p:spPr>
          <a:xfrm>
            <a:off x="9396880" y="2879446"/>
            <a:ext cx="660551" cy="2848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/>
              <a:t>Decompose</a:t>
            </a:r>
            <a:endParaRPr lang="zh-CN" altLang="en-US" b="1" dirty="0"/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AB04843C-F198-4F90-AA3D-83673CFFD94B}"/>
              </a:ext>
            </a:extLst>
          </p:cNvPr>
          <p:cNvSpPr/>
          <p:nvPr/>
        </p:nvSpPr>
        <p:spPr>
          <a:xfrm rot="10800000">
            <a:off x="10180816" y="2879446"/>
            <a:ext cx="691620" cy="28480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zh-CN" b="1" dirty="0"/>
              <a:t>Compose</a:t>
            </a:r>
            <a:endParaRPr lang="zh-CN" altLang="en-US" b="1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72E19B5-4C08-4129-A557-770F7CF8918E}"/>
              </a:ext>
            </a:extLst>
          </p:cNvPr>
          <p:cNvSpPr/>
          <p:nvPr/>
        </p:nvSpPr>
        <p:spPr>
          <a:xfrm>
            <a:off x="9423214" y="5727448"/>
            <a:ext cx="1366351" cy="765426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Base Solutions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5208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F5641-F17B-44A5-B166-DC4B45A8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Simple 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1D867F-679F-4D4D-ADDD-624FA6C4D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Compute the sum of integers {1, 2, …, n}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Recursive solution: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719EF-EE2E-4D69-A5A7-7B2850F4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E9913A-63DB-4A6B-8A38-3121732BB17D}"/>
              </a:ext>
            </a:extLst>
          </p:cNvPr>
          <p:cNvSpPr txBox="1"/>
          <p:nvPr/>
        </p:nvSpPr>
        <p:spPr>
          <a:xfrm>
            <a:off x="3048000" y="342900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Compute the sum of 1 to n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sum(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(n ==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 =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 = n + sum(n-1);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recursive call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C2494E2-4B5D-4F84-BA37-805FAD869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340" y="1769173"/>
            <a:ext cx="37626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sum(n) = 1+2+3+4+…+(n-1)+n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20795231-D7BA-4129-BFAF-F5917D31FB7A}"/>
              </a:ext>
            </a:extLst>
          </p:cNvPr>
          <p:cNvSpPr>
            <a:spLocks/>
          </p:cNvSpPr>
          <p:nvPr/>
        </p:nvSpPr>
        <p:spPr bwMode="auto">
          <a:xfrm rot="16223808">
            <a:off x="3489423" y="1280274"/>
            <a:ext cx="114360" cy="1879360"/>
          </a:xfrm>
          <a:prstGeom prst="leftBrace">
            <a:avLst>
              <a:gd name="adj1" fmla="val 2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E7348CF6-BF60-4FC5-B4AF-4A70F94FE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5057" y="2281081"/>
            <a:ext cx="1371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sum(n-1)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07EEC35C-5296-44E4-B307-BF68D38B993A}"/>
                  </a:ext>
                </a:extLst>
              </p:cNvPr>
              <p:cNvSpPr txBox="1"/>
              <p:nvPr/>
            </p:nvSpPr>
            <p:spPr bwMode="auto">
              <a:xfrm>
                <a:off x="6433464" y="1748724"/>
                <a:ext cx="5100168" cy="88045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  <m:e/>
                                </m:mr>
                              </m:m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𝑠𝑢𝑚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zh-CN" alt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07EEC35C-5296-44E4-B307-BF68D38B9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464" y="1748724"/>
                <a:ext cx="5100168" cy="880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82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84C41-3F0B-4541-86D7-37DD479F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Paradigm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C54AC-C736-476C-9BC2-D635D3ABB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recursive function often has the following form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Points to note: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base</a:t>
            </a:r>
            <a:r>
              <a:rPr lang="zh-CN" altLang="en-US" b="1" dirty="0"/>
              <a:t> </a:t>
            </a:r>
            <a:r>
              <a:rPr lang="en-US" altLang="zh-CN" b="1" dirty="0"/>
              <a:t>cases</a:t>
            </a:r>
            <a:r>
              <a:rPr lang="zh-CN" altLang="en-US" b="1" dirty="0"/>
              <a:t> </a:t>
            </a:r>
            <a:r>
              <a:rPr lang="en-US" altLang="zh-CN" dirty="0"/>
              <a:t>must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determine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The test condition is called </a:t>
            </a:r>
            <a:r>
              <a:rPr lang="en-US" altLang="zh-CN" b="1" dirty="0"/>
              <a:t>terminating condition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You must identify a </a:t>
            </a:r>
            <a:r>
              <a:rPr lang="en-US" altLang="zh-CN" b="1" dirty="0"/>
              <a:t>recursive decomposition</a:t>
            </a:r>
            <a:endParaRPr lang="en-US" altLang="zh-CN" dirty="0"/>
          </a:p>
          <a:p>
            <a:pPr lvl="2"/>
            <a:r>
              <a:rPr lang="en-US" altLang="zh-CN" dirty="0"/>
              <a:t>Decompose the problem into </a:t>
            </a:r>
            <a:r>
              <a:rPr lang="en-US" altLang="zh-CN" dirty="0">
                <a:solidFill>
                  <a:srgbClr val="FF0000"/>
                </a:solidFill>
              </a:rPr>
              <a:t>less complex </a:t>
            </a:r>
            <a:r>
              <a:rPr lang="en-US" altLang="zh-CN" dirty="0"/>
              <a:t>ones</a:t>
            </a:r>
          </a:p>
          <a:p>
            <a:pPr lvl="2"/>
            <a:r>
              <a:rPr lang="en-US" altLang="zh-CN" dirty="0"/>
              <a:t>Sub-problems must have the same form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FB6DB1-34C0-465B-8624-57539F42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8C8A88-82F9-4D34-BDE6-E3CED5A79EE8}"/>
              </a:ext>
            </a:extLst>
          </p:cNvPr>
          <p:cNvSpPr txBox="1"/>
          <p:nvPr/>
        </p:nvSpPr>
        <p:spPr>
          <a:xfrm>
            <a:off x="2130972" y="1692705"/>
            <a:ext cx="87892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i="1" dirty="0">
                <a:solidFill>
                  <a:srgbClr val="FF0000"/>
                </a:solidFill>
                <a:latin typeface="+mj-lt"/>
              </a:rPr>
              <a:t>test for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base</a:t>
            </a:r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case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  Compute a simple solution without using recursion.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1. </a:t>
            </a:r>
            <a:r>
              <a:rPr lang="zh-CN" altLang="en-US" i="1" dirty="0">
                <a:solidFill>
                  <a:srgbClr val="FF0000"/>
                </a:solidFill>
                <a:latin typeface="+mj-lt"/>
              </a:rPr>
              <a:t>Break the problem down into subproblems of the same form.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2. </a:t>
            </a:r>
            <a:r>
              <a:rPr lang="zh-CN" altLang="en-US" i="1" dirty="0">
                <a:solidFill>
                  <a:srgbClr val="FF0000"/>
                </a:solidFill>
                <a:latin typeface="+mj-lt"/>
              </a:rPr>
              <a:t>Solve each of the subproblems by calling this function recursively.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3. </a:t>
            </a:r>
            <a:r>
              <a:rPr lang="zh-CN" altLang="en-US" i="1" dirty="0">
                <a:solidFill>
                  <a:srgbClr val="FF0000"/>
                </a:solidFill>
                <a:latin typeface="+mj-lt"/>
              </a:rPr>
              <a:t>Reassemble the subproblem solutions into a solution for the whole.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4024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E514E3-4075-482B-AE54-6BA36A70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Factorial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CD97BE-06AF-4A07-A0DC-F2F9DC132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Given n, compute n!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Recursive function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A3BBAF-AB74-4281-BDA4-27F205F4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0FCAC7B-46A7-4C7E-9F12-768A646ED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0516" y="1773141"/>
            <a:ext cx="3371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n!=1*2*3*4*…*(n-1)*n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1CC26003-FFFD-42A0-AAEA-41483A67EA23}"/>
              </a:ext>
            </a:extLst>
          </p:cNvPr>
          <p:cNvSpPr>
            <a:spLocks/>
          </p:cNvSpPr>
          <p:nvPr/>
        </p:nvSpPr>
        <p:spPr bwMode="auto">
          <a:xfrm rot="16223808">
            <a:off x="3495129" y="1274666"/>
            <a:ext cx="114300" cy="1890713"/>
          </a:xfrm>
          <a:prstGeom prst="leftBrace">
            <a:avLst>
              <a:gd name="adj1" fmla="val 2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31E5285-E66B-4D9C-89BA-445905449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516" y="2281141"/>
            <a:ext cx="13716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(n-1)!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34CE73A7-3053-4BB6-BB42-C4743C70FAC4}"/>
                  </a:ext>
                </a:extLst>
              </p:cNvPr>
              <p:cNvSpPr txBox="1"/>
              <p:nvPr/>
            </p:nvSpPr>
            <p:spPr bwMode="auto">
              <a:xfrm>
                <a:off x="5878340" y="1759523"/>
                <a:ext cx="3928021" cy="88045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  <m:e/>
                                </m:mr>
                              </m:m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zh-CN" altLang="en-US" sz="2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𝑂𝑡h𝑒𝑟𝑤𝑖𝑠𝑒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Object 8">
                <a:extLst>
                  <a:ext uri="{FF2B5EF4-FFF2-40B4-BE49-F238E27FC236}">
                    <a16:creationId xmlns:a16="http://schemas.microsoft.com/office/drawing/2014/main" id="{34CE73A7-3053-4BB6-BB42-C4743C70F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78340" y="1759523"/>
                <a:ext cx="3928021" cy="880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9">
            <a:extLst>
              <a:ext uri="{FF2B5EF4-FFF2-40B4-BE49-F238E27FC236}">
                <a16:creationId xmlns:a16="http://schemas.microsoft.com/office/drawing/2014/main" id="{20575DF3-3110-4229-9B51-068E7B5D2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702" y="1026348"/>
            <a:ext cx="2202098" cy="917761"/>
          </a:xfrm>
          <a:prstGeom prst="wedgeEllipseCallout">
            <a:avLst>
              <a:gd name="adj1" fmla="val -60497"/>
              <a:gd name="adj2" fmla="val 51014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rIns="0"/>
          <a:lstStyle/>
          <a:p>
            <a:pPr algn="just" eaLnBrk="0" hangingPunct="0"/>
            <a:r>
              <a:rPr lang="en-US" altLang="zh-CN" sz="2000" b="1" dirty="0">
                <a:latin typeface="+mn-ea"/>
              </a:rPr>
              <a:t>Terminating Condition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37B9DE-8D03-424A-BC70-D06EDE63B43C}"/>
              </a:ext>
            </a:extLst>
          </p:cNvPr>
          <p:cNvSpPr txBox="1"/>
          <p:nvPr/>
        </p:nvSpPr>
        <p:spPr>
          <a:xfrm>
            <a:off x="2974427" y="3558619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Compute n!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factorial(</a:t>
            </a:r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if</a:t>
            </a:r>
            <a:r>
              <a:rPr lang="zh-CN" altLang="en-US" sz="2000" dirty="0">
                <a:latin typeface="Consolas" panose="020B0609020204030204" pitchFamily="49" charset="0"/>
              </a:rPr>
              <a:t> (n==0)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latin typeface="Consolas" panose="020B0609020204030204" pitchFamily="49" charset="0"/>
              </a:rPr>
              <a:t> 1;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latin typeface="Consolas" panose="020B0609020204030204" pitchFamily="49" charset="0"/>
              </a:rPr>
              <a:t> n * factorial(n-1);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875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 animBg="1" autoUpdateAnimBg="0"/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EEDE2-C8C1-4ADC-81FF-7B8B889E3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Tracing Recursion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2E8DD-AEE3-4EB7-9A4E-2846D18C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Recursion incurs nested call to </a:t>
            </a:r>
            <a:r>
              <a:rPr lang="en-US" altLang="zh-CN" dirty="0">
                <a:solidFill>
                  <a:srgbClr val="FF0000"/>
                </a:solidFill>
              </a:rPr>
              <a:t>the same function </a:t>
            </a:r>
            <a:r>
              <a:rPr lang="en-US" altLang="zh-CN" dirty="0"/>
              <a:t>with </a:t>
            </a:r>
            <a:r>
              <a:rPr lang="en-US" altLang="zh-CN" dirty="0">
                <a:solidFill>
                  <a:srgbClr val="FF0000"/>
                </a:solidFill>
              </a:rPr>
              <a:t>decreasing values</a:t>
            </a:r>
          </a:p>
          <a:p>
            <a:pPr lvl="1"/>
            <a:r>
              <a:rPr lang="en-US" altLang="zh-CN" dirty="0"/>
              <a:t>Calling the same function over and over until reaching the base case</a:t>
            </a:r>
          </a:p>
          <a:p>
            <a:pPr lvl="1"/>
            <a:r>
              <a:rPr lang="en-US" altLang="zh-CN" dirty="0"/>
              <a:t>Later calls operate on smaller arguments</a:t>
            </a:r>
          </a:p>
          <a:p>
            <a:r>
              <a:rPr lang="en-US" altLang="zh-CN" b="1" dirty="0"/>
              <a:t>Example: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A95F5A-2888-4E1B-A52E-8F93D2D9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ECF537-2BF0-4622-B1EB-594C2461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286" y="2297614"/>
            <a:ext cx="37063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latin typeface="Consolas" panose="020B0609020204030204" pitchFamily="49" charset="0"/>
                <a:ea typeface="楷体_GB2312" pitchFamily="49" charset="-122"/>
              </a:rPr>
              <a:t>factorial(4)</a:t>
            </a:r>
            <a:r>
              <a:rPr kumimoji="1" lang="en-US" altLang="zh-CN" sz="1100" dirty="0">
                <a:latin typeface="Consolas" panose="020B0609020204030204" pitchFamily="49" charset="0"/>
              </a:rPr>
              <a:t> </a:t>
            </a:r>
            <a:endParaRPr kumimoji="1" lang="en-US" altLang="zh-CN" sz="2400" dirty="0">
              <a:latin typeface="Consolas" panose="020B0609020204030204" pitchFamily="49" charset="0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93FBEE6E-64D6-461F-A112-55330F3B30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3750" y="3320504"/>
            <a:ext cx="6592045" cy="922741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DD1191D-7594-405C-99B4-9596A9DBF0B4}"/>
              </a:ext>
            </a:extLst>
          </p:cNvPr>
          <p:cNvSpPr txBox="1">
            <a:spLocks noChangeArrowheads="1"/>
          </p:cNvSpPr>
          <p:nvPr/>
        </p:nvSpPr>
        <p:spPr bwMode="auto">
          <a:xfrm rot="21136104">
            <a:off x="4442136" y="3302861"/>
            <a:ext cx="2030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Recursive Calls</a:t>
            </a:r>
            <a:endParaRPr kumimoji="1" lang="zh-CN" altLang="en-US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A691136A-6BA2-4470-B00C-2660AE3145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33748" y="4428425"/>
            <a:ext cx="6592046" cy="94558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930E6B30-5CFA-4F9C-A313-6AF3FED20F68}"/>
              </a:ext>
            </a:extLst>
          </p:cNvPr>
          <p:cNvSpPr/>
          <p:nvPr/>
        </p:nvSpPr>
        <p:spPr>
          <a:xfrm>
            <a:off x="8546216" y="3604504"/>
            <a:ext cx="279579" cy="4096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D32267A-A380-46EB-AE4E-E407B6D2A0B5}"/>
                  </a:ext>
                </a:extLst>
              </p:cNvPr>
              <p:cNvSpPr txBox="1"/>
              <p:nvPr/>
            </p:nvSpPr>
            <p:spPr>
              <a:xfrm>
                <a:off x="2094549" y="4320833"/>
                <a:ext cx="12195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D32267A-A380-46EB-AE4E-E407B6D2A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4549" y="4320833"/>
                <a:ext cx="1219525" cy="461665"/>
              </a:xfrm>
              <a:prstGeom prst="rect">
                <a:avLst/>
              </a:prstGeom>
              <a:blipFill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大括号 15">
            <a:extLst>
              <a:ext uri="{FF2B5EF4-FFF2-40B4-BE49-F238E27FC236}">
                <a16:creationId xmlns:a16="http://schemas.microsoft.com/office/drawing/2014/main" id="{17E07703-151C-4FE8-B7F8-E06FD3389F18}"/>
              </a:ext>
            </a:extLst>
          </p:cNvPr>
          <p:cNvSpPr/>
          <p:nvPr/>
        </p:nvSpPr>
        <p:spPr>
          <a:xfrm>
            <a:off x="7329768" y="3641577"/>
            <a:ext cx="211819" cy="762904"/>
          </a:xfrm>
          <a:prstGeom prst="leftBrace">
            <a:avLst>
              <a:gd name="adj1" fmla="val 4583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532E55-36EB-4C73-90D0-F5332F116D67}"/>
                  </a:ext>
                </a:extLst>
              </p:cNvPr>
              <p:cNvSpPr txBox="1"/>
              <p:nvPr/>
            </p:nvSpPr>
            <p:spPr>
              <a:xfrm>
                <a:off x="7435677" y="3575874"/>
                <a:ext cx="15603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532E55-36EB-4C73-90D0-F5332F116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677" y="3575874"/>
                <a:ext cx="1560329" cy="461665"/>
              </a:xfrm>
              <a:prstGeom prst="rect">
                <a:avLst/>
              </a:prstGeom>
              <a:blipFill>
                <a:blip r:embed="rId3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5C7ED0C-4A0B-4EE3-8322-FD0D8873187A}"/>
                  </a:ext>
                </a:extLst>
              </p:cNvPr>
              <p:cNvSpPr txBox="1"/>
              <p:nvPr/>
            </p:nvSpPr>
            <p:spPr>
              <a:xfrm>
                <a:off x="7439953" y="4020402"/>
                <a:ext cx="835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5C7ED0C-4A0B-4EE3-8322-FD0D88731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953" y="4020402"/>
                <a:ext cx="83532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1FF95BB-3D23-446A-9403-58A133402238}"/>
                  </a:ext>
                </a:extLst>
              </p:cNvPr>
              <p:cNvSpPr txBox="1"/>
              <p:nvPr/>
            </p:nvSpPr>
            <p:spPr>
              <a:xfrm>
                <a:off x="6079439" y="3750777"/>
                <a:ext cx="135623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1FF95BB-3D23-446A-9403-58A133402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9439" y="3750777"/>
                <a:ext cx="1356238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FE3F8F5-319C-4865-9DB8-F1B08EEC581E}"/>
                  </a:ext>
                </a:extLst>
              </p:cNvPr>
              <p:cNvSpPr txBox="1"/>
              <p:nvPr/>
            </p:nvSpPr>
            <p:spPr>
              <a:xfrm>
                <a:off x="6116384" y="4170522"/>
                <a:ext cx="835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∗2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5FE3F8F5-319C-4865-9DB8-F1B08EEC5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384" y="4170522"/>
                <a:ext cx="83532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左大括号 26">
            <a:extLst>
              <a:ext uri="{FF2B5EF4-FFF2-40B4-BE49-F238E27FC236}">
                <a16:creationId xmlns:a16="http://schemas.microsoft.com/office/drawing/2014/main" id="{F97E76DD-8873-4F7D-8D31-285092806533}"/>
              </a:ext>
            </a:extLst>
          </p:cNvPr>
          <p:cNvSpPr/>
          <p:nvPr/>
        </p:nvSpPr>
        <p:spPr>
          <a:xfrm>
            <a:off x="5969253" y="3830990"/>
            <a:ext cx="211819" cy="762904"/>
          </a:xfrm>
          <a:prstGeom prst="leftBrace">
            <a:avLst>
              <a:gd name="adj1" fmla="val 4583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575275F-DF25-4996-93F6-C40F24B691D1}"/>
                  </a:ext>
                </a:extLst>
              </p:cNvPr>
              <p:cNvSpPr txBox="1"/>
              <p:nvPr/>
            </p:nvSpPr>
            <p:spPr>
              <a:xfrm>
                <a:off x="4680591" y="3940460"/>
                <a:ext cx="135623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575275F-DF25-4996-93F6-C40F24B69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591" y="3940460"/>
                <a:ext cx="1356238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8C3EB13-E98E-424E-85D4-9AAB3E5BAFDA}"/>
                  </a:ext>
                </a:extLst>
              </p:cNvPr>
              <p:cNvSpPr txBox="1"/>
              <p:nvPr/>
            </p:nvSpPr>
            <p:spPr>
              <a:xfrm>
                <a:off x="3366269" y="4164122"/>
                <a:ext cx="135623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8C3EB13-E98E-424E-85D4-9AAB3E5BA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269" y="4164122"/>
                <a:ext cx="1356238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7A5F58C-0CD8-4638-8A54-488F87CAA2CC}"/>
                  </a:ext>
                </a:extLst>
              </p:cNvPr>
              <p:cNvSpPr txBox="1"/>
              <p:nvPr/>
            </p:nvSpPr>
            <p:spPr>
              <a:xfrm>
                <a:off x="4743812" y="4412999"/>
                <a:ext cx="835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∗3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7A5F58C-0CD8-4638-8A54-488F87CAA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812" y="4412999"/>
                <a:ext cx="83532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左大括号 30">
            <a:extLst>
              <a:ext uri="{FF2B5EF4-FFF2-40B4-BE49-F238E27FC236}">
                <a16:creationId xmlns:a16="http://schemas.microsoft.com/office/drawing/2014/main" id="{5D328EF1-A232-4031-887F-2FB98D26B158}"/>
              </a:ext>
            </a:extLst>
          </p:cNvPr>
          <p:cNvSpPr/>
          <p:nvPr/>
        </p:nvSpPr>
        <p:spPr>
          <a:xfrm>
            <a:off x="4608391" y="4053714"/>
            <a:ext cx="211819" cy="762904"/>
          </a:xfrm>
          <a:prstGeom prst="leftBrace">
            <a:avLst>
              <a:gd name="adj1" fmla="val 4583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B3682B-BF07-4E21-94D4-29D73F7E9B99}"/>
                  </a:ext>
                </a:extLst>
              </p:cNvPr>
              <p:cNvSpPr txBox="1"/>
              <p:nvPr/>
            </p:nvSpPr>
            <p:spPr>
              <a:xfrm>
                <a:off x="3365781" y="4551666"/>
                <a:ext cx="835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∗4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70B3682B-BF07-4E21-94D4-29D73F7E9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781" y="4551666"/>
                <a:ext cx="83532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大括号 32">
            <a:extLst>
              <a:ext uri="{FF2B5EF4-FFF2-40B4-BE49-F238E27FC236}">
                <a16:creationId xmlns:a16="http://schemas.microsoft.com/office/drawing/2014/main" id="{AB5D119A-A460-4D0E-8B65-5396F9C712D8}"/>
              </a:ext>
            </a:extLst>
          </p:cNvPr>
          <p:cNvSpPr/>
          <p:nvPr/>
        </p:nvSpPr>
        <p:spPr>
          <a:xfrm>
            <a:off x="3348642" y="4212442"/>
            <a:ext cx="211819" cy="762904"/>
          </a:xfrm>
          <a:prstGeom prst="leftBrace">
            <a:avLst>
              <a:gd name="adj1" fmla="val 4583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Text Box 6">
            <a:extLst>
              <a:ext uri="{FF2B5EF4-FFF2-40B4-BE49-F238E27FC236}">
                <a16:creationId xmlns:a16="http://schemas.microsoft.com/office/drawing/2014/main" id="{F22D1AE9-C85D-4853-A882-9918586431CE}"/>
              </a:ext>
            </a:extLst>
          </p:cNvPr>
          <p:cNvSpPr txBox="1">
            <a:spLocks noChangeArrowheads="1"/>
          </p:cNvSpPr>
          <p:nvPr/>
        </p:nvSpPr>
        <p:spPr bwMode="auto">
          <a:xfrm rot="21136104">
            <a:off x="4663360" y="5017801"/>
            <a:ext cx="23055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Return from Calls</a:t>
            </a:r>
            <a:endParaRPr kumimoji="1" lang="zh-CN" altLang="en-US" sz="2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4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utoUpdateAnimBg="0"/>
      <p:bldP spid="9" grpId="0" animBg="1"/>
      <p:bldP spid="11" grpId="0" animBg="1"/>
      <p:bldP spid="15" grpId="0"/>
      <p:bldP spid="16" grpId="0" animBg="1"/>
      <p:bldP spid="17" grpId="0"/>
      <p:bldP spid="18" grpId="0"/>
      <p:bldP spid="20" grpId="0"/>
      <p:bldP spid="26" grpId="0"/>
      <p:bldP spid="27" grpId="0" animBg="1"/>
      <p:bldP spid="28" grpId="0"/>
      <p:bldP spid="29" grpId="0"/>
      <p:bldP spid="30" grpId="0"/>
      <p:bldP spid="31" grpId="0" animBg="1"/>
      <p:bldP spid="32" grpId="0"/>
      <p:bldP spid="33" grpId="0" animBg="1"/>
      <p:bldP spid="34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5F812-A97C-4E90-9FC0-69F4B619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 Frames in Recursion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D715E5-5647-47A3-8E22-34CCCAF01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recursive computation</a:t>
            </a:r>
          </a:p>
          <a:p>
            <a:pPr lvl="1"/>
            <a:r>
              <a:rPr lang="en-US" altLang="zh-CN" dirty="0"/>
              <a:t>Stack frames are allocated as recursive calls happen</a:t>
            </a:r>
          </a:p>
          <a:p>
            <a:pPr lvl="1"/>
            <a:r>
              <a:rPr lang="en-US" altLang="zh-CN" dirty="0"/>
              <a:t>Stack frames stop to increase when base case is reached</a:t>
            </a:r>
          </a:p>
          <a:p>
            <a:pPr lvl="1"/>
            <a:r>
              <a:rPr lang="en-US" altLang="zh-CN" dirty="0"/>
              <a:t>Stack frames are destroyed as recursive calls return</a:t>
            </a:r>
          </a:p>
          <a:p>
            <a:r>
              <a:rPr lang="en-US" altLang="zh-CN" b="1" dirty="0"/>
              <a:t>Example: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>
              <a:spcBef>
                <a:spcPts val="1800"/>
              </a:spcBef>
            </a:pPr>
            <a:r>
              <a:rPr lang="en-US" altLang="zh-CN" b="1" dirty="0"/>
              <a:t>Note</a:t>
            </a:r>
            <a:r>
              <a:rPr lang="en-US" altLang="zh-CN" dirty="0"/>
              <a:t>: the number of stack frames is </a:t>
            </a:r>
            <a:r>
              <a:rPr lang="en-US" altLang="zh-CN" dirty="0">
                <a:solidFill>
                  <a:srgbClr val="FF0000"/>
                </a:solidFill>
              </a:rPr>
              <a:t>linear</a:t>
            </a:r>
            <a:r>
              <a:rPr lang="en-US" altLang="zh-CN" dirty="0"/>
              <a:t> to function calls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CA3E0E-EA50-4CF5-A312-39F32020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E40EE83-71CE-4AEB-8AB4-F132909C5253}"/>
              </a:ext>
            </a:extLst>
          </p:cNvPr>
          <p:cNvGrpSpPr/>
          <p:nvPr/>
        </p:nvGrpSpPr>
        <p:grpSpPr>
          <a:xfrm>
            <a:off x="2041427" y="2945056"/>
            <a:ext cx="6901457" cy="2163828"/>
            <a:chOff x="2029235" y="2701216"/>
            <a:chExt cx="6901457" cy="2163828"/>
          </a:xfrm>
        </p:grpSpPr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D0E2A1F3-B7E8-4C07-8F7F-EBFEACAD42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8436" y="2811543"/>
              <a:ext cx="6592045" cy="922741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7ED91196-8F59-496C-9FBA-B42656A9E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136104">
              <a:off x="4371497" y="2701216"/>
              <a:ext cx="361275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Allocation of stack frames</a:t>
              </a:r>
              <a:endParaRPr kumimoji="1"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5079B00C-4B2D-4EAC-8339-1C471D131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8434" y="3919464"/>
              <a:ext cx="6592046" cy="945580"/>
            </a:xfrm>
            <a:prstGeom prst="line">
              <a:avLst/>
            </a:prstGeom>
            <a:noFill/>
            <a:ln w="5715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CFDDDF89-1925-4FCE-8C6D-EE26ABEA325F}"/>
                </a:ext>
              </a:extLst>
            </p:cNvPr>
            <p:cNvSpPr/>
            <p:nvPr/>
          </p:nvSpPr>
          <p:spPr>
            <a:xfrm>
              <a:off x="8480902" y="3095543"/>
              <a:ext cx="279579" cy="40960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06CD5C7-F7D5-46D2-97E4-0E2AB760C5E3}"/>
                    </a:ext>
                  </a:extLst>
                </p:cNvPr>
                <p:cNvSpPr txBox="1"/>
                <p:nvPr/>
              </p:nvSpPr>
              <p:spPr>
                <a:xfrm>
                  <a:off x="2029235" y="3811872"/>
                  <a:ext cx="121952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06CD5C7-F7D5-46D2-97E4-0E2AB760C5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235" y="3811872"/>
                  <a:ext cx="121952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左大括号 10">
              <a:extLst>
                <a:ext uri="{FF2B5EF4-FFF2-40B4-BE49-F238E27FC236}">
                  <a16:creationId xmlns:a16="http://schemas.microsoft.com/office/drawing/2014/main" id="{33B3F750-4E14-4935-8213-38F59A77BAEE}"/>
                </a:ext>
              </a:extLst>
            </p:cNvPr>
            <p:cNvSpPr/>
            <p:nvPr/>
          </p:nvSpPr>
          <p:spPr>
            <a:xfrm>
              <a:off x="7264454" y="3132616"/>
              <a:ext cx="211819" cy="762904"/>
            </a:xfrm>
            <a:prstGeom prst="leftBrace">
              <a:avLst>
                <a:gd name="adj1" fmla="val 45833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F1CE256-FCCE-43AF-B72D-C8BCE8BFC9BE}"/>
                    </a:ext>
                  </a:extLst>
                </p:cNvPr>
                <p:cNvSpPr txBox="1"/>
                <p:nvPr/>
              </p:nvSpPr>
              <p:spPr>
                <a:xfrm>
                  <a:off x="7370363" y="3066913"/>
                  <a:ext cx="156032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F1CE256-FCCE-43AF-B72D-C8BCE8BFC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0363" y="3066913"/>
                  <a:ext cx="156032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7BEB653-3E0E-4640-A1AA-10E73551D843}"/>
                    </a:ext>
                  </a:extLst>
                </p:cNvPr>
                <p:cNvSpPr txBox="1"/>
                <p:nvPr/>
              </p:nvSpPr>
              <p:spPr>
                <a:xfrm>
                  <a:off x="7374639" y="3511441"/>
                  <a:ext cx="83532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∗1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7BEB653-3E0E-4640-A1AA-10E73551D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4639" y="3511441"/>
                  <a:ext cx="835324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5E0B258-CC6A-4D62-90E3-9B26F35B18FD}"/>
                    </a:ext>
                  </a:extLst>
                </p:cNvPr>
                <p:cNvSpPr txBox="1"/>
                <p:nvPr/>
              </p:nvSpPr>
              <p:spPr>
                <a:xfrm>
                  <a:off x="6014125" y="3241816"/>
                  <a:ext cx="135623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5E0B258-CC6A-4D62-90E3-9B26F35B1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125" y="3241816"/>
                  <a:ext cx="1356238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21D61CA-5518-4AAD-B966-F9B73E182983}"/>
                    </a:ext>
                  </a:extLst>
                </p:cNvPr>
                <p:cNvSpPr txBox="1"/>
                <p:nvPr/>
              </p:nvSpPr>
              <p:spPr>
                <a:xfrm>
                  <a:off x="6051070" y="3661561"/>
                  <a:ext cx="83532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∗2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21D61CA-5518-4AAD-B966-F9B73E1829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1070" y="3661561"/>
                  <a:ext cx="835324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左大括号 15">
              <a:extLst>
                <a:ext uri="{FF2B5EF4-FFF2-40B4-BE49-F238E27FC236}">
                  <a16:creationId xmlns:a16="http://schemas.microsoft.com/office/drawing/2014/main" id="{FBEE4B98-FFC0-4ADA-B1E9-1103E47D315F}"/>
                </a:ext>
              </a:extLst>
            </p:cNvPr>
            <p:cNvSpPr/>
            <p:nvPr/>
          </p:nvSpPr>
          <p:spPr>
            <a:xfrm>
              <a:off x="5903939" y="3322029"/>
              <a:ext cx="211819" cy="762904"/>
            </a:xfrm>
            <a:prstGeom prst="leftBrace">
              <a:avLst>
                <a:gd name="adj1" fmla="val 45833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39F0540F-CFB1-4D35-958E-BE445664C717}"/>
                    </a:ext>
                  </a:extLst>
                </p:cNvPr>
                <p:cNvSpPr txBox="1"/>
                <p:nvPr/>
              </p:nvSpPr>
              <p:spPr>
                <a:xfrm>
                  <a:off x="4615277" y="3431499"/>
                  <a:ext cx="135623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39F0540F-CFB1-4D35-958E-BE445664C7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5277" y="3431499"/>
                  <a:ext cx="1356238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B67BB81-1035-4A0B-A010-EC8C0AE5D0D0}"/>
                    </a:ext>
                  </a:extLst>
                </p:cNvPr>
                <p:cNvSpPr txBox="1"/>
                <p:nvPr/>
              </p:nvSpPr>
              <p:spPr>
                <a:xfrm>
                  <a:off x="3300955" y="3655161"/>
                  <a:ext cx="135623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3B67BB81-1035-4A0B-A010-EC8C0AE5D0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955" y="3655161"/>
                  <a:ext cx="1356238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B03586D-737D-4F2D-A4EA-E039F1E23A0A}"/>
                    </a:ext>
                  </a:extLst>
                </p:cNvPr>
                <p:cNvSpPr txBox="1"/>
                <p:nvPr/>
              </p:nvSpPr>
              <p:spPr>
                <a:xfrm>
                  <a:off x="4678498" y="3904038"/>
                  <a:ext cx="83532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∗3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FB03586D-737D-4F2D-A4EA-E039F1E23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8498" y="3904038"/>
                  <a:ext cx="835324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8240CC11-1116-4108-B63F-740A4B0FDCE3}"/>
                </a:ext>
              </a:extLst>
            </p:cNvPr>
            <p:cNvSpPr/>
            <p:nvPr/>
          </p:nvSpPr>
          <p:spPr>
            <a:xfrm>
              <a:off x="4543077" y="3544753"/>
              <a:ext cx="211819" cy="762904"/>
            </a:xfrm>
            <a:prstGeom prst="leftBrace">
              <a:avLst>
                <a:gd name="adj1" fmla="val 45833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8764E53-EC5D-41E1-BFFF-F212450861EE}"/>
                    </a:ext>
                  </a:extLst>
                </p:cNvPr>
                <p:cNvSpPr txBox="1"/>
                <p:nvPr/>
              </p:nvSpPr>
              <p:spPr>
                <a:xfrm>
                  <a:off x="3300467" y="4042705"/>
                  <a:ext cx="835324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∗4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F8764E53-EC5D-41E1-BFFF-F21245086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0467" y="4042705"/>
                  <a:ext cx="835324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左大括号 21">
              <a:extLst>
                <a:ext uri="{FF2B5EF4-FFF2-40B4-BE49-F238E27FC236}">
                  <a16:creationId xmlns:a16="http://schemas.microsoft.com/office/drawing/2014/main" id="{8DC1327D-ED39-426D-85EF-2C865A379516}"/>
                </a:ext>
              </a:extLst>
            </p:cNvPr>
            <p:cNvSpPr/>
            <p:nvPr/>
          </p:nvSpPr>
          <p:spPr>
            <a:xfrm>
              <a:off x="3283328" y="3703481"/>
              <a:ext cx="211819" cy="762904"/>
            </a:xfrm>
            <a:prstGeom prst="leftBrace">
              <a:avLst>
                <a:gd name="adj1" fmla="val 45833"/>
                <a:gd name="adj2" fmla="val 50000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Text Box 6">
              <a:extLst>
                <a:ext uri="{FF2B5EF4-FFF2-40B4-BE49-F238E27FC236}">
                  <a16:creationId xmlns:a16="http://schemas.microsoft.com/office/drawing/2014/main" id="{C24A9A79-B8A7-4889-86DF-3BF261CF2A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136104">
              <a:off x="4590493" y="4353277"/>
              <a:ext cx="365015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dirty="0"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rPr>
                <a:t>Destruction of stack frames</a:t>
              </a:r>
              <a:endParaRPr kumimoji="1" lang="zh-CN" altLang="en-US" sz="20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169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D5C52-CB9D-DC65-56D5-E2AB907D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C265D-F2CF-BC13-B357-8FCBA1A7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 is a recursive solution to the Leibniz series?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FFFFDF-A3C0-4459-7FF8-6F8B6D3D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3A58BF-DB1C-1760-B56C-45D05FB37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45" y="2828680"/>
            <a:ext cx="69246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1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E7079-CC2C-4E7E-A4DB-40A7EF51A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Model</a:t>
            </a:r>
            <a:endParaRPr lang="zh-CN" altLang="en-US" dirty="0"/>
          </a:p>
        </p:txBody>
      </p:sp>
      <p:sp>
        <p:nvSpPr>
          <p:cNvPr id="22" name="内容占位符 21">
            <a:extLst>
              <a:ext uri="{FF2B5EF4-FFF2-40B4-BE49-F238E27FC236}">
                <a16:creationId xmlns:a16="http://schemas.microsoft.com/office/drawing/2014/main" id="{4159489E-647B-4A09-B872-0AF9489C1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Execute the code inside the main function until it returns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However, programming with a </a:t>
            </a:r>
            <a:r>
              <a:rPr lang="en-US" altLang="zh-CN" dirty="0">
                <a:solidFill>
                  <a:srgbClr val="FF0000"/>
                </a:solidFill>
              </a:rPr>
              <a:t>monolithic</a:t>
            </a:r>
            <a:r>
              <a:rPr lang="en-US" altLang="zh-CN" dirty="0"/>
              <a:t> piece of code is </a:t>
            </a:r>
            <a:r>
              <a:rPr lang="en-US" altLang="zh-CN" dirty="0">
                <a:solidFill>
                  <a:srgbClr val="FF0000"/>
                </a:solidFill>
              </a:rPr>
              <a:t>not scalable</a:t>
            </a:r>
            <a:r>
              <a:rPr lang="en-US" altLang="zh-CN" dirty="0"/>
              <a:t>.</a:t>
            </a:r>
          </a:p>
          <a:p>
            <a:r>
              <a:rPr lang="en-US" altLang="zh-CN" b="1" dirty="0"/>
              <a:t>Question</a:t>
            </a:r>
            <a:r>
              <a:rPr lang="en-US" altLang="zh-CN" dirty="0"/>
              <a:t>: How to divide the program into smaller components with well-defined roles?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9FA318-6BD9-4D76-9060-29ECC18D6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58302-1834-48BF-8D13-5D390AC574F2}"/>
              </a:ext>
            </a:extLst>
          </p:cNvPr>
          <p:cNvSpPr/>
          <p:nvPr/>
        </p:nvSpPr>
        <p:spPr>
          <a:xfrm>
            <a:off x="3157567" y="2694748"/>
            <a:ext cx="2868168" cy="17328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2FC8A8-A935-4EE0-986A-B5F3B209F14A}"/>
              </a:ext>
            </a:extLst>
          </p:cNvPr>
          <p:cNvSpPr txBox="1"/>
          <p:nvPr/>
        </p:nvSpPr>
        <p:spPr>
          <a:xfrm>
            <a:off x="3268819" y="2816713"/>
            <a:ext cx="2645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1: statement;</a:t>
            </a:r>
            <a:endParaRPr lang="en-US" altLang="zh-CN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2: statement;</a:t>
            </a:r>
            <a:endParaRPr lang="en-US" altLang="zh-CN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3: statement;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n: return 0;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9271D5-6FCE-441B-A2BC-0C45B529FD7D}"/>
              </a:ext>
            </a:extLst>
          </p:cNvPr>
          <p:cNvSpPr txBox="1"/>
          <p:nvPr/>
        </p:nvSpPr>
        <p:spPr>
          <a:xfrm>
            <a:off x="3465095" y="2233656"/>
            <a:ext cx="2449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main function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4E39610-885D-4810-9E89-F6AAB6025F8B}"/>
              </a:ext>
            </a:extLst>
          </p:cNvPr>
          <p:cNvGrpSpPr/>
          <p:nvPr/>
        </p:nvGrpSpPr>
        <p:grpSpPr>
          <a:xfrm>
            <a:off x="1920079" y="2779270"/>
            <a:ext cx="1155192" cy="400110"/>
            <a:chOff x="2822448" y="3339786"/>
            <a:chExt cx="1155192" cy="400110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FC005DA-230C-4DA6-A2E0-FCEB3E44AABE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62C98E4-F5DC-48EA-8DC4-F27391F0B3CF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箭头: 右 16">
            <a:extLst>
              <a:ext uri="{FF2B5EF4-FFF2-40B4-BE49-F238E27FC236}">
                <a16:creationId xmlns:a16="http://schemas.microsoft.com/office/drawing/2014/main" id="{6A6845BB-1696-4C1A-AA18-8ABD694A2082}"/>
              </a:ext>
            </a:extLst>
          </p:cNvPr>
          <p:cNvSpPr/>
          <p:nvPr/>
        </p:nvSpPr>
        <p:spPr>
          <a:xfrm>
            <a:off x="6308056" y="3459034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577FE38-D762-4E22-8812-B9141D33896F}"/>
              </a:ext>
            </a:extLst>
          </p:cNvPr>
          <p:cNvSpPr txBox="1"/>
          <p:nvPr/>
        </p:nvSpPr>
        <p:spPr>
          <a:xfrm>
            <a:off x="6096000" y="3079521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Manipulates</a:t>
            </a:r>
            <a:endParaRPr lang="zh-CN" altLang="en-US" sz="24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9705DD6-FADC-4C2E-8DB9-6EDB6881B381}"/>
              </a:ext>
            </a:extLst>
          </p:cNvPr>
          <p:cNvSpPr/>
          <p:nvPr/>
        </p:nvSpPr>
        <p:spPr>
          <a:xfrm>
            <a:off x="7720423" y="3099828"/>
            <a:ext cx="1284732" cy="12042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F55C9B9-0E10-4921-B3E2-91CD231A022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8362789" y="2633766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9554EE3-9DE1-4E39-B9E6-E03353527FED}"/>
              </a:ext>
            </a:extLst>
          </p:cNvPr>
          <p:cNvSpPr/>
          <p:nvPr/>
        </p:nvSpPr>
        <p:spPr>
          <a:xfrm>
            <a:off x="7626318" y="2016769"/>
            <a:ext cx="158610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Input/Output Events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4BEE2-E85F-4EA7-B787-282AC8E5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Fibonacci Numbers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DADF9-ABDE-49F4-912D-762194C0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sequence of numbers: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More than one recursive calls in the body of the function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fib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F84C93-4CF9-4893-921B-EC39F5DD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66">
                <a:extLst>
                  <a:ext uri="{FF2B5EF4-FFF2-40B4-BE49-F238E27FC236}">
                    <a16:creationId xmlns:a16="http://schemas.microsoft.com/office/drawing/2014/main" id="{E31EE03E-5A50-40AD-91A2-5535D2AF560A}"/>
                  </a:ext>
                </a:extLst>
              </p:cNvPr>
              <p:cNvSpPr txBox="1"/>
              <p:nvPr/>
            </p:nvSpPr>
            <p:spPr bwMode="auto">
              <a:xfrm>
                <a:off x="7405920" y="1727606"/>
                <a:ext cx="5471251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&amp;0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&amp;1</m:t>
                              </m:r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  <m:e/>
                                  <m:e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</m:m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Object 66">
                <a:extLst>
                  <a:ext uri="{FF2B5EF4-FFF2-40B4-BE49-F238E27FC236}">
                    <a16:creationId xmlns:a16="http://schemas.microsoft.com/office/drawing/2014/main" id="{E31EE03E-5A50-40AD-91A2-5535D2AF5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05920" y="1727606"/>
                <a:ext cx="5471251" cy="1223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3">
            <a:extLst>
              <a:ext uri="{FF2B5EF4-FFF2-40B4-BE49-F238E27FC236}">
                <a16:creationId xmlns:a16="http://schemas.microsoft.com/office/drawing/2014/main" id="{6E6B37BF-27AD-4465-81D7-EC575A239376}"/>
              </a:ext>
            </a:extLst>
          </p:cNvPr>
          <p:cNvGrpSpPr>
            <a:grpSpLocks/>
          </p:cNvGrpSpPr>
          <p:nvPr/>
        </p:nvGrpSpPr>
        <p:grpSpPr bwMode="auto">
          <a:xfrm>
            <a:off x="1958597" y="1721192"/>
            <a:ext cx="750888" cy="1082040"/>
            <a:chOff x="-3" y="-3"/>
            <a:chExt cx="473" cy="812"/>
          </a:xfrm>
        </p:grpSpPr>
        <p:grpSp>
          <p:nvGrpSpPr>
            <p:cNvPr id="74" name="Group 4">
              <a:extLst>
                <a:ext uri="{FF2B5EF4-FFF2-40B4-BE49-F238E27FC236}">
                  <a16:creationId xmlns:a16="http://schemas.microsoft.com/office/drawing/2014/main" id="{1AF56CA3-4D46-47E2-8185-C9C5821CB5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7" cy="806"/>
              <a:chOff x="0" y="0"/>
              <a:chExt cx="467" cy="806"/>
            </a:xfrm>
          </p:grpSpPr>
          <p:grpSp>
            <p:nvGrpSpPr>
              <p:cNvPr id="76" name="Group 5">
                <a:extLst>
                  <a:ext uri="{FF2B5EF4-FFF2-40B4-BE49-F238E27FC236}">
                    <a16:creationId xmlns:a16="http://schemas.microsoft.com/office/drawing/2014/main" id="{284DC18A-5052-49EF-B646-EF09F1B19C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67" cy="403"/>
                <a:chOff x="0" y="0"/>
                <a:chExt cx="467" cy="403"/>
              </a:xfrm>
            </p:grpSpPr>
            <p:sp>
              <p:nvSpPr>
                <p:cNvPr id="80" name="Rectangle 6">
                  <a:extLst>
                    <a:ext uri="{FF2B5EF4-FFF2-40B4-BE49-F238E27FC236}">
                      <a16:creationId xmlns:a16="http://schemas.microsoft.com/office/drawing/2014/main" id="{3C713F61-F210-42A9-8BD0-21A8D7B47F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0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" name="Rectangle 7">
                  <a:extLst>
                    <a:ext uri="{FF2B5EF4-FFF2-40B4-BE49-F238E27FC236}">
                      <a16:creationId xmlns:a16="http://schemas.microsoft.com/office/drawing/2014/main" id="{98C843F4-4B6D-4A57-84FE-F8F225F982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7" name="Group 8">
                <a:extLst>
                  <a:ext uri="{FF2B5EF4-FFF2-40B4-BE49-F238E27FC236}">
                    <a16:creationId xmlns:a16="http://schemas.microsoft.com/office/drawing/2014/main" id="{01058CED-082E-483E-BF13-5452147043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67" cy="403"/>
                <a:chOff x="0" y="403"/>
                <a:chExt cx="467" cy="403"/>
              </a:xfrm>
            </p:grpSpPr>
            <p:sp>
              <p:nvSpPr>
                <p:cNvPr id="78" name="Rectangle 9">
                  <a:extLst>
                    <a:ext uri="{FF2B5EF4-FFF2-40B4-BE49-F238E27FC236}">
                      <a16:creationId xmlns:a16="http://schemas.microsoft.com/office/drawing/2014/main" id="{F7FE2AA8-8D15-40E3-A5C2-DBA474A889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0</a:t>
                  </a:r>
                </a:p>
                <a:p>
                  <a:pPr algn="ctr" eaLnBrk="0" hangingPunct="0"/>
                  <a:endParaRPr kumimoji="1" lang="en-US" altLang="zh-CN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" name="Rectangle 10">
                  <a:extLst>
                    <a:ext uri="{FF2B5EF4-FFF2-40B4-BE49-F238E27FC236}">
                      <a16:creationId xmlns:a16="http://schemas.microsoft.com/office/drawing/2014/main" id="{BD9E8FED-3E49-4BCA-8A03-4D01D2B3D5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5" name="Rectangle 11">
              <a:extLst>
                <a:ext uri="{FF2B5EF4-FFF2-40B4-BE49-F238E27FC236}">
                  <a16:creationId xmlns:a16="http://schemas.microsoft.com/office/drawing/2014/main" id="{701C0B4D-3F7C-4E5F-8389-09AEC08CF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73" cy="8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" name="Group 12">
            <a:extLst>
              <a:ext uri="{FF2B5EF4-FFF2-40B4-BE49-F238E27FC236}">
                <a16:creationId xmlns:a16="http://schemas.microsoft.com/office/drawing/2014/main" id="{10FA761D-50CE-4C94-80B3-A06270CF495F}"/>
              </a:ext>
            </a:extLst>
          </p:cNvPr>
          <p:cNvGrpSpPr>
            <a:grpSpLocks/>
          </p:cNvGrpSpPr>
          <p:nvPr/>
        </p:nvGrpSpPr>
        <p:grpSpPr bwMode="auto">
          <a:xfrm>
            <a:off x="2720597" y="1721192"/>
            <a:ext cx="750888" cy="1082040"/>
            <a:chOff x="-3" y="-3"/>
            <a:chExt cx="473" cy="812"/>
          </a:xfrm>
        </p:grpSpPr>
        <p:grpSp>
          <p:nvGrpSpPr>
            <p:cNvPr id="83" name="Group 13">
              <a:extLst>
                <a:ext uri="{FF2B5EF4-FFF2-40B4-BE49-F238E27FC236}">
                  <a16:creationId xmlns:a16="http://schemas.microsoft.com/office/drawing/2014/main" id="{D8F17D5D-29E2-4F6B-9F1D-4914AA92A2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7" cy="806"/>
              <a:chOff x="0" y="0"/>
              <a:chExt cx="467" cy="806"/>
            </a:xfrm>
          </p:grpSpPr>
          <p:grpSp>
            <p:nvGrpSpPr>
              <p:cNvPr id="85" name="Group 14">
                <a:extLst>
                  <a:ext uri="{FF2B5EF4-FFF2-40B4-BE49-F238E27FC236}">
                    <a16:creationId xmlns:a16="http://schemas.microsoft.com/office/drawing/2014/main" id="{17754F2C-02BE-4C98-82B3-A7FEE998EB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67" cy="403"/>
                <a:chOff x="0" y="0"/>
                <a:chExt cx="467" cy="403"/>
              </a:xfrm>
            </p:grpSpPr>
            <p:sp>
              <p:nvSpPr>
                <p:cNvPr id="89" name="Rectangle 15">
                  <a:extLst>
                    <a:ext uri="{FF2B5EF4-FFF2-40B4-BE49-F238E27FC236}">
                      <a16:creationId xmlns:a16="http://schemas.microsoft.com/office/drawing/2014/main" id="{B9B4A25A-846D-479B-A603-CEC6890D09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" name="Rectangle 16">
                  <a:extLst>
                    <a:ext uri="{FF2B5EF4-FFF2-40B4-BE49-F238E27FC236}">
                      <a16:creationId xmlns:a16="http://schemas.microsoft.com/office/drawing/2014/main" id="{77C7E541-7DD2-4C7E-A07F-B57681A2B6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6" name="Group 17">
                <a:extLst>
                  <a:ext uri="{FF2B5EF4-FFF2-40B4-BE49-F238E27FC236}">
                    <a16:creationId xmlns:a16="http://schemas.microsoft.com/office/drawing/2014/main" id="{637D8E89-4428-4D5D-B969-4DE35E96E7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67" cy="403"/>
                <a:chOff x="0" y="403"/>
                <a:chExt cx="467" cy="403"/>
              </a:xfrm>
            </p:grpSpPr>
            <p:sp>
              <p:nvSpPr>
                <p:cNvPr id="87" name="Rectangle 18">
                  <a:extLst>
                    <a:ext uri="{FF2B5EF4-FFF2-40B4-BE49-F238E27FC236}">
                      <a16:creationId xmlns:a16="http://schemas.microsoft.com/office/drawing/2014/main" id="{5C2CA21C-559E-4C02-94C1-29E898DBDC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8" name="Rectangle 19">
                  <a:extLst>
                    <a:ext uri="{FF2B5EF4-FFF2-40B4-BE49-F238E27FC236}">
                      <a16:creationId xmlns:a16="http://schemas.microsoft.com/office/drawing/2014/main" id="{7439F696-352A-4B3D-A51C-8FE6E8A512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4" name="Rectangle 20">
              <a:extLst>
                <a:ext uri="{FF2B5EF4-FFF2-40B4-BE49-F238E27FC236}">
                  <a16:creationId xmlns:a16="http://schemas.microsoft.com/office/drawing/2014/main" id="{39DD4412-9BDF-4C9C-AB9D-484FA62D2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73" cy="8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1" name="Group 21">
            <a:extLst>
              <a:ext uri="{FF2B5EF4-FFF2-40B4-BE49-F238E27FC236}">
                <a16:creationId xmlns:a16="http://schemas.microsoft.com/office/drawing/2014/main" id="{68AD7C2D-83EE-452D-B6DC-0212BE7119B4}"/>
              </a:ext>
            </a:extLst>
          </p:cNvPr>
          <p:cNvGrpSpPr>
            <a:grpSpLocks/>
          </p:cNvGrpSpPr>
          <p:nvPr/>
        </p:nvGrpSpPr>
        <p:grpSpPr bwMode="auto">
          <a:xfrm>
            <a:off x="3482597" y="1721192"/>
            <a:ext cx="750888" cy="1082040"/>
            <a:chOff x="-3" y="-3"/>
            <a:chExt cx="473" cy="812"/>
          </a:xfrm>
        </p:grpSpPr>
        <p:grpSp>
          <p:nvGrpSpPr>
            <p:cNvPr id="92" name="Group 22">
              <a:extLst>
                <a:ext uri="{FF2B5EF4-FFF2-40B4-BE49-F238E27FC236}">
                  <a16:creationId xmlns:a16="http://schemas.microsoft.com/office/drawing/2014/main" id="{AAEA4B4A-8CF6-4E04-A22F-23CA7A2EB5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7" cy="806"/>
              <a:chOff x="0" y="0"/>
              <a:chExt cx="467" cy="806"/>
            </a:xfrm>
          </p:grpSpPr>
          <p:grpSp>
            <p:nvGrpSpPr>
              <p:cNvPr id="94" name="Group 23">
                <a:extLst>
                  <a:ext uri="{FF2B5EF4-FFF2-40B4-BE49-F238E27FC236}">
                    <a16:creationId xmlns:a16="http://schemas.microsoft.com/office/drawing/2014/main" id="{029E1FF0-8326-42DC-9F13-A8BAC452D1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67" cy="403"/>
                <a:chOff x="0" y="0"/>
                <a:chExt cx="467" cy="403"/>
              </a:xfrm>
            </p:grpSpPr>
            <p:sp>
              <p:nvSpPr>
                <p:cNvPr id="98" name="Rectangle 24">
                  <a:extLst>
                    <a:ext uri="{FF2B5EF4-FFF2-40B4-BE49-F238E27FC236}">
                      <a16:creationId xmlns:a16="http://schemas.microsoft.com/office/drawing/2014/main" id="{987F879B-AEE9-41EC-93CF-5C148BFDA5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2</a:t>
                  </a:r>
                </a:p>
                <a:p>
                  <a:pPr algn="ctr" eaLnBrk="0" hangingPunct="0"/>
                  <a:endParaRPr kumimoji="1" lang="en-US" altLang="zh-CN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9" name="Rectangle 25">
                  <a:extLst>
                    <a:ext uri="{FF2B5EF4-FFF2-40B4-BE49-F238E27FC236}">
                      <a16:creationId xmlns:a16="http://schemas.microsoft.com/office/drawing/2014/main" id="{7D05A644-7292-4AD1-9CB8-2CF2EADA48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5" name="Group 26">
                <a:extLst>
                  <a:ext uri="{FF2B5EF4-FFF2-40B4-BE49-F238E27FC236}">
                    <a16:creationId xmlns:a16="http://schemas.microsoft.com/office/drawing/2014/main" id="{49515053-0DA9-4134-8065-94CE85FE1A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67" cy="403"/>
                <a:chOff x="0" y="403"/>
                <a:chExt cx="467" cy="403"/>
              </a:xfrm>
            </p:grpSpPr>
            <p:sp>
              <p:nvSpPr>
                <p:cNvPr id="96" name="Rectangle 27">
                  <a:extLst>
                    <a:ext uri="{FF2B5EF4-FFF2-40B4-BE49-F238E27FC236}">
                      <a16:creationId xmlns:a16="http://schemas.microsoft.com/office/drawing/2014/main" id="{3431C791-4A99-41E4-A219-896C8729B7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</a:p>
                <a:p>
                  <a:pPr algn="ctr" eaLnBrk="0" hangingPunct="0"/>
                  <a:endParaRPr kumimoji="1" lang="en-US" altLang="zh-CN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7" name="Rectangle 28">
                  <a:extLst>
                    <a:ext uri="{FF2B5EF4-FFF2-40B4-BE49-F238E27FC236}">
                      <a16:creationId xmlns:a16="http://schemas.microsoft.com/office/drawing/2014/main" id="{DEBDE89B-D35B-4091-AEA6-F4E8CDF9A8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3" name="Rectangle 29">
              <a:extLst>
                <a:ext uri="{FF2B5EF4-FFF2-40B4-BE49-F238E27FC236}">
                  <a16:creationId xmlns:a16="http://schemas.microsoft.com/office/drawing/2014/main" id="{DEAD1F71-5DD2-493F-BA2A-C71982743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73" cy="8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0" name="Group 30">
            <a:extLst>
              <a:ext uri="{FF2B5EF4-FFF2-40B4-BE49-F238E27FC236}">
                <a16:creationId xmlns:a16="http://schemas.microsoft.com/office/drawing/2014/main" id="{9A5FC9DA-D6A8-4DA2-8F68-E055273F95C6}"/>
              </a:ext>
            </a:extLst>
          </p:cNvPr>
          <p:cNvGrpSpPr>
            <a:grpSpLocks/>
          </p:cNvGrpSpPr>
          <p:nvPr/>
        </p:nvGrpSpPr>
        <p:grpSpPr bwMode="auto">
          <a:xfrm>
            <a:off x="4244597" y="1721192"/>
            <a:ext cx="750888" cy="1082040"/>
            <a:chOff x="-3" y="-3"/>
            <a:chExt cx="473" cy="812"/>
          </a:xfrm>
        </p:grpSpPr>
        <p:grpSp>
          <p:nvGrpSpPr>
            <p:cNvPr id="101" name="Group 31">
              <a:extLst>
                <a:ext uri="{FF2B5EF4-FFF2-40B4-BE49-F238E27FC236}">
                  <a16:creationId xmlns:a16="http://schemas.microsoft.com/office/drawing/2014/main" id="{57DAB963-2AF7-459A-BD9C-0AC680138A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7" cy="806"/>
              <a:chOff x="0" y="0"/>
              <a:chExt cx="467" cy="806"/>
            </a:xfrm>
          </p:grpSpPr>
          <p:grpSp>
            <p:nvGrpSpPr>
              <p:cNvPr id="103" name="Group 32">
                <a:extLst>
                  <a:ext uri="{FF2B5EF4-FFF2-40B4-BE49-F238E27FC236}">
                    <a16:creationId xmlns:a16="http://schemas.microsoft.com/office/drawing/2014/main" id="{DD995022-46D2-4E0E-A1E6-01D0B9633C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67" cy="403"/>
                <a:chOff x="0" y="0"/>
                <a:chExt cx="467" cy="403"/>
              </a:xfrm>
            </p:grpSpPr>
            <p:sp>
              <p:nvSpPr>
                <p:cNvPr id="107" name="Rectangle 33">
                  <a:extLst>
                    <a:ext uri="{FF2B5EF4-FFF2-40B4-BE49-F238E27FC236}">
                      <a16:creationId xmlns:a16="http://schemas.microsoft.com/office/drawing/2014/main" id="{3F4D153E-B8A3-4249-A6B3-88FFEFCFE9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3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" name="Rectangle 34">
                  <a:extLst>
                    <a:ext uri="{FF2B5EF4-FFF2-40B4-BE49-F238E27FC236}">
                      <a16:creationId xmlns:a16="http://schemas.microsoft.com/office/drawing/2014/main" id="{16ABDB82-3417-46A7-8B75-D84D1CA08A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" name="Group 35">
                <a:extLst>
                  <a:ext uri="{FF2B5EF4-FFF2-40B4-BE49-F238E27FC236}">
                    <a16:creationId xmlns:a16="http://schemas.microsoft.com/office/drawing/2014/main" id="{95B53705-794B-4BF9-956F-3304782CAF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67" cy="403"/>
                <a:chOff x="0" y="403"/>
                <a:chExt cx="467" cy="403"/>
              </a:xfrm>
            </p:grpSpPr>
            <p:sp>
              <p:nvSpPr>
                <p:cNvPr id="105" name="Rectangle 36">
                  <a:extLst>
                    <a:ext uri="{FF2B5EF4-FFF2-40B4-BE49-F238E27FC236}">
                      <a16:creationId xmlns:a16="http://schemas.microsoft.com/office/drawing/2014/main" id="{B32A1011-0CC0-4621-92F4-DA32CD8E7E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2</a:t>
                  </a:r>
                </a:p>
                <a:p>
                  <a:pPr algn="ctr" eaLnBrk="0" hangingPunct="0"/>
                  <a:endParaRPr kumimoji="1" lang="en-US" altLang="zh-CN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6" name="Rectangle 37">
                  <a:extLst>
                    <a:ext uri="{FF2B5EF4-FFF2-40B4-BE49-F238E27FC236}">
                      <a16:creationId xmlns:a16="http://schemas.microsoft.com/office/drawing/2014/main" id="{C6E25CC4-B827-4DA4-86AB-9070F22DDC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2" name="Rectangle 38">
              <a:extLst>
                <a:ext uri="{FF2B5EF4-FFF2-40B4-BE49-F238E27FC236}">
                  <a16:creationId xmlns:a16="http://schemas.microsoft.com/office/drawing/2014/main" id="{F3068397-41A6-4416-AEB3-9C4FF3935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73" cy="8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9" name="Group 39">
            <a:extLst>
              <a:ext uri="{FF2B5EF4-FFF2-40B4-BE49-F238E27FC236}">
                <a16:creationId xmlns:a16="http://schemas.microsoft.com/office/drawing/2014/main" id="{AABAE4B3-9C44-4CF5-BBA2-AB1590C90B82}"/>
              </a:ext>
            </a:extLst>
          </p:cNvPr>
          <p:cNvGrpSpPr>
            <a:grpSpLocks/>
          </p:cNvGrpSpPr>
          <p:nvPr/>
        </p:nvGrpSpPr>
        <p:grpSpPr bwMode="auto">
          <a:xfrm>
            <a:off x="5006597" y="1721192"/>
            <a:ext cx="750888" cy="1082040"/>
            <a:chOff x="-3" y="-3"/>
            <a:chExt cx="473" cy="812"/>
          </a:xfrm>
        </p:grpSpPr>
        <p:grpSp>
          <p:nvGrpSpPr>
            <p:cNvPr id="110" name="Group 40">
              <a:extLst>
                <a:ext uri="{FF2B5EF4-FFF2-40B4-BE49-F238E27FC236}">
                  <a16:creationId xmlns:a16="http://schemas.microsoft.com/office/drawing/2014/main" id="{B0D0354D-9857-4424-96F4-124D4EBA4C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7" cy="806"/>
              <a:chOff x="0" y="0"/>
              <a:chExt cx="467" cy="806"/>
            </a:xfrm>
          </p:grpSpPr>
          <p:grpSp>
            <p:nvGrpSpPr>
              <p:cNvPr id="112" name="Group 41">
                <a:extLst>
                  <a:ext uri="{FF2B5EF4-FFF2-40B4-BE49-F238E27FC236}">
                    <a16:creationId xmlns:a16="http://schemas.microsoft.com/office/drawing/2014/main" id="{6DF108C1-989C-4145-84BF-AE0429E143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67" cy="403"/>
                <a:chOff x="0" y="0"/>
                <a:chExt cx="467" cy="403"/>
              </a:xfrm>
            </p:grpSpPr>
            <p:sp>
              <p:nvSpPr>
                <p:cNvPr id="116" name="Rectangle 42">
                  <a:extLst>
                    <a:ext uri="{FF2B5EF4-FFF2-40B4-BE49-F238E27FC236}">
                      <a16:creationId xmlns:a16="http://schemas.microsoft.com/office/drawing/2014/main" id="{1B80130E-621C-4C30-BBAD-F3DBBDC148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4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7" name="Rectangle 43">
                  <a:extLst>
                    <a:ext uri="{FF2B5EF4-FFF2-40B4-BE49-F238E27FC236}">
                      <a16:creationId xmlns:a16="http://schemas.microsoft.com/office/drawing/2014/main" id="{0663E09B-59E6-4696-92CA-D042A971D1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" name="Group 44">
                <a:extLst>
                  <a:ext uri="{FF2B5EF4-FFF2-40B4-BE49-F238E27FC236}">
                    <a16:creationId xmlns:a16="http://schemas.microsoft.com/office/drawing/2014/main" id="{64768154-ABE3-4312-BDCA-A10AA8F535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67" cy="403"/>
                <a:chOff x="0" y="403"/>
                <a:chExt cx="467" cy="403"/>
              </a:xfrm>
            </p:grpSpPr>
            <p:sp>
              <p:nvSpPr>
                <p:cNvPr id="114" name="Rectangle 45">
                  <a:extLst>
                    <a:ext uri="{FF2B5EF4-FFF2-40B4-BE49-F238E27FC236}">
                      <a16:creationId xmlns:a16="http://schemas.microsoft.com/office/drawing/2014/main" id="{7126F882-44BD-40C6-999D-03544BFD59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3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5" name="Rectangle 46">
                  <a:extLst>
                    <a:ext uri="{FF2B5EF4-FFF2-40B4-BE49-F238E27FC236}">
                      <a16:creationId xmlns:a16="http://schemas.microsoft.com/office/drawing/2014/main" id="{4FC6F26B-9AA4-49FD-9F30-B9608F351F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1" name="Rectangle 47">
              <a:extLst>
                <a:ext uri="{FF2B5EF4-FFF2-40B4-BE49-F238E27FC236}">
                  <a16:creationId xmlns:a16="http://schemas.microsoft.com/office/drawing/2014/main" id="{D4650B8F-5D4F-4EB0-AD86-E0102E720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73" cy="8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8" name="Group 48">
            <a:extLst>
              <a:ext uri="{FF2B5EF4-FFF2-40B4-BE49-F238E27FC236}">
                <a16:creationId xmlns:a16="http://schemas.microsoft.com/office/drawing/2014/main" id="{1D6984B1-D9FF-48EB-B39D-0BE948A34CB4}"/>
              </a:ext>
            </a:extLst>
          </p:cNvPr>
          <p:cNvGrpSpPr>
            <a:grpSpLocks/>
          </p:cNvGrpSpPr>
          <p:nvPr/>
        </p:nvGrpSpPr>
        <p:grpSpPr bwMode="auto">
          <a:xfrm>
            <a:off x="5768597" y="1721192"/>
            <a:ext cx="750888" cy="1082040"/>
            <a:chOff x="-3" y="-3"/>
            <a:chExt cx="473" cy="812"/>
          </a:xfrm>
        </p:grpSpPr>
        <p:grpSp>
          <p:nvGrpSpPr>
            <p:cNvPr id="119" name="Group 49">
              <a:extLst>
                <a:ext uri="{FF2B5EF4-FFF2-40B4-BE49-F238E27FC236}">
                  <a16:creationId xmlns:a16="http://schemas.microsoft.com/office/drawing/2014/main" id="{AF4E8DBA-A698-47F2-A946-CE174D660A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7" cy="806"/>
              <a:chOff x="0" y="0"/>
              <a:chExt cx="467" cy="806"/>
            </a:xfrm>
          </p:grpSpPr>
          <p:grpSp>
            <p:nvGrpSpPr>
              <p:cNvPr id="121" name="Group 50">
                <a:extLst>
                  <a:ext uri="{FF2B5EF4-FFF2-40B4-BE49-F238E27FC236}">
                    <a16:creationId xmlns:a16="http://schemas.microsoft.com/office/drawing/2014/main" id="{4D228E0E-0C18-4966-A47F-69BF403AE4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67" cy="403"/>
                <a:chOff x="0" y="0"/>
                <a:chExt cx="467" cy="403"/>
              </a:xfrm>
            </p:grpSpPr>
            <p:sp>
              <p:nvSpPr>
                <p:cNvPr id="125" name="Rectangle 51">
                  <a:extLst>
                    <a:ext uri="{FF2B5EF4-FFF2-40B4-BE49-F238E27FC236}">
                      <a16:creationId xmlns:a16="http://schemas.microsoft.com/office/drawing/2014/main" id="{0CD51E3B-3E15-4B4A-89D6-EDB82F6FFD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5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6" name="Rectangle 52">
                  <a:extLst>
                    <a:ext uri="{FF2B5EF4-FFF2-40B4-BE49-F238E27FC236}">
                      <a16:creationId xmlns:a16="http://schemas.microsoft.com/office/drawing/2014/main" id="{4A2051F4-AE67-4C21-8AEC-3E5CD0D6E0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2" name="Group 53">
                <a:extLst>
                  <a:ext uri="{FF2B5EF4-FFF2-40B4-BE49-F238E27FC236}">
                    <a16:creationId xmlns:a16="http://schemas.microsoft.com/office/drawing/2014/main" id="{34A026FC-81B5-4AC8-BEF5-584D8EA51E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67" cy="403"/>
                <a:chOff x="0" y="403"/>
                <a:chExt cx="467" cy="403"/>
              </a:xfrm>
            </p:grpSpPr>
            <p:sp>
              <p:nvSpPr>
                <p:cNvPr id="123" name="Rectangle 54">
                  <a:extLst>
                    <a:ext uri="{FF2B5EF4-FFF2-40B4-BE49-F238E27FC236}">
                      <a16:creationId xmlns:a16="http://schemas.microsoft.com/office/drawing/2014/main" id="{2E1EA16B-19E8-4792-8142-7FCDF4662C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5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4" name="Rectangle 55">
                  <a:extLst>
                    <a:ext uri="{FF2B5EF4-FFF2-40B4-BE49-F238E27FC236}">
                      <a16:creationId xmlns:a16="http://schemas.microsoft.com/office/drawing/2014/main" id="{C9B218EB-5428-4A95-9735-9E3AC8085D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0" name="Rectangle 56">
              <a:extLst>
                <a:ext uri="{FF2B5EF4-FFF2-40B4-BE49-F238E27FC236}">
                  <a16:creationId xmlns:a16="http://schemas.microsoft.com/office/drawing/2014/main" id="{310CCBA5-BF04-473E-B09E-0588BCD4A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73" cy="8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7" name="Group 57">
            <a:extLst>
              <a:ext uri="{FF2B5EF4-FFF2-40B4-BE49-F238E27FC236}">
                <a16:creationId xmlns:a16="http://schemas.microsoft.com/office/drawing/2014/main" id="{ACF4390C-C280-4E2E-89C7-33A619B73420}"/>
              </a:ext>
            </a:extLst>
          </p:cNvPr>
          <p:cNvGrpSpPr>
            <a:grpSpLocks/>
          </p:cNvGrpSpPr>
          <p:nvPr/>
        </p:nvGrpSpPr>
        <p:grpSpPr bwMode="auto">
          <a:xfrm>
            <a:off x="6530597" y="1721192"/>
            <a:ext cx="750888" cy="1082040"/>
            <a:chOff x="-3" y="-3"/>
            <a:chExt cx="473" cy="812"/>
          </a:xfrm>
        </p:grpSpPr>
        <p:grpSp>
          <p:nvGrpSpPr>
            <p:cNvPr id="128" name="Group 58">
              <a:extLst>
                <a:ext uri="{FF2B5EF4-FFF2-40B4-BE49-F238E27FC236}">
                  <a16:creationId xmlns:a16="http://schemas.microsoft.com/office/drawing/2014/main" id="{A0181B6A-A57E-4F87-BCE9-B63CD4C21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67" cy="806"/>
              <a:chOff x="0" y="0"/>
              <a:chExt cx="467" cy="806"/>
            </a:xfrm>
          </p:grpSpPr>
          <p:grpSp>
            <p:nvGrpSpPr>
              <p:cNvPr id="130" name="Group 59">
                <a:extLst>
                  <a:ext uri="{FF2B5EF4-FFF2-40B4-BE49-F238E27FC236}">
                    <a16:creationId xmlns:a16="http://schemas.microsoft.com/office/drawing/2014/main" id="{60633A4A-9A16-42D1-9C2E-513A7565F3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67" cy="403"/>
                <a:chOff x="0" y="0"/>
                <a:chExt cx="467" cy="403"/>
              </a:xfrm>
            </p:grpSpPr>
            <p:sp>
              <p:nvSpPr>
                <p:cNvPr id="134" name="Rectangle 60">
                  <a:extLst>
                    <a:ext uri="{FF2B5EF4-FFF2-40B4-BE49-F238E27FC236}">
                      <a16:creationId xmlns:a16="http://schemas.microsoft.com/office/drawing/2014/main" id="{A989B211-8729-4B46-B5F2-DFECA5B761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6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5" name="Rectangle 61">
                  <a:extLst>
                    <a:ext uri="{FF2B5EF4-FFF2-40B4-BE49-F238E27FC236}">
                      <a16:creationId xmlns:a16="http://schemas.microsoft.com/office/drawing/2014/main" id="{442E2819-D6BF-4D13-AA19-F25B667E3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1" name="Group 62">
                <a:extLst>
                  <a:ext uri="{FF2B5EF4-FFF2-40B4-BE49-F238E27FC236}">
                    <a16:creationId xmlns:a16="http://schemas.microsoft.com/office/drawing/2014/main" id="{48D1703D-0EE7-4C2E-B70C-A92E472D02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03"/>
                <a:ext cx="467" cy="403"/>
                <a:chOff x="0" y="403"/>
                <a:chExt cx="467" cy="403"/>
              </a:xfrm>
            </p:grpSpPr>
            <p:sp>
              <p:nvSpPr>
                <p:cNvPr id="132" name="Rectangle 63">
                  <a:extLst>
                    <a:ext uri="{FF2B5EF4-FFF2-40B4-BE49-F238E27FC236}">
                      <a16:creationId xmlns:a16="http://schemas.microsoft.com/office/drawing/2014/main" id="{CDAE9450-5F6B-4339-A297-1B8FC9CF73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03"/>
                  <a:ext cx="381" cy="40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8</a:t>
                  </a:r>
                </a:p>
                <a:p>
                  <a:pPr algn="ctr" eaLnBrk="0" hangingPunct="0"/>
                  <a:endParaRPr kumimoji="1" lang="en-US" altLang="zh-CN" sz="24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" name="Rectangle 64">
                  <a:extLst>
                    <a:ext uri="{FF2B5EF4-FFF2-40B4-BE49-F238E27FC236}">
                      <a16:creationId xmlns:a16="http://schemas.microsoft.com/office/drawing/2014/main" id="{16962D76-98D3-4508-9884-D62F2A4CBC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03"/>
                  <a:ext cx="467" cy="403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9" name="Rectangle 65">
              <a:extLst>
                <a:ext uri="{FF2B5EF4-FFF2-40B4-BE49-F238E27FC236}">
                  <a16:creationId xmlns:a16="http://schemas.microsoft.com/office/drawing/2014/main" id="{8383A438-1ED0-4C98-B1E0-174D096E19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73" cy="812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6" name="TextBox 1">
            <a:extLst>
              <a:ext uri="{FF2B5EF4-FFF2-40B4-BE49-F238E27FC236}">
                <a16:creationId xmlns:a16="http://schemas.microsoft.com/office/drawing/2014/main" id="{8442D02B-7C1C-4CC8-8691-200150CE5C7D}"/>
              </a:ext>
            </a:extLst>
          </p:cNvPr>
          <p:cNvSpPr txBox="1"/>
          <p:nvPr/>
        </p:nvSpPr>
        <p:spPr>
          <a:xfrm>
            <a:off x="1271745" y="172119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2">
            <a:extLst>
              <a:ext uri="{FF2B5EF4-FFF2-40B4-BE49-F238E27FC236}">
                <a16:creationId xmlns:a16="http://schemas.microsoft.com/office/drawing/2014/main" id="{2757C1B6-F554-4455-B450-645DAC3268F3}"/>
              </a:ext>
            </a:extLst>
          </p:cNvPr>
          <p:cNvSpPr txBox="1"/>
          <p:nvPr/>
        </p:nvSpPr>
        <p:spPr>
          <a:xfrm>
            <a:off x="1125383" y="2262213"/>
            <a:ext cx="764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F(n)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78F913A-930A-45AA-884E-FC783D715977}"/>
              </a:ext>
            </a:extLst>
          </p:cNvPr>
          <p:cNvSpPr txBox="1"/>
          <p:nvPr/>
        </p:nvSpPr>
        <p:spPr>
          <a:xfrm>
            <a:off x="2628129" y="2822191"/>
            <a:ext cx="47269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Fibonacci Numbers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fib(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(n == 0)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(n == 1)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fib(n-1)</a:t>
            </a:r>
            <a:r>
              <a:rPr lang="zh-CN" altLang="en-US" dirty="0">
                <a:latin typeface="Consolas" panose="020B0609020204030204" pitchFamily="49" charset="0"/>
              </a:rPr>
              <a:t> +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fib(n-2)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617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6" grpId="0"/>
      <p:bldP spid="137" grpId="0"/>
      <p:bldP spid="13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DBD99-6C12-4C6E-BD43-D127E616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Mutual Recursion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889B2-E3F9-40AA-9C2D-FA452A0E1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 recursively call each other</a:t>
            </a:r>
          </a:p>
          <a:p>
            <a:pPr lvl="1"/>
            <a:r>
              <a:rPr lang="en-US" altLang="zh-CN" dirty="0"/>
              <a:t>Recursive calls happen at a deeper level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27FA3B-7789-413D-9A67-83F026D71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05172A-FB06-4B0F-A936-2B7CB234513D}"/>
              </a:ext>
            </a:extLst>
          </p:cNvPr>
          <p:cNvSpPr txBox="1"/>
          <p:nvPr/>
        </p:nvSpPr>
        <p:spPr>
          <a:xfrm>
            <a:off x="2691174" y="2151064"/>
            <a:ext cx="522772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Checking oddness and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eveness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bool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is_even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unsigned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n)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</a:rPr>
              <a:t> (n == 0)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true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  </a:t>
            </a:r>
            <a:r>
              <a:rPr lang="en-US" altLang="zh-CN" sz="2000" b="1" dirty="0"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is_odd</a:t>
            </a:r>
            <a:r>
              <a:rPr lang="en-US" altLang="zh-CN" sz="2000" dirty="0">
                <a:latin typeface="Consolas" panose="020B0609020204030204" pitchFamily="49" charset="0"/>
              </a:rPr>
              <a:t>(n-1);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bool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is_odd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unsigned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n)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</a:rPr>
              <a:t> !</a:t>
            </a:r>
            <a:r>
              <a:rPr lang="en-US" altLang="zh-CN" sz="2000" dirty="0" err="1">
                <a:latin typeface="Consolas" panose="020B0609020204030204" pitchFamily="49" charset="0"/>
              </a:rPr>
              <a:t>is_even</a:t>
            </a:r>
            <a:r>
              <a:rPr lang="en-US" altLang="zh-CN" sz="2000" dirty="0">
                <a:latin typeface="Consolas" panose="020B0609020204030204" pitchFamily="49" charset="0"/>
              </a:rPr>
              <a:t>(n);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}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5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69507-E17E-4B90-9DF2-2746B1E2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Exponentials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090DF2-EAE6-4CA9-95F6-4321827371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Given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, compute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dirty="0"/>
                  <a:t>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Q: </a:t>
                </a:r>
                <a:r>
                  <a:rPr lang="en-US" altLang="zh-CN" dirty="0"/>
                  <a:t>Is there a more efficient solution?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090DF2-EAE6-4CA9-95F6-432182737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404FAF-A00D-465D-A7E0-9096E921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0DE9E4-E4F3-4725-8C64-F98FDA456E5F}"/>
              </a:ext>
            </a:extLst>
          </p:cNvPr>
          <p:cNvSpPr txBox="1"/>
          <p:nvPr/>
        </p:nvSpPr>
        <p:spPr>
          <a:xfrm>
            <a:off x="2929346" y="1789865"/>
            <a:ext cx="6093822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// Exponentials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power(</a:t>
            </a:r>
            <a:r>
              <a:rPr lang="en-US" altLang="zh-CN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n, </a:t>
            </a:r>
            <a:r>
              <a:rPr lang="en-US" altLang="zh-CN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k)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{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(k == 0)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1;</a:t>
            </a:r>
            <a:endParaRPr lang="en-US" altLang="zh-CN" sz="20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zh-CN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else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 * power(n, k-1)</a:t>
            </a: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sz="2000" dirty="0">
                <a:latin typeface="Consolas" panose="020B0609020204030204" pitchFamily="49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7247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EBE1B-D65B-444D-95E5-2CCFB845A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 vs. Iteration (Similarities)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28219E-C79B-453D-8A9F-961DDC26E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Recursion and Iteration have the same computation power:</a:t>
            </a:r>
          </a:p>
          <a:p>
            <a:pPr lvl="1"/>
            <a:r>
              <a:rPr lang="en-US" altLang="zh-CN" dirty="0"/>
              <a:t>A language with either mechanism is </a:t>
            </a:r>
            <a:r>
              <a:rPr lang="en-US" altLang="zh-CN" i="1" dirty="0"/>
              <a:t>Turing Complete</a:t>
            </a:r>
          </a:p>
          <a:p>
            <a:r>
              <a:rPr lang="en-US" altLang="zh-CN" b="1" dirty="0"/>
              <a:t>Example:</a:t>
            </a:r>
            <a:endParaRPr lang="en-US" altLang="zh-CN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D7D8A0-BD99-4260-8C68-DC62CFDD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A706A5-E221-40A3-B12D-3AA479396627}"/>
              </a:ext>
            </a:extLst>
          </p:cNvPr>
          <p:cNvSpPr txBox="1"/>
          <p:nvPr/>
        </p:nvSpPr>
        <p:spPr>
          <a:xfrm>
            <a:off x="6393452" y="2582931"/>
            <a:ext cx="46628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Compute the sum of 1 to n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by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recursion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sum(</a:t>
            </a:r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    if</a:t>
            </a:r>
            <a:r>
              <a:rPr lang="zh-CN" altLang="en-US" sz="2000" dirty="0">
                <a:latin typeface="Consolas" panose="020B0609020204030204" pitchFamily="49" charset="0"/>
              </a:rPr>
              <a:t> (n == 0)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</a:t>
            </a:r>
            <a:r>
              <a:rPr lang="en-US" altLang="zh-CN" sz="2000" b="1" dirty="0"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latin typeface="Consolas" panose="020B0609020204030204" pitchFamily="49" charset="0"/>
              </a:rPr>
              <a:t>n + sum(n-1);</a:t>
            </a:r>
            <a:endParaRPr lang="zh-CN" alt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B7F772-3BD4-4BE5-BDE5-AC3AB88D51F5}"/>
              </a:ext>
            </a:extLst>
          </p:cNvPr>
          <p:cNvSpPr txBox="1"/>
          <p:nvPr/>
        </p:nvSpPr>
        <p:spPr>
          <a:xfrm>
            <a:off x="1135652" y="2582931"/>
            <a:ext cx="49603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Compute the sum of 1 to n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by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iteration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sum(</a:t>
            </a:r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{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s = 0;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</a:rPr>
              <a:t>for</a:t>
            </a:r>
            <a:r>
              <a:rPr lang="en-US" altLang="zh-CN" sz="2000" dirty="0">
                <a:latin typeface="Consolas" panose="020B0609020204030204" pitchFamily="49" charset="0"/>
              </a:rPr>
              <a:t> 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= 1;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 &lt;= n;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  s = s + </a:t>
            </a:r>
            <a:r>
              <a:rPr lang="en-US" altLang="zh-CN" sz="2000" dirty="0" err="1">
                <a:latin typeface="Consolas" panose="020B0609020204030204" pitchFamily="49" charset="0"/>
              </a:rPr>
              <a:t>i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latin typeface="Consolas" panose="020B0609020204030204" pitchFamily="49" charset="0"/>
              </a:rPr>
              <a:t>return</a:t>
            </a:r>
            <a:r>
              <a:rPr lang="en-US" altLang="zh-CN" sz="2000" dirty="0">
                <a:latin typeface="Consolas" panose="020B0609020204030204" pitchFamily="49" charset="0"/>
              </a:rPr>
              <a:t> s;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107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16D28-7B1B-42E5-9DB1-5809468BA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 vs. Iteration (Differences)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7CAB9-2BC3-4F85-8562-C79960C0F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Comparison: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Problems to note:</a:t>
            </a:r>
          </a:p>
          <a:p>
            <a:pPr lvl="1"/>
            <a:r>
              <a:rPr lang="en-US" altLang="zh-CN" dirty="0"/>
              <a:t>Recursion may cause a lot of </a:t>
            </a:r>
            <a:r>
              <a:rPr lang="en-US" altLang="zh-CN" dirty="0">
                <a:solidFill>
                  <a:srgbClr val="FF0000"/>
                </a:solidFill>
              </a:rPr>
              <a:t>repetitive computation</a:t>
            </a:r>
          </a:p>
          <a:p>
            <a:pPr lvl="1"/>
            <a:r>
              <a:rPr lang="en-US" altLang="zh-CN" dirty="0"/>
              <a:t>Consume a lot of memory, and cause </a:t>
            </a:r>
            <a:r>
              <a:rPr lang="en-US" altLang="zh-CN" dirty="0">
                <a:solidFill>
                  <a:srgbClr val="FF0000"/>
                </a:solidFill>
              </a:rPr>
              <a:t>stack overflow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62F84A-3C8A-476B-AEDE-58C017A5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C432FD8F-9B1F-4CA6-9541-0CD0BC984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853333"/>
              </p:ext>
            </p:extLst>
          </p:nvPr>
        </p:nvGraphicFramePr>
        <p:xfrm>
          <a:off x="1854201" y="176155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070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083318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266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Iteration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Recursion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1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Clarity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Less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0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Efficiency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Less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1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06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9EE0B-6DA7-405E-99B5-247A45C34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Space and Time Comparison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A62BF3-A369-4080-A6E4-2D6F56D8F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Recursive and iterative implementation of Fibonacci Numbers:</a:t>
            </a:r>
          </a:p>
          <a:p>
            <a:pPr lvl="1"/>
            <a:r>
              <a:rPr lang="en-US" altLang="zh-CN" dirty="0"/>
              <a:t>A lot of more repetitive computation for recursion</a:t>
            </a:r>
          </a:p>
          <a:p>
            <a:pPr lvl="1"/>
            <a:r>
              <a:rPr lang="en-US" altLang="zh-CN" dirty="0"/>
              <a:t>A lot more memory needed for recursion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D29E84-F9F5-46BC-8146-744A7199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78A286-5F66-490D-BAEC-6C88727AB241}"/>
              </a:ext>
            </a:extLst>
          </p:cNvPr>
          <p:cNvSpPr txBox="1"/>
          <p:nvPr/>
        </p:nvSpPr>
        <p:spPr>
          <a:xfrm>
            <a:off x="746760" y="2439564"/>
            <a:ext cx="522772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Fibonacci Numbers by Recursion</a:t>
            </a:r>
          </a:p>
          <a:p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fib(</a:t>
            </a:r>
            <a:r>
              <a:rPr lang="zh-CN" altLang="en-US" sz="2000" b="1" dirty="0">
                <a:latin typeface="Consolas" panose="020B0609020204030204" pitchFamily="49" charset="0"/>
              </a:rPr>
              <a:t>int</a:t>
            </a:r>
            <a:r>
              <a:rPr lang="zh-CN" altLang="en-US" sz="2000" dirty="0">
                <a:latin typeface="Consolas" panose="020B0609020204030204" pitchFamily="49" charset="0"/>
              </a:rPr>
              <a:t> n)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if</a:t>
            </a:r>
            <a:r>
              <a:rPr lang="zh-CN" altLang="en-US" sz="2000" dirty="0">
                <a:latin typeface="Consolas" panose="020B0609020204030204" pitchFamily="49" charset="0"/>
              </a:rPr>
              <a:t> (n == 0)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else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zh-CN" altLang="en-US" sz="2000" b="1" dirty="0">
                <a:latin typeface="Consolas" panose="020B0609020204030204" pitchFamily="49" charset="0"/>
              </a:rPr>
              <a:t>if</a:t>
            </a:r>
            <a:r>
              <a:rPr lang="zh-CN" altLang="en-US" sz="2000" dirty="0">
                <a:latin typeface="Consolas" panose="020B0609020204030204" pitchFamily="49" charset="0"/>
              </a:rPr>
              <a:t> (n == 1)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 1;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latin typeface="Consolas" panose="020B0609020204030204" pitchFamily="49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fib(n-1)</a:t>
            </a:r>
            <a:r>
              <a:rPr lang="zh-CN" altLang="en-US" sz="2000" dirty="0">
                <a:latin typeface="Consolas" panose="020B0609020204030204" pitchFamily="49" charset="0"/>
              </a:rPr>
              <a:t> + 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fib(n-2)</a:t>
            </a:r>
            <a:r>
              <a:rPr lang="zh-CN" altLang="en-US" sz="20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124214-0F33-4475-A8CB-7D4C09DBB5F3}"/>
              </a:ext>
            </a:extLst>
          </p:cNvPr>
          <p:cNvSpPr txBox="1">
            <a:spLocks noChangeArrowheads="1"/>
          </p:cNvSpPr>
          <p:nvPr/>
        </p:nvSpPr>
        <p:spPr>
          <a:xfrm>
            <a:off x="5974487" y="2439564"/>
            <a:ext cx="5623401" cy="4629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Ø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Calibri" panose="020F0502020204030204" pitchFamily="34" charset="0"/>
              <a:buChar char="▪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2000" b="0" dirty="0">
                <a:solidFill>
                  <a:srgbClr val="00B050"/>
                </a:solidFill>
                <a:latin typeface="Consolas" panose="020B0609020204030204" pitchFamily="49" charset="0"/>
              </a:rPr>
              <a:t>// Fibonacci Numbers by Iteration</a:t>
            </a:r>
            <a:endParaRPr lang="en-US" altLang="zh-CN" sz="2000" b="0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fib(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n)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fn_1 = 0, fn_2 = 1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(n == 0)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0;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(n == 1)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1;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(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= 2; </a:t>
            </a:r>
            <a:r>
              <a:rPr lang="en-US" altLang="zh-CN" sz="2000" b="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&lt;=n; ++</a:t>
            </a:r>
            <a:r>
              <a:rPr lang="en-US" altLang="zh-CN" sz="2000" b="0" dirty="0" err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) {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fn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= fn_1 + fn_2;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fn_1 = fn_2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fn_2 = </a:t>
            </a:r>
            <a:r>
              <a:rPr lang="en-US" altLang="zh-CN" sz="2000" b="0" dirty="0" err="1">
                <a:solidFill>
                  <a:srgbClr val="FF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dirty="0"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 fn_2;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000" b="0" dirty="0"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554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B951C-00AE-4ACA-BD0D-19C7CB2A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Towers of Hanoi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1F754-15D5-4C49-B12F-04CE11AE4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Goal</a:t>
            </a:r>
            <a:r>
              <a:rPr lang="en-US" altLang="zh-CN" dirty="0"/>
              <a:t>: move disks on spire A to spire B</a:t>
            </a:r>
          </a:p>
          <a:p>
            <a:r>
              <a:rPr lang="en-US" altLang="zh-CN" b="1" dirty="0"/>
              <a:t>Rules: </a:t>
            </a:r>
          </a:p>
          <a:p>
            <a:pPr lvl="1"/>
            <a:r>
              <a:rPr lang="en-US" altLang="zh-CN" dirty="0"/>
              <a:t>You can only move one disk at a time</a:t>
            </a:r>
          </a:p>
          <a:p>
            <a:pPr lvl="1"/>
            <a:r>
              <a:rPr lang="en-US" altLang="zh-CN" dirty="0"/>
              <a:t>You are not allowed to move a larger disk on top of a smaller one.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935C20-24B8-4F63-8CEF-7156A885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43E458-D8CF-4478-9742-4CCFCD6E2EBF}"/>
              </a:ext>
            </a:extLst>
          </p:cNvPr>
          <p:cNvGrpSpPr>
            <a:grpSpLocks/>
          </p:cNvGrpSpPr>
          <p:nvPr/>
        </p:nvGrpSpPr>
        <p:grpSpPr bwMode="auto">
          <a:xfrm>
            <a:off x="2173015" y="3544643"/>
            <a:ext cx="7045325" cy="2109788"/>
            <a:chOff x="712" y="1318"/>
            <a:chExt cx="4438" cy="13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BC4070-9051-4E51-858F-E54179E029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" y="1318"/>
              <a:ext cx="4438" cy="1011"/>
              <a:chOff x="712" y="1550"/>
              <a:chExt cx="4438" cy="1011"/>
            </a:xfrm>
          </p:grpSpPr>
          <p:sp>
            <p:nvSpPr>
              <p:cNvPr id="8" name="Line 6">
                <a:extLst>
                  <a:ext uri="{FF2B5EF4-FFF2-40B4-BE49-F238E27FC236}">
                    <a16:creationId xmlns:a16="http://schemas.microsoft.com/office/drawing/2014/main" id="{4109B373-EAF8-44FC-A063-AF53A59BD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2" y="2561"/>
                <a:ext cx="443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854208D2-4D37-4A96-B53E-A34511075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6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CD6E2156-4CC1-4EAD-A658-E80DA5A3E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935D2C6E-0CDC-485E-8D00-6869DD04AF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17AA48BD-41CE-4EE6-956E-390302C3B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" y="2442"/>
                <a:ext cx="1372" cy="119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CAC7AA6E-5FBD-4CD5-BEA0-F7F0B92AC5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2298"/>
                <a:ext cx="1084" cy="14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94C3BC6-EA0E-4959-8CDE-0C5B6D4EE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" y="2154"/>
                <a:ext cx="763" cy="14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CBDE90A0-1FA1-4845-8485-974AD3E88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9" y="2027"/>
                <a:ext cx="483" cy="1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8F4E1A17-40B1-461A-A70A-37207CF92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1900"/>
                <a:ext cx="271" cy="1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32D0C2F1-6EE7-4EE7-AC2E-EEED6702FE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320"/>
              <a:ext cx="3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Arial" panose="020B0604020202020204" pitchFamily="34" charset="0"/>
                  <a:ea typeface="黑体" panose="02010609060101010101" pitchFamily="49" charset="-122"/>
                </a:rPr>
                <a:t>   A                   B                   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574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E98F1-05A3-4B60-845F-DFF3DF4F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FE482-2D54-40FB-A547-F15A9697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Goal</a:t>
            </a:r>
            <a:r>
              <a:rPr lang="en-US" altLang="zh-CN" dirty="0"/>
              <a:t>: move N disks on from a source spire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dirty="0"/>
              <a:t>) to a target spire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tgt</a:t>
            </a:r>
            <a:r>
              <a:rPr lang="en-US" altLang="zh-CN" dirty="0"/>
              <a:t>) through an auxiliary spire 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aux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The problem with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 disks can be decomposed into those with </a:t>
            </a:r>
            <a:r>
              <a:rPr lang="en-US" altLang="zh-CN" dirty="0">
                <a:solidFill>
                  <a:srgbClr val="FF0000"/>
                </a:solidFill>
              </a:rPr>
              <a:t>N-1</a:t>
            </a:r>
            <a:r>
              <a:rPr lang="en-US" altLang="zh-CN" dirty="0"/>
              <a:t> disks: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F215B-AF38-4110-ACCD-3F32E5B9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E87FA6-6FEF-4A51-8CA3-48BB7B2C12C1}"/>
              </a:ext>
            </a:extLst>
          </p:cNvPr>
          <p:cNvGrpSpPr>
            <a:grpSpLocks/>
          </p:cNvGrpSpPr>
          <p:nvPr/>
        </p:nvGrpSpPr>
        <p:grpSpPr bwMode="auto">
          <a:xfrm>
            <a:off x="2730063" y="3390327"/>
            <a:ext cx="7045325" cy="2109788"/>
            <a:chOff x="712" y="1318"/>
            <a:chExt cx="4438" cy="13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92825-4D19-422C-91B5-578A66D0B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" y="1318"/>
              <a:ext cx="4438" cy="1011"/>
              <a:chOff x="712" y="1550"/>
              <a:chExt cx="4438" cy="1011"/>
            </a:xfrm>
          </p:grpSpPr>
          <p:sp>
            <p:nvSpPr>
              <p:cNvPr id="8" name="Line 6">
                <a:extLst>
                  <a:ext uri="{FF2B5EF4-FFF2-40B4-BE49-F238E27FC236}">
                    <a16:creationId xmlns:a16="http://schemas.microsoft.com/office/drawing/2014/main" id="{68087F99-EBE0-44B3-9685-EDC0CFA22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2" y="2561"/>
                <a:ext cx="443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0FF9CFAA-FEA0-4206-9356-748BC1448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6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BB3637A7-E02E-4AA9-B879-7712B107B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C02C6350-3261-420F-AA58-10116F0FA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2FB3B86D-B832-48B6-8216-63891F075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" y="2442"/>
                <a:ext cx="1372" cy="119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DE5337A0-0D64-4643-9BD1-A3ECE762D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3" y="2298"/>
                <a:ext cx="1084" cy="14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69B542BA-718A-4169-B2C9-10663C2E3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5" y="2154"/>
                <a:ext cx="763" cy="144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E127339F-36FB-418D-B537-B0AA758CA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9" y="2027"/>
                <a:ext cx="483" cy="1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06B7B0E6-EA8E-4987-B66D-E2B895AEB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1900"/>
                <a:ext cx="271" cy="1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B8F39955-AEF6-43CC-98A9-5FA722FA9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320"/>
              <a:ext cx="3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Arial" panose="020B0604020202020204" pitchFamily="34" charset="0"/>
                  <a:ea typeface="黑体" panose="02010609060101010101" pitchFamily="49" charset="-122"/>
                </a:rPr>
                <a:t>   A                   B                    C</a:t>
              </a:r>
            </a:p>
          </p:txBody>
        </p:sp>
      </p:grp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5CCD89D7-23C4-471D-83AC-439239D568C1}"/>
              </a:ext>
            </a:extLst>
          </p:cNvPr>
          <p:cNvSpPr/>
          <p:nvPr/>
        </p:nvSpPr>
        <p:spPr>
          <a:xfrm>
            <a:off x="2228633" y="3945952"/>
            <a:ext cx="355712" cy="1049338"/>
          </a:xfrm>
          <a:prstGeom prst="leftBrace">
            <a:avLst>
              <a:gd name="adj1" fmla="val 3421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9F92C29-F071-4EF1-8BC3-B10BF9B55DD8}"/>
              </a:ext>
            </a:extLst>
          </p:cNvPr>
          <p:cNvSpPr txBox="1"/>
          <p:nvPr/>
        </p:nvSpPr>
        <p:spPr>
          <a:xfrm>
            <a:off x="1092643" y="4270566"/>
            <a:ext cx="123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N</a:t>
            </a:r>
            <a:r>
              <a:rPr lang="en-US" altLang="zh-CN" sz="2000" b="1" dirty="0"/>
              <a:t> disks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8510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E98F1-05A3-4B60-845F-DFF3DF4F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FE482-2D54-40FB-A547-F15A9697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Step 1: </a:t>
            </a:r>
            <a:r>
              <a:rPr lang="en-US" altLang="zh-CN" dirty="0"/>
              <a:t>Move </a:t>
            </a:r>
            <a:r>
              <a:rPr lang="en-US" altLang="zh-CN" dirty="0">
                <a:solidFill>
                  <a:srgbClr val="FF0000"/>
                </a:solidFill>
              </a:rPr>
              <a:t>N-1</a:t>
            </a:r>
            <a:r>
              <a:rPr lang="en-US" altLang="zh-CN" dirty="0"/>
              <a:t> disks from A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dirty="0"/>
              <a:t>) to C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tgt</a:t>
            </a:r>
            <a:r>
              <a:rPr lang="en-US" altLang="zh-CN" dirty="0"/>
              <a:t>) through B 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aux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F215B-AF38-4110-ACCD-3F32E5B9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E87FA6-6FEF-4A51-8CA3-48BB7B2C12C1}"/>
              </a:ext>
            </a:extLst>
          </p:cNvPr>
          <p:cNvGrpSpPr>
            <a:grpSpLocks/>
          </p:cNvGrpSpPr>
          <p:nvPr/>
        </p:nvGrpSpPr>
        <p:grpSpPr bwMode="auto">
          <a:xfrm>
            <a:off x="2109953" y="3429000"/>
            <a:ext cx="7045325" cy="2109788"/>
            <a:chOff x="712" y="1318"/>
            <a:chExt cx="4438" cy="13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92825-4D19-422C-91B5-578A66D0B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" y="1318"/>
              <a:ext cx="4438" cy="1011"/>
              <a:chOff x="712" y="1550"/>
              <a:chExt cx="4438" cy="1011"/>
            </a:xfrm>
          </p:grpSpPr>
          <p:sp>
            <p:nvSpPr>
              <p:cNvPr id="8" name="Line 6">
                <a:extLst>
                  <a:ext uri="{FF2B5EF4-FFF2-40B4-BE49-F238E27FC236}">
                    <a16:creationId xmlns:a16="http://schemas.microsoft.com/office/drawing/2014/main" id="{68087F99-EBE0-44B3-9685-EDC0CFA22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2" y="2561"/>
                <a:ext cx="443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0FF9CFAA-FEA0-4206-9356-748BC1448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6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BB3637A7-E02E-4AA9-B879-7712B107B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C02C6350-3261-420F-AA58-10116F0FA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2FB3B86D-B832-48B6-8216-63891F075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6" y="2442"/>
                <a:ext cx="1372" cy="119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B8F39955-AEF6-43CC-98A9-5FA722FA9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320"/>
              <a:ext cx="3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Arial" panose="020B0604020202020204" pitchFamily="34" charset="0"/>
                  <a:ea typeface="黑体" panose="02010609060101010101" pitchFamily="49" charset="-122"/>
                </a:rPr>
                <a:t>   A                   B                    C</a:t>
              </a:r>
            </a:p>
          </p:txBody>
        </p:sp>
      </p:grpSp>
      <p:sp>
        <p:nvSpPr>
          <p:cNvPr id="17" name="Rectangle 11">
            <a:extLst>
              <a:ext uri="{FF2B5EF4-FFF2-40B4-BE49-F238E27FC236}">
                <a16:creationId xmlns:a16="http://schemas.microsoft.com/office/drawing/2014/main" id="{EEE4066D-1474-4C78-B05B-2A01602E5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063" y="4805362"/>
            <a:ext cx="1720850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F12FB511-6A11-42E3-8E49-4A38DD45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363" y="4576762"/>
            <a:ext cx="1211263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57BF321-00EE-4A34-9ED6-0FABEF168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963" y="4375150"/>
            <a:ext cx="766763" cy="2016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E729102D-9282-41C5-8751-523AE549B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888" y="4173537"/>
            <a:ext cx="430213" cy="2016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箭头: 上弧形 20">
            <a:extLst>
              <a:ext uri="{FF2B5EF4-FFF2-40B4-BE49-F238E27FC236}">
                <a16:creationId xmlns:a16="http://schemas.microsoft.com/office/drawing/2014/main" id="{5CC858BA-B70C-4DFF-888D-9B609C26FBCA}"/>
              </a:ext>
            </a:extLst>
          </p:cNvPr>
          <p:cNvSpPr/>
          <p:nvPr/>
        </p:nvSpPr>
        <p:spPr>
          <a:xfrm>
            <a:off x="3494669" y="2684463"/>
            <a:ext cx="4434430" cy="6275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9D5312-D6DA-40AC-AF81-58917E2DC974}"/>
              </a:ext>
            </a:extLst>
          </p:cNvPr>
          <p:cNvSpPr txBox="1"/>
          <p:nvPr/>
        </p:nvSpPr>
        <p:spPr>
          <a:xfrm>
            <a:off x="9620798" y="4375150"/>
            <a:ext cx="1457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N-1</a:t>
            </a:r>
            <a:r>
              <a:rPr lang="en-US" altLang="zh-CN" sz="2000" b="1" dirty="0"/>
              <a:t> disks</a:t>
            </a:r>
            <a:endParaRPr lang="zh-CN" altLang="en-US" sz="2400" b="1" dirty="0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52618365-B84F-42D9-94D8-B8836875685F}"/>
              </a:ext>
            </a:extLst>
          </p:cNvPr>
          <p:cNvSpPr/>
          <p:nvPr/>
        </p:nvSpPr>
        <p:spPr>
          <a:xfrm rot="10800000">
            <a:off x="9282033" y="4173536"/>
            <a:ext cx="355712" cy="860425"/>
          </a:xfrm>
          <a:prstGeom prst="leftBrace">
            <a:avLst>
              <a:gd name="adj1" fmla="val 3421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1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E98F1-05A3-4B60-845F-DFF3DF4F4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FE482-2D54-40FB-A547-F15A9697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Step 2: </a:t>
            </a:r>
            <a:r>
              <a:rPr lang="en-US" altLang="zh-CN" dirty="0"/>
              <a:t>Move the disk at A to 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F215B-AF38-4110-ACCD-3F32E5B94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E87FA6-6FEF-4A51-8CA3-48BB7B2C12C1}"/>
              </a:ext>
            </a:extLst>
          </p:cNvPr>
          <p:cNvGrpSpPr>
            <a:grpSpLocks/>
          </p:cNvGrpSpPr>
          <p:nvPr/>
        </p:nvGrpSpPr>
        <p:grpSpPr bwMode="auto">
          <a:xfrm>
            <a:off x="2109953" y="3429000"/>
            <a:ext cx="7045325" cy="2109788"/>
            <a:chOff x="712" y="1318"/>
            <a:chExt cx="4438" cy="13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92825-4D19-422C-91B5-578A66D0B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" y="1318"/>
              <a:ext cx="4438" cy="1011"/>
              <a:chOff x="712" y="1550"/>
              <a:chExt cx="4438" cy="1011"/>
            </a:xfrm>
          </p:grpSpPr>
          <p:sp>
            <p:nvSpPr>
              <p:cNvPr id="8" name="Line 6">
                <a:extLst>
                  <a:ext uri="{FF2B5EF4-FFF2-40B4-BE49-F238E27FC236}">
                    <a16:creationId xmlns:a16="http://schemas.microsoft.com/office/drawing/2014/main" id="{68087F99-EBE0-44B3-9685-EDC0CFA22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2" y="2561"/>
                <a:ext cx="443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0FF9CFAA-FEA0-4206-9356-748BC1448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6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BB3637A7-E02E-4AA9-B879-7712B107B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C02C6350-3261-420F-AA58-10116F0FA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2FB3B86D-B832-48B6-8216-63891F075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2428"/>
                <a:ext cx="1372" cy="119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B8F39955-AEF6-43CC-98A9-5FA722FA9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320"/>
              <a:ext cx="3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Arial" panose="020B0604020202020204" pitchFamily="34" charset="0"/>
                  <a:ea typeface="黑体" panose="02010609060101010101" pitchFamily="49" charset="-122"/>
                </a:rPr>
                <a:t>   A                   B                    C</a:t>
              </a:r>
            </a:p>
          </p:txBody>
        </p:sp>
      </p:grpSp>
      <p:sp>
        <p:nvSpPr>
          <p:cNvPr id="17" name="Rectangle 11">
            <a:extLst>
              <a:ext uri="{FF2B5EF4-FFF2-40B4-BE49-F238E27FC236}">
                <a16:creationId xmlns:a16="http://schemas.microsoft.com/office/drawing/2014/main" id="{EEE4066D-1474-4C78-B05B-2A01602E5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7063" y="4805362"/>
            <a:ext cx="1720850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F12FB511-6A11-42E3-8E49-4A38DD45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8363" y="4576762"/>
            <a:ext cx="1211263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57BF321-00EE-4A34-9ED6-0FABEF168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6963" y="4375150"/>
            <a:ext cx="766763" cy="2016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E729102D-9282-41C5-8751-523AE549B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8888" y="4173537"/>
            <a:ext cx="430213" cy="2016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箭头: 上弧形 20">
            <a:extLst>
              <a:ext uri="{FF2B5EF4-FFF2-40B4-BE49-F238E27FC236}">
                <a16:creationId xmlns:a16="http://schemas.microsoft.com/office/drawing/2014/main" id="{5CC858BA-B70C-4DFF-888D-9B609C26FBCA}"/>
              </a:ext>
            </a:extLst>
          </p:cNvPr>
          <p:cNvSpPr/>
          <p:nvPr/>
        </p:nvSpPr>
        <p:spPr>
          <a:xfrm>
            <a:off x="3494669" y="2684463"/>
            <a:ext cx="2178044" cy="6275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09D5312-D6DA-40AC-AF81-58917E2DC974}"/>
              </a:ext>
            </a:extLst>
          </p:cNvPr>
          <p:cNvSpPr txBox="1"/>
          <p:nvPr/>
        </p:nvSpPr>
        <p:spPr>
          <a:xfrm>
            <a:off x="9620798" y="4375150"/>
            <a:ext cx="1457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N-1</a:t>
            </a:r>
            <a:r>
              <a:rPr lang="en-US" altLang="zh-CN" sz="2000" b="1" dirty="0"/>
              <a:t> disks</a:t>
            </a:r>
            <a:endParaRPr lang="zh-CN" altLang="en-US" sz="2400" b="1" dirty="0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52618365-B84F-42D9-94D8-B8836875685F}"/>
              </a:ext>
            </a:extLst>
          </p:cNvPr>
          <p:cNvSpPr/>
          <p:nvPr/>
        </p:nvSpPr>
        <p:spPr>
          <a:xfrm rot="10800000">
            <a:off x="9282033" y="4173536"/>
            <a:ext cx="355712" cy="860425"/>
          </a:xfrm>
          <a:prstGeom prst="leftBrace">
            <a:avLst>
              <a:gd name="adj1" fmla="val 3421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89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59076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285F0-7E1D-43B6-9B23-F694C69D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7B151-82FA-4614-8E5D-777B817BE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3: Move </a:t>
            </a:r>
            <a:r>
              <a:rPr lang="en-US" altLang="zh-CN" dirty="0">
                <a:solidFill>
                  <a:srgbClr val="FF0000"/>
                </a:solidFill>
              </a:rPr>
              <a:t>N-1</a:t>
            </a:r>
            <a:r>
              <a:rPr lang="en-US" altLang="zh-CN" dirty="0"/>
              <a:t> disks from C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src</a:t>
            </a:r>
            <a:r>
              <a:rPr lang="en-US" altLang="zh-CN" dirty="0"/>
              <a:t>) to B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tgt</a:t>
            </a:r>
            <a:r>
              <a:rPr lang="en-US" altLang="zh-CN" dirty="0"/>
              <a:t>) through A 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aux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790058-0AEB-44A5-88BB-7C6F1FE6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270C3D9-2D4F-47CE-8304-03DDC4FD117B}"/>
              </a:ext>
            </a:extLst>
          </p:cNvPr>
          <p:cNvGrpSpPr>
            <a:grpSpLocks/>
          </p:cNvGrpSpPr>
          <p:nvPr/>
        </p:nvGrpSpPr>
        <p:grpSpPr bwMode="auto">
          <a:xfrm>
            <a:off x="2109953" y="3429000"/>
            <a:ext cx="7045325" cy="2109788"/>
            <a:chOff x="712" y="1318"/>
            <a:chExt cx="4438" cy="13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8454518-D3E0-46BA-8748-1A9EC6B58D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2" y="1318"/>
              <a:ext cx="4438" cy="1011"/>
              <a:chOff x="712" y="1550"/>
              <a:chExt cx="4438" cy="1011"/>
            </a:xfrm>
          </p:grpSpPr>
          <p:sp>
            <p:nvSpPr>
              <p:cNvPr id="8" name="Line 6">
                <a:extLst>
                  <a:ext uri="{FF2B5EF4-FFF2-40B4-BE49-F238E27FC236}">
                    <a16:creationId xmlns:a16="http://schemas.microsoft.com/office/drawing/2014/main" id="{1F5F2234-5EDB-4314-BF3B-900E515C5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2" y="2561"/>
                <a:ext cx="4438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" name="Line 7">
                <a:extLst>
                  <a:ext uri="{FF2B5EF4-FFF2-40B4-BE49-F238E27FC236}">
                    <a16:creationId xmlns:a16="http://schemas.microsoft.com/office/drawing/2014/main" id="{CEED2342-1C8A-4932-8832-DB762B65AA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26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A0593E52-40D3-4420-A65B-FD4D78FAA7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864FFA0A-90E1-49F3-8199-249545992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58" y="1550"/>
                <a:ext cx="0" cy="101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C1F9AADD-3596-41F6-96E5-E855E762D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2428"/>
                <a:ext cx="1372" cy="119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CF225487-3661-48CC-BB1D-F7CE4D685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5" y="2320"/>
              <a:ext cx="35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dirty="0">
                  <a:latin typeface="Arial" panose="020B0604020202020204" pitchFamily="34" charset="0"/>
                  <a:ea typeface="黑体" panose="02010609060101010101" pitchFamily="49" charset="-122"/>
                </a:rPr>
                <a:t>   A                   B                    C</a:t>
              </a:r>
            </a:p>
          </p:txBody>
        </p:sp>
      </p:grpSp>
      <p:sp>
        <p:nvSpPr>
          <p:cNvPr id="13" name="Rectangle 11">
            <a:extLst>
              <a:ext uri="{FF2B5EF4-FFF2-40B4-BE49-F238E27FC236}">
                <a16:creationId xmlns:a16="http://schemas.microsoft.com/office/drawing/2014/main" id="{86D2D619-17E3-4B45-B1CA-3401D66F2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2821" y="4594224"/>
            <a:ext cx="1720850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EAD5DFE-D5B0-40A7-AF0B-F06B8FA5F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121" y="4365624"/>
            <a:ext cx="1211263" cy="2286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5E06C49A-1997-44B4-8D55-A955EE1F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721" y="4164012"/>
            <a:ext cx="766763" cy="2016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8A4CDC58-C595-4A7E-BF44-5C0023732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4646" y="3962399"/>
            <a:ext cx="430213" cy="201613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箭头: 上弧形 16">
            <a:extLst>
              <a:ext uri="{FF2B5EF4-FFF2-40B4-BE49-F238E27FC236}">
                <a16:creationId xmlns:a16="http://schemas.microsoft.com/office/drawing/2014/main" id="{8BD5266C-DA51-4E92-86D6-4A411C624D9E}"/>
              </a:ext>
            </a:extLst>
          </p:cNvPr>
          <p:cNvSpPr/>
          <p:nvPr/>
        </p:nvSpPr>
        <p:spPr>
          <a:xfrm flipH="1">
            <a:off x="5412827" y="2684463"/>
            <a:ext cx="2326391" cy="6275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4901D96-31AC-43AC-9479-828ACCB5DA5F}"/>
              </a:ext>
            </a:extLst>
          </p:cNvPr>
          <p:cNvSpPr txBox="1"/>
          <p:nvPr/>
        </p:nvSpPr>
        <p:spPr>
          <a:xfrm>
            <a:off x="6790848" y="4181416"/>
            <a:ext cx="1457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N-1</a:t>
            </a:r>
            <a:r>
              <a:rPr lang="en-US" altLang="zh-CN" sz="2000" b="1" dirty="0"/>
              <a:t> disks</a:t>
            </a:r>
            <a:endParaRPr lang="zh-CN" altLang="en-US" sz="2400" b="1" dirty="0"/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E06EFF6E-15FA-4CAC-AA8F-74D8FBA64C97}"/>
              </a:ext>
            </a:extLst>
          </p:cNvPr>
          <p:cNvSpPr/>
          <p:nvPr/>
        </p:nvSpPr>
        <p:spPr>
          <a:xfrm rot="10800000">
            <a:off x="6452083" y="3979802"/>
            <a:ext cx="355712" cy="860425"/>
          </a:xfrm>
          <a:prstGeom prst="leftBrace">
            <a:avLst>
              <a:gd name="adj1" fmla="val 3421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25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F412A-04B1-4751-B97C-2000DFAB1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8B82F5-D9DF-4178-95B8-63E4EF8DA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19AA46-915D-42FF-AB36-A13E4930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1C900D-1963-4663-AC97-F3993523BEDD}"/>
              </a:ext>
            </a:extLst>
          </p:cNvPr>
          <p:cNvSpPr txBox="1"/>
          <p:nvPr/>
        </p:nvSpPr>
        <p:spPr>
          <a:xfrm>
            <a:off x="3048000" y="1120044"/>
            <a:ext cx="737826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Solution to the Towers of Hanoi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hanoi(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src,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tgt,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aux)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(n &lt;= 0)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(n == 1)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src &lt;&lt; " -&gt; " &lt;&lt; tgt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hanoi(n-1, src, aux, tgt)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Move n-1 disks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src &lt;&lt; " -&gt; " &lt;&lt; tgt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hanoi(n-1, aux, tgt, src)</a:t>
            </a:r>
            <a:r>
              <a:rPr lang="zh-CN" altLang="en-US" dirty="0">
                <a:latin typeface="Consolas" panose="020B0609020204030204" pitchFamily="49" charset="0"/>
              </a:rPr>
              <a:t>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Move n-1 disks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 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hanoi(n, 'A', 'B', 'C');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279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7AA9F-D876-40D4-AC61-C1D2124E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14C7F-D325-4AE5-950C-23D98882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D937D6-647E-4364-B446-02029F9B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A7342-17A7-4BE1-8BA7-F0A4F072C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903" y="2159742"/>
            <a:ext cx="3068637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33CB5A-E742-4AD8-B804-01A5438D0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089" y="2159743"/>
            <a:ext cx="3048000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A9FB42A-ACBF-424F-81A0-CB80A2E44DBA}"/>
              </a:ext>
            </a:extLst>
          </p:cNvPr>
          <p:cNvSpPr txBox="1"/>
          <p:nvPr/>
        </p:nvSpPr>
        <p:spPr>
          <a:xfrm>
            <a:off x="2941775" y="1996997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N=4 Initial State: 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73B163-8403-41D2-8220-501B385DD743}"/>
              </a:ext>
            </a:extLst>
          </p:cNvPr>
          <p:cNvSpPr txBox="1"/>
          <p:nvPr/>
        </p:nvSpPr>
        <p:spPr>
          <a:xfrm>
            <a:off x="6582677" y="1996997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N=4 Final State: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424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BEA98-3FCB-4D87-BD97-7E2A0F28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F9ED5A-6D8C-4900-8BCB-D4626D7E5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Step1: A -&gt; C</a:t>
            </a:r>
          </a:p>
          <a:p>
            <a:r>
              <a:rPr lang="en-US" altLang="zh-CN" dirty="0"/>
              <a:t>Step 2: A -&gt; 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D387E2-55E0-4067-A967-8967CDF7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7EC048-588D-4504-97CC-38772A025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035" y="2374627"/>
            <a:ext cx="2798763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E618D-C47D-450A-B57A-AEEFD57B8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835" y="2361927"/>
            <a:ext cx="2963863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93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7A5A2-9AB8-430A-951E-351CD14D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9A9F1-9466-4D6E-B072-603AB3F3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3: C -&gt; B</a:t>
            </a:r>
          </a:p>
          <a:p>
            <a:r>
              <a:rPr lang="en-US" altLang="zh-CN" dirty="0"/>
              <a:t>Step 4: A -&gt; C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0A77B9-82C0-448F-A726-1C3A112D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F9177-D591-4AE9-9B08-0A9F2DAE0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03" y="2889634"/>
            <a:ext cx="2971800" cy="290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0B634F-481E-4826-AD39-3E41018AB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390" y="2889635"/>
            <a:ext cx="2971800" cy="279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7542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753AD-EDC7-43D0-A510-DC08DD28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67DB26-8CD3-4490-9E65-E0A3450A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5: B -&gt; A</a:t>
            </a:r>
          </a:p>
          <a:p>
            <a:r>
              <a:rPr lang="en-US" altLang="zh-CN" dirty="0"/>
              <a:t>Step 6: B -&gt; 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6E11BA-CFE4-4119-8918-ADD4CAF2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1F95E9-CBD2-4E3A-B11C-C4D3B442C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716" y="2734910"/>
            <a:ext cx="3124200" cy="2859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225BAC-D8BB-4305-8720-8476171A7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779" y="2734910"/>
            <a:ext cx="3276600" cy="267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7546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F04F14-1448-4962-B220-A05A214B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BF022-E226-4E48-A51B-D211B8277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7: A -&gt; C</a:t>
            </a:r>
          </a:p>
          <a:p>
            <a:r>
              <a:rPr lang="en-US" altLang="zh-CN" dirty="0"/>
              <a:t>Step 8: A -&gt; 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5F5BDB-1777-4588-8C52-4435EF212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EA162-9F6B-444C-9A78-43E85CD7B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705" y="3020768"/>
            <a:ext cx="3276600" cy="263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678F6F-78CD-42DE-8D0F-C478CA881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568" y="3009656"/>
            <a:ext cx="2895600" cy="264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5946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9B387-3FC6-4779-9276-00C512A1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84333-B8F7-4028-94B4-5A0278543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9: C -&gt; B</a:t>
            </a:r>
          </a:p>
          <a:p>
            <a:r>
              <a:rPr lang="en-US" altLang="zh-CN" dirty="0"/>
              <a:t>Step 10: C -&gt; A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B6CDF5-1BB1-4237-BCE5-A02C644D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247B8-CD79-45E0-8CB1-23DA65404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944" y="3081093"/>
            <a:ext cx="3200400" cy="257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70936D-4AC2-4C38-B9D9-C17C2C81B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581" y="3081094"/>
            <a:ext cx="3048000" cy="243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972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D4C28-6CBA-436C-AAB3-13B34537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4A62B-DC4E-4298-9606-E3E3AD988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11: B -&gt; A</a:t>
            </a:r>
          </a:p>
          <a:p>
            <a:r>
              <a:rPr lang="en-US" altLang="zh-CN" dirty="0"/>
              <a:t>Step 12: C -&gt; 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F86D80-7854-4D4C-857F-77112AE3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04D387-C617-4889-88DE-8DEFEB665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189" y="3177931"/>
            <a:ext cx="30480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DAF30C-4B79-4462-803E-E9A1E4A3E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901" y="3177932"/>
            <a:ext cx="3352800" cy="259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2147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08F7ED-0DFC-47E2-9B09-F6D90151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FF869-D7CD-4D5F-AB60-0F183A245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13: A -&gt; C</a:t>
            </a:r>
          </a:p>
          <a:p>
            <a:r>
              <a:rPr lang="en-US" altLang="zh-CN" dirty="0"/>
              <a:t>Step 14: A -&gt; 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3460B2-5FA1-426C-8D1B-BBD3ABB7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1DB6B-855B-48C6-A20E-B411CAB0A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700" y="3103318"/>
            <a:ext cx="3124200" cy="255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AD9999-A1BD-4CFA-BA5A-AD00326B9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075" y="3103318"/>
            <a:ext cx="32004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487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3761A-06AA-43AB-AF5F-FB68BAAC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C++ Function?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57C34E-4F4F-415E-B718-DDED5819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procedure</a:t>
            </a:r>
            <a:r>
              <a:rPr lang="en-US" altLang="zh-CN" dirty="0"/>
              <a:t> for incurring effects on program states</a:t>
            </a:r>
          </a:p>
          <a:p>
            <a:pPr lvl="1"/>
            <a:r>
              <a:rPr lang="en-US" altLang="zh-CN" dirty="0"/>
              <a:t>May take optional inputs</a:t>
            </a:r>
          </a:p>
          <a:p>
            <a:pPr lvl="1"/>
            <a:r>
              <a:rPr lang="en-US" altLang="zh-CN" dirty="0"/>
              <a:t>May return optional outputs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A function should </a:t>
            </a:r>
            <a:r>
              <a:rPr lang="en-US" altLang="zh-CN" b="1" dirty="0"/>
              <a:t>independently</a:t>
            </a:r>
            <a:r>
              <a:rPr lang="en-US" altLang="zh-CN" dirty="0"/>
              <a:t> carry out a </a:t>
            </a:r>
            <a:r>
              <a:rPr lang="en-US" altLang="zh-CN" b="1" dirty="0"/>
              <a:t>well-defined task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6EA849-C533-45A5-9648-548566E5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F3409B0-FA58-4348-BAEA-16F15C8F79A2}"/>
              </a:ext>
            </a:extLst>
          </p:cNvPr>
          <p:cNvGrpSpPr/>
          <p:nvPr/>
        </p:nvGrpSpPr>
        <p:grpSpPr>
          <a:xfrm>
            <a:off x="2698926" y="2763040"/>
            <a:ext cx="6794148" cy="1921979"/>
            <a:chOff x="2496208" y="2556966"/>
            <a:chExt cx="6794148" cy="192197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8E85BF3-D243-4A08-B1D5-F9AEC0D5B5AF}"/>
                </a:ext>
              </a:extLst>
            </p:cNvPr>
            <p:cNvSpPr/>
            <p:nvPr/>
          </p:nvSpPr>
          <p:spPr>
            <a:xfrm>
              <a:off x="2496209" y="2556967"/>
              <a:ext cx="1359513" cy="7250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Program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State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C889AC9-8199-4C94-B5BD-CEA10ED3D456}"/>
                </a:ext>
              </a:extLst>
            </p:cNvPr>
            <p:cNvSpPr/>
            <p:nvPr/>
          </p:nvSpPr>
          <p:spPr>
            <a:xfrm>
              <a:off x="2496208" y="3753852"/>
              <a:ext cx="1359513" cy="7250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Input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Optional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81FC3DA-6ACC-4A87-BD9E-886D10D6C2D9}"/>
                </a:ext>
              </a:extLst>
            </p:cNvPr>
            <p:cNvSpPr/>
            <p:nvPr/>
          </p:nvSpPr>
          <p:spPr>
            <a:xfrm>
              <a:off x="4888646" y="2945689"/>
              <a:ext cx="2009273" cy="1135128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C++ Function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ACBF2E0-DF80-4218-B030-1F0730D6D413}"/>
                </a:ext>
              </a:extLst>
            </p:cNvPr>
            <p:cNvSpPr/>
            <p:nvPr/>
          </p:nvSpPr>
          <p:spPr>
            <a:xfrm>
              <a:off x="7930843" y="2556966"/>
              <a:ext cx="1359513" cy="7250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Program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State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9C2EC02-590B-4DB5-BE75-7E5DB0F5391F}"/>
                </a:ext>
              </a:extLst>
            </p:cNvPr>
            <p:cNvSpPr/>
            <p:nvPr/>
          </p:nvSpPr>
          <p:spPr>
            <a:xfrm>
              <a:off x="7930843" y="3753851"/>
              <a:ext cx="1359513" cy="725093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Output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Optional</a:t>
              </a:r>
              <a:r>
                <a:rPr lang="en-US" altLang="zh-CN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4BC017DD-55D5-4A4C-903D-5D43BF9F6BA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3855722" y="2919514"/>
              <a:ext cx="1031722" cy="36254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728078E1-47A2-4CE4-A9F6-91E9CD58ED1E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6897919" y="2919513"/>
              <a:ext cx="1032924" cy="3625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4C131F0C-1289-450A-9767-C8D53438C6FD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3855721" y="3753851"/>
              <a:ext cx="1031723" cy="3625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35137D54-6988-4DA7-89C1-9AFCD913F8C8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6897919" y="3753850"/>
              <a:ext cx="1032924" cy="3625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530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3C0C6B-7D13-42BB-B860-AEF3FACA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4 Disk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2FBC0C-16C6-4518-B2EC-08DCC5312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Step 15: C -&gt; 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6A4E79-5DB0-4786-B51D-95AF6F2E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79C9E-CEF5-4D7A-B7F9-C8E6AE5FC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667001"/>
            <a:ext cx="5391338" cy="2377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792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366772" y="1769662"/>
            <a:ext cx="7996428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Functions support code reuse and information hiding </a:t>
            </a:r>
            <a:r>
              <a:rPr lang="en-US" altLang="zh-CN" sz="3200" b="1" dirty="0">
                <a:solidFill>
                  <a:srgbClr val="FF0000"/>
                </a:solidFill>
              </a:rPr>
              <a:t>at small scales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Are there program constructs for supporting them </a:t>
            </a:r>
            <a:r>
              <a:rPr lang="en-US" altLang="zh-CN" sz="3200" b="1" dirty="0">
                <a:solidFill>
                  <a:srgbClr val="FF0000"/>
                </a:solidFill>
              </a:rPr>
              <a:t>at large scales</a:t>
            </a:r>
            <a:r>
              <a:rPr lang="en-US" altLang="zh-CN" sz="3200" b="1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2052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315468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Modules &amp; Interfaces</a:t>
            </a:r>
          </a:p>
        </p:txBody>
      </p:sp>
      <p:pic>
        <p:nvPicPr>
          <p:cNvPr id="11266" name="Picture 2" descr="Ash Vardanian on X: &quot;Bindings for C++, Rust, Swift, AVX-512, Levenshtein  Distance &amp; Needleman-Wunsch Scores, Rolling Fingerprints, Lazy Ranges,  Faster Sorting... Yes, StringZilla v3 is out! 🦖3️⃣🎉 Special thanks to  @keithmadams, @vatsal_manot,">
            <a:extLst>
              <a:ext uri="{FF2B5EF4-FFF2-40B4-BE49-F238E27FC236}">
                <a16:creationId xmlns:a16="http://schemas.microsoft.com/office/drawing/2014/main" id="{9CDA37F6-9634-D6A6-FBE8-B316947C5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345" y="0"/>
            <a:ext cx="68849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19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7F75F42-C92E-4530-8651-40055B270C10}"/>
              </a:ext>
            </a:extLst>
          </p:cNvPr>
          <p:cNvSpPr/>
          <p:nvPr/>
        </p:nvSpPr>
        <p:spPr>
          <a:xfrm>
            <a:off x="3210996" y="3339808"/>
            <a:ext cx="7667212" cy="3016542"/>
          </a:xfrm>
          <a:prstGeom prst="roundRect">
            <a:avLst>
              <a:gd name="adj" fmla="val 9123"/>
            </a:avLst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9DBF351-D4B4-45FD-86BC-D3126557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C/C++ Modules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F66454-3B57-47DA-8A04-B69BB1766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module is a collection of </a:t>
            </a:r>
            <a:r>
              <a:rPr lang="en-US" altLang="zh-CN" b="1" dirty="0"/>
              <a:t>functions </a:t>
            </a:r>
            <a:r>
              <a:rPr lang="en-US" altLang="zh-CN" dirty="0"/>
              <a:t>and</a:t>
            </a:r>
            <a:r>
              <a:rPr lang="en-US" altLang="zh-CN" b="1" dirty="0"/>
              <a:t> global variables </a:t>
            </a:r>
          </a:p>
          <a:p>
            <a:r>
              <a:rPr lang="en-US" altLang="zh-CN" dirty="0"/>
              <a:t>In the most basic case,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source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cpp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file is a module</a:t>
            </a:r>
          </a:p>
          <a:p>
            <a:r>
              <a:rPr lang="en-US" altLang="zh-CN" dirty="0"/>
              <a:t>A program consists of a collection of modules</a:t>
            </a:r>
          </a:p>
          <a:p>
            <a:pPr lvl="1"/>
            <a:r>
              <a:rPr lang="en-US" altLang="zh-CN" dirty="0"/>
              <a:t>There must be </a:t>
            </a:r>
            <a:r>
              <a:rPr lang="en-US" altLang="zh-CN" dirty="0">
                <a:solidFill>
                  <a:srgbClr val="FF0000"/>
                </a:solidFill>
              </a:rPr>
              <a:t>only one definition</a:t>
            </a:r>
            <a:r>
              <a:rPr lang="en-US" altLang="zh-CN" dirty="0"/>
              <a:t> for every variable or function (One Definition Rule)</a:t>
            </a:r>
          </a:p>
          <a:p>
            <a:pPr lvl="1"/>
            <a:r>
              <a:rPr lang="en-US" altLang="zh-CN" dirty="0"/>
              <a:t>There must be </a:t>
            </a:r>
            <a:r>
              <a:rPr lang="en-US" altLang="zh-CN" dirty="0">
                <a:solidFill>
                  <a:srgbClr val="FF0000"/>
                </a:solidFill>
              </a:rPr>
              <a:t>ONLY ONE main function in some module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E92430-222F-4F24-9115-3138A1F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83</a:t>
            </a:fld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B927B1F-AC44-4FE3-9FA8-93598F14F28C}"/>
              </a:ext>
            </a:extLst>
          </p:cNvPr>
          <p:cNvSpPr/>
          <p:nvPr/>
        </p:nvSpPr>
        <p:spPr>
          <a:xfrm>
            <a:off x="3347731" y="3795724"/>
            <a:ext cx="1985341" cy="2448910"/>
          </a:xfrm>
          <a:prstGeom prst="roundRect">
            <a:avLst>
              <a:gd name="adj" fmla="val 9123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E9831F2-8F35-4829-95A9-F9D7BB19CB6D}"/>
              </a:ext>
            </a:extLst>
          </p:cNvPr>
          <p:cNvSpPr/>
          <p:nvPr/>
        </p:nvSpPr>
        <p:spPr>
          <a:xfrm>
            <a:off x="3526978" y="3968561"/>
            <a:ext cx="1669359" cy="690664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Definition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F347B40-B7BC-42D4-A82F-9AD79F677642}"/>
              </a:ext>
            </a:extLst>
          </p:cNvPr>
          <p:cNvSpPr/>
          <p:nvPr/>
        </p:nvSpPr>
        <p:spPr>
          <a:xfrm>
            <a:off x="3526978" y="5425325"/>
            <a:ext cx="1669359" cy="69066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Definition 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605E3F-AFE0-4407-B308-17ADE2DA9719}"/>
              </a:ext>
            </a:extLst>
          </p:cNvPr>
          <p:cNvSpPr txBox="1"/>
          <p:nvPr/>
        </p:nvSpPr>
        <p:spPr>
          <a:xfrm rot="5400000">
            <a:off x="3978946" y="4966940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D7A7CE-5039-4D24-A98F-D1805F88A077}"/>
              </a:ext>
            </a:extLst>
          </p:cNvPr>
          <p:cNvSpPr txBox="1"/>
          <p:nvPr/>
        </p:nvSpPr>
        <p:spPr>
          <a:xfrm>
            <a:off x="541625" y="4104544"/>
            <a:ext cx="27219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A C++ Program: </a:t>
            </a:r>
            <a:r>
              <a:rPr lang="en-US" altLang="zh-CN" dirty="0">
                <a:latin typeface="Consolas" panose="020B0609020204030204" pitchFamily="49" charset="0"/>
              </a:rPr>
              <a:t>where a definition is either 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function or 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Consolas" panose="020B0609020204030204" pitchFamily="49" charset="0"/>
              </a:rPr>
              <a:t>a global variable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6EF07A-6D00-4F8E-9FAD-E04A184B6656}"/>
              </a:ext>
            </a:extLst>
          </p:cNvPr>
          <p:cNvSpPr txBox="1"/>
          <p:nvPr/>
        </p:nvSpPr>
        <p:spPr>
          <a:xfrm>
            <a:off x="3619229" y="3339807"/>
            <a:ext cx="1484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.cpp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B22068C-2A58-4345-A71E-9EF58084127F}"/>
              </a:ext>
            </a:extLst>
          </p:cNvPr>
          <p:cNvSpPr/>
          <p:nvPr/>
        </p:nvSpPr>
        <p:spPr>
          <a:xfrm>
            <a:off x="5721273" y="3795724"/>
            <a:ext cx="1985341" cy="2448910"/>
          </a:xfrm>
          <a:prstGeom prst="roundRect">
            <a:avLst>
              <a:gd name="adj" fmla="val 9123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458CB85-01A5-4E80-8FF2-01160CC3E6E5}"/>
              </a:ext>
            </a:extLst>
          </p:cNvPr>
          <p:cNvSpPr/>
          <p:nvPr/>
        </p:nvSpPr>
        <p:spPr>
          <a:xfrm>
            <a:off x="5900520" y="3968561"/>
            <a:ext cx="1669359" cy="690664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Definition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8041DBB-136F-49E8-9784-A3FB76F6863D}"/>
              </a:ext>
            </a:extLst>
          </p:cNvPr>
          <p:cNvSpPr/>
          <p:nvPr/>
        </p:nvSpPr>
        <p:spPr>
          <a:xfrm>
            <a:off x="5900520" y="5425325"/>
            <a:ext cx="1669359" cy="69066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Definition m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77F5D1-F039-43E1-998A-52D072750494}"/>
              </a:ext>
            </a:extLst>
          </p:cNvPr>
          <p:cNvSpPr txBox="1"/>
          <p:nvPr/>
        </p:nvSpPr>
        <p:spPr>
          <a:xfrm rot="5400000">
            <a:off x="6352488" y="4966940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DCA1B7B-85BA-423A-8D2C-68BD1AB825F0}"/>
              </a:ext>
            </a:extLst>
          </p:cNvPr>
          <p:cNvSpPr txBox="1"/>
          <p:nvPr/>
        </p:nvSpPr>
        <p:spPr>
          <a:xfrm>
            <a:off x="5992771" y="3339807"/>
            <a:ext cx="1484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b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.cpp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DCFE2BE-3F04-4AFD-983F-84FB272E43F9}"/>
              </a:ext>
            </a:extLst>
          </p:cNvPr>
          <p:cNvSpPr txBox="1"/>
          <p:nvPr/>
        </p:nvSpPr>
        <p:spPr>
          <a:xfrm>
            <a:off x="7865467" y="4889374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C0F08A3-29BF-433B-AF44-E9299F853C9B}"/>
              </a:ext>
            </a:extLst>
          </p:cNvPr>
          <p:cNvSpPr/>
          <p:nvPr/>
        </p:nvSpPr>
        <p:spPr>
          <a:xfrm>
            <a:off x="8652642" y="3799817"/>
            <a:ext cx="1985341" cy="2448910"/>
          </a:xfrm>
          <a:prstGeom prst="roundRect">
            <a:avLst>
              <a:gd name="adj" fmla="val 9123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27E0339-D06B-4CE5-97B0-3DC72EACC1F3}"/>
              </a:ext>
            </a:extLst>
          </p:cNvPr>
          <p:cNvSpPr/>
          <p:nvPr/>
        </p:nvSpPr>
        <p:spPr>
          <a:xfrm>
            <a:off x="8831889" y="3972654"/>
            <a:ext cx="1669359" cy="690664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Definition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8BE8417-409D-418F-B14C-A37F71E0EADF}"/>
              </a:ext>
            </a:extLst>
          </p:cNvPr>
          <p:cNvSpPr/>
          <p:nvPr/>
        </p:nvSpPr>
        <p:spPr>
          <a:xfrm>
            <a:off x="8831889" y="5429418"/>
            <a:ext cx="1669359" cy="690665"/>
          </a:xfrm>
          <a:prstGeom prst="round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Definition k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3E84BA5-C439-4A65-A53F-CDB9FC88AA81}"/>
              </a:ext>
            </a:extLst>
          </p:cNvPr>
          <p:cNvSpPr txBox="1"/>
          <p:nvPr/>
        </p:nvSpPr>
        <p:spPr>
          <a:xfrm rot="5400000">
            <a:off x="9283857" y="4971033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C66EFE9-2E0A-4298-BF33-462CFD4C651B}"/>
              </a:ext>
            </a:extLst>
          </p:cNvPr>
          <p:cNvSpPr txBox="1"/>
          <p:nvPr/>
        </p:nvSpPr>
        <p:spPr>
          <a:xfrm>
            <a:off x="8924140" y="3343900"/>
            <a:ext cx="14843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latin typeface="Consolas" panose="020B0609020204030204" pitchFamily="49" charset="0"/>
              </a:rPr>
              <a:t>z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.cpp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22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 animBg="1"/>
      <p:bldP spid="9" grpId="0" animBg="1"/>
      <p:bldP spid="10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/>
      <p:bldP spid="24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5351C1-4AF6-45A6-BC1E-6EA2052B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Interfaces of Modules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9CC24-5D0C-4FC5-8203-CFC31C8B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interface for a module </a:t>
            </a:r>
            <a:r>
              <a:rPr lang="en-US" altLang="zh-CN" b="1" dirty="0"/>
              <a:t>M</a:t>
            </a:r>
            <a:r>
              <a:rPr lang="en-US" altLang="zh-CN" dirty="0"/>
              <a:t> a collection of declarations of definitions in </a:t>
            </a:r>
            <a:r>
              <a:rPr lang="en-US" altLang="zh-CN" b="1" dirty="0"/>
              <a:t>M</a:t>
            </a:r>
          </a:p>
          <a:p>
            <a:r>
              <a:rPr lang="en-US" altLang="zh-CN" dirty="0"/>
              <a:t>In the most basic case,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header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.h) </a:t>
            </a:r>
            <a:r>
              <a:rPr lang="en-US" altLang="zh-CN" dirty="0">
                <a:solidFill>
                  <a:srgbClr val="FF0000"/>
                </a:solidFill>
              </a:rPr>
              <a:t>file is an interface</a:t>
            </a:r>
          </a:p>
          <a:p>
            <a:endParaRPr lang="en-US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539EE-1A51-455D-9C8C-4B1C16FF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B8C34C-C827-453E-9831-C4C95247A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319" y="2243327"/>
            <a:ext cx="4295584" cy="429558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2D1DE1D-F86F-4F23-B66A-6C9C7F4E0EA2}"/>
              </a:ext>
            </a:extLst>
          </p:cNvPr>
          <p:cNvSpPr txBox="1"/>
          <p:nvPr/>
        </p:nvSpPr>
        <p:spPr>
          <a:xfrm>
            <a:off x="838200" y="2243327"/>
            <a:ext cx="479450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Principle</a:t>
            </a:r>
            <a:r>
              <a:rPr lang="en-US" altLang="zh-CN" sz="24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Information hiding </a:t>
            </a:r>
            <a:r>
              <a:rPr lang="en-US" altLang="zh-CN" sz="2000" dirty="0"/>
              <a:t>through restricted 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Simplicity &amp; Stability</a:t>
            </a:r>
            <a:r>
              <a:rPr lang="en-US" altLang="zh-CN" sz="2000" dirty="0"/>
              <a:t> for clients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Flexibility</a:t>
            </a:r>
            <a:r>
              <a:rPr lang="en-US" altLang="zh-CN" sz="2000" dirty="0"/>
              <a:t> for implementors</a:t>
            </a:r>
          </a:p>
          <a:p>
            <a:pPr lvl="1"/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/>
              <a:t>Attention</a:t>
            </a:r>
            <a:r>
              <a:rPr lang="en-US" altLang="zh-CN" sz="24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User-defined types </a:t>
            </a:r>
            <a:r>
              <a:rPr lang="en-US" altLang="zh-CN" sz="2000" dirty="0"/>
              <a:t>may occur in interfaces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0000"/>
                </a:solidFill>
              </a:rPr>
              <a:t>No definition </a:t>
            </a:r>
            <a:r>
              <a:rPr lang="en-US" altLang="zh-CN" sz="2000" dirty="0"/>
              <a:t>should appear in an interface!</a:t>
            </a:r>
            <a:endParaRPr lang="zh-CN" altLang="en-US" sz="2000" dirty="0"/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BD186701-9464-47E3-A8B5-620D07CBB592}"/>
              </a:ext>
            </a:extLst>
          </p:cNvPr>
          <p:cNvSpPr/>
          <p:nvPr/>
        </p:nvSpPr>
        <p:spPr>
          <a:xfrm>
            <a:off x="5965984" y="2243328"/>
            <a:ext cx="301751" cy="1499615"/>
          </a:xfrm>
          <a:prstGeom prst="leftBrace">
            <a:avLst>
              <a:gd name="adj1" fmla="val 3421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4C256955-E7D7-4895-AF78-1B482D64A4B3}"/>
              </a:ext>
            </a:extLst>
          </p:cNvPr>
          <p:cNvSpPr/>
          <p:nvPr/>
        </p:nvSpPr>
        <p:spPr>
          <a:xfrm rot="10800000">
            <a:off x="10661901" y="2243327"/>
            <a:ext cx="400337" cy="4295582"/>
          </a:xfrm>
          <a:prstGeom prst="leftBrace">
            <a:avLst>
              <a:gd name="adj1" fmla="val 3421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C26C5E-2C16-4C99-BAD5-2A6437E4F7C9}"/>
              </a:ext>
            </a:extLst>
          </p:cNvPr>
          <p:cNvSpPr txBox="1"/>
          <p:nvPr/>
        </p:nvSpPr>
        <p:spPr>
          <a:xfrm rot="5400000">
            <a:off x="4482404" y="3229478"/>
            <a:ext cx="2369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What Clients See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64F394-7385-4628-9236-18AE14E86D47}"/>
              </a:ext>
            </a:extLst>
          </p:cNvPr>
          <p:cNvSpPr txBox="1"/>
          <p:nvPr/>
        </p:nvSpPr>
        <p:spPr>
          <a:xfrm rot="5400000">
            <a:off x="9631806" y="4355746"/>
            <a:ext cx="3377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What Implementors See</a:t>
            </a:r>
            <a:endParaRPr lang="zh-CN" altLang="en-US" sz="2400" b="1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4A2FF4E-9A67-4750-8031-72EA2E31AD28}"/>
              </a:ext>
            </a:extLst>
          </p:cNvPr>
          <p:cNvSpPr/>
          <p:nvPr/>
        </p:nvSpPr>
        <p:spPr>
          <a:xfrm>
            <a:off x="7278216" y="2867109"/>
            <a:ext cx="2487576" cy="875833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779C53A-1325-4108-B158-B36C724D5F48}"/>
              </a:ext>
            </a:extLst>
          </p:cNvPr>
          <p:cNvSpPr/>
          <p:nvPr/>
        </p:nvSpPr>
        <p:spPr>
          <a:xfrm>
            <a:off x="7278216" y="3738641"/>
            <a:ext cx="2487576" cy="2617709"/>
          </a:xfrm>
          <a:prstGeom prst="roundRect">
            <a:avLst>
              <a:gd name="adj" fmla="val 7355"/>
            </a:avLst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Implementation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15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754D2-F570-4D81-BB00-CE79F918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Libraries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A0960E-4FAE-4409-AA62-1671B463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library is a set of modules together with their interfaces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a counter library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E5F015-F816-4920-A73C-23B271C3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D1E537-7421-4581-BBEC-542821785237}"/>
              </a:ext>
            </a:extLst>
          </p:cNvPr>
          <p:cNvSpPr txBox="1"/>
          <p:nvPr/>
        </p:nvSpPr>
        <p:spPr>
          <a:xfrm>
            <a:off x="1023230" y="2126274"/>
            <a:ext cx="5047488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Interface of the counter library */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#ifndef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COUNTER_H_INCLUDED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#define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COUNTER_H_INCLUDED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#endif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COUNTER_H_INCLUDED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79A45FA-A365-40D8-B2B8-9145D36AE611}"/>
              </a:ext>
            </a:extLst>
          </p:cNvPr>
          <p:cNvSpPr txBox="1"/>
          <p:nvPr/>
        </p:nvSpPr>
        <p:spPr>
          <a:xfrm>
            <a:off x="6255748" y="2124422"/>
            <a:ext cx="5619260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Implementation of the counter library */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counter;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value of the counter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counter = 0;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counter;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counter++; 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6542EE6-FF73-4911-AC50-DF6EBE51FB30}"/>
              </a:ext>
            </a:extLst>
          </p:cNvPr>
          <p:cNvSpPr txBox="1"/>
          <p:nvPr/>
        </p:nvSpPr>
        <p:spPr>
          <a:xfrm>
            <a:off x="2330822" y="6094740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latin typeface="Consolas" panose="020B0609020204030204" pitchFamily="49" charset="0"/>
              </a:rPr>
              <a:t>counter.h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4E7648-0194-4D9B-9863-8D37007D6B6C}"/>
              </a:ext>
            </a:extLst>
          </p:cNvPr>
          <p:cNvSpPr txBox="1"/>
          <p:nvPr/>
        </p:nvSpPr>
        <p:spPr>
          <a:xfrm>
            <a:off x="7542902" y="6088536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</a:rPr>
              <a:t>counter.cpp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3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/>
      <p:bldP spid="1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4A7F0-8422-4E2F-B7D2-89BBD436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Standard Libraries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9F3CBC-7F2A-4A6D-A3C0-9760D16DB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5583621" cy="5040923"/>
          </a:xfrm>
        </p:spPr>
        <p:txBody>
          <a:bodyPr/>
          <a:lstStyle/>
          <a:p>
            <a:r>
              <a:rPr lang="en-US" altLang="zh-CN" dirty="0"/>
              <a:t>Libraries defined by C++ Standard</a:t>
            </a:r>
          </a:p>
          <a:p>
            <a:r>
              <a:rPr lang="en-US" altLang="zh-CN" b="1" dirty="0"/>
              <a:t>Examples: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&lt;iostream&gt;</a:t>
            </a:r>
            <a:r>
              <a:rPr lang="en-US" altLang="zh-CN" dirty="0"/>
              <a:t>: basic inputs and outputs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cmath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/>
              <a:t>: Math libraries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&lt;algorithm&gt;</a:t>
            </a:r>
            <a:r>
              <a:rPr lang="en-US" altLang="zh-CN" dirty="0">
                <a:latin typeface="+mj-lt"/>
              </a:rPr>
              <a:t>: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Algorithms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&lt;string&gt;</a:t>
            </a:r>
            <a:r>
              <a:rPr lang="en-US" altLang="zh-CN" dirty="0">
                <a:latin typeface="+mj-lt"/>
              </a:rPr>
              <a:t>: </a:t>
            </a:r>
            <a:r>
              <a:rPr lang="en-US" altLang="zh-CN" dirty="0"/>
              <a:t>Strings</a:t>
            </a:r>
          </a:p>
          <a:p>
            <a:pPr lvl="1"/>
            <a:r>
              <a:rPr lang="en-US" altLang="zh-CN" dirty="0"/>
              <a:t>Containers</a:t>
            </a:r>
          </a:p>
          <a:p>
            <a:pPr lvl="1"/>
            <a:r>
              <a:rPr lang="en-US" altLang="zh-CN" dirty="0"/>
              <a:t>Iterators</a:t>
            </a:r>
          </a:p>
          <a:p>
            <a:pPr lvl="1"/>
            <a:r>
              <a:rPr lang="en-US" altLang="zh-CN" dirty="0"/>
              <a:t>… (and many others)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Reference book: </a:t>
            </a:r>
            <a:r>
              <a:rPr lang="en-US" altLang="zh-CN" b="1" i="0" dirty="0">
                <a:solidFill>
                  <a:srgbClr val="0F1111"/>
                </a:solidFill>
                <a:effectLst/>
                <a:latin typeface="Amazon Ember"/>
              </a:rPr>
              <a:t>C++ Standard Library, A Tutorial And Reference (2nd Edition)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04B363-5CE9-40B3-8971-B43E0378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493BBC-0FAF-4F9F-9120-69B01D08A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378" y="1463802"/>
            <a:ext cx="5756021" cy="39303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C96B890-4FA4-43A0-8050-EED59C00B263}"/>
              </a:ext>
            </a:extLst>
          </p:cNvPr>
          <p:cNvSpPr txBox="1"/>
          <p:nvPr/>
        </p:nvSpPr>
        <p:spPr>
          <a:xfrm>
            <a:off x="6800009" y="5619290"/>
            <a:ext cx="4730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Selected Functions from &lt;</a:t>
            </a:r>
            <a:r>
              <a:rPr lang="en-US" altLang="zh-CN" sz="2000" b="1" dirty="0" err="1"/>
              <a:t>cmath</a:t>
            </a:r>
            <a:r>
              <a:rPr lang="en-US" altLang="zh-CN" sz="2000" b="1" dirty="0"/>
              <a:t>&gt;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71976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E0D94-5846-4A94-8A74-46B342CCF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zh-CN" dirty="0"/>
              <a:t>command:</a:t>
            </a:r>
          </a:p>
          <a:p>
            <a:pPr lvl="1"/>
            <a:r>
              <a:rPr lang="en-US" altLang="zh-CN" dirty="0"/>
              <a:t>Copy the contents in a header file into the current file</a:t>
            </a:r>
          </a:p>
          <a:p>
            <a:pPr lvl="1"/>
            <a:r>
              <a:rPr lang="en-US" altLang="zh-CN" dirty="0"/>
              <a:t>Make the interface of a library visible</a:t>
            </a:r>
          </a:p>
          <a:p>
            <a:pPr lvl="1"/>
            <a:r>
              <a:rPr lang="en-US" altLang="zh-CN" dirty="0">
                <a:latin typeface="+mj-lt"/>
              </a:rPr>
              <a:t>Standard Libraries:</a:t>
            </a:r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  <a:p>
            <a:pPr lvl="1"/>
            <a:r>
              <a:rPr lang="en-US" altLang="zh-CN" dirty="0">
                <a:latin typeface="+mj-lt"/>
              </a:rPr>
              <a:t>User-defined Libraries</a:t>
            </a:r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8EBD0E-DBCF-4F2D-8662-11D2CED3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87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24ED7F-92A3-4971-9C2D-8EED9A10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Libraries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82A2BB-C271-4112-9753-425DE07A2BE2}"/>
              </a:ext>
            </a:extLst>
          </p:cNvPr>
          <p:cNvSpPr txBox="1"/>
          <p:nvPr/>
        </p:nvSpPr>
        <p:spPr>
          <a:xfrm>
            <a:off x="1428223" y="3059668"/>
            <a:ext cx="4864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#include &lt;</a:t>
            </a:r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libraryname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91A6CD-88AE-4A92-A72F-C9F1E7D0CA71}"/>
              </a:ext>
            </a:extLst>
          </p:cNvPr>
          <p:cNvSpPr txBox="1"/>
          <p:nvPr/>
        </p:nvSpPr>
        <p:spPr>
          <a:xfrm>
            <a:off x="1428223" y="4019901"/>
            <a:ext cx="4864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#include “</a:t>
            </a:r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libraryname.h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”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2CD32B-C9D6-404B-89AC-BD8A5B17247C}"/>
              </a:ext>
            </a:extLst>
          </p:cNvPr>
          <p:cNvSpPr txBox="1"/>
          <p:nvPr/>
        </p:nvSpPr>
        <p:spPr>
          <a:xfrm>
            <a:off x="6292831" y="1187573"/>
            <a:ext cx="567971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Use the counter library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&lt;iostream&gt;</a:t>
            </a:r>
          </a:p>
          <a:p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 "counter.h"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using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namespace</a:t>
            </a:r>
            <a:r>
              <a:rPr lang="zh-CN" altLang="en-US" dirty="0">
                <a:latin typeface="Consolas" panose="020B0609020204030204" pitchFamily="49" charset="0"/>
              </a:rPr>
              <a:t> std;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cin &gt;&gt; </a:t>
            </a:r>
            <a:r>
              <a:rPr lang="zh-CN" altLang="en-US" dirty="0">
                <a:latin typeface="Consolas" panose="020B0609020204030204" pitchFamily="49" charset="0"/>
              </a:rPr>
              <a:t>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reset_counter</a:t>
            </a:r>
            <a:r>
              <a:rPr lang="zh-CN" altLang="en-US" dirty="0"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incr_counter</a:t>
            </a:r>
            <a:r>
              <a:rPr lang="zh-CN" altLang="en-US" dirty="0"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cout &lt;&lt; </a:t>
            </a:r>
            <a:r>
              <a:rPr lang="zh-CN" altLang="en-US" dirty="0">
                <a:latin typeface="Consolas" panose="020B0609020204030204" pitchFamily="49" charset="0"/>
              </a:rPr>
              <a:t>"The value of the counter is: “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get_counter</a:t>
            </a:r>
            <a:r>
              <a:rPr lang="zh-CN" altLang="en-US" dirty="0">
                <a:latin typeface="Consolas" panose="020B0609020204030204" pitchFamily="49" charset="0"/>
              </a:rPr>
              <a:t>()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endl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135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59835A5-B981-4D03-93EB-52A34103C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Notice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F9BDCAF-6B30-4E72-B386-E6DD1ADF8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modules and interfaces are ways to organizing programs</a:t>
            </a:r>
          </a:p>
          <a:p>
            <a:r>
              <a:rPr lang="en-US" altLang="zh-CN" dirty="0"/>
              <a:t>Dividing a program into modules </a:t>
            </a:r>
            <a:r>
              <a:rPr lang="en-US" altLang="zh-CN" dirty="0">
                <a:solidFill>
                  <a:srgbClr val="FF0000"/>
                </a:solidFill>
              </a:rPr>
              <a:t>DOES NOT </a:t>
            </a:r>
            <a:r>
              <a:rPr lang="en-US" altLang="zh-CN" dirty="0"/>
              <a:t>affect the execution model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ED6D1-9313-4EC6-A2E8-E9E30973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241B00-151D-402B-B459-2DAC3508FDC3}"/>
              </a:ext>
            </a:extLst>
          </p:cNvPr>
          <p:cNvSpPr/>
          <p:nvPr/>
        </p:nvSpPr>
        <p:spPr>
          <a:xfrm>
            <a:off x="5942949" y="2363385"/>
            <a:ext cx="3990911" cy="373818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0A3E11-5E81-4FD7-9113-A9263DDB7A9C}"/>
              </a:ext>
            </a:extLst>
          </p:cNvPr>
          <p:cNvSpPr/>
          <p:nvPr/>
        </p:nvSpPr>
        <p:spPr>
          <a:xfrm>
            <a:off x="6636446" y="2848241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9B0EB2E-0DBD-4B02-BBBF-A2242EE1BB79}"/>
              </a:ext>
            </a:extLst>
          </p:cNvPr>
          <p:cNvSpPr/>
          <p:nvPr/>
        </p:nvSpPr>
        <p:spPr>
          <a:xfrm>
            <a:off x="6636443" y="359771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2209A4C-B1BB-4D30-A6B4-576068D236E6}"/>
              </a:ext>
            </a:extLst>
          </p:cNvPr>
          <p:cNvSpPr/>
          <p:nvPr/>
        </p:nvSpPr>
        <p:spPr>
          <a:xfrm>
            <a:off x="6624264" y="5059293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01C669-F444-42DF-9942-6BB5064D1E63}"/>
              </a:ext>
            </a:extLst>
          </p:cNvPr>
          <p:cNvSpPr txBox="1"/>
          <p:nvPr/>
        </p:nvSpPr>
        <p:spPr>
          <a:xfrm rot="5400000">
            <a:off x="6517871" y="4528406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0D2911D-9A12-4930-A61E-492BCAA5061A}"/>
              </a:ext>
            </a:extLst>
          </p:cNvPr>
          <p:cNvGrpSpPr/>
          <p:nvPr/>
        </p:nvGrpSpPr>
        <p:grpSpPr>
          <a:xfrm>
            <a:off x="8334841" y="2778330"/>
            <a:ext cx="939606" cy="1381702"/>
            <a:chOff x="4522048" y="1637857"/>
            <a:chExt cx="1075850" cy="147319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C7DE82D-B851-4E40-B131-D8EC0BE0D471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682A3F54-946E-4297-A797-B0F4E561DB7D}"/>
                </a:ext>
              </a:extLst>
            </p:cNvPr>
            <p:cNvSpPr/>
            <p:nvPr/>
          </p:nvSpPr>
          <p:spPr>
            <a:xfrm>
              <a:off x="4522048" y="1637857"/>
              <a:ext cx="1075850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5DFEE34-CDA2-49DA-A9C4-8B87025F90DE}"/>
                </a:ext>
              </a:extLst>
            </p:cNvPr>
            <p:cNvSpPr txBox="1"/>
            <p:nvPr/>
          </p:nvSpPr>
          <p:spPr>
            <a:xfrm rot="5400000">
              <a:off x="4653738" y="2620619"/>
              <a:ext cx="7654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● ● ● </a:t>
              </a:r>
              <a:endParaRPr lang="zh-CN" altLang="en-US" sz="11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9694AA-97A6-48AE-8393-5BB4A98C94B0}"/>
              </a:ext>
            </a:extLst>
          </p:cNvPr>
          <p:cNvGrpSpPr/>
          <p:nvPr/>
        </p:nvGrpSpPr>
        <p:grpSpPr>
          <a:xfrm>
            <a:off x="8311317" y="4278098"/>
            <a:ext cx="1022170" cy="1329829"/>
            <a:chOff x="4522048" y="1637857"/>
            <a:chExt cx="1075850" cy="1473196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1B4441-D26F-42AD-BE68-3D1C7E88E7F8}"/>
                </a:ext>
              </a:extLst>
            </p:cNvPr>
            <p:cNvSpPr/>
            <p:nvPr/>
          </p:nvSpPr>
          <p:spPr>
            <a:xfrm>
              <a:off x="4772310" y="1733240"/>
              <a:ext cx="528283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F3666B41-54C7-4CAC-9AEA-8462FBB64544}"/>
                </a:ext>
              </a:extLst>
            </p:cNvPr>
            <p:cNvSpPr/>
            <p:nvPr/>
          </p:nvSpPr>
          <p:spPr>
            <a:xfrm>
              <a:off x="4522048" y="1637857"/>
              <a:ext cx="1075850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7E248BC-4F43-4737-BA5D-CB3A7DD2E427}"/>
                </a:ext>
              </a:extLst>
            </p:cNvPr>
            <p:cNvSpPr txBox="1"/>
            <p:nvPr/>
          </p:nvSpPr>
          <p:spPr>
            <a:xfrm rot="5400000">
              <a:off x="4653738" y="2620619"/>
              <a:ext cx="76542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dirty="0"/>
                <a:t>● ● ● </a:t>
              </a:r>
              <a:endParaRPr lang="zh-CN" altLang="en-US" sz="1100" dirty="0"/>
            </a:p>
          </p:txBody>
        </p:sp>
      </p:grpSp>
      <p:sp>
        <p:nvSpPr>
          <p:cNvPr id="22" name="箭头: 右 21">
            <a:extLst>
              <a:ext uri="{FF2B5EF4-FFF2-40B4-BE49-F238E27FC236}">
                <a16:creationId xmlns:a16="http://schemas.microsoft.com/office/drawing/2014/main" id="{82E50A4A-C3B1-44EB-B80F-83D2EAF1D470}"/>
              </a:ext>
            </a:extLst>
          </p:cNvPr>
          <p:cNvSpPr/>
          <p:nvPr/>
        </p:nvSpPr>
        <p:spPr>
          <a:xfrm rot="5400000">
            <a:off x="8666373" y="5639260"/>
            <a:ext cx="373759" cy="311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477DD1-FDBF-4450-97D8-6723955E3B2F}"/>
              </a:ext>
            </a:extLst>
          </p:cNvPr>
          <p:cNvSpPr txBox="1"/>
          <p:nvPr/>
        </p:nvSpPr>
        <p:spPr>
          <a:xfrm rot="5400000">
            <a:off x="9058757" y="5391184"/>
            <a:ext cx="1020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Grows</a:t>
            </a:r>
            <a:endParaRPr lang="zh-CN" altLang="en-US" sz="2400" b="1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7A35EBD-A24C-435F-B77E-F00ADA71B94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822402" y="4010755"/>
            <a:ext cx="0" cy="267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DBC2601-8090-4DF1-A931-ECBF995F57F3}"/>
              </a:ext>
            </a:extLst>
          </p:cNvPr>
          <p:cNvSpPr txBox="1"/>
          <p:nvPr/>
        </p:nvSpPr>
        <p:spPr>
          <a:xfrm>
            <a:off x="7994748" y="2377539"/>
            <a:ext cx="189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Stack Memory</a:t>
            </a:r>
            <a:endParaRPr lang="zh-CN" altLang="en-US" sz="20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C638477-C5FA-42F9-998E-4594AF853920}"/>
              </a:ext>
            </a:extLst>
          </p:cNvPr>
          <p:cNvSpPr txBox="1"/>
          <p:nvPr/>
        </p:nvSpPr>
        <p:spPr>
          <a:xfrm>
            <a:off x="5942949" y="2386191"/>
            <a:ext cx="189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Global Memory</a:t>
            </a:r>
            <a:endParaRPr lang="zh-CN" altLang="en-US" sz="2000" b="1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C95D884-004E-42D8-A953-7F527893BDD0}"/>
              </a:ext>
            </a:extLst>
          </p:cNvPr>
          <p:cNvSpPr/>
          <p:nvPr/>
        </p:nvSpPr>
        <p:spPr>
          <a:xfrm>
            <a:off x="6441279" y="2778330"/>
            <a:ext cx="939608" cy="2967668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9698F62B-C2E5-4671-BD51-FF73204138A4}"/>
              </a:ext>
            </a:extLst>
          </p:cNvPr>
          <p:cNvSpPr/>
          <p:nvPr/>
        </p:nvSpPr>
        <p:spPr>
          <a:xfrm>
            <a:off x="1488541" y="2428842"/>
            <a:ext cx="2233292" cy="3577312"/>
          </a:xfrm>
          <a:prstGeom prst="roundRect">
            <a:avLst>
              <a:gd name="adj" fmla="val 9123"/>
            </a:avLst>
          </a:prstGeom>
          <a:solidFill>
            <a:schemeClr val="accent3">
              <a:lumMod val="60000"/>
              <a:lumOff val="4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A188B94-5CD0-47D1-8AAC-A971DCF0681D}"/>
              </a:ext>
            </a:extLst>
          </p:cNvPr>
          <p:cNvSpPr/>
          <p:nvPr/>
        </p:nvSpPr>
        <p:spPr>
          <a:xfrm>
            <a:off x="1703607" y="2613717"/>
            <a:ext cx="1669359" cy="690663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Module 1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B8C2153-3C5D-4B32-8D6A-99B8FA0A1FE8}"/>
              </a:ext>
            </a:extLst>
          </p:cNvPr>
          <p:cNvSpPr/>
          <p:nvPr/>
        </p:nvSpPr>
        <p:spPr>
          <a:xfrm>
            <a:off x="1703606" y="3677670"/>
            <a:ext cx="1669359" cy="690664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Module 2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7A12D4B-E022-4FDF-80AF-3107E2FE7840}"/>
              </a:ext>
            </a:extLst>
          </p:cNvPr>
          <p:cNvSpPr/>
          <p:nvPr/>
        </p:nvSpPr>
        <p:spPr>
          <a:xfrm>
            <a:off x="1703606" y="5178083"/>
            <a:ext cx="1669359" cy="690665"/>
          </a:xfrm>
          <a:prstGeom prst="roundRect">
            <a:avLst/>
          </a:prstGeom>
          <a:solidFill>
            <a:schemeClr val="bg2"/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Module n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49E351D-8180-4603-9016-0DBCEDBBCE5A}"/>
              </a:ext>
            </a:extLst>
          </p:cNvPr>
          <p:cNvSpPr txBox="1"/>
          <p:nvPr/>
        </p:nvSpPr>
        <p:spPr>
          <a:xfrm rot="5400000">
            <a:off x="2155572" y="4719600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7B2D326B-70D7-4661-AA2A-03CF0B961B77}"/>
              </a:ext>
            </a:extLst>
          </p:cNvPr>
          <p:cNvSpPr/>
          <p:nvPr/>
        </p:nvSpPr>
        <p:spPr>
          <a:xfrm>
            <a:off x="4266440" y="4107785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1162F9C-5C25-4422-A8CD-348056BFBB2C}"/>
              </a:ext>
            </a:extLst>
          </p:cNvPr>
          <p:cNvSpPr txBox="1"/>
          <p:nvPr/>
        </p:nvSpPr>
        <p:spPr>
          <a:xfrm>
            <a:off x="4082063" y="3743139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Manipulates</a:t>
            </a:r>
            <a:endParaRPr lang="zh-CN" altLang="en-US" sz="24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95EEBEB-808F-4CEC-A8FB-52F064F4523E}"/>
              </a:ext>
            </a:extLst>
          </p:cNvPr>
          <p:cNvSpPr txBox="1"/>
          <p:nvPr/>
        </p:nvSpPr>
        <p:spPr>
          <a:xfrm>
            <a:off x="1568142" y="6219329"/>
            <a:ext cx="209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C++ Program</a:t>
            </a:r>
            <a:endParaRPr lang="zh-CN" altLang="en-US" sz="2400" b="1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63CF29F-8C40-45B6-991B-4A919607D950}"/>
              </a:ext>
            </a:extLst>
          </p:cNvPr>
          <p:cNvSpPr txBox="1"/>
          <p:nvPr/>
        </p:nvSpPr>
        <p:spPr>
          <a:xfrm>
            <a:off x="6409673" y="6258646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C++ Memory State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569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0B000-8D2D-41DB-B70A-6ED280BD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Principles for Designing Libraries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CA1E62-1FF6-4179-9690-CB056596A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module is an </a:t>
            </a:r>
            <a:r>
              <a:rPr lang="en-US" altLang="zh-CN" dirty="0">
                <a:solidFill>
                  <a:srgbClr val="FF0000"/>
                </a:solidFill>
              </a:rPr>
              <a:t>implementation</a:t>
            </a:r>
            <a:r>
              <a:rPr lang="en-US" altLang="zh-CN" dirty="0"/>
              <a:t> of </a:t>
            </a:r>
            <a:r>
              <a:rPr lang="en-US" altLang="zh-CN" dirty="0">
                <a:solidFill>
                  <a:srgbClr val="FF0000"/>
                </a:solidFill>
              </a:rPr>
              <a:t>a coherent set of functionalities, </a:t>
            </a:r>
            <a:r>
              <a:rPr lang="en-US" altLang="zh-CN" dirty="0"/>
              <a:t>e.g.:</a:t>
            </a:r>
          </a:p>
          <a:p>
            <a:pPr lvl="1"/>
            <a:r>
              <a:rPr lang="en-US" altLang="zh-CN" dirty="0"/>
              <a:t>Basic math functions</a:t>
            </a:r>
          </a:p>
          <a:p>
            <a:pPr lvl="1"/>
            <a:r>
              <a:rPr lang="en-US" altLang="zh-CN" dirty="0"/>
              <a:t>Graphic algorithms</a:t>
            </a:r>
          </a:p>
          <a:p>
            <a:pPr lvl="1"/>
            <a:r>
              <a:rPr lang="en-US" altLang="zh-CN" dirty="0"/>
              <a:t>… (many others)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An interface is a restricted view of the module. It should be</a:t>
            </a:r>
          </a:p>
          <a:p>
            <a:pPr lvl="1"/>
            <a:r>
              <a:rPr lang="en-US" altLang="zh-CN" b="1" dirty="0"/>
              <a:t>Unified</a:t>
            </a:r>
            <a:r>
              <a:rPr lang="en-US" altLang="zh-CN" dirty="0"/>
              <a:t>: provides a consistent and coherent abstraction</a:t>
            </a:r>
          </a:p>
          <a:p>
            <a:pPr lvl="1"/>
            <a:r>
              <a:rPr lang="en-US" altLang="zh-CN" b="1" dirty="0"/>
              <a:t>Simple</a:t>
            </a:r>
            <a:r>
              <a:rPr lang="en-US" altLang="zh-CN" dirty="0"/>
              <a:t>: hide complexity of the implementation from clients</a:t>
            </a:r>
          </a:p>
          <a:p>
            <a:pPr lvl="1"/>
            <a:r>
              <a:rPr lang="en-US" altLang="zh-CN" b="1" dirty="0"/>
              <a:t>Sufficient</a:t>
            </a:r>
            <a:r>
              <a:rPr lang="en-US" altLang="zh-CN" dirty="0"/>
              <a:t>: exposes enough functionalities to clients</a:t>
            </a:r>
          </a:p>
          <a:p>
            <a:pPr lvl="1"/>
            <a:r>
              <a:rPr lang="en-US" altLang="zh-CN" b="1" dirty="0"/>
              <a:t>General</a:t>
            </a:r>
            <a:r>
              <a:rPr lang="en-US" altLang="zh-CN" dirty="0"/>
              <a:t>: meet the needs of many clients</a:t>
            </a:r>
          </a:p>
          <a:p>
            <a:pPr lvl="1"/>
            <a:r>
              <a:rPr lang="en-US" altLang="zh-CN" b="1" dirty="0"/>
              <a:t>Stable</a:t>
            </a:r>
            <a:r>
              <a:rPr lang="en-US" altLang="zh-CN" dirty="0"/>
              <a:t>: remains unchanged even implementations evolve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Libraries implement what are known as </a:t>
            </a:r>
            <a:r>
              <a:rPr lang="en-US" altLang="zh-CN" dirty="0">
                <a:solidFill>
                  <a:srgbClr val="FF0000"/>
                </a:solidFill>
              </a:rPr>
              <a:t>programming abstractions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F222F9-CADB-4FCB-82F6-6D84A7A6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584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C863A-C801-4E90-8718-854AFB83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Definitions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D0F23-C4C4-445B-A704-BF9663686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r>
              <a:rPr lang="en-US" altLang="zh-CN" b="1" dirty="0"/>
              <a:t>: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lvl="1"/>
            <a:r>
              <a:rPr lang="en-US" altLang="zh-CN" dirty="0"/>
              <a:t>&lt;name&gt; is the name of function (must be valid identifiers)</a:t>
            </a:r>
          </a:p>
          <a:p>
            <a:pPr lvl="1"/>
            <a:r>
              <a:rPr lang="en-US" altLang="zh-CN" dirty="0"/>
              <a:t>&lt;parameters&gt; is a (possibly empty) list of declarations for input values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&lt;type&gt; is the type of output value (also called return type)</a:t>
            </a:r>
          </a:p>
          <a:p>
            <a:pPr lvl="1"/>
            <a:r>
              <a:rPr lang="en-US" altLang="zh-CN" dirty="0"/>
              <a:t>&lt;body&gt; is the statement for affecting the program state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3179DF-B2C4-4C76-AA05-A5CEAC6D0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1EA932-7942-4F3C-A4B2-0D8A0669F98B}"/>
              </a:ext>
            </a:extLst>
          </p:cNvPr>
          <p:cNvSpPr txBox="1"/>
          <p:nvPr/>
        </p:nvSpPr>
        <p:spPr>
          <a:xfrm>
            <a:off x="3908258" y="1619798"/>
            <a:ext cx="41348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&lt;type&gt; &lt;name&gt;(&lt;parameters&gt;) {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 &lt;body&gt;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D7310BF-3D1F-4D06-A982-4867C2B63B44}"/>
              </a:ext>
            </a:extLst>
          </p:cNvPr>
          <p:cNvSpPr txBox="1"/>
          <p:nvPr/>
        </p:nvSpPr>
        <p:spPr>
          <a:xfrm>
            <a:off x="3049003" y="3724030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&lt;type&gt; &lt;name&gt;, …, &lt;type&gt; name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66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FE9CB-3449-413E-99E2-664F1688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Hierarchy of Libraries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3F347E-27D1-422E-9BEA-AF109F66D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Libraries may be used to implement other libraries</a:t>
            </a:r>
          </a:p>
          <a:p>
            <a:r>
              <a:rPr lang="en-US" altLang="zh-CN" dirty="0"/>
              <a:t>They form a </a:t>
            </a:r>
            <a:r>
              <a:rPr lang="en-US" altLang="zh-CN" dirty="0">
                <a:solidFill>
                  <a:srgbClr val="FF0000"/>
                </a:solidFill>
              </a:rPr>
              <a:t>hierarchy</a:t>
            </a:r>
            <a:r>
              <a:rPr lang="en-US" altLang="zh-CN" dirty="0"/>
              <a:t>: (arrows indicates usage relations)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982CB5-B980-4BF9-B9BA-B98B564E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90</a:t>
            </a:fld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5BA901-747E-482E-B909-6CAB8947FC51}"/>
              </a:ext>
            </a:extLst>
          </p:cNvPr>
          <p:cNvSpPr/>
          <p:nvPr/>
        </p:nvSpPr>
        <p:spPr>
          <a:xfrm>
            <a:off x="4669955" y="2195586"/>
            <a:ext cx="2371344" cy="825517"/>
          </a:xfrm>
          <a:prstGeom prst="roundRect">
            <a:avLst>
              <a:gd name="adj" fmla="val 5725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Library A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42D8DA1-90BB-4855-BD79-0F876173C4B4}"/>
              </a:ext>
            </a:extLst>
          </p:cNvPr>
          <p:cNvSpPr/>
          <p:nvPr/>
        </p:nvSpPr>
        <p:spPr>
          <a:xfrm>
            <a:off x="2602066" y="3484741"/>
            <a:ext cx="2067889" cy="646273"/>
          </a:xfrm>
          <a:prstGeom prst="roundRect">
            <a:avLst>
              <a:gd name="adj" fmla="val 5725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Library B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F67D82F-F527-4AED-A5B0-ED88AD30B652}"/>
              </a:ext>
            </a:extLst>
          </p:cNvPr>
          <p:cNvSpPr/>
          <p:nvPr/>
        </p:nvSpPr>
        <p:spPr>
          <a:xfrm>
            <a:off x="6834034" y="3502441"/>
            <a:ext cx="2371345" cy="628574"/>
          </a:xfrm>
          <a:prstGeom prst="roundRect">
            <a:avLst>
              <a:gd name="adj" fmla="val 5725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Library C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1EF53C2-A837-4234-9238-099AE0ACEC8F}"/>
              </a:ext>
            </a:extLst>
          </p:cNvPr>
          <p:cNvSpPr/>
          <p:nvPr/>
        </p:nvSpPr>
        <p:spPr>
          <a:xfrm>
            <a:off x="2602066" y="4764428"/>
            <a:ext cx="2067889" cy="646274"/>
          </a:xfrm>
          <a:prstGeom prst="roundRect">
            <a:avLst>
              <a:gd name="adj" fmla="val 5725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Library D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773A4AC-1D3A-431C-B049-A601FE61FB67}"/>
              </a:ext>
            </a:extLst>
          </p:cNvPr>
          <p:cNvSpPr/>
          <p:nvPr/>
        </p:nvSpPr>
        <p:spPr>
          <a:xfrm>
            <a:off x="6849274" y="4762869"/>
            <a:ext cx="2371345" cy="646275"/>
          </a:xfrm>
          <a:prstGeom prst="roundRect">
            <a:avLst>
              <a:gd name="adj" fmla="val 5725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Library 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4CB2406-DA81-4CE6-A215-70620B360A29}"/>
              </a:ext>
            </a:extLst>
          </p:cNvPr>
          <p:cNvSpPr/>
          <p:nvPr/>
        </p:nvSpPr>
        <p:spPr>
          <a:xfrm>
            <a:off x="5068906" y="5700575"/>
            <a:ext cx="1573441" cy="543917"/>
          </a:xfrm>
          <a:prstGeom prst="roundRect">
            <a:avLst>
              <a:gd name="adj" fmla="val 5725"/>
            </a:avLst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Library F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0425941-7C73-48E1-899D-3F24820E70ED}"/>
              </a:ext>
            </a:extLst>
          </p:cNvPr>
          <p:cNvCxnSpPr>
            <a:cxnSpLocks/>
            <a:stCxn id="10" idx="2"/>
            <a:endCxn id="12" idx="1"/>
          </p:cNvCxnSpPr>
          <p:nvPr/>
        </p:nvCxnSpPr>
        <p:spPr>
          <a:xfrm>
            <a:off x="3636011" y="5410702"/>
            <a:ext cx="1432895" cy="561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37B8B53-850A-411C-8A0D-C80219927E98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flipH="1">
            <a:off x="6642347" y="5409144"/>
            <a:ext cx="1392600" cy="5633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0C4418E-530D-478E-9852-922BCC829C3F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019707" y="4131015"/>
            <a:ext cx="15240" cy="6318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8417FA3-D1DD-4BED-8B30-D276A804A567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3636011" y="4131014"/>
            <a:ext cx="0" cy="6334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2028264-6C17-4F96-B05A-58655BC6CD20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flipH="1">
            <a:off x="3636011" y="2608345"/>
            <a:ext cx="1033944" cy="8763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15778FA-64D2-4833-A7AD-4FB3D9183DC4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7041299" y="2608345"/>
            <a:ext cx="978408" cy="894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0BF4E3F5-963E-4F7F-BAF8-A3E6F1C1DB8D}"/>
              </a:ext>
            </a:extLst>
          </p:cNvPr>
          <p:cNvSpPr/>
          <p:nvPr/>
        </p:nvSpPr>
        <p:spPr>
          <a:xfrm>
            <a:off x="4653473" y="3185225"/>
            <a:ext cx="2194560" cy="499908"/>
          </a:xfrm>
          <a:custGeom>
            <a:avLst/>
            <a:gdLst>
              <a:gd name="connsiteX0" fmla="*/ 0 w 2194560"/>
              <a:gd name="connsiteY0" fmla="*/ 499872 h 499872"/>
              <a:gd name="connsiteX1" fmla="*/ 1072896 w 2194560"/>
              <a:gd name="connsiteY1" fmla="*/ 0 h 499872"/>
              <a:gd name="connsiteX2" fmla="*/ 2194560 w 2194560"/>
              <a:gd name="connsiteY2" fmla="*/ 499872 h 499872"/>
              <a:gd name="connsiteX0" fmla="*/ 0 w 2194560"/>
              <a:gd name="connsiteY0" fmla="*/ 499908 h 499908"/>
              <a:gd name="connsiteX1" fmla="*/ 1072896 w 2194560"/>
              <a:gd name="connsiteY1" fmla="*/ 36 h 499908"/>
              <a:gd name="connsiteX2" fmla="*/ 2194560 w 2194560"/>
              <a:gd name="connsiteY2" fmla="*/ 499908 h 499908"/>
              <a:gd name="connsiteX0" fmla="*/ 0 w 2194560"/>
              <a:gd name="connsiteY0" fmla="*/ 499908 h 499908"/>
              <a:gd name="connsiteX1" fmla="*/ 1072896 w 2194560"/>
              <a:gd name="connsiteY1" fmla="*/ 36 h 499908"/>
              <a:gd name="connsiteX2" fmla="*/ 2194560 w 2194560"/>
              <a:gd name="connsiteY2" fmla="*/ 499908 h 49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560" h="499908">
                <a:moveTo>
                  <a:pt x="0" y="499908"/>
                </a:moveTo>
                <a:cubicBezTo>
                  <a:pt x="357632" y="333284"/>
                  <a:pt x="239776" y="-4028"/>
                  <a:pt x="1072896" y="36"/>
                </a:cubicBezTo>
                <a:cubicBezTo>
                  <a:pt x="1958848" y="20356"/>
                  <a:pt x="1820672" y="333284"/>
                  <a:pt x="2194560" y="499908"/>
                </a:cubicBezTo>
              </a:path>
            </a:pathLst>
          </a:custGeom>
          <a:noFill/>
          <a:ln w="25400">
            <a:solidFill>
              <a:schemeClr val="accent1"/>
            </a:solidFill>
            <a:headEnd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8DDCE660-38DA-4B58-A06F-C690D2D53785}"/>
              </a:ext>
            </a:extLst>
          </p:cNvPr>
          <p:cNvSpPr/>
          <p:nvPr/>
        </p:nvSpPr>
        <p:spPr>
          <a:xfrm rot="10800000">
            <a:off x="4653473" y="3873851"/>
            <a:ext cx="2194560" cy="499908"/>
          </a:xfrm>
          <a:custGeom>
            <a:avLst/>
            <a:gdLst>
              <a:gd name="connsiteX0" fmla="*/ 0 w 2194560"/>
              <a:gd name="connsiteY0" fmla="*/ 499872 h 499872"/>
              <a:gd name="connsiteX1" fmla="*/ 1072896 w 2194560"/>
              <a:gd name="connsiteY1" fmla="*/ 0 h 499872"/>
              <a:gd name="connsiteX2" fmla="*/ 2194560 w 2194560"/>
              <a:gd name="connsiteY2" fmla="*/ 499872 h 499872"/>
              <a:gd name="connsiteX0" fmla="*/ 0 w 2194560"/>
              <a:gd name="connsiteY0" fmla="*/ 499908 h 499908"/>
              <a:gd name="connsiteX1" fmla="*/ 1072896 w 2194560"/>
              <a:gd name="connsiteY1" fmla="*/ 36 h 499908"/>
              <a:gd name="connsiteX2" fmla="*/ 2194560 w 2194560"/>
              <a:gd name="connsiteY2" fmla="*/ 499908 h 499908"/>
              <a:gd name="connsiteX0" fmla="*/ 0 w 2194560"/>
              <a:gd name="connsiteY0" fmla="*/ 499908 h 499908"/>
              <a:gd name="connsiteX1" fmla="*/ 1072896 w 2194560"/>
              <a:gd name="connsiteY1" fmla="*/ 36 h 499908"/>
              <a:gd name="connsiteX2" fmla="*/ 2194560 w 2194560"/>
              <a:gd name="connsiteY2" fmla="*/ 499908 h 49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4560" h="499908">
                <a:moveTo>
                  <a:pt x="0" y="499908"/>
                </a:moveTo>
                <a:cubicBezTo>
                  <a:pt x="357632" y="333284"/>
                  <a:pt x="239776" y="-4028"/>
                  <a:pt x="1072896" y="36"/>
                </a:cubicBezTo>
                <a:cubicBezTo>
                  <a:pt x="1958848" y="20356"/>
                  <a:pt x="1820672" y="333284"/>
                  <a:pt x="2194560" y="499908"/>
                </a:cubicBezTo>
              </a:path>
            </a:pathLst>
          </a:custGeom>
          <a:noFill/>
          <a:ln w="25400">
            <a:solidFill>
              <a:schemeClr val="accent1"/>
            </a:solidFill>
            <a:headEnd w="lg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7A147E84-3325-41B0-9D0A-B479B558C6E9}"/>
              </a:ext>
            </a:extLst>
          </p:cNvPr>
          <p:cNvSpPr/>
          <p:nvPr/>
        </p:nvSpPr>
        <p:spPr>
          <a:xfrm>
            <a:off x="5817474" y="4153338"/>
            <a:ext cx="2207173" cy="1545020"/>
          </a:xfrm>
          <a:custGeom>
            <a:avLst/>
            <a:gdLst>
              <a:gd name="connsiteX0" fmla="*/ 2207173 w 2207173"/>
              <a:gd name="connsiteY0" fmla="*/ 0 h 1545020"/>
              <a:gd name="connsiteX1" fmla="*/ 425669 w 2207173"/>
              <a:gd name="connsiteY1" fmla="*/ 567558 h 1545020"/>
              <a:gd name="connsiteX2" fmla="*/ 0 w 2207173"/>
              <a:gd name="connsiteY2" fmla="*/ 1545020 h 1545020"/>
              <a:gd name="connsiteX0" fmla="*/ 2207173 w 2207173"/>
              <a:gd name="connsiteY0" fmla="*/ 0 h 1545020"/>
              <a:gd name="connsiteX1" fmla="*/ 425669 w 2207173"/>
              <a:gd name="connsiteY1" fmla="*/ 567558 h 1545020"/>
              <a:gd name="connsiteX2" fmla="*/ 0 w 2207173"/>
              <a:gd name="connsiteY2" fmla="*/ 1545020 h 1545020"/>
              <a:gd name="connsiteX0" fmla="*/ 2207173 w 2207173"/>
              <a:gd name="connsiteY0" fmla="*/ 0 h 1545020"/>
              <a:gd name="connsiteX1" fmla="*/ 425669 w 2207173"/>
              <a:gd name="connsiteY1" fmla="*/ 567558 h 1545020"/>
              <a:gd name="connsiteX2" fmla="*/ 0 w 2207173"/>
              <a:gd name="connsiteY2" fmla="*/ 1545020 h 1545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7173" h="1545020">
                <a:moveTo>
                  <a:pt x="2207173" y="0"/>
                </a:moveTo>
                <a:cubicBezTo>
                  <a:pt x="1613338" y="189186"/>
                  <a:pt x="1145628" y="78828"/>
                  <a:pt x="425669" y="567558"/>
                </a:cubicBezTo>
                <a:cubicBezTo>
                  <a:pt x="-47297" y="1035268"/>
                  <a:pt x="141890" y="1219199"/>
                  <a:pt x="0" y="154502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77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3559A-ED2F-47C4-8702-CAA31982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60BFF9-3653-4CD2-8AF9-7F0F2E77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the </a:t>
            </a:r>
            <a:r>
              <a:rPr lang="en-US" altLang="zh-CN" dirty="0">
                <a:solidFill>
                  <a:srgbClr val="0070C0"/>
                </a:solidFill>
              </a:rPr>
              <a:t>counter</a:t>
            </a:r>
            <a:r>
              <a:rPr lang="en-US" altLang="zh-CN" dirty="0"/>
              <a:t> library to implement a </a:t>
            </a:r>
            <a:r>
              <a:rPr lang="en-US" altLang="zh-CN" dirty="0">
                <a:solidFill>
                  <a:srgbClr val="FF0000"/>
                </a:solidFill>
              </a:rPr>
              <a:t>clock</a:t>
            </a:r>
            <a:r>
              <a:rPr lang="en-US" altLang="zh-CN" dirty="0"/>
              <a:t> library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342BC4-99EB-4DD3-9240-D45031F0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962D9B-3E82-4F7D-9CCE-641CD2418719}"/>
              </a:ext>
            </a:extLst>
          </p:cNvPr>
          <p:cNvSpPr txBox="1"/>
          <p:nvPr/>
        </p:nvSpPr>
        <p:spPr>
          <a:xfrm>
            <a:off x="1048512" y="1684113"/>
            <a:ext cx="5047488" cy="480131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latin typeface="Consolas" panose="020B0609020204030204" pitchFamily="49" charset="0"/>
              </a:rPr>
              <a:t>ifndef</a:t>
            </a:r>
            <a:r>
              <a:rPr lang="en-US" altLang="zh-CN" dirty="0">
                <a:latin typeface="Consolas" panose="020B0609020204030204" pitchFamily="49" charset="0"/>
              </a:rPr>
              <a:t> CLOCK_H_INCLUDED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latin typeface="Consolas" panose="020B0609020204030204" pitchFamily="49" charset="0"/>
              </a:rPr>
              <a:t>define</a:t>
            </a:r>
            <a:r>
              <a:rPr lang="en-US" altLang="zh-CN" dirty="0">
                <a:latin typeface="Consolas" panose="020B0609020204030204" pitchFamily="49" charset="0"/>
              </a:rPr>
              <a:t> CLOCK_H_INCLUDED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Clock Library for 24 hours */</a:t>
            </a: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clock;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reset_clock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Increase time by a second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incr_second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the current hour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get_hour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the current minute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get_minute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the current second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get_second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latin typeface="Consolas" panose="020B0609020204030204" pitchFamily="49" charset="0"/>
              </a:rPr>
              <a:t>endif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CLOCK_H_INCLUDED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9B76A2-04C3-446A-BD10-E91AF64263B1}"/>
              </a:ext>
            </a:extLst>
          </p:cNvPr>
          <p:cNvSpPr txBox="1"/>
          <p:nvPr/>
        </p:nvSpPr>
        <p:spPr>
          <a:xfrm>
            <a:off x="6281030" y="1682261"/>
            <a:ext cx="5619260" cy="480131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latin typeface="Consolas" panose="020B0609020204030204" pitchFamily="49" charset="0"/>
              </a:rPr>
              <a:t>include</a:t>
            </a:r>
            <a:r>
              <a:rPr lang="en-US" altLang="zh-CN" dirty="0">
                <a:latin typeface="Consolas" panose="020B0609020204030204" pitchFamily="49" charset="0"/>
              </a:rPr>
              <a:t> "</a:t>
            </a:r>
            <a:r>
              <a:rPr lang="en-US" altLang="zh-CN" dirty="0" err="1">
                <a:latin typeface="Consolas" panose="020B0609020204030204" pitchFamily="49" charset="0"/>
              </a:rPr>
              <a:t>counter.h</a:t>
            </a:r>
            <a:r>
              <a:rPr lang="en-US" altLang="zh-CN" dirty="0">
                <a:latin typeface="Consolas" panose="020B0609020204030204" pitchFamily="49" charset="0"/>
              </a:rPr>
              <a:t>"</a:t>
            </a: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clock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reset_clock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 </a:t>
            </a:r>
            <a:r>
              <a:rPr lang="en-US" altLang="zh-CN" dirty="0" err="1">
                <a:latin typeface="Consolas" panose="020B0609020204030204" pitchFamily="49" charset="0"/>
              </a:rPr>
              <a:t>reset_counter</a:t>
            </a:r>
            <a:r>
              <a:rPr lang="en-US" altLang="zh-CN" dirty="0">
                <a:latin typeface="Consolas" panose="020B0609020204030204" pitchFamily="49" charset="0"/>
              </a:rPr>
              <a:t>();  }</a:t>
            </a: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Increase time by a second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incr_second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 </a:t>
            </a:r>
            <a:r>
              <a:rPr lang="en-US" altLang="zh-CN" dirty="0" err="1">
                <a:latin typeface="Consolas" panose="020B0609020204030204" pitchFamily="49" charset="0"/>
              </a:rPr>
              <a:t>incr_counter</a:t>
            </a:r>
            <a:r>
              <a:rPr lang="en-US" altLang="zh-CN" dirty="0">
                <a:latin typeface="Consolas" panose="020B0609020204030204" pitchFamily="49" charset="0"/>
              </a:rPr>
              <a:t>();  }</a:t>
            </a: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Get the current hour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get_hour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s = </a:t>
            </a:r>
            <a:r>
              <a:rPr lang="en-US" altLang="zh-CN" dirty="0" err="1">
                <a:latin typeface="Consolas" panose="020B0609020204030204" pitchFamily="49" charset="0"/>
              </a:rPr>
              <a:t>get_counter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(s/(60*60))%24;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76641C-60E7-4609-8D3A-8E16FC3D3488}"/>
              </a:ext>
            </a:extLst>
          </p:cNvPr>
          <p:cNvSpPr txBox="1"/>
          <p:nvPr/>
        </p:nvSpPr>
        <p:spPr>
          <a:xfrm>
            <a:off x="4166583" y="1724167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latin typeface="Consolas" panose="020B0609020204030204" pitchFamily="49" charset="0"/>
              </a:rPr>
              <a:t>clock.h</a:t>
            </a:r>
            <a:endParaRPr lang="zh-CN" altLang="en-US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2DAEDF-A2E5-43F0-B3E4-109A931D3C9D}"/>
              </a:ext>
            </a:extLst>
          </p:cNvPr>
          <p:cNvSpPr txBox="1"/>
          <p:nvPr/>
        </p:nvSpPr>
        <p:spPr>
          <a:xfrm>
            <a:off x="9582014" y="1724168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Consolas" panose="020B0609020204030204" pitchFamily="49" charset="0"/>
              </a:rPr>
              <a:t>clock.cpp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494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BEC7190-FAE9-4CF1-BAFF-772DC30FF4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Use the clock library</a:t>
            </a:r>
          </a:p>
          <a:p>
            <a:pPr lvl="1"/>
            <a:r>
              <a:rPr lang="en-US" altLang="zh-CN" dirty="0"/>
              <a:t>Clock header is included</a:t>
            </a:r>
          </a:p>
          <a:p>
            <a:pPr lvl="1"/>
            <a:r>
              <a:rPr lang="en-US" altLang="zh-CN" dirty="0"/>
              <a:t>Counter header is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included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Note:</a:t>
            </a:r>
          </a:p>
          <a:p>
            <a:pPr lvl="1"/>
            <a:r>
              <a:rPr lang="en-US" altLang="zh-CN" dirty="0"/>
              <a:t>Need to know its interface to use the clock library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No need </a:t>
            </a:r>
            <a:r>
              <a:rPr lang="en-US" altLang="zh-CN" dirty="0"/>
              <a:t>to know how the clock is actually implemented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Key idea</a:t>
            </a:r>
            <a:r>
              <a:rPr lang="en-US" altLang="zh-CN" dirty="0"/>
              <a:t>: When implementing a module, import the </a:t>
            </a:r>
            <a:r>
              <a:rPr lang="en-US" altLang="zh-CN" dirty="0">
                <a:solidFill>
                  <a:srgbClr val="FF0000"/>
                </a:solidFill>
              </a:rPr>
              <a:t>minimally needed interfaces</a:t>
            </a:r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61E443-94FE-4857-A701-693003FE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92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DE8EA0E-A04B-4509-9694-9F56A388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4435C5-33CE-4727-9737-8D70AB6D24DD}"/>
              </a:ext>
            </a:extLst>
          </p:cNvPr>
          <p:cNvSpPr txBox="1"/>
          <p:nvPr/>
        </p:nvSpPr>
        <p:spPr>
          <a:xfrm>
            <a:off x="5872417" y="1190018"/>
            <a:ext cx="5481383" cy="507831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latin typeface="Consolas" panose="020B0609020204030204" pitchFamily="49" charset="0"/>
              </a:rPr>
              <a:t>include</a:t>
            </a:r>
            <a:r>
              <a:rPr lang="en-US" altLang="zh-CN" dirty="0">
                <a:latin typeface="Consolas" panose="020B0609020204030204" pitchFamily="49" charset="0"/>
              </a:rPr>
              <a:t> &lt;iostream&gt;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"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clock.h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"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using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latin typeface="Consolas" panose="020B0609020204030204" pitchFamily="49" charset="0"/>
              </a:rPr>
              <a:t> std;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int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n;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reset_clock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Initialize the clock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incr_second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"The time is "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get_hour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&lt;&lt; ":"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get_minute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&lt;&lt; ":" &lt;&lt;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get_second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dirty="0">
                <a:latin typeface="Consolas" panose="020B0609020204030204" pitchFamily="49" charset="0"/>
              </a:rPr>
              <a:t>&lt;&lt;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998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F058E9E-67D9-4874-B19D-FC637BBA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Bigger Examples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59FB78B-6FC3-4B01-B529-342C86C4E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Rock, Paper and Scissors</a:t>
            </a:r>
          </a:p>
          <a:p>
            <a:r>
              <a:rPr lang="en-US" altLang="zh-CN" dirty="0"/>
              <a:t>Racing between the Rabbit and the Tortoise</a:t>
            </a:r>
          </a:p>
          <a:p>
            <a:pPr lvl="1"/>
            <a:r>
              <a:rPr lang="en-US" altLang="zh-CN" dirty="0"/>
              <a:t>Random Number Generators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See the example code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FE0A67-EA41-4A2E-8209-9E614F41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93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178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94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062843" y="3037630"/>
            <a:ext cx="837438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Visibility of Definitions across Modules</a:t>
            </a:r>
          </a:p>
        </p:txBody>
      </p:sp>
    </p:spTree>
    <p:extLst>
      <p:ext uri="{BB962C8B-B14F-4D97-AF65-F5344CB8AC3E}">
        <p14:creationId xmlns:p14="http://schemas.microsoft.com/office/powerpoint/2010/main" val="108784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1DF2697-B92E-429F-8154-AA082560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 of Global Definitions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CFE19E-6F83-4753-BECC-B86D1B3F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regular global definition </a:t>
            </a:r>
            <a:r>
              <a:rPr lang="en-US" altLang="zh-CN" dirty="0"/>
              <a:t>is a global variable or function that</a:t>
            </a:r>
          </a:p>
          <a:p>
            <a:pPr lvl="1"/>
            <a:r>
              <a:rPr lang="en-US" altLang="zh-CN" dirty="0"/>
              <a:t>Can only be defined once </a:t>
            </a:r>
            <a:r>
              <a:rPr lang="en-US" altLang="zh-CN" dirty="0">
                <a:solidFill>
                  <a:srgbClr val="FF0000"/>
                </a:solidFill>
              </a:rPr>
              <a:t>in the whole program</a:t>
            </a:r>
          </a:p>
          <a:p>
            <a:pPr lvl="1"/>
            <a:r>
              <a:rPr lang="en-US" altLang="zh-CN" dirty="0"/>
              <a:t>Has a unique name </a:t>
            </a:r>
            <a:r>
              <a:rPr lang="en-US" altLang="zh-CN" dirty="0">
                <a:solidFill>
                  <a:srgbClr val="FF0000"/>
                </a:solidFill>
              </a:rPr>
              <a:t>in the whole program</a:t>
            </a: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 </a:t>
            </a:r>
            <a:r>
              <a:rPr lang="en-US" altLang="zh-CN" b="1" dirty="0"/>
              <a:t>static global definition </a:t>
            </a:r>
            <a:r>
              <a:rPr lang="en-US" altLang="zh-CN" dirty="0"/>
              <a:t>is a global variable or function that</a:t>
            </a:r>
          </a:p>
          <a:p>
            <a:pPr lvl="1"/>
            <a:r>
              <a:rPr lang="en-US" altLang="zh-CN" dirty="0"/>
              <a:t>Can only be defined once </a:t>
            </a:r>
            <a:r>
              <a:rPr lang="en-US" altLang="zh-CN" dirty="0">
                <a:solidFill>
                  <a:srgbClr val="FF0000"/>
                </a:solidFill>
              </a:rPr>
              <a:t>in this module </a:t>
            </a:r>
          </a:p>
          <a:p>
            <a:pPr lvl="1"/>
            <a:r>
              <a:rPr lang="en-US" altLang="zh-CN" dirty="0"/>
              <a:t>Has a unique name </a:t>
            </a:r>
            <a:r>
              <a:rPr lang="en-US" altLang="zh-CN" dirty="0">
                <a:solidFill>
                  <a:srgbClr val="FF0000"/>
                </a:solidFill>
              </a:rPr>
              <a:t>in the module it is defined</a:t>
            </a:r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4D8639-E9EF-4321-B64F-D3A236A1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95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9E1459-CC58-4BEA-B6EB-81310223AF7F}"/>
              </a:ext>
            </a:extLst>
          </p:cNvPr>
          <p:cNvSpPr txBox="1"/>
          <p:nvPr/>
        </p:nvSpPr>
        <p:spPr>
          <a:xfrm>
            <a:off x="1623986" y="2440644"/>
            <a:ext cx="2647568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a.cpp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counter;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6B2CA7-E955-44BC-8C67-667A4F3662B0}"/>
              </a:ext>
            </a:extLst>
          </p:cNvPr>
          <p:cNvSpPr txBox="1"/>
          <p:nvPr/>
        </p:nvSpPr>
        <p:spPr>
          <a:xfrm>
            <a:off x="5057340" y="2440644"/>
            <a:ext cx="5035895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b.cpp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Error: multiple definitions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counter;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646FA9A-D1D2-4209-9A36-B3A520395C70}"/>
              </a:ext>
            </a:extLst>
          </p:cNvPr>
          <p:cNvSpPr txBox="1"/>
          <p:nvPr/>
        </p:nvSpPr>
        <p:spPr>
          <a:xfrm>
            <a:off x="1623986" y="4893387"/>
            <a:ext cx="2647568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a.cpp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static int</a:t>
            </a:r>
            <a:r>
              <a:rPr lang="en-US" altLang="zh-CN" dirty="0">
                <a:latin typeface="Consolas" panose="020B0609020204030204" pitchFamily="49" charset="0"/>
              </a:rPr>
              <a:t> counter;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8728A8-4D0F-47FE-9CED-AAF84408699F}"/>
              </a:ext>
            </a:extLst>
          </p:cNvPr>
          <p:cNvSpPr txBox="1"/>
          <p:nvPr/>
        </p:nvSpPr>
        <p:spPr>
          <a:xfrm>
            <a:off x="5057340" y="4893386"/>
            <a:ext cx="5035895" cy="646331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b.cpp 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Different from counter in a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static int</a:t>
            </a:r>
            <a:r>
              <a:rPr lang="en-US" altLang="zh-CN" dirty="0">
                <a:latin typeface="Consolas" panose="020B0609020204030204" pitchFamily="49" charset="0"/>
              </a:rPr>
              <a:t> counter;  </a:t>
            </a:r>
          </a:p>
        </p:txBody>
      </p:sp>
    </p:spTree>
    <p:extLst>
      <p:ext uri="{BB962C8B-B14F-4D97-AF65-F5344CB8AC3E}">
        <p14:creationId xmlns:p14="http://schemas.microsoft.com/office/powerpoint/2010/main" val="237745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F2EA7A60-D8F0-4A53-AB31-80615E8B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Visibility of Static Global Definitions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1B9CCF6-E3BC-4C6A-AD12-8BB004F6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static global definition is visible only in the module it is defined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D40A5C-729D-43E7-A007-763DC9C2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pPr/>
              <a:t>96</a:t>
            </a:fld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76FAD4-525C-472A-A98B-5D4AD76A0585}"/>
              </a:ext>
            </a:extLst>
          </p:cNvPr>
          <p:cNvSpPr txBox="1"/>
          <p:nvPr/>
        </p:nvSpPr>
        <p:spPr>
          <a:xfrm>
            <a:off x="1091595" y="1913872"/>
            <a:ext cx="2647568" cy="12003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a.cpp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static int</a:t>
            </a:r>
            <a:r>
              <a:rPr lang="en-US" altLang="zh-CN" dirty="0">
                <a:latin typeface="Consolas" panose="020B0609020204030204" pitchFamily="49" charset="0"/>
              </a:rPr>
              <a:t> counter;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56E39F-070C-4B32-8715-924979EC2EBF}"/>
              </a:ext>
            </a:extLst>
          </p:cNvPr>
          <p:cNvSpPr txBox="1"/>
          <p:nvPr/>
        </p:nvSpPr>
        <p:spPr>
          <a:xfrm>
            <a:off x="1091595" y="3412470"/>
            <a:ext cx="4687550" cy="23083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b.cpp 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Error: Impossible to refer to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counter in a.cpp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counter = 1;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DB6D67-2313-40A0-8659-00D0DB8AA4C8}"/>
              </a:ext>
            </a:extLst>
          </p:cNvPr>
          <p:cNvSpPr txBox="1"/>
          <p:nvPr/>
        </p:nvSpPr>
        <p:spPr>
          <a:xfrm>
            <a:off x="6412857" y="1913871"/>
            <a:ext cx="3815360" cy="120032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a.cpp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…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static 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get_counter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… }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A946DE-5CE5-4ED1-827F-BBB3E2E61ADE}"/>
              </a:ext>
            </a:extLst>
          </p:cNvPr>
          <p:cNvSpPr txBox="1"/>
          <p:nvPr/>
        </p:nvSpPr>
        <p:spPr>
          <a:xfrm>
            <a:off x="6412857" y="3412470"/>
            <a:ext cx="4687550" cy="23083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b.cpp 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Error: Impossible to refer to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//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get_counter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in a.cpp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get_counter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…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463CE6-7F4B-4D28-A117-0148D6E91BCE}"/>
              </a:ext>
            </a:extLst>
          </p:cNvPr>
          <p:cNvSpPr txBox="1"/>
          <p:nvPr/>
        </p:nvSpPr>
        <p:spPr>
          <a:xfrm>
            <a:off x="1945458" y="5862190"/>
            <a:ext cx="2471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Static Variables</a:t>
            </a:r>
            <a:endParaRPr lang="zh-CN" altLang="en-US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680508B-5F4B-4CA9-945D-25D9BDDEDEB9}"/>
              </a:ext>
            </a:extLst>
          </p:cNvPr>
          <p:cNvSpPr txBox="1"/>
          <p:nvPr/>
        </p:nvSpPr>
        <p:spPr>
          <a:xfrm>
            <a:off x="7199759" y="5844382"/>
            <a:ext cx="4730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Static Functions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9249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0B3B0-E7A3-4DC7-A922-6D124C45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Visibility of Regular Global Definitions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C2F8E-191B-44DC-BE7E-25D6F1884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regular global definition becomes visible in a module with </a:t>
            </a:r>
            <a:r>
              <a:rPr lang="en-US" altLang="zh-CN" dirty="0">
                <a:solidFill>
                  <a:srgbClr val="FF0000"/>
                </a:solidFill>
              </a:rPr>
              <a:t>declarations</a:t>
            </a:r>
          </a:p>
          <a:p>
            <a:pPr lvl="1"/>
            <a:r>
              <a:rPr lang="en-US" altLang="zh-CN" dirty="0"/>
              <a:t>The declarations of functions are simply </a:t>
            </a:r>
            <a:r>
              <a:rPr lang="en-US" altLang="zh-CN" dirty="0">
                <a:solidFill>
                  <a:srgbClr val="FF0000"/>
                </a:solidFill>
              </a:rPr>
              <a:t>function prototypes</a:t>
            </a:r>
          </a:p>
          <a:p>
            <a:r>
              <a:rPr lang="en-US" altLang="zh-CN" dirty="0"/>
              <a:t>Two ways to introduce function declarations to a module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166918-B100-4462-92A6-5D75883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4EFD442-4C81-4C0C-8EA5-E4234E990BDB}"/>
              </a:ext>
            </a:extLst>
          </p:cNvPr>
          <p:cNvSpPr txBox="1"/>
          <p:nvPr/>
        </p:nvSpPr>
        <p:spPr>
          <a:xfrm>
            <a:off x="1158077" y="2551173"/>
            <a:ext cx="4472014" cy="341632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1. Include the header file of definitions</a:t>
            </a:r>
          </a:p>
          <a:p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 "counter.h"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reset_counter</a:t>
            </a:r>
            <a:r>
              <a:rPr lang="zh-CN" altLang="en-US" dirty="0"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incr_counter</a:t>
            </a:r>
            <a:r>
              <a:rPr lang="zh-CN" altLang="en-US" dirty="0"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B65426-9CDE-43AD-986F-FCDF7EEA8A16}"/>
              </a:ext>
            </a:extLst>
          </p:cNvPr>
          <p:cNvSpPr txBox="1"/>
          <p:nvPr/>
        </p:nvSpPr>
        <p:spPr>
          <a:xfrm>
            <a:off x="6077250" y="2551173"/>
            <a:ext cx="4472014" cy="3693319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2. Declare them explicitly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reset_counter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get_counter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incr_counter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  <a:endParaRPr lang="zh-CN" altLang="en-US" dirty="0">
              <a:latin typeface="Consolas" panose="020B0609020204030204" pitchFamily="49" charset="0"/>
            </a:endParaRP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 cin &gt;&gt; n;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reset_counter</a:t>
            </a:r>
            <a:r>
              <a:rPr lang="zh-CN" altLang="en-US" dirty="0"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7030A0"/>
                </a:solidFill>
                <a:latin typeface="Consolas" panose="020B0609020204030204" pitchFamily="49" charset="0"/>
              </a:rPr>
              <a:t>incr_counter</a:t>
            </a:r>
            <a:r>
              <a:rPr lang="zh-CN" altLang="en-US" dirty="0"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434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0B3B0-E7A3-4DC7-A922-6D124C45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Visibility of Regular Global Definitions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C2F8E-191B-44DC-BE7E-25D6F1884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regular global definition becomes visible in a module with </a:t>
            </a:r>
            <a:r>
              <a:rPr lang="en-US" altLang="zh-CN" dirty="0">
                <a:solidFill>
                  <a:srgbClr val="FF0000"/>
                </a:solidFill>
              </a:rPr>
              <a:t>declarations</a:t>
            </a:r>
          </a:p>
          <a:p>
            <a:pPr lvl="1"/>
            <a:r>
              <a:rPr lang="en-US" altLang="zh-CN" dirty="0"/>
              <a:t>The declaration of variables must use the 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extern</a:t>
            </a:r>
            <a:r>
              <a:rPr lang="en-US" altLang="zh-CN" dirty="0"/>
              <a:t> keyword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Directly refer to variables in the implementation of libraries is </a:t>
            </a:r>
            <a:r>
              <a:rPr lang="en-US" altLang="zh-CN" dirty="0">
                <a:solidFill>
                  <a:srgbClr val="FF0000"/>
                </a:solidFill>
              </a:rPr>
              <a:t>BAD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dirty="0"/>
              <a:t>Define them as </a:t>
            </a:r>
            <a:r>
              <a:rPr lang="en-US" altLang="zh-CN" dirty="0">
                <a:solidFill>
                  <a:srgbClr val="FF0000"/>
                </a:solidFill>
              </a:rPr>
              <a:t>static</a:t>
            </a:r>
            <a:r>
              <a:rPr lang="en-US" altLang="zh-CN" dirty="0"/>
              <a:t> variables to avoid this problem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166918-B100-4462-92A6-5D75883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D2BB280-1779-406C-9E5E-9C9FF0BC5DE1}"/>
              </a:ext>
            </a:extLst>
          </p:cNvPr>
          <p:cNvSpPr txBox="1"/>
          <p:nvPr/>
        </p:nvSpPr>
        <p:spPr>
          <a:xfrm>
            <a:off x="3274259" y="2136338"/>
            <a:ext cx="4733273" cy="258532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Directly modify the counter value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extern int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counter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n; cin &gt;&gt; n;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counter = n;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…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3183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D8AEBE-5D51-4F89-B57D-B43EDC880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 for Designing Libraries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7A8BE6-6F33-4074-92EC-A614D1121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defining a module 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cpp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/>
              <a:t>file):</a:t>
            </a:r>
          </a:p>
          <a:p>
            <a:pPr lvl="1"/>
            <a:r>
              <a:rPr lang="en-US" altLang="zh-CN" dirty="0"/>
              <a:t>Put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dirty="0"/>
              <a:t> keyword before definitions you do not want users see</a:t>
            </a:r>
          </a:p>
          <a:p>
            <a:pPr lvl="1"/>
            <a:r>
              <a:rPr lang="en-US" altLang="zh-CN" dirty="0"/>
              <a:t>The remaining (regular) definitions are visible to users</a:t>
            </a:r>
          </a:p>
          <a:p>
            <a:pPr lvl="1"/>
            <a:r>
              <a:rPr lang="en-US" altLang="zh-CN" dirty="0"/>
              <a:t>The implementation of regular definitions may use the static ones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defining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interface (</a:t>
            </a:r>
            <a:r>
              <a:rPr lang="en-US" altLang="zh-CN" dirty="0">
                <a:latin typeface="Consolas" panose="020B0609020204030204" pitchFamily="49" charset="0"/>
              </a:rPr>
              <a:t>.h </a:t>
            </a:r>
            <a:r>
              <a:rPr lang="en-US" altLang="zh-CN" dirty="0"/>
              <a:t>file):</a:t>
            </a:r>
          </a:p>
          <a:p>
            <a:pPr lvl="1"/>
            <a:r>
              <a:rPr lang="en-US" altLang="zh-CN" dirty="0"/>
              <a:t>Declare the regular definitions in the module</a:t>
            </a:r>
          </a:p>
          <a:p>
            <a:pPr lvl="2"/>
            <a:r>
              <a:rPr lang="en-US" altLang="zh-CN" dirty="0"/>
              <a:t>Use function prototypes for declaring functions</a:t>
            </a:r>
          </a:p>
          <a:p>
            <a:pPr lvl="2"/>
            <a:r>
              <a:rPr lang="en-US" altLang="zh-CN" dirty="0"/>
              <a:t>Use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extern</a:t>
            </a:r>
            <a:r>
              <a:rPr lang="en-US" altLang="zh-CN" dirty="0"/>
              <a:t> keyword for declaring variables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4BFA88-7A38-49EC-BB34-95751CD88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98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30546</TotalTime>
  <Words>6790</Words>
  <Application>Microsoft Office PowerPoint</Application>
  <PresentationFormat>宽屏</PresentationFormat>
  <Paragraphs>1603</Paragraphs>
  <Slides>101</Slides>
  <Notes>6</Notes>
  <HiddenSlides>9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12" baseType="lpstr">
      <vt:lpstr>Amazon Ember</vt:lpstr>
      <vt:lpstr>Bookmania</vt:lpstr>
      <vt:lpstr>等线</vt:lpstr>
      <vt:lpstr>Arial</vt:lpstr>
      <vt:lpstr>Arial Black</vt:lpstr>
      <vt:lpstr>Calibri</vt:lpstr>
      <vt:lpstr>Cambria Math</vt:lpstr>
      <vt:lpstr>Consolas</vt:lpstr>
      <vt:lpstr>Times New Roman</vt:lpstr>
      <vt:lpstr>Wingdings</vt:lpstr>
      <vt:lpstr>CompCertELF5</vt:lpstr>
      <vt:lpstr>Principles and Methods of Program Design  Lecture 3: Functions &amp; Libraries</vt:lpstr>
      <vt:lpstr>PowerPoint 演示文稿</vt:lpstr>
      <vt:lpstr>Last Time</vt:lpstr>
      <vt:lpstr>Last Time</vt:lpstr>
      <vt:lpstr>This Time</vt:lpstr>
      <vt:lpstr>Computational Model</vt:lpstr>
      <vt:lpstr>PowerPoint 演示文稿</vt:lpstr>
      <vt:lpstr>What is a C++ Function?</vt:lpstr>
      <vt:lpstr>Function Definitions</vt:lpstr>
      <vt:lpstr>Return Statement</vt:lpstr>
      <vt:lpstr>Structures of Functions</vt:lpstr>
      <vt:lpstr>Main Function</vt:lpstr>
      <vt:lpstr>Structure of C++ Programs</vt:lpstr>
      <vt:lpstr>Function Call Expressions</vt:lpstr>
      <vt:lpstr>Function Call Expressions</vt:lpstr>
      <vt:lpstr>Function Call Statements</vt:lpstr>
      <vt:lpstr>Examples: Pure Math Functions</vt:lpstr>
      <vt:lpstr>Examples: Pure Math Functions</vt:lpstr>
      <vt:lpstr>Examples: Procedures</vt:lpstr>
      <vt:lpstr>Examples: Procedures</vt:lpstr>
      <vt:lpstr>Why Functions?</vt:lpstr>
      <vt:lpstr>Exercise</vt:lpstr>
      <vt:lpstr>PowerPoint 演示文稿</vt:lpstr>
      <vt:lpstr>PowerPoint 演示文稿</vt:lpstr>
      <vt:lpstr>Local Variables</vt:lpstr>
      <vt:lpstr>Stack Frames</vt:lpstr>
      <vt:lpstr>Execution of a Single Function Call</vt:lpstr>
      <vt:lpstr>PowerPoint 演示文稿</vt:lpstr>
      <vt:lpstr>Example</vt:lpstr>
      <vt:lpstr>Example</vt:lpstr>
      <vt:lpstr>Example</vt:lpstr>
      <vt:lpstr>Example</vt:lpstr>
      <vt:lpstr>Execution of Multiple Calls</vt:lpstr>
      <vt:lpstr>Implication of Call-By-Value</vt:lpstr>
      <vt:lpstr>PowerPoint 演示文稿</vt:lpstr>
      <vt:lpstr>Global Variables</vt:lpstr>
      <vt:lpstr>Execution of a C++ Program</vt:lpstr>
      <vt:lpstr>Example</vt:lpstr>
      <vt:lpstr>C++ Computation Model Revisited</vt:lpstr>
      <vt:lpstr>Lifetime of Variables </vt:lpstr>
      <vt:lpstr>Lifetime vs. Visibility</vt:lpstr>
      <vt:lpstr>PowerPoint 演示文稿</vt:lpstr>
      <vt:lpstr>Determining Variable Scopes</vt:lpstr>
      <vt:lpstr>Scopes of Function Parameters</vt:lpstr>
      <vt:lpstr>Scope of Loop Variables</vt:lpstr>
      <vt:lpstr>Scopes of Global Variables</vt:lpstr>
      <vt:lpstr>Scopes of Functions</vt:lpstr>
      <vt:lpstr>PowerPoint 演示文稿</vt:lpstr>
      <vt:lpstr>Function Prototypes</vt:lpstr>
      <vt:lpstr>Function Prototypes</vt:lpstr>
      <vt:lpstr>Exercise</vt:lpstr>
      <vt:lpstr>PowerPoint 演示文稿</vt:lpstr>
      <vt:lpstr>Thinking Recursively</vt:lpstr>
      <vt:lpstr>A Simple Example</vt:lpstr>
      <vt:lpstr>Recursive Paradigm</vt:lpstr>
      <vt:lpstr>Example: Factorial</vt:lpstr>
      <vt:lpstr>Tracing Recursion</vt:lpstr>
      <vt:lpstr>Stack Frames in Recursion</vt:lpstr>
      <vt:lpstr>Exercise</vt:lpstr>
      <vt:lpstr>Example: Fibonacci Numbers</vt:lpstr>
      <vt:lpstr>Mutual Recursion</vt:lpstr>
      <vt:lpstr>Example: Exponentials</vt:lpstr>
      <vt:lpstr>Recursion vs. Iteration (Similarities)</vt:lpstr>
      <vt:lpstr>Recursion vs. Iteration (Differences)</vt:lpstr>
      <vt:lpstr>Example: Space and Time Comparison</vt:lpstr>
      <vt:lpstr>Example: Towers of Hanoi</vt:lpstr>
      <vt:lpstr>Recursive Solution</vt:lpstr>
      <vt:lpstr>Recursive Solution</vt:lpstr>
      <vt:lpstr>Recursive Solution</vt:lpstr>
      <vt:lpstr>Recursive Solution</vt:lpstr>
      <vt:lpstr>Recursive Solution</vt:lpstr>
      <vt:lpstr>Example: 4 Disks</vt:lpstr>
      <vt:lpstr>Example: 4 Disks</vt:lpstr>
      <vt:lpstr>Example: 4 Disks</vt:lpstr>
      <vt:lpstr>Example: 4 Disks</vt:lpstr>
      <vt:lpstr>Example: 4 Disks</vt:lpstr>
      <vt:lpstr>Example: 4 Disks</vt:lpstr>
      <vt:lpstr>Example: 4 Disks</vt:lpstr>
      <vt:lpstr>Example: 4 Disks</vt:lpstr>
      <vt:lpstr>Example: 4 Disk</vt:lpstr>
      <vt:lpstr>PowerPoint 演示文稿</vt:lpstr>
      <vt:lpstr>PowerPoint 演示文稿</vt:lpstr>
      <vt:lpstr>C/C++ Modules</vt:lpstr>
      <vt:lpstr>Interfaces of Modules</vt:lpstr>
      <vt:lpstr>Libraries</vt:lpstr>
      <vt:lpstr>C++ Standard Libraries</vt:lpstr>
      <vt:lpstr>Use Libraries</vt:lpstr>
      <vt:lpstr>Notice</vt:lpstr>
      <vt:lpstr>Principles for Designing Libraries</vt:lpstr>
      <vt:lpstr>Hierarchy of Libraries</vt:lpstr>
      <vt:lpstr>Example</vt:lpstr>
      <vt:lpstr>Example</vt:lpstr>
      <vt:lpstr>Bigger Examples</vt:lpstr>
      <vt:lpstr>PowerPoint 演示文稿</vt:lpstr>
      <vt:lpstr>Classification of Global Definitions</vt:lpstr>
      <vt:lpstr>Visibility of Static Global Definitions</vt:lpstr>
      <vt:lpstr>Visibility of Regular Global Definitions</vt:lpstr>
      <vt:lpstr>Visibility of Regular Global Definitions</vt:lpstr>
      <vt:lpstr>Rules for Designing Libraries</vt:lpstr>
      <vt:lpstr>Notice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Yuting Wang</cp:lastModifiedBy>
  <cp:revision>1821</cp:revision>
  <dcterms:created xsi:type="dcterms:W3CDTF">2021-06-01T02:26:55Z</dcterms:created>
  <dcterms:modified xsi:type="dcterms:W3CDTF">2025-03-02T08:35:20Z</dcterms:modified>
</cp:coreProperties>
</file>