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5"/>
  </p:notesMasterIdLst>
  <p:sldIdLst>
    <p:sldId id="288" r:id="rId2"/>
    <p:sldId id="293" r:id="rId3"/>
    <p:sldId id="294" r:id="rId4"/>
    <p:sldId id="545" r:id="rId5"/>
    <p:sldId id="546" r:id="rId6"/>
    <p:sldId id="297" r:id="rId7"/>
    <p:sldId id="295" r:id="rId8"/>
    <p:sldId id="296" r:id="rId9"/>
    <p:sldId id="457" r:id="rId10"/>
    <p:sldId id="302" r:id="rId11"/>
    <p:sldId id="556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30" r:id="rId22"/>
    <p:sldId id="567" r:id="rId23"/>
    <p:sldId id="568" r:id="rId24"/>
    <p:sldId id="569" r:id="rId25"/>
    <p:sldId id="469" r:id="rId26"/>
    <p:sldId id="570" r:id="rId27"/>
    <p:sldId id="470" r:id="rId28"/>
    <p:sldId id="571" r:id="rId29"/>
    <p:sldId id="572" r:id="rId30"/>
    <p:sldId id="573" r:id="rId31"/>
    <p:sldId id="575" r:id="rId32"/>
    <p:sldId id="576" r:id="rId33"/>
    <p:sldId id="577" r:id="rId34"/>
    <p:sldId id="578" r:id="rId35"/>
    <p:sldId id="480" r:id="rId36"/>
    <p:sldId id="579" r:id="rId37"/>
    <p:sldId id="580" r:id="rId38"/>
    <p:sldId id="581" r:id="rId39"/>
    <p:sldId id="582" r:id="rId40"/>
    <p:sldId id="583" r:id="rId41"/>
    <p:sldId id="584" r:id="rId42"/>
    <p:sldId id="585" r:id="rId43"/>
    <p:sldId id="586" r:id="rId44"/>
    <p:sldId id="587" r:id="rId45"/>
    <p:sldId id="588" r:id="rId46"/>
    <p:sldId id="589" r:id="rId47"/>
    <p:sldId id="592" r:id="rId48"/>
    <p:sldId id="593" r:id="rId49"/>
    <p:sldId id="594" r:id="rId50"/>
    <p:sldId id="595" r:id="rId51"/>
    <p:sldId id="596" r:id="rId52"/>
    <p:sldId id="597" r:id="rId53"/>
    <p:sldId id="598" r:id="rId54"/>
    <p:sldId id="599" r:id="rId55"/>
    <p:sldId id="600" r:id="rId56"/>
    <p:sldId id="601" r:id="rId57"/>
    <p:sldId id="602" r:id="rId58"/>
    <p:sldId id="603" r:id="rId59"/>
    <p:sldId id="498" r:id="rId60"/>
    <p:sldId id="604" r:id="rId61"/>
    <p:sldId id="605" r:id="rId62"/>
    <p:sldId id="606" r:id="rId63"/>
    <p:sldId id="607" r:id="rId64"/>
    <p:sldId id="608" r:id="rId65"/>
    <p:sldId id="609" r:id="rId66"/>
    <p:sldId id="533" r:id="rId67"/>
    <p:sldId id="610" r:id="rId68"/>
    <p:sldId id="611" r:id="rId69"/>
    <p:sldId id="612" r:id="rId70"/>
    <p:sldId id="613" r:id="rId71"/>
    <p:sldId id="523" r:id="rId72"/>
    <p:sldId id="525" r:id="rId73"/>
    <p:sldId id="526" r:id="rId74"/>
    <p:sldId id="531" r:id="rId75"/>
    <p:sldId id="615" r:id="rId76"/>
    <p:sldId id="528" r:id="rId77"/>
    <p:sldId id="532" r:id="rId78"/>
    <p:sldId id="529" r:id="rId79"/>
    <p:sldId id="535" r:id="rId80"/>
    <p:sldId id="536" r:id="rId81"/>
    <p:sldId id="537" r:id="rId82"/>
    <p:sldId id="534" r:id="rId83"/>
    <p:sldId id="538" r:id="rId84"/>
    <p:sldId id="539" r:id="rId85"/>
    <p:sldId id="540" r:id="rId86"/>
    <p:sldId id="541" r:id="rId87"/>
    <p:sldId id="543" r:id="rId88"/>
    <p:sldId id="542" r:id="rId89"/>
    <p:sldId id="544" r:id="rId90"/>
    <p:sldId id="616" r:id="rId91"/>
    <p:sldId id="617" r:id="rId92"/>
    <p:sldId id="547" r:id="rId93"/>
    <p:sldId id="548" r:id="rId94"/>
    <p:sldId id="549" r:id="rId95"/>
    <p:sldId id="554" r:id="rId96"/>
    <p:sldId id="555" r:id="rId97"/>
    <p:sldId id="618" r:id="rId98"/>
    <p:sldId id="619" r:id="rId99"/>
    <p:sldId id="620" r:id="rId100"/>
    <p:sldId id="621" r:id="rId101"/>
    <p:sldId id="622" r:id="rId102"/>
    <p:sldId id="623" r:id="rId103"/>
    <p:sldId id="624" r:id="rId104"/>
    <p:sldId id="625" r:id="rId105"/>
    <p:sldId id="626" r:id="rId106"/>
    <p:sldId id="627" r:id="rId107"/>
    <p:sldId id="628" r:id="rId108"/>
    <p:sldId id="629" r:id="rId109"/>
    <p:sldId id="630" r:id="rId110"/>
    <p:sldId id="631" r:id="rId111"/>
    <p:sldId id="632" r:id="rId112"/>
    <p:sldId id="633" r:id="rId113"/>
    <p:sldId id="614" r:id="rId1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293"/>
            <p14:sldId id="294"/>
            <p14:sldId id="545"/>
            <p14:sldId id="546"/>
            <p14:sldId id="297"/>
            <p14:sldId id="295"/>
            <p14:sldId id="296"/>
            <p14:sldId id="457"/>
            <p14:sldId id="302"/>
            <p14:sldId id="556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30"/>
            <p14:sldId id="567"/>
            <p14:sldId id="568"/>
            <p14:sldId id="569"/>
            <p14:sldId id="469"/>
            <p14:sldId id="570"/>
            <p14:sldId id="470"/>
            <p14:sldId id="571"/>
            <p14:sldId id="572"/>
            <p14:sldId id="573"/>
            <p14:sldId id="575"/>
            <p14:sldId id="576"/>
            <p14:sldId id="577"/>
            <p14:sldId id="578"/>
            <p14:sldId id="480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498"/>
            <p14:sldId id="604"/>
            <p14:sldId id="605"/>
            <p14:sldId id="606"/>
            <p14:sldId id="607"/>
            <p14:sldId id="608"/>
            <p14:sldId id="609"/>
            <p14:sldId id="533"/>
            <p14:sldId id="610"/>
            <p14:sldId id="611"/>
            <p14:sldId id="612"/>
            <p14:sldId id="613"/>
            <p14:sldId id="523"/>
            <p14:sldId id="525"/>
            <p14:sldId id="526"/>
            <p14:sldId id="531"/>
            <p14:sldId id="615"/>
            <p14:sldId id="528"/>
            <p14:sldId id="532"/>
            <p14:sldId id="529"/>
            <p14:sldId id="535"/>
            <p14:sldId id="536"/>
            <p14:sldId id="537"/>
            <p14:sldId id="534"/>
            <p14:sldId id="538"/>
            <p14:sldId id="539"/>
            <p14:sldId id="540"/>
            <p14:sldId id="541"/>
            <p14:sldId id="543"/>
            <p14:sldId id="542"/>
            <p14:sldId id="544"/>
            <p14:sldId id="616"/>
            <p14:sldId id="617"/>
            <p14:sldId id="547"/>
            <p14:sldId id="548"/>
            <p14:sldId id="549"/>
            <p14:sldId id="554"/>
            <p14:sldId id="555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81" autoAdjust="0"/>
    <p:restoredTop sz="84548" autoAdjust="0"/>
  </p:normalViewPr>
  <p:slideViewPr>
    <p:cSldViewPr snapToGrid="0">
      <p:cViewPr varScale="1">
        <p:scale>
          <a:sx n="73" d="100"/>
          <a:sy n="73" d="100"/>
        </p:scale>
        <p:origin x="9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60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No. Because we need to collapse the white spaces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9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1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9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9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4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2025/3/18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22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21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4: Abstract Data Types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 dirty="0">
                <a:solidFill>
                  <a:srgbClr val="0070C0"/>
                </a:solidFill>
                <a:latin typeface="Bookmania" pitchFamily="2" charset="77"/>
              </a:rPr>
              <a:t>2025.3.17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DE3F-94E7-4B7D-B920-5DD52D73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via Behaviors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740F-B0DF-4ABD-9520-66803E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defined by its behaviors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defined by its representation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Idea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only observable part on an ADT </a:t>
            </a:r>
          </a:p>
          <a:p>
            <a:pPr marL="457200" lvl="1" indent="0">
              <a:buNone/>
            </a:pPr>
            <a:r>
              <a:rPr lang="en-US" altLang="zh-CN" dirty="0"/>
              <a:t>is their operations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Focus on the high-level concepts</a:t>
            </a:r>
          </a:p>
          <a:p>
            <a:pPr lvl="1"/>
            <a:r>
              <a:rPr lang="en-US" altLang="zh-CN" dirty="0"/>
              <a:t>Complete isolation of details</a:t>
            </a:r>
          </a:p>
          <a:p>
            <a:pPr lvl="1"/>
            <a:r>
              <a:rPr lang="en-US" altLang="zh-CN" dirty="0"/>
              <a:t>All flexibilities associated with modules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C144A-695E-4349-9B3C-14353ED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714859-8AD5-4EFE-BB8E-40AF6302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03130"/>
            <a:ext cx="5405304" cy="456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6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5F1C-94BE-4813-8317-93F910F3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Precisions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9A40E-3FDA-4BE6-9FBF-2BBA6DE6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Manipulator for setting floating-point formats: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dirty="0"/>
              <a:t>: always display floating-point numbers in full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dirty="0"/>
              <a:t>: always display floating-point numbers in scientific notation (with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/>
              <a:t>Default format</a:t>
            </a:r>
            <a:r>
              <a:rPr lang="en-US" altLang="zh-CN" dirty="0"/>
              <a:t>: use appropriate compact forms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Manipulators for setting </a:t>
            </a:r>
            <a:r>
              <a:rPr lang="en-US" altLang="zh-CN" dirty="0" err="1"/>
              <a:t>precsisions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dirty="0"/>
              <a:t>: set the precision of floating-point numbers</a:t>
            </a:r>
          </a:p>
          <a:p>
            <a:pPr lvl="2"/>
            <a:r>
              <a:rPr lang="en-US" altLang="zh-CN" dirty="0"/>
              <a:t>For fixed and scientific formats, display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digits </a:t>
            </a:r>
            <a:r>
              <a:rPr lang="en-US" altLang="zh-CN" dirty="0">
                <a:solidFill>
                  <a:srgbClr val="FF0000"/>
                </a:solidFill>
              </a:rPr>
              <a:t>after the decimal point</a:t>
            </a:r>
          </a:p>
          <a:p>
            <a:pPr lvl="2"/>
            <a:r>
              <a:rPr lang="en-US" altLang="zh-CN" dirty="0"/>
              <a:t>For default format, display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significant digits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All of the above manipulators have </a:t>
            </a:r>
            <a:r>
              <a:rPr lang="en-US" altLang="zh-CN" dirty="0">
                <a:solidFill>
                  <a:srgbClr val="FF0000"/>
                </a:solidFill>
              </a:rPr>
              <a:t>persistent effect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Example: Figure 4-1 of the text book (Page 164)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3BA61-0B62-452D-860F-3CF42369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127D4A-AD5E-488D-B697-C0EF44C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Streams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3F1B8-368F-4267-A8BB-D83E1C48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input stream is a </a:t>
            </a:r>
            <a:r>
              <a:rPr lang="en-US" altLang="zh-CN" dirty="0">
                <a:solidFill>
                  <a:srgbClr val="FF0000"/>
                </a:solidFill>
              </a:rPr>
              <a:t>possibly infinite</a:t>
            </a:r>
            <a:r>
              <a:rPr lang="en-US" altLang="zh-CN" dirty="0"/>
              <a:t> list of values with the operation:</a:t>
            </a:r>
          </a:p>
          <a:p>
            <a:pPr lvl="1"/>
            <a:r>
              <a:rPr lang="en-US" altLang="zh-CN" dirty="0"/>
              <a:t>Pop a new value from the head of the stream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input stream may be linked to input hardware (e.g., keyboard)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DE9E4D-5AE1-4575-AFE2-BFE799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101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C43326-BCD1-428B-9C9A-33036B868B02}"/>
              </a:ext>
            </a:extLst>
          </p:cNvPr>
          <p:cNvGrpSpPr/>
          <p:nvPr/>
        </p:nvGrpSpPr>
        <p:grpSpPr>
          <a:xfrm>
            <a:off x="5396473" y="3876744"/>
            <a:ext cx="1765737" cy="517634"/>
            <a:chOff x="1729584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/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5D43BF6-A21C-4602-AE56-5CFCCD5D80D5}"/>
              </a:ext>
            </a:extLst>
          </p:cNvPr>
          <p:cNvSpPr txBox="1"/>
          <p:nvPr/>
        </p:nvSpPr>
        <p:spPr>
          <a:xfrm>
            <a:off x="3600691" y="4004756"/>
            <a:ext cx="184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55ACC4-B9DE-46D7-B626-743A7C38EE57}"/>
              </a:ext>
            </a:extLst>
          </p:cNvPr>
          <p:cNvGrpSpPr/>
          <p:nvPr/>
        </p:nvGrpSpPr>
        <p:grpSpPr>
          <a:xfrm>
            <a:off x="4809369" y="2154643"/>
            <a:ext cx="2354316" cy="517634"/>
            <a:chOff x="2318163" y="2911366"/>
            <a:chExt cx="2354316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F1FF7E9-60B1-47D2-922B-8A174C540790}"/>
              </a:ext>
            </a:extLst>
          </p:cNvPr>
          <p:cNvSpPr txBox="1"/>
          <p:nvPr/>
        </p:nvSpPr>
        <p:spPr>
          <a:xfrm>
            <a:off x="3059799" y="228265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7FC9D40E-A8DD-4EF0-AD0E-987B2490C647}"/>
              </a:ext>
            </a:extLst>
          </p:cNvPr>
          <p:cNvSpPr/>
          <p:nvPr/>
        </p:nvSpPr>
        <p:spPr>
          <a:xfrm rot="5400000">
            <a:off x="7107353" y="4016071"/>
            <a:ext cx="351644" cy="2389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48B448-C98F-4A8F-8287-787FB2DD8A2A}"/>
              </a:ext>
            </a:extLst>
          </p:cNvPr>
          <p:cNvSpPr txBox="1"/>
          <p:nvPr/>
        </p:nvSpPr>
        <p:spPr>
          <a:xfrm>
            <a:off x="7395857" y="397282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DC752458-DA24-4D41-A9BB-7771855FEB0B}"/>
              </a:ext>
            </a:extLst>
          </p:cNvPr>
          <p:cNvSpPr/>
          <p:nvPr/>
        </p:nvSpPr>
        <p:spPr>
          <a:xfrm rot="5400000">
            <a:off x="7107353" y="2293970"/>
            <a:ext cx="351644" cy="238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41F1D5-183F-46A6-9023-60185C06CE63}"/>
              </a:ext>
            </a:extLst>
          </p:cNvPr>
          <p:cNvSpPr txBox="1"/>
          <p:nvPr/>
        </p:nvSpPr>
        <p:spPr>
          <a:xfrm>
            <a:off x="7402665" y="2237637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B74C299-A385-46FB-8DCC-4A98FED938CB}"/>
              </a:ext>
            </a:extLst>
          </p:cNvPr>
          <p:cNvSpPr/>
          <p:nvPr/>
        </p:nvSpPr>
        <p:spPr>
          <a:xfrm>
            <a:off x="5271796" y="2919992"/>
            <a:ext cx="1303310" cy="755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/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Pop</a:t>
                </a:r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blipFill>
                <a:blip r:embed="rId9"/>
                <a:stretch>
                  <a:fillRect l="-29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E6A24C54-C8C6-462F-AB7D-43F6EF9F680C}"/>
              </a:ext>
            </a:extLst>
          </p:cNvPr>
          <p:cNvSpPr/>
          <p:nvPr/>
        </p:nvSpPr>
        <p:spPr>
          <a:xfrm rot="10800000">
            <a:off x="2471220" y="2437930"/>
            <a:ext cx="400111" cy="1719813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34FDD5-48CB-48B1-B786-F28795F40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06" y="2633786"/>
            <a:ext cx="1090244" cy="10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5" grpId="0" animBg="1"/>
      <p:bldP spid="66" grpId="0"/>
      <p:bldP spid="5" grpId="0" animBg="1"/>
      <p:bldP spid="23" grpId="0"/>
      <p:bldP spid="2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Input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Represented as an ADT/class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in the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>
                <a:latin typeface="+mj-lt"/>
              </a:rPr>
              <a:t>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>
                <a:latin typeface="+mj-lt"/>
              </a:rPr>
              <a:t> object is an input stream of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characters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/>
              <a:t> is 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object</a:t>
            </a:r>
          </a:p>
          <a:p>
            <a:pPr lvl="1"/>
            <a:r>
              <a:rPr lang="en-US" altLang="zh-CN" dirty="0"/>
              <a:t>Method for </a:t>
            </a:r>
            <a:r>
              <a:rPr lang="en-US" altLang="zh-CN" dirty="0" err="1"/>
              <a:t>poping</a:t>
            </a:r>
            <a:r>
              <a:rPr lang="en-US" altLang="zh-CN" dirty="0"/>
              <a:t> a value for </a:t>
            </a:r>
            <a:r>
              <a:rPr lang="en-US" altLang="zh-CN" dirty="0" err="1"/>
              <a:t>istream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52047-F5C6-49F4-85C7-D7DF3CDC7BF9}"/>
              </a:ext>
            </a:extLst>
          </p:cNvPr>
          <p:cNvSpPr txBox="1"/>
          <p:nvPr/>
        </p:nvSpPr>
        <p:spPr>
          <a:xfrm>
            <a:off x="3686080" y="2679815"/>
            <a:ext cx="458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</a:t>
            </a:r>
            <a:r>
              <a:rPr lang="en-US" altLang="zh-CN" i="1" dirty="0">
                <a:solidFill>
                  <a:srgbClr val="00B050"/>
                </a:solidFill>
                <a:latin typeface="Consolas" panose="020B0609020204030204" pitchFamily="49" charset="0"/>
              </a:rPr>
              <a:t>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store it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048663" y="4288840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and print 10 characters from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en-US" altLang="zh-CN" dirty="0">
                <a:latin typeface="Consolas" panose="020B0609020204030204" pitchFamily="49" charset="0"/>
              </a:rPr>
              <a:t>10</a:t>
            </a:r>
            <a:r>
              <a:rPr lang="zh-CN" altLang="en-US" dirty="0">
                <a:latin typeface="Consolas" panose="020B0609020204030204" pitchFamily="49" charset="0"/>
              </a:rPr>
              <a:t>; i++) 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cin.get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Extraction (&gt;&gt;)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Overloaded for reading different kinds of values from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+mj-lt"/>
              </a:rPr>
              <a:t>Convert sequences of characters to values before popping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413763" y="3641943"/>
            <a:ext cx="37113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 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double d;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FF8AE9-9E81-43C6-BDB7-FEF2130C9429}"/>
              </a:ext>
            </a:extLst>
          </p:cNvPr>
          <p:cNvGrpSpPr/>
          <p:nvPr/>
        </p:nvGrpSpPr>
        <p:grpSpPr>
          <a:xfrm>
            <a:off x="3704320" y="2512451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C38C748-5E81-408F-B666-7E43CB176F0C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1E4358B-E7E1-499D-9915-CD15578585DA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D9FBA5-1CFD-44BC-A054-7A80E56D2BC0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5F94A7C-514F-4503-B476-CE7B6167C57D}"/>
              </a:ext>
            </a:extLst>
          </p:cNvPr>
          <p:cNvSpPr txBox="1"/>
          <p:nvPr/>
        </p:nvSpPr>
        <p:spPr>
          <a:xfrm>
            <a:off x="1997520" y="2679444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0C18E5-2832-4BC0-A0EB-2A9C255B29BD}"/>
              </a:ext>
            </a:extLst>
          </p:cNvPr>
          <p:cNvSpPr/>
          <p:nvPr/>
        </p:nvSpPr>
        <p:spPr>
          <a:xfrm rot="16200000">
            <a:off x="5683083" y="2382420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A43C48-F655-49E8-84B3-6479CB0849BF}"/>
              </a:ext>
            </a:extLst>
          </p:cNvPr>
          <p:cNvSpPr txBox="1"/>
          <p:nvPr/>
        </p:nvSpPr>
        <p:spPr>
          <a:xfrm>
            <a:off x="6247753" y="2602500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1FFF-B3E2-4205-8641-4211FA85BFE7}"/>
              </a:ext>
            </a:extLst>
          </p:cNvPr>
          <p:cNvSpPr txBox="1"/>
          <p:nvPr/>
        </p:nvSpPr>
        <p:spPr>
          <a:xfrm>
            <a:off x="5470057" y="234971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pop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071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64029-C240-41C5-9E3D-920655EC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E79EF-910E-4D12-9BAC-A5944E9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character method returns the stream itself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/>
              <a:t> interpreted as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/>
              <a:t> if get succeeds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/>
              <a:t> interpreted as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/>
              <a:t> it get fails </a:t>
            </a:r>
          </a:p>
          <a:p>
            <a:r>
              <a:rPr lang="en-US" altLang="zh-CN" dirty="0"/>
              <a:t>Read from the input stream character-by-character until the end: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47143-0322-42F3-BACC-2EC8A41F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8C3EA4-1D61-4DE4-8B85-33D590D58582}"/>
              </a:ext>
            </a:extLst>
          </p:cNvPr>
          <p:cNvSpPr txBox="1"/>
          <p:nvPr/>
        </p:nvSpPr>
        <p:spPr>
          <a:xfrm>
            <a:off x="3304417" y="1590487"/>
            <a:ext cx="458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itself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DF76E-EEEC-46EF-B262-03C64EA67C29}"/>
              </a:ext>
            </a:extLst>
          </p:cNvPr>
          <p:cNvSpPr txBox="1"/>
          <p:nvPr/>
        </p:nvSpPr>
        <p:spPr>
          <a:xfrm>
            <a:off x="2824701" y="3771027"/>
            <a:ext cx="60946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Read all characters in the input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Loop ends if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is.get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fails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(is.get(ch))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ch;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0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C68F2-0E3B-4EE0-A534-BED470F5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C39FF-2897-4241-81E0-09052012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Another way to pop a character from input streams: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Why integer? Because it may return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dirty="0"/>
              <a:t>, a value marking the end of input</a:t>
            </a:r>
          </a:p>
          <a:p>
            <a:r>
              <a:rPr lang="en-US" altLang="zh-CN" dirty="0"/>
              <a:t>Read character-by-character until the end: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C481E-2405-4546-A414-6892D20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DBEDB7-327B-4CBA-9D5D-5BC59B8DA406}"/>
              </a:ext>
            </a:extLst>
          </p:cNvPr>
          <p:cNvSpPr txBox="1"/>
          <p:nvPr/>
        </p:nvSpPr>
        <p:spPr>
          <a:xfrm>
            <a:off x="3304417" y="1590487"/>
            <a:ext cx="5195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is (if any)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returns an integer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F7E1DB-B841-48AC-898D-6C1BD7BB5492}"/>
              </a:ext>
            </a:extLst>
          </p:cNvPr>
          <p:cNvSpPr txBox="1"/>
          <p:nvPr/>
        </p:nvSpPr>
        <p:spPr>
          <a:xfrm>
            <a:off x="1461385" y="3497351"/>
            <a:ext cx="4021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Method 1: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(true)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is.get()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(ch == EOF)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(ch);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60278-EB89-4E17-835B-877665F2D9F2}"/>
              </a:ext>
            </a:extLst>
          </p:cNvPr>
          <p:cNvSpPr txBox="1"/>
          <p:nvPr/>
        </p:nvSpPr>
        <p:spPr>
          <a:xfrm>
            <a:off x="5751105" y="3497351"/>
            <a:ext cx="4704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Method 2: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((ch = is.get()) !=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EOF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(ch);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0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504EB-6071-4F54-AFE8-4CD42A8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C5A31-AD85-409B-93BC-CFB269ED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the method for getting a line of strings from input stream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</a:t>
            </a:r>
            <a:r>
              <a:rPr lang="en-US" altLang="zh-CN" dirty="0">
                <a:solidFill>
                  <a:srgbClr val="FF0000"/>
                </a:solidFill>
              </a:rPr>
              <a:t>line-by-line</a:t>
            </a:r>
            <a:r>
              <a:rPr lang="en-US" altLang="zh-CN" dirty="0"/>
              <a:t> until the end: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6A8DD-E887-4FDD-9122-ECE030ED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8E3C00-8080-4FE9-A8E2-453B1BBE2E7A}"/>
              </a:ext>
            </a:extLst>
          </p:cNvPr>
          <p:cNvSpPr txBox="1"/>
          <p:nvPr/>
        </p:nvSpPr>
        <p:spPr>
          <a:xfrm>
            <a:off x="3773544" y="1797220"/>
            <a:ext cx="3780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Reading a line from 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itself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line)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F9DFD2-263C-44F1-B01B-78B333F3C197}"/>
              </a:ext>
            </a:extLst>
          </p:cNvPr>
          <p:cNvSpPr txBox="1"/>
          <p:nvPr/>
        </p:nvSpPr>
        <p:spPr>
          <a:xfrm>
            <a:off x="2784945" y="3557634"/>
            <a:ext cx="75358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(getline(is, line))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"Line " &lt;&lt; count &lt;&lt; ": " &lt;&lt; line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2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56A6F-C794-4B56-8A7A-00D84228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File 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004A4-7F57-49D4-8A00-3FDA95BF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input and output file streams classes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Defined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dirty="0"/>
              <a:t> behaves like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, respectively</a:t>
            </a:r>
          </a:p>
          <a:p>
            <a:r>
              <a:rPr lang="en-US" altLang="zh-CN" dirty="0"/>
              <a:t>How to use file streams to read and write files?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Declare a file stream variable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Open the file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21C6E-8789-4691-9E7E-5265B6D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1FDD07-3DB0-4F89-92C7-4B29C29EA09B}"/>
              </a:ext>
            </a:extLst>
          </p:cNvPr>
          <p:cNvSpPr txBox="1"/>
          <p:nvPr/>
        </p:nvSpPr>
        <p:spPr>
          <a:xfrm>
            <a:off x="3638372" y="3071192"/>
            <a:ext cx="4344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Declare file stream variables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ifstream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ofstream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outfile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B877E-17E5-4FB8-A14A-293D91617AED}"/>
              </a:ext>
            </a:extLst>
          </p:cNvPr>
          <p:cNvSpPr txBox="1"/>
          <p:nvPr/>
        </p:nvSpPr>
        <p:spPr>
          <a:xfrm>
            <a:off x="3638372" y="4487082"/>
            <a:ext cx="4445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File name is a string literal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infile.open</a:t>
            </a:r>
            <a:r>
              <a:rPr lang="en-US" altLang="zh-CN" dirty="0">
                <a:latin typeface="Consolas" panose="020B0609020204030204" pitchFamily="49" charset="0"/>
              </a:rPr>
              <a:t>(“filename”)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File name is a string object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filename = “abc.txt”;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infile.open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filename.c_str</a:t>
            </a:r>
            <a:r>
              <a:rPr lang="en-US" altLang="zh-CN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832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3A499-3006-495F-90D3-F606BBC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File 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98840-2D0A-4480-9935-5B9A6F40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Check if the file has been opened successfully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Read or write the file stream </a:t>
            </a:r>
            <a:r>
              <a:rPr lang="en-US" altLang="zh-CN" dirty="0">
                <a:solidFill>
                  <a:srgbClr val="FF0000"/>
                </a:solidFill>
              </a:rPr>
              <a:t>like they are regular input/output streams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Close the stream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close step may be omitted because file stream finalizers will take care of the job.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10D2A-21AE-4306-9D67-9953E833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9C8FF-51A9-4EC1-9754-4C583E6F2774}"/>
              </a:ext>
            </a:extLst>
          </p:cNvPr>
          <p:cNvSpPr txBox="1"/>
          <p:nvPr/>
        </p:nvSpPr>
        <p:spPr>
          <a:xfrm>
            <a:off x="3048663" y="4422140"/>
            <a:ext cx="5134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Close the file related to the stream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infile.close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21B8D0-693A-49E6-83E3-F2DB40CF5F88}"/>
              </a:ext>
            </a:extLst>
          </p:cNvPr>
          <p:cNvSpPr txBox="1"/>
          <p:nvPr/>
        </p:nvSpPr>
        <p:spPr>
          <a:xfrm>
            <a:off x="2961199" y="1558697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ifstream </a:t>
            </a:r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latin typeface="Consolas" panose="020B0609020204030204" pitchFamily="49" charset="0"/>
              </a:rPr>
              <a:t>.open("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txt");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if (!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"Failed to open the file"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0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E07DF-463E-4C32-8E95-1CB19F91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Input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2A79D-C207-4F23-94E8-7587434F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files character-by-character or line-by-line as usual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read and print lines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6EB20-9530-4B4A-B570-AB2D1E93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4E8065-DFDB-4AA8-99EF-6EE619ACD518}"/>
              </a:ext>
            </a:extLst>
          </p:cNvPr>
          <p:cNvSpPr txBox="1"/>
          <p:nvPr/>
        </p:nvSpPr>
        <p:spPr>
          <a:xfrm>
            <a:off x="5639464" y="2201366"/>
            <a:ext cx="51928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filename;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cin &gt;&gt; filename;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Open file stream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ifstream infile;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infile.open(filename.c_str());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(!infile)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"Failed to open the file"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read_input(infile);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file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infile.close</a:t>
            </a:r>
            <a:r>
              <a:rPr lang="en-US" altLang="zh-CN" sz="1600" dirty="0"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Close file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16F139-0C8C-4852-8A1F-45271EC4B58F}"/>
              </a:ext>
            </a:extLst>
          </p:cNvPr>
          <p:cNvSpPr txBox="1"/>
          <p:nvPr/>
        </p:nvSpPr>
        <p:spPr>
          <a:xfrm>
            <a:off x="978012" y="2661956"/>
            <a:ext cx="43414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input stream line-by-line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getline(is, line)</a:t>
            </a:r>
            <a:r>
              <a:rPr lang="zh-CN" alt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"Line " &lt;&lt; count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": " &lt;&lt; line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9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70A7-C739-4EA5-8FD4-053FCE7B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216C7-3DC1-497D-A1C9-ECE04A9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Classes</a:t>
            </a:r>
            <a:r>
              <a:rPr lang="en-US" altLang="zh-CN" dirty="0"/>
              <a:t>: User-defined ADTs in C++</a:t>
            </a:r>
          </a:p>
          <a:p>
            <a:r>
              <a:rPr lang="en-US" altLang="zh-CN" dirty="0"/>
              <a:t>A class defines:</a:t>
            </a:r>
          </a:p>
          <a:p>
            <a:pPr lvl="1"/>
            <a:r>
              <a:rPr lang="en-US" altLang="zh-CN" dirty="0"/>
              <a:t>The representation of internal stores (called </a:t>
            </a:r>
            <a:r>
              <a:rPr lang="en-US" altLang="zh-CN" b="1" dirty="0"/>
              <a:t>member data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operations for manipulating the store (called </a:t>
            </a:r>
            <a:r>
              <a:rPr lang="en-US" altLang="zh-CN" b="1" dirty="0"/>
              <a:t>member functions </a:t>
            </a:r>
            <a:r>
              <a:rPr lang="en-US" altLang="zh-CN" dirty="0"/>
              <a:t>or </a:t>
            </a:r>
            <a:r>
              <a:rPr lang="en-US" altLang="zh-CN" b="1" dirty="0"/>
              <a:t>methods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Objects</a:t>
            </a:r>
            <a:r>
              <a:rPr lang="en-US" altLang="zh-CN" dirty="0"/>
              <a:t>: values of classes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0FA77-8F67-4231-BDAE-39FBDD3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3BE1C1-F90A-42F1-B534-A45D15C3A324}"/>
              </a:ext>
            </a:extLst>
          </p:cNvPr>
          <p:cNvGrpSpPr/>
          <p:nvPr/>
        </p:nvGrpSpPr>
        <p:grpSpPr>
          <a:xfrm>
            <a:off x="2357543" y="3127403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A199B1-8E11-4691-8E57-B5A313DC532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Data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F35A2B0-1A1F-4228-A76F-8FBF5C391637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F40A2B8-6EFE-4394-96C2-7AF1C7C74EE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87F0B3-54C0-46D5-8162-44BA0B655C6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3E340B0-6298-4956-AC66-7C7C0E44B62E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D953CF-7B2E-437B-96D0-EE5408AC5E2D}"/>
                </a:ext>
              </a:extLst>
            </p:cNvPr>
            <p:cNvSpPr txBox="1"/>
            <p:nvPr/>
          </p:nvSpPr>
          <p:spPr>
            <a:xfrm>
              <a:off x="4933542" y="5730822"/>
              <a:ext cx="19951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C++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83B5DD7-22C0-4BA4-8AD6-8B0FA95FB4CC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CF1228-7AA6-4342-911D-CFE1AC48F394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5CDADD-0141-4D42-A8B4-4AE78BF3D0C7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4188FC-54CA-44C0-895F-62A25212B53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6EEF-6149-4570-BAA1-EF7E89E1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to Output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8B605-1E7D-4E4E-BDB5-47895A85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to output files using insertion (&lt;&lt;) operator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247C2-0BD9-4717-9F62-1DF5C485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BDB12B-C4F8-410A-B9E9-02E16DC51097}"/>
              </a:ext>
            </a:extLst>
          </p:cNvPr>
          <p:cNvSpPr txBox="1"/>
          <p:nvPr/>
        </p:nvSpPr>
        <p:spPr>
          <a:xfrm>
            <a:off x="1139025" y="2269524"/>
            <a:ext cx="45620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from is and write to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os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from_input_to_output(istream&amp; is,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      </a:t>
            </a:r>
            <a:r>
              <a:rPr lang="zh-CN" altLang="en-US" sz="1600" dirty="0">
                <a:latin typeface="Consolas" panose="020B0609020204030204" pitchFamily="49" charset="0"/>
              </a:rPr>
              <a:t>ostream&amp; os)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(getline(is, line))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os &lt;&lt; "Line " &lt;&lt; count 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&lt;&lt; ": " &lt;&lt; line &lt;&lt; endl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E0A50-7E7E-4299-81EB-865B717160A5}"/>
              </a:ext>
            </a:extLst>
          </p:cNvPr>
          <p:cNvSpPr txBox="1"/>
          <p:nvPr/>
        </p:nvSpPr>
        <p:spPr>
          <a:xfrm>
            <a:off x="6001910" y="1843287"/>
            <a:ext cx="476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Consolas" panose="020B0609020204030204" pitchFamily="49" charset="0"/>
              </a:rPr>
              <a:t>int</a:t>
            </a:r>
            <a:r>
              <a:rPr lang="zh-CN" altLang="en-US" sz="14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string infilename, outfilename;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"Enter the input file: ";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cin &gt;&gt; infilename;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"Enter the output file: ";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cin &gt;&gt; outfilename;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ifstream infile;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infile.open(infilename.c_str());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(!infile) {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-1; 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ofstream outfile;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outfile.open(outfilename.c_str());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(!outfile) {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-1; }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// Invoke the output function</a:t>
            </a:r>
            <a:endParaRPr lang="zh-CN" alt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from_input_to_output(infile, outfile);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infile.close(); outfile.close();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2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3DAC2-2E95-4953-8A04-F514F4D5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 Practices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8D67F-99FB-4EF1-840D-2D953CE5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best to 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operators?</a:t>
            </a:r>
          </a:p>
          <a:p>
            <a:pPr lvl="1"/>
            <a:r>
              <a:rPr lang="en-US" altLang="zh-CN" dirty="0"/>
              <a:t>Use to read data with </a:t>
            </a:r>
            <a:r>
              <a:rPr lang="en-US" altLang="zh-CN" dirty="0">
                <a:solidFill>
                  <a:srgbClr val="FF0000"/>
                </a:solidFill>
              </a:rPr>
              <a:t>a uniform type </a:t>
            </a:r>
            <a:r>
              <a:rPr lang="en-US" altLang="zh-CN" dirty="0"/>
              <a:t>and with </a:t>
            </a:r>
            <a:r>
              <a:rPr lang="en-US" altLang="zh-CN" dirty="0">
                <a:solidFill>
                  <a:srgbClr val="FF0000"/>
                </a:solidFill>
              </a:rPr>
              <a:t>clear separation between data entries</a:t>
            </a:r>
          </a:p>
          <a:p>
            <a:pPr lvl="2"/>
            <a:r>
              <a:rPr lang="en-US" altLang="zh-CN" dirty="0"/>
              <a:t>E.g., a list of integers (floating points, strings, </a:t>
            </a:r>
            <a:r>
              <a:rPr lang="en-US" altLang="zh-CN" dirty="0" err="1"/>
              <a:t>etc</a:t>
            </a:r>
            <a:r>
              <a:rPr lang="en-US" altLang="zh-CN" dirty="0"/>
              <a:t>) separated by spaces</a:t>
            </a:r>
          </a:p>
          <a:p>
            <a:r>
              <a:rPr lang="en-US" altLang="zh-CN" dirty="0"/>
              <a:t>Be careful when using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for reading data with complex formats</a:t>
            </a:r>
          </a:p>
          <a:p>
            <a:pPr lvl="1"/>
            <a:r>
              <a:rPr lang="en-US" altLang="zh-CN" dirty="0"/>
              <a:t>E.g. (mixes of strings, integers, characters, floating points…)</a:t>
            </a:r>
          </a:p>
          <a:p>
            <a:pPr lvl="1"/>
            <a:r>
              <a:rPr lang="en-US" altLang="zh-CN" dirty="0"/>
              <a:t>Easy to get erroneous results because of </a:t>
            </a:r>
            <a:r>
              <a:rPr lang="en-US" altLang="zh-CN" dirty="0">
                <a:solidFill>
                  <a:srgbClr val="FF0000"/>
                </a:solidFill>
              </a:rPr>
              <a:t>mismatching of data types</a:t>
            </a:r>
          </a:p>
          <a:p>
            <a:endParaRPr lang="en-US" altLang="zh-CN" dirty="0"/>
          </a:p>
          <a:p>
            <a:r>
              <a:rPr lang="en-US" altLang="zh-CN" dirty="0"/>
              <a:t>A common practice for processing complex data formats?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/>
              <a:t> method to read data into strings</a:t>
            </a:r>
          </a:p>
          <a:p>
            <a:pPr lvl="1"/>
            <a:r>
              <a:rPr lang="en-US" altLang="zh-CN" dirty="0"/>
              <a:t>Extract information from strings using functions/libraries for analyzing the formats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D28E9-412E-4999-B281-493B1E59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62863B-865F-47DC-85D7-7ECD205E7217}"/>
              </a:ext>
            </a:extLst>
          </p:cNvPr>
          <p:cNvGrpSpPr/>
          <p:nvPr/>
        </p:nvGrpSpPr>
        <p:grpSpPr>
          <a:xfrm>
            <a:off x="2774017" y="5395616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D2D06E3-F009-4FA7-BE10-26FC1D0BCFB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6FC0141-754B-4E1F-8EA8-9968FD0262FD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C006633-8046-4C41-91F8-3B07FBCE1A1F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B54836D-0ED7-47C1-B543-8D364A6D937F}"/>
              </a:ext>
            </a:extLst>
          </p:cNvPr>
          <p:cNvSpPr txBox="1"/>
          <p:nvPr/>
        </p:nvSpPr>
        <p:spPr>
          <a:xfrm>
            <a:off x="1067217" y="5562609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B3109FE-86AE-4C4C-A420-8C45B980A047}"/>
              </a:ext>
            </a:extLst>
          </p:cNvPr>
          <p:cNvSpPr/>
          <p:nvPr/>
        </p:nvSpPr>
        <p:spPr>
          <a:xfrm rot="16200000">
            <a:off x="4752780" y="5265585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86DA46-FBB3-4B75-87F2-9E482C3C84C9}"/>
              </a:ext>
            </a:extLst>
          </p:cNvPr>
          <p:cNvSpPr txBox="1"/>
          <p:nvPr/>
        </p:nvSpPr>
        <p:spPr>
          <a:xfrm>
            <a:off x="5317450" y="5485665"/>
            <a:ext cx="105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Strings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B118DB-F2B0-4313-9FC8-D817E5757B73}"/>
              </a:ext>
            </a:extLst>
          </p:cNvPr>
          <p:cNvSpPr txBox="1"/>
          <p:nvPr/>
        </p:nvSpPr>
        <p:spPr>
          <a:xfrm>
            <a:off x="4539754" y="5232884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read</a:t>
            </a:r>
            <a:endParaRPr lang="zh-CN" altLang="en-US" sz="2400" i="1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D84AA55-FF57-465C-9E55-352AC64FFB82}"/>
              </a:ext>
            </a:extLst>
          </p:cNvPr>
          <p:cNvSpPr/>
          <p:nvPr/>
        </p:nvSpPr>
        <p:spPr>
          <a:xfrm rot="16200000">
            <a:off x="6418425" y="5265584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CE75F3D-48BC-4255-BD33-FB5A3A652496}"/>
              </a:ext>
            </a:extLst>
          </p:cNvPr>
          <p:cNvSpPr/>
          <p:nvPr/>
        </p:nvSpPr>
        <p:spPr>
          <a:xfrm>
            <a:off x="7072469" y="5320476"/>
            <a:ext cx="1606161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Format Analysis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C34ABF5-2739-4431-A4C0-CE48304FDE38}"/>
              </a:ext>
            </a:extLst>
          </p:cNvPr>
          <p:cNvSpPr/>
          <p:nvPr/>
        </p:nvSpPr>
        <p:spPr>
          <a:xfrm rot="16200000">
            <a:off x="8999204" y="5272639"/>
            <a:ext cx="351644" cy="77769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C57ABB-1960-407F-A8AC-4C520F639C76}"/>
              </a:ext>
            </a:extLst>
          </p:cNvPr>
          <p:cNvSpPr txBox="1"/>
          <p:nvPr/>
        </p:nvSpPr>
        <p:spPr>
          <a:xfrm>
            <a:off x="2314279" y="4968031"/>
            <a:ext cx="1437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Input Stream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9CD4FB-3804-40CB-952D-398DE67777D5}"/>
              </a:ext>
            </a:extLst>
          </p:cNvPr>
          <p:cNvSpPr txBox="1"/>
          <p:nvPr/>
        </p:nvSpPr>
        <p:spPr>
          <a:xfrm>
            <a:off x="9578616" y="5478609"/>
            <a:ext cx="85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CFD90-CA10-4860-8595-B1788EE8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Stream ADTs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8E5E3-08E1-472D-B653-BE678BEB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following diagram, the children of every node are its subclasses</a:t>
            </a:r>
          </a:p>
          <a:p>
            <a:pPr lvl="1"/>
            <a:r>
              <a:rPr lang="en-US" altLang="zh-CN" dirty="0"/>
              <a:t>A subclass behaves like its parent class</a:t>
            </a:r>
          </a:p>
          <a:p>
            <a:pPr lvl="1"/>
            <a:r>
              <a:rPr lang="en-US" altLang="zh-CN" dirty="0"/>
              <a:t>A subclass may have more operations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We shall have a more in-depth discussion about subclasses later.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CD31B-09BC-4646-BE20-60B21B7B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3D474C-6C9D-40BC-B5D0-5C1231B78DEE}"/>
              </a:ext>
            </a:extLst>
          </p:cNvPr>
          <p:cNvSpPr/>
          <p:nvPr/>
        </p:nvSpPr>
        <p:spPr>
          <a:xfrm>
            <a:off x="5184251" y="2377441"/>
            <a:ext cx="1041620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ios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B37C96-33AA-46F5-9B40-DBAA6FCC96C5}"/>
              </a:ext>
            </a:extLst>
          </p:cNvPr>
          <p:cNvSpPr/>
          <p:nvPr/>
        </p:nvSpPr>
        <p:spPr>
          <a:xfrm>
            <a:off x="3275939" y="3390075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istream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94D692-541A-4388-B27B-3D272670B9EE}"/>
              </a:ext>
            </a:extLst>
          </p:cNvPr>
          <p:cNvSpPr/>
          <p:nvPr/>
        </p:nvSpPr>
        <p:spPr>
          <a:xfrm>
            <a:off x="6546573" y="3390074"/>
            <a:ext cx="1606161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5633F4-4A70-4A48-9548-D32E70B418CC}"/>
              </a:ext>
            </a:extLst>
          </p:cNvPr>
          <p:cNvSpPr/>
          <p:nvPr/>
        </p:nvSpPr>
        <p:spPr>
          <a:xfrm>
            <a:off x="3275938" y="4817283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ifstream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7B68F-D5A8-47BE-8CBC-F9954736AFFC}"/>
              </a:ext>
            </a:extLst>
          </p:cNvPr>
          <p:cNvSpPr/>
          <p:nvPr/>
        </p:nvSpPr>
        <p:spPr>
          <a:xfrm>
            <a:off x="6546574" y="4817282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ofstream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B4CAA0E-8660-40CF-AEB9-4F48A239AEF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79020" y="2695492"/>
            <a:ext cx="1105231" cy="69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73A614-AE59-45BA-8B99-28455007A42F}"/>
              </a:ext>
            </a:extLst>
          </p:cNvPr>
          <p:cNvCxnSpPr>
            <a:cxnSpLocks/>
            <a:stCxn id="7" idx="0"/>
            <a:endCxn id="5" idx="6"/>
          </p:cNvCxnSpPr>
          <p:nvPr/>
        </p:nvCxnSpPr>
        <p:spPr>
          <a:xfrm flipH="1" flipV="1">
            <a:off x="6225871" y="2711396"/>
            <a:ext cx="1123783" cy="678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20EDB0-D864-4DCB-8C92-9B3F2F75FD69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079020" y="4057984"/>
            <a:ext cx="0" cy="991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2B1B79C-7940-4BC5-B42E-AD87D544FB8F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H="1" flipV="1">
            <a:off x="7349654" y="4057983"/>
            <a:ext cx="1" cy="759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B23BD-EC68-4769-83B1-5BED1D6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1F1-772F-43D9-9AD1-EF7C04E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discuss</a:t>
            </a:r>
          </a:p>
          <a:p>
            <a:pPr lvl="1"/>
            <a:r>
              <a:rPr lang="en-US" altLang="zh-CN" dirty="0"/>
              <a:t>Parametric Polymorphism (C++ Templates)</a:t>
            </a:r>
          </a:p>
          <a:p>
            <a:pPr lvl="1"/>
            <a:r>
              <a:rPr lang="en-US" altLang="zh-CN" dirty="0"/>
              <a:t>Polymorphic Abstract Data Types</a:t>
            </a:r>
          </a:p>
          <a:p>
            <a:pPr lvl="1"/>
            <a:r>
              <a:rPr lang="en-US" altLang="zh-CN" dirty="0"/>
              <a:t>Computation with Polymorphic ADTs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You should read Chapter 5 the text book</a:t>
            </a:r>
          </a:p>
          <a:p>
            <a:pPr lvl="1"/>
            <a:r>
              <a:rPr lang="en-US" altLang="zh-CN" dirty="0"/>
              <a:t>We will make use of C++ standard library instead of Stanford’s library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1A4B6-3AB7-4864-9F32-0C26278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483475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Strings</a:t>
            </a:r>
          </a:p>
        </p:txBody>
      </p:sp>
      <p:pic>
        <p:nvPicPr>
          <p:cNvPr id="2052" name="Picture 4" descr="r/ProgrammerHumor - Sane Programming Language Mental Gymnastics String S C++ Mental Gymnastics const std: : : string&amp; const char* std: d: :string_view std: string char[ [] absl: string_view char*">
            <a:extLst>
              <a:ext uri="{FF2B5EF4-FFF2-40B4-BE49-F238E27FC236}">
                <a16:creationId xmlns:a16="http://schemas.microsoft.com/office/drawing/2014/main" id="{5F79395C-C530-ABD4-2498-98B9E1A91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5779" y="260350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5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F2932-F203-40A9-8711-B5F5F667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742FD-D262-4787-A256-AB6A4FEA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: a C++ class (ADT) for representing sequences of characters</a:t>
            </a:r>
          </a:p>
          <a:p>
            <a:pPr lvl="1"/>
            <a:r>
              <a:rPr lang="en-US" altLang="zh-CN" dirty="0"/>
              <a:t>Provides operations for manipulating strings</a:t>
            </a:r>
          </a:p>
          <a:p>
            <a:pPr lvl="2"/>
            <a:r>
              <a:rPr lang="en-US" altLang="zh-CN" dirty="0"/>
              <a:t>Getter (read a character)</a:t>
            </a:r>
          </a:p>
          <a:p>
            <a:pPr lvl="2"/>
            <a:r>
              <a:rPr lang="en-US" altLang="zh-CN" dirty="0"/>
              <a:t>Setter (set a character)</a:t>
            </a:r>
          </a:p>
          <a:p>
            <a:pPr lvl="2"/>
            <a:r>
              <a:rPr lang="en-US" altLang="zh-CN" dirty="0"/>
              <a:t>Compare the strings</a:t>
            </a:r>
          </a:p>
          <a:p>
            <a:pPr lvl="2"/>
            <a:r>
              <a:rPr lang="en-US" altLang="zh-CN" dirty="0"/>
              <a:t>Search the strings</a:t>
            </a:r>
          </a:p>
          <a:p>
            <a:pPr lvl="2"/>
            <a:r>
              <a:rPr lang="en-US" altLang="zh-CN" dirty="0"/>
              <a:t>Concatenate strings</a:t>
            </a:r>
          </a:p>
          <a:p>
            <a:pPr lvl="2"/>
            <a:r>
              <a:rPr lang="en-US" altLang="zh-CN" dirty="0"/>
              <a:t>Erase, insert and replace characters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See Table 3-1 (Page 130) in the textbook for a complete list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Defined in the C++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&lt;string&gt;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E511A-F7A0-421C-A858-3098C093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0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A9CCF-D32A-427D-8C82-29E200FB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0439D-651F-49B4-91DD-BED5C1C8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and print names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27A5D-A0FA-4BDF-AA72-CA664702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8721D7-9045-485C-B068-8195D0FEEB4C}"/>
              </a:ext>
            </a:extLst>
          </p:cNvPr>
          <p:cNvSpPr txBox="1"/>
          <p:nvPr/>
        </p:nvSpPr>
        <p:spPr>
          <a:xfrm>
            <a:off x="2811778" y="1691560"/>
            <a:ext cx="75731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Include the string library to use the string 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&lt;string&gt;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string class is in the std namespace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"Enter your name: 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string variable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cout &lt;&lt; "Welcome, " &lt;&lt; name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ECC9A3-C525-8842-C1C3-573AE3EDF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56" y="3105516"/>
            <a:ext cx="48101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0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5AF7-3435-470E-8F5D-F725B3C7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Lines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70A8B-7F2E-4C78-9DD2-20B7B4C6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operation cannot read whitespaces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Fix</a:t>
            </a:r>
            <a:r>
              <a:rPr lang="en-US" altLang="zh-CN" dirty="0"/>
              <a:t>: 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C3928D-CA92-4E3A-9545-34D2E561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570C9-A171-49CF-B161-EBA3457F8973}"/>
              </a:ext>
            </a:extLst>
          </p:cNvPr>
          <p:cNvSpPr txBox="1"/>
          <p:nvPr/>
        </p:nvSpPr>
        <p:spPr>
          <a:xfrm>
            <a:off x="1795054" y="1802061"/>
            <a:ext cx="4801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cin &gt;&gt; name;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9ED9E-8E42-46A6-880B-D13DCA9D15CE}"/>
              </a:ext>
            </a:extLst>
          </p:cNvPr>
          <p:cNvSpPr txBox="1"/>
          <p:nvPr/>
        </p:nvSpPr>
        <p:spPr>
          <a:xfrm>
            <a:off x="7362009" y="1906341"/>
            <a:ext cx="3415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“Yuting Wang”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“Yuting”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1EA2BC-E9A7-4634-9D95-45CBEB89C818}"/>
              </a:ext>
            </a:extLst>
          </p:cNvPr>
          <p:cNvSpPr txBox="1"/>
          <p:nvPr/>
        </p:nvSpPr>
        <p:spPr>
          <a:xfrm>
            <a:off x="1699260" y="4317274"/>
            <a:ext cx="4801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name);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6CC241-90B9-4D82-9A5E-630AFC0702BF}"/>
              </a:ext>
            </a:extLst>
          </p:cNvPr>
          <p:cNvSpPr txBox="1"/>
          <p:nvPr/>
        </p:nvSpPr>
        <p:spPr>
          <a:xfrm>
            <a:off x="7362009" y="4455773"/>
            <a:ext cx="3415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“Yuting Wang”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“Yuting Wang”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1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506F-7BD7-4FB4-ABF6-8EC9FD97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Initializing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72B86-6D27-4408-A63A-F20D2A1A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default, a string variable contains an empty string</a:t>
            </a:r>
          </a:p>
          <a:p>
            <a:r>
              <a:rPr lang="en-US" altLang="zh-CN" dirty="0"/>
              <a:t>We can initialize the string with </a:t>
            </a:r>
            <a:r>
              <a:rPr lang="en-US" altLang="zh-CN" i="1" dirty="0"/>
              <a:t>string literals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23156-81BE-404E-AC4A-5B82E8F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2EF52F-7BE9-4359-AB09-7D1048E850BF}"/>
              </a:ext>
            </a:extLst>
          </p:cNvPr>
          <p:cNvSpPr txBox="1"/>
          <p:nvPr/>
        </p:nvSpPr>
        <p:spPr>
          <a:xfrm>
            <a:off x="3211068" y="2732314"/>
            <a:ext cx="5737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 Initializing strings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 = “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sentence = “I am feeling good!\n”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sentence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2988550-8950-BBD9-EE60-F1D102D4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572" y="3748087"/>
            <a:ext cx="457200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9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A8D5-1A7A-4B0D-8CC6-350489E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E81CE-C774-41A7-839E-DCBA0230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object variable</a:t>
            </a:r>
          </a:p>
          <a:p>
            <a:pPr lvl="1"/>
            <a:r>
              <a:rPr lang="en-US" altLang="zh-CN" dirty="0"/>
              <a:t>refers to an object of a particular class</a:t>
            </a:r>
          </a:p>
          <a:p>
            <a:pPr lvl="1"/>
            <a:r>
              <a:rPr lang="en-US" altLang="zh-CN" dirty="0"/>
              <a:t>holds </a:t>
            </a:r>
            <a:r>
              <a:rPr lang="en-US" altLang="zh-CN" dirty="0">
                <a:solidFill>
                  <a:srgbClr val="FF0000"/>
                </a:solidFill>
              </a:rPr>
              <a:t>the internal store </a:t>
            </a:r>
            <a:r>
              <a:rPr lang="en-US" altLang="zh-CN" dirty="0"/>
              <a:t>of that object</a:t>
            </a:r>
          </a:p>
          <a:p>
            <a:r>
              <a:rPr lang="en-US" altLang="zh-CN" dirty="0"/>
              <a:t>Definition of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Three component of an object variable:</a:t>
            </a:r>
          </a:p>
          <a:p>
            <a:pPr lvl="1"/>
            <a:r>
              <a:rPr lang="en-US" altLang="zh-CN" b="1" dirty="0"/>
              <a:t>Name</a:t>
            </a:r>
            <a:r>
              <a:rPr lang="en-US" altLang="zh-CN" dirty="0"/>
              <a:t>: a reference to the object</a:t>
            </a:r>
            <a:endParaRPr lang="en-US" altLang="zh-CN" b="1" dirty="0"/>
          </a:p>
          <a:p>
            <a:pPr lvl="1"/>
            <a:r>
              <a:rPr lang="en-US" altLang="zh-CN" b="1" dirty="0"/>
              <a:t>Memory location</a:t>
            </a:r>
            <a:r>
              <a:rPr lang="en-US" altLang="zh-CN" dirty="0"/>
              <a:t>: the place internal store is located</a:t>
            </a:r>
          </a:p>
          <a:p>
            <a:pPr lvl="1"/>
            <a:r>
              <a:rPr lang="en-US" altLang="zh-CN" b="1" dirty="0"/>
              <a:t>Type</a:t>
            </a:r>
            <a:r>
              <a:rPr lang="en-US" altLang="zh-CN" dirty="0"/>
              <a:t>: the ADT/class of the object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E8252-78B8-4095-A933-9C2DD24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B5BBCA-0C7D-4B0F-82EC-9103A4E0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54" y="2822585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&lt;name1&gt;, &lt;name2&gt;, …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6E45CF4-9476-449E-92F0-1954B088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54" y="3520441"/>
            <a:ext cx="3643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string s1, s2, s3;</a:t>
            </a:r>
          </a:p>
        </p:txBody>
      </p:sp>
    </p:spTree>
    <p:extLst>
      <p:ext uri="{BB962C8B-B14F-4D97-AF65-F5344CB8AC3E}">
        <p14:creationId xmlns:p14="http://schemas.microsoft.com/office/powerpoint/2010/main" val="2830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34F9F-22CA-4315-95A9-AAE356D8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61A1-8046-45E7-AF93-646A4C4E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variables have the same lifetime as ordinary variables</a:t>
            </a:r>
          </a:p>
          <a:p>
            <a:r>
              <a:rPr lang="en-US" altLang="zh-CN" dirty="0"/>
              <a:t>A object</a:t>
            </a:r>
          </a:p>
          <a:p>
            <a:pPr lvl="1"/>
            <a:r>
              <a:rPr lang="en-US" altLang="zh-CN" dirty="0"/>
              <a:t>Begins to live when its internal store is allocated</a:t>
            </a:r>
          </a:p>
          <a:p>
            <a:pPr lvl="1"/>
            <a:r>
              <a:rPr lang="en-US" altLang="zh-CN" dirty="0"/>
              <a:t>Dies when its internal store is destroyed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557AD-A563-4DC6-BC8C-E37D17CA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2949E6B-0CC7-45A2-A73D-8EB65AD9AA80}"/>
              </a:ext>
            </a:extLst>
          </p:cNvPr>
          <p:cNvGraphicFramePr>
            <a:graphicFrameLocks noGrp="1"/>
          </p:cNvGraphicFramePr>
          <p:nvPr/>
        </p:nvGraphicFramePr>
        <p:xfrm>
          <a:off x="1567544" y="3167770"/>
          <a:ext cx="85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40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Object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Object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Global String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82981" y="1435969"/>
            <a:ext cx="58227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Constant and non-constant global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&lt;string&gt;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r>
              <a:rPr lang="zh-CN" altLang="en-US" dirty="0">
                <a:latin typeface="Consolas" panose="020B0609020204030204" pitchFamily="49" charset="0"/>
              </a:rPr>
              <a:t> =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"ABCDEFGHIJKLMNOPQRSTUVWXYZ";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r>
              <a:rPr lang="zh-CN" altLang="en-US" dirty="0">
                <a:latin typeface="Consolas" panose="020B0609020204030204" pitchFamily="49" charset="0"/>
              </a:rPr>
              <a:t> = "Tiktok";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4C80D1-6118-4A8F-95C1-6AEEF9613EA9}"/>
              </a:ext>
            </a:extLst>
          </p:cNvPr>
          <p:cNvSpPr/>
          <p:nvPr/>
        </p:nvSpPr>
        <p:spPr>
          <a:xfrm>
            <a:off x="7212780" y="1991662"/>
            <a:ext cx="4141020" cy="323348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1EFBCA-CABC-478B-AA6D-37B6FB1D2F22}"/>
              </a:ext>
            </a:extLst>
          </p:cNvPr>
          <p:cNvSpPr/>
          <p:nvPr/>
        </p:nvSpPr>
        <p:spPr>
          <a:xfrm>
            <a:off x="7880114" y="27611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3BB516-5578-43D7-97CB-58EBC4E50BF5}"/>
              </a:ext>
            </a:extLst>
          </p:cNvPr>
          <p:cNvSpPr/>
          <p:nvPr/>
        </p:nvSpPr>
        <p:spPr>
          <a:xfrm>
            <a:off x="7880112" y="355795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C7DE6E-BE28-4AD9-BDD8-33AD08124E36}"/>
              </a:ext>
            </a:extLst>
          </p:cNvPr>
          <p:cNvSpPr/>
          <p:nvPr/>
        </p:nvSpPr>
        <p:spPr>
          <a:xfrm>
            <a:off x="9491322" y="2758635"/>
            <a:ext cx="1075850" cy="131403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8FB55F-5C6F-46BA-85DC-707144A38B04}"/>
              </a:ext>
            </a:extLst>
          </p:cNvPr>
          <p:cNvSpPr txBox="1"/>
          <p:nvPr/>
        </p:nvSpPr>
        <p:spPr>
          <a:xfrm>
            <a:off x="9301054" y="2005403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8D3CD5-B322-4928-9B61-E28C43313BF3}"/>
              </a:ext>
            </a:extLst>
          </p:cNvPr>
          <p:cNvSpPr txBox="1"/>
          <p:nvPr/>
        </p:nvSpPr>
        <p:spPr>
          <a:xfrm>
            <a:off x="7463105" y="2014469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B09EAD8-C33F-4F51-A4B9-2943C31E873A}"/>
              </a:ext>
            </a:extLst>
          </p:cNvPr>
          <p:cNvSpPr/>
          <p:nvPr/>
        </p:nvSpPr>
        <p:spPr>
          <a:xfrm>
            <a:off x="7684947" y="2691193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24380" y="5849880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64642E6-5940-48E9-9E98-A83BAB923E85}"/>
              </a:ext>
            </a:extLst>
          </p:cNvPr>
          <p:cNvCxnSpPr>
            <a:cxnSpLocks/>
          </p:cNvCxnSpPr>
          <p:nvPr/>
        </p:nvCxnSpPr>
        <p:spPr>
          <a:xfrm>
            <a:off x="6704333" y="2758635"/>
            <a:ext cx="1175779" cy="29267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E8E6-BB3E-43EA-A257-B056DCEE5E66}"/>
              </a:ext>
            </a:extLst>
          </p:cNvPr>
          <p:cNvSpPr txBox="1"/>
          <p:nvPr/>
        </p:nvSpPr>
        <p:spPr>
          <a:xfrm>
            <a:off x="5760933" y="2407927"/>
            <a:ext cx="1487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F42713-7897-4D81-A146-A975BC3531C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860634" y="3823928"/>
            <a:ext cx="1019478" cy="22116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5E8CF54-F03F-4FD0-846F-F9BE6D57DFF9}"/>
              </a:ext>
            </a:extLst>
          </p:cNvPr>
          <p:cNvSpPr txBox="1"/>
          <p:nvPr/>
        </p:nvSpPr>
        <p:spPr>
          <a:xfrm>
            <a:off x="6457769" y="3866420"/>
            <a:ext cx="671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CBB6D4-5A71-49B6-8009-BFE0003A4A9B}"/>
              </a:ext>
            </a:extLst>
          </p:cNvPr>
          <p:cNvSpPr txBox="1"/>
          <p:nvPr/>
        </p:nvSpPr>
        <p:spPr>
          <a:xfrm rot="5400000">
            <a:off x="7817515" y="4515587"/>
            <a:ext cx="765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5885619-967A-4A8E-A37D-A610A176C825}"/>
              </a:ext>
            </a:extLst>
          </p:cNvPr>
          <p:cNvSpPr txBox="1"/>
          <p:nvPr/>
        </p:nvSpPr>
        <p:spPr>
          <a:xfrm>
            <a:off x="10601789" y="2758635"/>
            <a:ext cx="83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AFBFFBA-6B9F-4FBB-94C3-E12D402B331A}"/>
              </a:ext>
            </a:extLst>
          </p:cNvPr>
          <p:cNvGrpSpPr/>
          <p:nvPr/>
        </p:nvGrpSpPr>
        <p:grpSpPr>
          <a:xfrm>
            <a:off x="350500" y="4423254"/>
            <a:ext cx="1155192" cy="400110"/>
            <a:chOff x="2822448" y="3339786"/>
            <a:chExt cx="1155192" cy="400110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6826F95-9543-4460-BCF0-8D78F060379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11E2B9A-A58F-4026-9DFB-46074AD2CC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25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30" grpId="0" animBg="1"/>
      <p:bldP spid="33" grpId="0"/>
      <p:bldP spid="37" grpId="0"/>
      <p:bldP spid="40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Functions</a:t>
            </a:r>
          </a:p>
          <a:p>
            <a:r>
              <a:rPr lang="en-US" altLang="zh-CN" dirty="0"/>
              <a:t>Mechanics of Function Calls</a:t>
            </a:r>
          </a:p>
          <a:p>
            <a:r>
              <a:rPr lang="en-US" altLang="zh-CN" dirty="0"/>
              <a:t>Variable Scope</a:t>
            </a:r>
          </a:p>
          <a:p>
            <a:r>
              <a:rPr lang="en-US" altLang="zh-CN" dirty="0"/>
              <a:t>Basics of Recursion</a:t>
            </a:r>
          </a:p>
          <a:p>
            <a:r>
              <a:rPr lang="en-US" altLang="zh-CN" dirty="0"/>
              <a:t>Libraries &amp; Interfaces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String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8" y="1256852"/>
            <a:ext cx="58227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&lt;string&gt;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print_nlines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n, </a:t>
            </a:r>
            <a:r>
              <a:rPr lang="en-US" altLang="zh-CN" b="1" dirty="0"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latin typeface="Consolas" panose="020B0609020204030204" pitchFamily="49" charset="0"/>
              </a:rPr>
              <a:t> 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for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str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print_nlines</a:t>
            </a:r>
            <a:r>
              <a:rPr lang="en-US" altLang="zh-CN" dirty="0">
                <a:latin typeface="Consolas" panose="020B0609020204030204" pitchFamily="49" charset="0"/>
              </a:rPr>
              <a:t>(n, str);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18967" y="6068213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134123"/>
            <a:ext cx="3842567" cy="48941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1873668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str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1ADC1B-38C1-4318-B0C5-1D3CCDE8D29E}"/>
              </a:ext>
            </a:extLst>
          </p:cNvPr>
          <p:cNvGrpSpPr/>
          <p:nvPr/>
        </p:nvGrpSpPr>
        <p:grpSpPr>
          <a:xfrm>
            <a:off x="9131101" y="3335709"/>
            <a:ext cx="1234317" cy="2505586"/>
            <a:chOff x="9131101" y="3335709"/>
            <a:chExt cx="1234317" cy="2505586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65FE415-B7FE-4012-82A3-3C6E14A9359F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>
              <a:off x="9748260" y="3335709"/>
              <a:ext cx="0" cy="44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D87EA9D-1399-44BE-BCAA-BC4D5FC3ADC3}"/>
                </a:ext>
              </a:extLst>
            </p:cNvPr>
            <p:cNvSpPr/>
            <p:nvPr/>
          </p:nvSpPr>
          <p:spPr>
            <a:xfrm>
              <a:off x="9343432" y="3871193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FC49821-3AAC-4F0A-8C6D-C1D89B84577F}"/>
                </a:ext>
              </a:extLst>
            </p:cNvPr>
            <p:cNvSpPr/>
            <p:nvPr/>
          </p:nvSpPr>
          <p:spPr>
            <a:xfrm>
              <a:off x="9131101" y="3775809"/>
              <a:ext cx="1234317" cy="206548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7B2826-75F9-4B23-ABE8-388BCAC53231}"/>
                </a:ext>
              </a:extLst>
            </p:cNvPr>
            <p:cNvSpPr/>
            <p:nvPr/>
          </p:nvSpPr>
          <p:spPr>
            <a:xfrm>
              <a:off x="9343432" y="4556009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AA5EAF2-8ADB-4959-B4FA-9C9B1E1B82F9}"/>
                </a:ext>
              </a:extLst>
            </p:cNvPr>
            <p:cNvSpPr/>
            <p:nvPr/>
          </p:nvSpPr>
          <p:spPr>
            <a:xfrm>
              <a:off x="9339636" y="521741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87117" y="4527826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00104 0.162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625 L -0.00104 -0.2393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935 L -0.00221 -0.158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15833 L -0.00104 0.202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803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8B2D4-C999-48B5-9B26-2AA21A72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Temporary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ED4D5-DEDD-44B5-A4E4-EF8671F3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Constructors may be used to create </a:t>
            </a:r>
            <a:r>
              <a:rPr lang="en-US" altLang="zh-CN" b="1" dirty="0"/>
              <a:t>temporary objects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String objects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Temporary objects are not stored in memory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6FCB1-FDFA-4CEF-AD1B-15E2CC18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B4F12-F5B8-416B-8716-CDE63DC21F62}"/>
              </a:ext>
            </a:extLst>
          </p:cNvPr>
          <p:cNvSpPr txBox="1"/>
          <p:nvPr/>
        </p:nvSpPr>
        <p:spPr>
          <a:xfrm>
            <a:off x="2555813" y="1796708"/>
            <a:ext cx="6405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temporary object of type &lt;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&lt;arguments&gt; are the inputs to the constructor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&gt;(&lt;arguments&gt;)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4C48E-96B4-49A9-ADCF-66817F7D94F4}"/>
              </a:ext>
            </a:extLst>
          </p:cNvPr>
          <p:cNvSpPr txBox="1"/>
          <p:nvPr/>
        </p:nvSpPr>
        <p:spPr>
          <a:xfrm>
            <a:off x="3111476" y="3429000"/>
            <a:ext cx="5730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string(“Hello, world!”)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string(“Hello,”) + “ world!”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48C00F-FE47-4625-8F81-FCEDB7A367B8}"/>
              </a:ext>
            </a:extLst>
          </p:cNvPr>
          <p:cNvSpPr txBox="1"/>
          <p:nvPr/>
        </p:nvSpPr>
        <p:spPr>
          <a:xfrm>
            <a:off x="3055817" y="5061292"/>
            <a:ext cx="6310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reference to objects not in memory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string&amp; s = string(“Hello, world!”);</a:t>
            </a:r>
          </a:p>
        </p:txBody>
      </p:sp>
    </p:spTree>
    <p:extLst>
      <p:ext uri="{BB962C8B-B14F-4D97-AF65-F5344CB8AC3E}">
        <p14:creationId xmlns:p14="http://schemas.microsoft.com/office/powerpoint/2010/main" val="8757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655584" y="2646261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Operations of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 Strings</a:t>
            </a:r>
          </a:p>
        </p:txBody>
      </p:sp>
      <p:pic>
        <p:nvPicPr>
          <p:cNvPr id="7170" name="Picture 2" descr="Don't even hate Java, just found this funny : r/ProgrammerHumor">
            <a:extLst>
              <a:ext uri="{FF2B5EF4-FFF2-40B4-BE49-F238E27FC236}">
                <a16:creationId xmlns:a16="http://schemas.microsoft.com/office/drawing/2014/main" id="{D4D6BFB9-254B-2634-864C-EBBB0D198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979" y="671839"/>
            <a:ext cx="7154371" cy="528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03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39644-E76B-48E6-8E17-3C6721D1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Calls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A2487-2AFA-4226-89CB-6BBEBA82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operations of classes are also called </a:t>
            </a:r>
            <a:r>
              <a:rPr lang="en-US" altLang="zh-CN" dirty="0">
                <a:solidFill>
                  <a:srgbClr val="FF0000"/>
                </a:solidFill>
              </a:rPr>
              <a:t>member functions 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FF0000"/>
                </a:solidFill>
              </a:rPr>
              <a:t>methods</a:t>
            </a:r>
          </a:p>
          <a:p>
            <a:r>
              <a:rPr lang="en-US" altLang="zh-CN" dirty="0"/>
              <a:t>Invocation of class operations are known as </a:t>
            </a:r>
            <a:r>
              <a:rPr lang="en-US" altLang="zh-CN" b="1" dirty="0"/>
              <a:t>method calls</a:t>
            </a:r>
          </a:p>
          <a:p>
            <a:endParaRPr lang="en-US" altLang="zh-CN" b="1" dirty="0"/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C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 C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</a:p>
          <a:p>
            <a:endParaRPr lang="en-US" altLang="zh-CN" dirty="0"/>
          </a:p>
          <a:p>
            <a:r>
              <a:rPr lang="en-US" altLang="zh-CN" dirty="0"/>
              <a:t>A method call is an expression</a:t>
            </a:r>
          </a:p>
          <a:p>
            <a:pPr lvl="1"/>
            <a:r>
              <a:rPr lang="en-US" altLang="zh-CN" dirty="0"/>
              <a:t>Its value is its output, type its output type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5ADA1-39B4-456E-85D3-6E069B0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DFA4D75-7347-4145-8023-4EF30ECA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1130" y="2812438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</p:spTree>
    <p:extLst>
      <p:ext uri="{BB962C8B-B14F-4D97-AF65-F5344CB8AC3E}">
        <p14:creationId xmlns:p14="http://schemas.microsoft.com/office/powerpoint/2010/main" val="26762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1C17-4D30-4951-890E-C81E690C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Length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E964E-C8C9-4FA7-9E49-F6950BEC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/>
              <a:t>: method for getting the length of a string object: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24923-B1C0-49AE-8EBE-A2E6CE55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CF7C26-EA76-4595-84F5-2EB292711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237" y="1699178"/>
            <a:ext cx="52319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Get the length of </a:t>
            </a:r>
            <a:r>
              <a:rPr kumimoji="1" lang="en-US" altLang="zh-CN" sz="2000" i="1" dirty="0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i="1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.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length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F959E5-132F-448F-8075-0DFD7D588D4E}"/>
              </a:ext>
            </a:extLst>
          </p:cNvPr>
          <p:cNvSpPr txBox="1"/>
          <p:nvPr/>
        </p:nvSpPr>
        <p:spPr>
          <a:xfrm>
            <a:off x="2542659" y="3217029"/>
            <a:ext cx="81688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lengths of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 ALPHABET = "ABCDEFGHIJKLMNOPQRSTUVWXYZ";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"Length of alphabet: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ALPHABET.length()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getline(cin, name);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"Length of name: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name.length()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7CC171-0307-306F-B76F-D52AF44F4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75" y="852987"/>
            <a:ext cx="46577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6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EDE9-2868-4A78-B12E-28BC00EE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75A4F-7D31-47BA-ABDB-DE31811B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684"/>
            <a:ext cx="10515600" cy="5040923"/>
          </a:xfrm>
        </p:spPr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the same operator have different meanings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dirty="0"/>
              <a:t> operator: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/>
              <a:t> operator: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operator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(and many others)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EF4B7-081E-4744-A6A4-FC68BD52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685D4-0176-477B-82A2-6711FB675E54}"/>
              </a:ext>
            </a:extLst>
          </p:cNvPr>
          <p:cNvSpPr txBox="1"/>
          <p:nvPr/>
        </p:nvSpPr>
        <p:spPr>
          <a:xfrm>
            <a:off x="3379722" y="2056032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int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b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 + b;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6AB3AA-3F9D-4326-9D82-D06F086A0080}"/>
              </a:ext>
            </a:extLst>
          </p:cNvPr>
          <p:cNvSpPr txBox="1"/>
          <p:nvPr/>
        </p:nvSpPr>
        <p:spPr>
          <a:xfrm>
            <a:off x="6547945" y="2056032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doubles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latin typeface="Consolas" panose="020B0609020204030204" pitchFamily="49" charset="0"/>
              </a:rPr>
              <a:t> a, b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 + b;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F06B4C-4228-49F5-8F4E-010FA3E99675}"/>
              </a:ext>
            </a:extLst>
          </p:cNvPr>
          <p:cNvSpPr txBox="1"/>
          <p:nvPr/>
        </p:nvSpPr>
        <p:spPr>
          <a:xfrm>
            <a:off x="3379721" y="3416974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integers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93A9B6-1D10-4A0D-83E2-D9DC42F924CE}"/>
              </a:ext>
            </a:extLst>
          </p:cNvPr>
          <p:cNvSpPr txBox="1"/>
          <p:nvPr/>
        </p:nvSpPr>
        <p:spPr>
          <a:xfrm>
            <a:off x="6547944" y="3416974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970A22-B4AD-4054-8052-CD313AB801E6}"/>
              </a:ext>
            </a:extLst>
          </p:cNvPr>
          <p:cNvSpPr txBox="1"/>
          <p:nvPr/>
        </p:nvSpPr>
        <p:spPr>
          <a:xfrm>
            <a:off x="3379720" y="4735695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 integers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a;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9EB06A-C47F-4394-A81E-125188CD9823}"/>
              </a:ext>
            </a:extLst>
          </p:cNvPr>
          <p:cNvSpPr txBox="1"/>
          <p:nvPr/>
        </p:nvSpPr>
        <p:spPr>
          <a:xfrm>
            <a:off x="6547943" y="4737737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s;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16B51-0501-4DE1-9522-3A8E11DE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Operators are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175FE-A6C0-49DE-91FE-DC22955E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Operators become </a:t>
            </a:r>
            <a:r>
              <a:rPr lang="en-US" altLang="zh-CN" dirty="0">
                <a:solidFill>
                  <a:srgbClr val="FF0000"/>
                </a:solidFill>
              </a:rPr>
              <a:t>methods of classes </a:t>
            </a:r>
            <a:r>
              <a:rPr lang="en-US" altLang="zh-CN" dirty="0"/>
              <a:t>via overloading</a:t>
            </a:r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String has the following operators as methods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+,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+=</a:t>
            </a:r>
            <a:r>
              <a:rPr lang="en-US" altLang="zh-CN" dirty="0"/>
              <a:t>: concatenation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==, !=, &lt;, &gt;, &lt;=, &gt;=</a:t>
            </a:r>
            <a:r>
              <a:rPr lang="en-US" altLang="zh-CN" dirty="0">
                <a:latin typeface="+mj-lt"/>
              </a:rPr>
              <a:t>: comparison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&gt;&gt;, &lt;&lt;</a:t>
            </a:r>
            <a:r>
              <a:rPr lang="en-US" altLang="zh-CN" dirty="0">
                <a:latin typeface="+mj-lt"/>
              </a:rPr>
              <a:t>: input and output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 ]</a:t>
            </a:r>
            <a:r>
              <a:rPr lang="en-US" altLang="zh-CN" dirty="0">
                <a:latin typeface="+mj-lt"/>
              </a:rPr>
              <a:t>: getter &amp; setter</a:t>
            </a:r>
          </a:p>
          <a:p>
            <a:pPr lvl="1"/>
            <a:r>
              <a:rPr lang="en-US" altLang="zh-CN" dirty="0"/>
              <a:t>… (many others)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7EE94-3DA3-4473-AFBB-A584AC4B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4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48D7-E352-46B2-92F2-83CFB59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Concatenation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5C69-0908-470D-AEF3-F0DDDAFC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+, +=</a:t>
            </a:r>
            <a:r>
              <a:rPr lang="en-US" altLang="zh-CN" dirty="0"/>
              <a:t>: String concatenation operator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Concatenation also works for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076F-C2B3-414B-81BE-9C1068D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CC9EA8-F946-48C9-AFE6-D78AEA8D4ACE}"/>
              </a:ext>
            </a:extLst>
          </p:cNvPr>
          <p:cNvSpPr txBox="1"/>
          <p:nvPr/>
        </p:nvSpPr>
        <p:spPr>
          <a:xfrm>
            <a:off x="1575304" y="1652077"/>
            <a:ext cx="4167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 line2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2F69EF-862E-44AF-8923-0EE55B9DC329}"/>
              </a:ext>
            </a:extLst>
          </p:cNvPr>
          <p:cNvSpPr txBox="1"/>
          <p:nvPr/>
        </p:nvSpPr>
        <p:spPr>
          <a:xfrm>
            <a:off x="6336280" y="1652077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+=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line1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592FAF-2B1F-46AE-9682-15DBA21A2734}"/>
              </a:ext>
            </a:extLst>
          </p:cNvPr>
          <p:cNvSpPr txBox="1"/>
          <p:nvPr/>
        </p:nvSpPr>
        <p:spPr>
          <a:xfrm>
            <a:off x="1575304" y="3900105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Concatenating characters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str);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 + c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727B84-B741-4AFD-9330-D23E75E76272}"/>
              </a:ext>
            </a:extLst>
          </p:cNvPr>
          <p:cNvSpPr txBox="1"/>
          <p:nvPr/>
        </p:nvSpPr>
        <p:spPr>
          <a:xfrm>
            <a:off x="6336280" y="3900105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Concatenating characters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str);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 +=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55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48D7-E352-46B2-92F2-83CFB59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5C69-0908-470D-AEF3-F0DDDAFC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==, !=, &lt;, &gt;, &lt;=, &gt;=</a:t>
            </a:r>
            <a:r>
              <a:rPr lang="en-US" altLang="zh-CN" dirty="0"/>
              <a:t>: Comparison using </a:t>
            </a:r>
            <a:r>
              <a:rPr lang="en-US" altLang="zh-CN" b="1" dirty="0"/>
              <a:t>lexicographic order</a:t>
            </a:r>
          </a:p>
          <a:p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076F-C2B3-414B-81BE-9C1068D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DEA23-CCC2-40F5-9390-3AE1598038EC}"/>
              </a:ext>
            </a:extLst>
          </p:cNvPr>
          <p:cNvSpPr txBox="1"/>
          <p:nvPr/>
        </p:nvSpPr>
        <p:spPr>
          <a:xfrm>
            <a:off x="1945787" y="2191314"/>
            <a:ext cx="84909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comparison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“Equal: “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==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“Not equal: “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!= line2)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"Less than: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&lt;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"Less than or equal: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&lt;=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"Greater than: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&gt;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"Greater than or equal: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&gt;=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99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9D23-569A-40F6-9980-31DB39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 Characters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2CC2-00CC-4272-9588-32D9D3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[&lt;index&gt;]</a:t>
            </a:r>
            <a:r>
              <a:rPr lang="en-US" altLang="zh-CN" dirty="0"/>
              <a:t>: Select the character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&lt;index&gt; </a:t>
            </a:r>
            <a:r>
              <a:rPr lang="en-US" altLang="zh-CN" dirty="0"/>
              <a:t>in a string</a:t>
            </a:r>
          </a:p>
          <a:p>
            <a:r>
              <a:rPr lang="en-US" altLang="zh-CN" dirty="0"/>
              <a:t>The index starts from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8D7B-F7CA-45C6-B8D2-91BEED6D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1A76C-C9F6-4EC0-8724-A31DA9D29AB9}"/>
              </a:ext>
            </a:extLst>
          </p:cNvPr>
          <p:cNvSpPr txBox="1"/>
          <p:nvPr/>
        </p:nvSpPr>
        <p:spPr>
          <a:xfrm>
            <a:off x="2454908" y="4259634"/>
            <a:ext cx="6892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" &lt;&lt;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&lt;&lt; "-</a:t>
            </a:r>
            <a:r>
              <a:rPr lang="en-US" altLang="zh-CN" dirty="0" err="1">
                <a:latin typeface="Consolas" panose="020B0609020204030204" pitchFamily="49" charset="0"/>
              </a:rPr>
              <a:t>th</a:t>
            </a:r>
            <a:r>
              <a:rPr lang="en-US" altLang="zh-CN" dirty="0">
                <a:latin typeface="Consolas" panose="020B0609020204030204" pitchFamily="49" charset="0"/>
              </a:rPr>
              <a:t> character of \"" &lt;&lt; 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&lt;&lt; "\" is: `" &lt;&lt; 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5282510-305D-4FF5-9685-53F1F9E8EA2F}"/>
              </a:ext>
            </a:extLst>
          </p:cNvPr>
          <p:cNvGrpSpPr/>
          <p:nvPr/>
        </p:nvGrpSpPr>
        <p:grpSpPr>
          <a:xfrm>
            <a:off x="1729584" y="2911366"/>
            <a:ext cx="7019647" cy="884895"/>
            <a:chOff x="1729584" y="2911366"/>
            <a:chExt cx="7019647" cy="884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0E002-6D87-4DE6-843A-7E7807C9167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111AE-D644-4124-9CD1-67696AB5A56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64C396-E26E-4A8E-841F-C1F27064A90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488F3E-FF26-47B2-B753-DFDAADDEC5D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EF3118-8224-4466-93AE-D0127C94081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B15534-A585-4FB8-9EBB-78219070E1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E49515-2103-4E13-8C98-2DFC2F9C933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06302-6941-47F9-9EC9-4840D99218B7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CC183F-E1A3-4ED9-92D3-85EA8CC6A33B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4B7C89-4B70-40E4-B35F-E00B5C543A37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EF359-325B-4406-ACFB-FD1C78F7ACCA}"/>
                </a:ext>
              </a:extLst>
            </p:cNvPr>
            <p:cNvSpPr/>
            <p:nvPr/>
          </p:nvSpPr>
          <p:spPr>
            <a:xfrm>
              <a:off x="7567447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ABD24A-400B-43BB-8E35-9010D9E019DD}"/>
                </a:ext>
              </a:extLst>
            </p:cNvPr>
            <p:cNvSpPr/>
            <p:nvPr/>
          </p:nvSpPr>
          <p:spPr>
            <a:xfrm>
              <a:off x="816065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12BDE6-29B2-4079-9235-F5B9033F651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F26DF2-8153-4215-AF65-D8883709F347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BBB417-C77E-4DD6-A475-E3E7B169235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D76657-E833-4A09-9E17-77B69058452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10E74-B09F-4509-839E-97853E3962D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893BB-C7C4-41D1-BE36-95759D23820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69CE-FA25-4ED2-9BE5-10417C60054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74433F-1755-453C-85AB-9F323633FD01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08A09C-3C1C-42DA-A5E5-FEDAD5AE64ED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B26D3-C9A6-4535-B69C-71E666DBF41E}"/>
                </a:ext>
              </a:extLst>
            </p:cNvPr>
            <p:cNvSpPr txBox="1"/>
            <p:nvPr/>
          </p:nvSpPr>
          <p:spPr>
            <a:xfrm>
              <a:off x="8224453" y="3455106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6A7947-AC55-4BBB-90E1-7333D79F9851}"/>
                </a:ext>
              </a:extLst>
            </p:cNvPr>
            <p:cNvSpPr txBox="1"/>
            <p:nvPr/>
          </p:nvSpPr>
          <p:spPr>
            <a:xfrm>
              <a:off x="7615799" y="3455106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104101-4B8A-4BF0-9237-06CA489012E1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4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Data Types</a:t>
            </a:r>
          </a:p>
          <a:p>
            <a:r>
              <a:rPr lang="en-US" altLang="zh-CN" dirty="0"/>
              <a:t>Strings</a:t>
            </a:r>
          </a:p>
          <a:p>
            <a:r>
              <a:rPr lang="en-US" altLang="zh-CN" dirty="0"/>
              <a:t>Aliasing of Variables</a:t>
            </a:r>
          </a:p>
          <a:p>
            <a:r>
              <a:rPr lang="en-US" altLang="zh-CN" dirty="0"/>
              <a:t>Streams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Chapters 3 and 4 of the textbook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9D23-569A-40F6-9980-31DB39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Characters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2CC2-00CC-4272-9588-32D9D3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Assignment to the selected character: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8D7B-F7CA-45C6-B8D2-91BEED6D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1A76C-C9F6-4EC0-8724-A31DA9D29AB9}"/>
              </a:ext>
            </a:extLst>
          </p:cNvPr>
          <p:cNvSpPr txBox="1"/>
          <p:nvPr/>
        </p:nvSpPr>
        <p:spPr>
          <a:xfrm>
            <a:off x="2454907" y="4259634"/>
            <a:ext cx="73827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 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new string is \"" &lt;&lt; s &lt;&lt; "\""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CF68AA-DBA3-4B14-B436-E4F54C523CF5}"/>
              </a:ext>
            </a:extLst>
          </p:cNvPr>
          <p:cNvGrpSpPr/>
          <p:nvPr/>
        </p:nvGrpSpPr>
        <p:grpSpPr>
          <a:xfrm>
            <a:off x="2208423" y="3129390"/>
            <a:ext cx="7015021" cy="884895"/>
            <a:chOff x="1729584" y="2911366"/>
            <a:chExt cx="7015021" cy="884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0E002-6D87-4DE6-843A-7E7807C9167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111AE-D644-4124-9CD1-67696AB5A56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64C396-E26E-4A8E-841F-C1F27064A90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488F3E-FF26-47B2-B753-DFDAADDEC5D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EF3118-8224-4466-93AE-D0127C94081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B15534-A585-4FB8-9EBB-78219070E1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E49515-2103-4E13-8C98-2DFC2F9C933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06302-6941-47F9-9EC9-4840D99218B7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CC183F-E1A3-4ED9-92D3-85EA8CC6A33B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4B7C89-4B70-40E4-B35F-E00B5C543A37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EF359-325B-4406-ACFB-FD1C78F7ACCA}"/>
                </a:ext>
              </a:extLst>
            </p:cNvPr>
            <p:cNvSpPr/>
            <p:nvPr/>
          </p:nvSpPr>
          <p:spPr>
            <a:xfrm>
              <a:off x="7567447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ABD24A-400B-43BB-8E35-9010D9E019DD}"/>
                </a:ext>
              </a:extLst>
            </p:cNvPr>
            <p:cNvSpPr/>
            <p:nvPr/>
          </p:nvSpPr>
          <p:spPr>
            <a:xfrm>
              <a:off x="8156026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12BDE6-29B2-4079-9235-F5B9033F651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F26DF2-8153-4215-AF65-D8883709F347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BBB417-C77E-4DD6-A475-E3E7B169235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D76657-E833-4A09-9E17-77B69058452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10E74-B09F-4509-839E-97853E3962D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893BB-C7C4-41D1-BE36-95759D23820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69CE-FA25-4ED2-9BE5-10417C60054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74433F-1755-453C-85AB-9F323633FD01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08A09C-3C1C-42DA-A5E5-FEDAD5AE64ED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B26D3-C9A6-4535-B69C-71E666DBF41E}"/>
                </a:ext>
              </a:extLst>
            </p:cNvPr>
            <p:cNvSpPr txBox="1"/>
            <p:nvPr/>
          </p:nvSpPr>
          <p:spPr>
            <a:xfrm>
              <a:off x="8224453" y="3455106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6A7947-AC55-4BBB-90E1-7333D79F9851}"/>
                </a:ext>
              </a:extLst>
            </p:cNvPr>
            <p:cNvSpPr txBox="1"/>
            <p:nvPr/>
          </p:nvSpPr>
          <p:spPr>
            <a:xfrm>
              <a:off x="7615799" y="3455106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104101-4B8A-4BF0-9237-06CA489012E1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E9735D6-0AA8-4622-9D9E-E4029E267A6E}"/>
              </a:ext>
            </a:extLst>
          </p:cNvPr>
          <p:cNvSpPr txBox="1"/>
          <p:nvPr/>
        </p:nvSpPr>
        <p:spPr>
          <a:xfrm>
            <a:off x="3574758" y="1838820"/>
            <a:ext cx="428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&lt;variable&gt;[&lt;index&gt;] = &lt;expr&gt;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0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F1AF-1DE9-419F-9370-2EB528ED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974EB-1548-4D7D-8B1C-3CCDECA6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Overwrite the internal store of strings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str2</a:t>
            </a:r>
            <a:r>
              <a:rPr lang="en-US" altLang="zh-CN" dirty="0"/>
              <a:t> remain independent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How to exchange the contents in two string objects? 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D1EB8-94CA-4730-A4AD-51FAFF80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01FAA0-1BF0-4C4E-9D27-30049BF7170C}"/>
              </a:ext>
            </a:extLst>
          </p:cNvPr>
          <p:cNvGrpSpPr/>
          <p:nvPr/>
        </p:nvGrpSpPr>
        <p:grpSpPr>
          <a:xfrm>
            <a:off x="1966568" y="1788283"/>
            <a:ext cx="2114797" cy="1462041"/>
            <a:chOff x="1966568" y="1788283"/>
            <a:chExt cx="2114797" cy="146204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7F2421-7B69-4045-83BA-0362C4CDFE9F}"/>
                </a:ext>
              </a:extLst>
            </p:cNvPr>
            <p:cNvSpPr/>
            <p:nvPr/>
          </p:nvSpPr>
          <p:spPr>
            <a:xfrm>
              <a:off x="3059379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xxx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B59A619-FFC6-46A4-9424-4CCFC2F3B88C}"/>
                </a:ext>
              </a:extLst>
            </p:cNvPr>
            <p:cNvSpPr/>
            <p:nvPr/>
          </p:nvSpPr>
          <p:spPr>
            <a:xfrm>
              <a:off x="1966568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DE9A6C-F655-459B-A102-4A87C9FA53F3}"/>
                </a:ext>
              </a:extLst>
            </p:cNvPr>
            <p:cNvSpPr/>
            <p:nvPr/>
          </p:nvSpPr>
          <p:spPr>
            <a:xfrm>
              <a:off x="3059379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DB153D0-5C77-45DD-A187-A9CD9C6DF751}"/>
                </a:ext>
              </a:extLst>
            </p:cNvPr>
            <p:cNvSpPr txBox="1"/>
            <p:nvPr/>
          </p:nvSpPr>
          <p:spPr>
            <a:xfrm>
              <a:off x="2205221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FC88AEC-69A1-4F6B-99FE-A6E93C03D167}"/>
                </a:ext>
              </a:extLst>
            </p:cNvPr>
            <p:cNvSpPr txBox="1"/>
            <p:nvPr/>
          </p:nvSpPr>
          <p:spPr>
            <a:xfrm>
              <a:off x="2194639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tr2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57B867-D7AB-4237-8774-88818808D09B}"/>
              </a:ext>
            </a:extLst>
          </p:cNvPr>
          <p:cNvGrpSpPr/>
          <p:nvPr/>
        </p:nvGrpSpPr>
        <p:grpSpPr>
          <a:xfrm>
            <a:off x="7553201" y="1788283"/>
            <a:ext cx="2114797" cy="1462041"/>
            <a:chOff x="7553201" y="1788283"/>
            <a:chExt cx="2114797" cy="1462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834005-66FC-4A4C-9889-8886BB6258D0}"/>
                </a:ext>
              </a:extLst>
            </p:cNvPr>
            <p:cNvSpPr/>
            <p:nvPr/>
          </p:nvSpPr>
          <p:spPr>
            <a:xfrm>
              <a:off x="8646012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9889079-23A5-480C-80E8-735EFC44A41F}"/>
                </a:ext>
              </a:extLst>
            </p:cNvPr>
            <p:cNvSpPr/>
            <p:nvPr/>
          </p:nvSpPr>
          <p:spPr>
            <a:xfrm>
              <a:off x="7553201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7BEE5A-A982-4509-809A-FCDE0D994684}"/>
                </a:ext>
              </a:extLst>
            </p:cNvPr>
            <p:cNvSpPr/>
            <p:nvPr/>
          </p:nvSpPr>
          <p:spPr>
            <a:xfrm>
              <a:off x="8646012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C1CB9B0-41B7-46F4-8E9B-85439B153178}"/>
                </a:ext>
              </a:extLst>
            </p:cNvPr>
            <p:cNvSpPr txBox="1"/>
            <p:nvPr/>
          </p:nvSpPr>
          <p:spPr>
            <a:xfrm>
              <a:off x="7791854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8A0EDA4-8590-47A2-8E05-A9A4116DD318}"/>
                </a:ext>
              </a:extLst>
            </p:cNvPr>
            <p:cNvSpPr txBox="1"/>
            <p:nvPr/>
          </p:nvSpPr>
          <p:spPr>
            <a:xfrm>
              <a:off x="7781272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tr2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E75D364-DDA3-4B9B-AB1D-9C27606B8ED9}"/>
              </a:ext>
            </a:extLst>
          </p:cNvPr>
          <p:cNvGrpSpPr/>
          <p:nvPr/>
        </p:nvGrpSpPr>
        <p:grpSpPr>
          <a:xfrm>
            <a:off x="4089514" y="2061594"/>
            <a:ext cx="3463687" cy="653832"/>
            <a:chOff x="4089514" y="2061594"/>
            <a:chExt cx="3463687" cy="6538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1A37814-3894-40B6-B124-C65ACA1C110E}"/>
                </a:ext>
              </a:extLst>
            </p:cNvPr>
            <p:cNvSpPr txBox="1"/>
            <p:nvPr/>
          </p:nvSpPr>
          <p:spPr>
            <a:xfrm>
              <a:off x="5322055" y="2061594"/>
              <a:ext cx="19233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</a:rPr>
                <a:t>str1 = str2</a:t>
              </a:r>
              <a:endParaRPr lang="zh-CN" altLang="en-US" dirty="0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DE791D12-9CF8-4279-AF41-8F3B4C4361C7}"/>
                </a:ext>
              </a:extLst>
            </p:cNvPr>
            <p:cNvSpPr/>
            <p:nvPr/>
          </p:nvSpPr>
          <p:spPr>
            <a:xfrm>
              <a:off x="4089514" y="2343951"/>
              <a:ext cx="3463687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B1765CA-0933-4CF4-B160-26BD71C6EE9E}"/>
                </a:ext>
              </a:extLst>
            </p:cNvPr>
            <p:cNvSpPr txBox="1"/>
            <p:nvPr/>
          </p:nvSpPr>
          <p:spPr>
            <a:xfrm>
              <a:off x="4448962" y="2069226"/>
              <a:ext cx="14504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Execute:</a:t>
              </a:r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217E072-AC4D-4C0E-8F63-53F8261ABAC6}"/>
              </a:ext>
            </a:extLst>
          </p:cNvPr>
          <p:cNvSpPr txBox="1"/>
          <p:nvPr/>
        </p:nvSpPr>
        <p:spPr>
          <a:xfrm>
            <a:off x="2404612" y="4039769"/>
            <a:ext cx="7382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world”, s2 = “alpha </a:t>
            </a:r>
            <a:r>
              <a:rPr lang="en-US" altLang="zh-CN" dirty="0" err="1">
                <a:latin typeface="Consolas" panose="020B0609020204030204" pitchFamily="49" charset="0"/>
              </a:rPr>
              <a:t>centauri</a:t>
            </a:r>
            <a:r>
              <a:rPr lang="en-US" altLang="zh-CN" dirty="0">
                <a:latin typeface="Consolas" panose="020B0609020204030204" pitchFamily="49" charset="0"/>
              </a:rPr>
              <a:t>”;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s2 = s1;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&lt;&lt; s2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BC0CABB-28AC-C4B8-FDAF-7FECB83F6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405" y="3277977"/>
            <a:ext cx="39147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83BE6-A2FD-495B-BEAE-9D19F9AE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Sub-Strings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C73AF-1869-480C-8AF9-29AE64B6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 a new string by extracting all of the characters starting from </a:t>
            </a:r>
            <a:r>
              <a:rPr lang="en-US" altLang="zh-CN" dirty="0">
                <a:solidFill>
                  <a:srgbClr val="0070C0"/>
                </a:solidFill>
              </a:rPr>
              <a:t>pos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Creates a new string by extracting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starting from </a:t>
            </a:r>
            <a:r>
              <a:rPr lang="en-US" altLang="zh-CN" dirty="0">
                <a:solidFill>
                  <a:srgbClr val="0070C0"/>
                </a:solidFill>
              </a:rPr>
              <a:t>pos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substr</a:t>
            </a:r>
            <a:r>
              <a:rPr lang="en-US" altLang="zh-CN" dirty="0"/>
              <a:t> method is </a:t>
            </a:r>
            <a:r>
              <a:rPr lang="en-US" altLang="zh-CN" dirty="0">
                <a:solidFill>
                  <a:srgbClr val="FF0000"/>
                </a:solidFill>
              </a:rPr>
              <a:t>overloaded.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8BD17-DC0A-41C1-8E82-449A691D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F84876-D865-4029-8BDE-36147CE6F92F}"/>
              </a:ext>
            </a:extLst>
          </p:cNvPr>
          <p:cNvSpPr txBox="1"/>
          <p:nvPr/>
        </p:nvSpPr>
        <p:spPr>
          <a:xfrm>
            <a:off x="4266136" y="3910915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.substr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E6876-2A87-4B77-ABEE-DBA5D7D838D2}"/>
              </a:ext>
            </a:extLst>
          </p:cNvPr>
          <p:cNvSpPr txBox="1"/>
          <p:nvPr/>
        </p:nvSpPr>
        <p:spPr>
          <a:xfrm>
            <a:off x="3040860" y="4377938"/>
            <a:ext cx="7382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s1.substr(7, 5)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559777-29D9-4215-A716-6321F3ECB8D3}"/>
              </a:ext>
            </a:extLst>
          </p:cNvPr>
          <p:cNvSpPr txBox="1"/>
          <p:nvPr/>
        </p:nvSpPr>
        <p:spPr>
          <a:xfrm>
            <a:off x="2851674" y="2166474"/>
            <a:ext cx="7382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s1.substr(7)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C0B1DF-02B7-4E2D-AE9A-1E532C141AF8}"/>
              </a:ext>
            </a:extLst>
          </p:cNvPr>
          <p:cNvSpPr txBox="1"/>
          <p:nvPr/>
        </p:nvSpPr>
        <p:spPr>
          <a:xfrm>
            <a:off x="4266136" y="1714483"/>
            <a:ext cx="227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.substr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CA34-E3D9-4A42-A855-02931CD7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in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AF83E-4E00-443D-BCB3-A27A2072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starting position a string or a character occurs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string::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npos</a:t>
            </a:r>
            <a:r>
              <a:rPr lang="en-US" altLang="zh-CN" dirty="0"/>
              <a:t> is returned if the search fails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Search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71F81-6B0D-47B1-8946-6148AB2D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3F99-1C9D-4E5F-8B6C-23B9412139AC}"/>
              </a:ext>
            </a:extLst>
          </p:cNvPr>
          <p:cNvSpPr txBox="1"/>
          <p:nvPr/>
        </p:nvSpPr>
        <p:spPr>
          <a:xfrm>
            <a:off x="2884557" y="2111273"/>
            <a:ext cx="6422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a string str1 in str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a character c in str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58DDBC-BAB5-4109-93D3-13722A760817}"/>
              </a:ext>
            </a:extLst>
          </p:cNvPr>
          <p:cNvSpPr txBox="1"/>
          <p:nvPr/>
        </p:nvSpPr>
        <p:spPr>
          <a:xfrm>
            <a:off x="1481959" y="3400864"/>
            <a:ext cx="9469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str1, 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for the string str1 starting at pos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c, 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for the character c starting at pos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16F4A2-CEF3-4B47-9EF8-F2494F507E76}"/>
              </a:ext>
            </a:extLst>
          </p:cNvPr>
          <p:cNvSpPr txBox="1"/>
          <p:nvPr/>
        </p:nvSpPr>
        <p:spPr>
          <a:xfrm>
            <a:off x="2599425" y="4325386"/>
            <a:ext cx="73827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s1.find(‘o’)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s1.find(‘o’,5)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s1.find(‘x’)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s1.find(“wo”)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16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EF2A9-60F8-49D0-BFF5-EBBD6287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Delete/Insert/Replace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9F448-16AA-4893-888A-2CA3C9FA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 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Insert a copy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Replace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 with a copy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09200-3D23-495F-ADBA-EB5B438B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E1483-ACBF-4FF8-BB63-065E15235EFD}"/>
              </a:ext>
            </a:extLst>
          </p:cNvPr>
          <p:cNvSpPr txBox="1"/>
          <p:nvPr/>
        </p:nvSpPr>
        <p:spPr>
          <a:xfrm>
            <a:off x="1926802" y="1897647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.erase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8374A7-7C31-4599-8118-DAB546ED2107}"/>
              </a:ext>
            </a:extLst>
          </p:cNvPr>
          <p:cNvSpPr txBox="1"/>
          <p:nvPr/>
        </p:nvSpPr>
        <p:spPr>
          <a:xfrm>
            <a:off x="2200277" y="3710620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.insert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1FCE9-9490-43B1-9ABB-7D1B7605C3E0}"/>
              </a:ext>
            </a:extLst>
          </p:cNvPr>
          <p:cNvSpPr txBox="1"/>
          <p:nvPr/>
        </p:nvSpPr>
        <p:spPr>
          <a:xfrm>
            <a:off x="2200277" y="5523593"/>
            <a:ext cx="3290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.replace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47A4D1-D7A3-469D-8843-3168EC001D6E}"/>
              </a:ext>
            </a:extLst>
          </p:cNvPr>
          <p:cNvSpPr txBox="1"/>
          <p:nvPr/>
        </p:nvSpPr>
        <p:spPr>
          <a:xfrm>
            <a:off x="6270202" y="1630672"/>
            <a:ext cx="3659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Delete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s.erase(5, 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777EAB-B809-4366-BFDF-5B2881663113}"/>
              </a:ext>
            </a:extLst>
          </p:cNvPr>
          <p:cNvSpPr txBox="1"/>
          <p:nvPr/>
        </p:nvSpPr>
        <p:spPr>
          <a:xfrm>
            <a:off x="6270202" y="3479787"/>
            <a:ext cx="3927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Insert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s.insert(6, "the beautiful");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414741-96D0-44B3-BFD0-ADB8CC3FB7D0}"/>
              </a:ext>
            </a:extLst>
          </p:cNvPr>
          <p:cNvSpPr txBox="1"/>
          <p:nvPr/>
        </p:nvSpPr>
        <p:spPr>
          <a:xfrm>
            <a:off x="6270201" y="5277186"/>
            <a:ext cx="3927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Replace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s.replace(7, 5, "friend");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7764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476906" y="2646261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Programming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with Strings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9ABB060-3EA9-0FDD-604A-4D4BF8829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9181" y="795502"/>
            <a:ext cx="6499845" cy="5437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42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5FFFFE-5B25-41AE-9514-3052DC26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Iterating through Characters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C2DB06-9F67-41B5-9758-D79D8569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Patterns</a:t>
            </a:r>
            <a:r>
              <a:rPr lang="en-US" altLang="zh-CN" dirty="0"/>
              <a:t> for iterating through the characters in a string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  <a:endParaRPr lang="zh-CN" altLang="en-US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7D265A-D248-4848-9FF2-8B22DA3A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0A8FA-D79B-4469-A5C6-76D331AEF07C}"/>
              </a:ext>
            </a:extLst>
          </p:cNvPr>
          <p:cNvSpPr txBox="1"/>
          <p:nvPr/>
        </p:nvSpPr>
        <p:spPr>
          <a:xfrm>
            <a:off x="2609975" y="1697951"/>
            <a:ext cx="6681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Pattern for iterating through characters in str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0915E-9B03-43BB-9626-2C9A3A930A90}"/>
              </a:ext>
            </a:extLst>
          </p:cNvPr>
          <p:cNvSpPr txBox="1"/>
          <p:nvPr/>
        </p:nvSpPr>
        <p:spPr>
          <a:xfrm>
            <a:off x="1074683" y="3576885"/>
            <a:ext cx="51001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and output string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.length(); i++){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char</a:t>
            </a:r>
            <a:r>
              <a:rPr lang="zh-CN" altLang="en-US" dirty="0">
                <a:latin typeface="Consolas" panose="020B0609020204030204" pitchFamily="49" charset="0"/>
              </a:rPr>
              <a:t> c =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[i] + 1;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E7D67-D7D3-484A-B69E-E59DCAF7F91D}"/>
              </a:ext>
            </a:extLst>
          </p:cNvPr>
          <p:cNvSpPr txBox="1"/>
          <p:nvPr/>
        </p:nvSpPr>
        <p:spPr>
          <a:xfrm>
            <a:off x="6411310" y="3576885"/>
            <a:ext cx="52236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 spaces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nSpaces = 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(int i = 0; i &lt; str.length();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(str[i] == ' ') nSpaces++;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CCFD3E-30AD-07ED-BDEB-F61359886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460" y="5487743"/>
            <a:ext cx="22383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3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72E2F-5A1F-4612-A98B-7036FE0E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Iterating in a Different 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DA750-B809-4305-B0C6-2C9A61C3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Iteration can go from another direction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8AE3C-570B-4D62-970D-27F48D76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89382-7A48-41AB-9C75-406734BC0770}"/>
              </a:ext>
            </a:extLst>
          </p:cNvPr>
          <p:cNvSpPr txBox="1"/>
          <p:nvPr/>
        </p:nvSpPr>
        <p:spPr>
          <a:xfrm>
            <a:off x="2503167" y="1708462"/>
            <a:ext cx="7185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Pattern for iterating from the end of str to start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7BFDC0-A0D7-4D6B-8AC8-C5B9575D8B2B}"/>
              </a:ext>
            </a:extLst>
          </p:cNvPr>
          <p:cNvSpPr txBox="1"/>
          <p:nvPr/>
        </p:nvSpPr>
        <p:spPr>
          <a:xfrm>
            <a:off x="3071648" y="3724030"/>
            <a:ext cx="588316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and output string in reversed order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</a:t>
            </a:r>
            <a:r>
              <a:rPr lang="en-US" altLang="zh-CN" dirty="0" err="1"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latin typeface="Consolas" panose="020B0609020204030204" pitchFamily="49" charset="0"/>
              </a:rPr>
              <a:t>()-1</a:t>
            </a:r>
            <a:r>
              <a:rPr lang="zh-CN" altLang="en-US" dirty="0">
                <a:latin typeface="Consolas" panose="020B0609020204030204" pitchFamily="49" charset="0"/>
              </a:rPr>
              <a:t>; i </a:t>
            </a:r>
            <a:r>
              <a:rPr lang="en-US" altLang="zh-CN" dirty="0">
                <a:latin typeface="Consolas" panose="020B0609020204030204" pitchFamily="49" charset="0"/>
              </a:rPr>
              <a:t>&gt;= 0</a:t>
            </a:r>
            <a:r>
              <a:rPr lang="zh-CN" altLang="en-US" dirty="0">
                <a:latin typeface="Consolas" panose="020B0609020204030204" pitchFamily="49" charset="0"/>
              </a:rPr>
              <a:t>; i</a:t>
            </a:r>
            <a:r>
              <a:rPr lang="en-US" altLang="zh-CN" dirty="0">
                <a:latin typeface="Consolas" panose="020B0609020204030204" pitchFamily="49" charset="0"/>
              </a:rPr>
              <a:t>--</a:t>
            </a:r>
            <a:r>
              <a:rPr lang="zh-CN" altLang="en-US" dirty="0">
                <a:latin typeface="Consolas" panose="020B0609020204030204" pitchFamily="49" charset="0"/>
              </a:rPr>
              <a:t>){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char</a:t>
            </a:r>
            <a:r>
              <a:rPr lang="zh-CN" altLang="en-US" dirty="0">
                <a:latin typeface="Consolas" panose="020B0609020204030204" pitchFamily="49" charset="0"/>
              </a:rPr>
              <a:t> c =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[i] + 1;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222A9D-4FB4-B505-8632-D437A00DE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19" y="5478356"/>
            <a:ext cx="218122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B77E-684D-40B2-AF6B-7A175C1F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Early Exit From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7EE9-6D2C-4E11-8F60-59284228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Sometime, an iteration may ends early by executing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Early Exit:</a:t>
            </a:r>
          </a:p>
          <a:p>
            <a:pPr lvl="1"/>
            <a:r>
              <a:rPr lang="en-US" altLang="zh-CN" dirty="0"/>
              <a:t>When a difference is found, the iteration ends immediately</a:t>
            </a:r>
          </a:p>
          <a:p>
            <a:pPr lvl="1"/>
            <a:r>
              <a:rPr lang="en-US" altLang="zh-CN" dirty="0"/>
              <a:t>We will see this pattern over and over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8EC38-4E45-4E53-A405-780875C5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04642-539E-42B7-9151-6A0BB3191AC1}"/>
              </a:ext>
            </a:extLst>
          </p:cNvPr>
          <p:cNvSpPr txBox="1"/>
          <p:nvPr/>
        </p:nvSpPr>
        <p:spPr>
          <a:xfrm>
            <a:off x="2682766" y="1615736"/>
            <a:ext cx="62615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Find the character c in the string 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find_char(string s,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result =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(s[i] == 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result =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break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Early Exit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4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9DA8B-7749-40FF-88A8-3803733C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C6A4E-153C-4E16-8B55-ACDE11BC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Sometimes, we only need to iterate through parts of strings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example shows the usage of early return</a:t>
            </a:r>
          </a:p>
          <a:p>
            <a:r>
              <a:rPr lang="en-US" altLang="zh-CN" b="1" dirty="0"/>
              <a:t>Q</a:t>
            </a:r>
            <a:r>
              <a:rPr lang="en-US" altLang="zh-CN" dirty="0"/>
              <a:t>: How to check postfixes of strings?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BF76F-3EFB-433E-AADC-2DE5EBD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08BBB-BA17-4032-852B-6B5F2429A794}"/>
              </a:ext>
            </a:extLst>
          </p:cNvPr>
          <p:cNvSpPr txBox="1"/>
          <p:nvPr/>
        </p:nvSpPr>
        <p:spPr>
          <a:xfrm>
            <a:off x="2661745" y="18593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Check prefixes of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startsWith(string str, string prefix)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 prefix.length())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prefix.length();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(str[i] != prefix[i])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Early return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8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7300801" y="2804256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6512335" y="191704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29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B5AB-14CF-4DF7-A82E-4006FA7C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Reuse Iteration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F7159-3B89-40F2-873C-33074656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Real-world programs are rarely written from scratch nowadays</a:t>
            </a:r>
          </a:p>
          <a:p>
            <a:pPr lvl="1"/>
            <a:r>
              <a:rPr lang="en-US" altLang="zh-CN" dirty="0"/>
              <a:t>Infrastructure has been built by experts</a:t>
            </a:r>
          </a:p>
          <a:p>
            <a:pPr lvl="1"/>
            <a:r>
              <a:rPr lang="en-US" altLang="zh-CN" dirty="0"/>
              <a:t>Reinvent the wheel is time consuming and may result in flawed programs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Always reuse </a:t>
            </a:r>
            <a:r>
              <a:rPr lang="en-US" altLang="zh-CN" dirty="0">
                <a:solidFill>
                  <a:srgbClr val="FF0000"/>
                </a:solidFill>
              </a:rPr>
              <a:t>tried-and-true patterns </a:t>
            </a:r>
            <a:r>
              <a:rPr lang="en-US" altLang="zh-CN" dirty="0"/>
              <a:t>for programming</a:t>
            </a:r>
          </a:p>
          <a:p>
            <a:pPr lvl="1"/>
            <a:r>
              <a:rPr lang="en-US" altLang="zh-CN" dirty="0"/>
              <a:t>Reduce your effort</a:t>
            </a:r>
          </a:p>
          <a:p>
            <a:pPr lvl="1"/>
            <a:r>
              <a:rPr lang="en-US" altLang="zh-CN" dirty="0"/>
              <a:t>Improve the reliability of programs</a:t>
            </a:r>
          </a:p>
          <a:p>
            <a:pPr lvl="1"/>
            <a:r>
              <a:rPr lang="en-US" altLang="zh-CN" dirty="0"/>
              <a:t>Better readability for others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42DA2-7F87-4AB6-AD9F-38673B3A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308B98-43A6-419C-95BD-BB0F4E68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51" y="2365533"/>
            <a:ext cx="2640134" cy="21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1B3C713-D4A8-4BBE-A112-930DFACDC97E}"/>
              </a:ext>
            </a:extLst>
          </p:cNvPr>
          <p:cNvSpPr txBox="1"/>
          <p:nvPr/>
        </p:nvSpPr>
        <p:spPr>
          <a:xfrm>
            <a:off x="1049721" y="3567499"/>
            <a:ext cx="46245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Characters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repeatChar(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 += ch;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9582FE-9DA9-4D1C-8A68-4AE60A1F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Concatenation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6CB7-9A80-4A69-9FA0-22D8E75C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Pattern for creating new strings through iterative concatenation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6CAB4-E5C6-4058-8792-9FF32026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EEB5CD-7AB6-417F-BEAC-26F07FD26004}"/>
              </a:ext>
            </a:extLst>
          </p:cNvPr>
          <p:cNvSpPr txBox="1"/>
          <p:nvPr/>
        </p:nvSpPr>
        <p:spPr>
          <a:xfrm>
            <a:off x="2503167" y="1708462"/>
            <a:ext cx="7185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 dirty="0"/>
              <a:t>loop condition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str += </a:t>
            </a:r>
            <a:r>
              <a:rPr lang="en-US" altLang="zh-CN" i="1" dirty="0">
                <a:latin typeface="+mj-lt"/>
              </a:rPr>
              <a:t>the next substring or character 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449BB0-1670-4308-A53E-E15203D3D7B0}"/>
              </a:ext>
            </a:extLst>
          </p:cNvPr>
          <p:cNvSpPr txBox="1"/>
          <p:nvPr/>
        </p:nvSpPr>
        <p:spPr>
          <a:xfrm>
            <a:off x="5885793" y="3567499"/>
            <a:ext cx="480322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repeatString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en-US" altLang="zh-CN" b="1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 += 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8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3B100-F834-41EF-9627-2EC878E4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DFC05-7056-4EA4-BC14-F2137627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Strings provides operations for in-place modification: 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insert,erase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,+=,…</a:t>
            </a:r>
          </a:p>
          <a:p>
            <a:r>
              <a:rPr lang="en-US" altLang="zh-CN" dirty="0"/>
              <a:t>To have modification across functions, return a transformed string.</a:t>
            </a:r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What is the loop invariant for reverse?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14BEB-249C-42DD-89BA-C0D49ED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99043-2BCE-4CFF-96BF-61EF5FDD8684}"/>
              </a:ext>
            </a:extLst>
          </p:cNvPr>
          <p:cNvSpPr txBox="1"/>
          <p:nvPr/>
        </p:nvSpPr>
        <p:spPr>
          <a:xfrm>
            <a:off x="2984938" y="2953494"/>
            <a:ext cx="6537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1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3B100-F834-41EF-9627-2EC878E4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DFC05-7056-4EA4-BC14-F2137627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Example: </a:t>
            </a:r>
            <a:r>
              <a:rPr lang="en-US" altLang="zh-CN" dirty="0"/>
              <a:t>remove a word from a sentence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Q: </a:t>
            </a:r>
            <a:r>
              <a:rPr lang="en-US" altLang="zh-CN" dirty="0"/>
              <a:t>Is the above solution good enough?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14BEB-249C-42DD-89BA-C0D49ED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99043-2BCE-4CFF-96BF-61EF5FDD8684}"/>
              </a:ext>
            </a:extLst>
          </p:cNvPr>
          <p:cNvSpPr txBox="1"/>
          <p:nvPr/>
        </p:nvSpPr>
        <p:spPr>
          <a:xfrm>
            <a:off x="2485698" y="2632256"/>
            <a:ext cx="65374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A87104-72B7-476F-AB7E-3E6394E24DE1}"/>
              </a:ext>
            </a:extLst>
          </p:cNvPr>
          <p:cNvSpPr txBox="1"/>
          <p:nvPr/>
        </p:nvSpPr>
        <p:spPr>
          <a:xfrm>
            <a:off x="2485698" y="1634252"/>
            <a:ext cx="5533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“A big dog is chasing a big cat”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Remove</a:t>
            </a:r>
            <a:r>
              <a:rPr lang="en-US" altLang="zh-CN" dirty="0">
                <a:latin typeface="Consolas" panose="020B0609020204030204" pitchFamily="49" charset="0"/>
              </a:rPr>
              <a:t>: “big”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“A dog is chasing a cat”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9348E-DC99-4564-A869-476B010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B60DC-B1B9-4408-96B6-7D52167B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every iteration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restart search from the beginning. Build an alternative implementation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 so that it searches only the part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not yet visited.</a:t>
            </a:r>
          </a:p>
          <a:p>
            <a:endParaRPr lang="en-US" altLang="zh-CN" dirty="0"/>
          </a:p>
          <a:p>
            <a:r>
              <a:rPr lang="en-US" altLang="zh-CN" dirty="0"/>
              <a:t>Yet another solution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 is to copy the characters </a:t>
            </a:r>
            <a:r>
              <a:rPr lang="en-US" altLang="zh-CN" dirty="0">
                <a:solidFill>
                  <a:srgbClr val="FF0000"/>
                </a:solidFill>
              </a:rPr>
              <a:t>not removed</a:t>
            </a:r>
            <a:r>
              <a:rPr lang="en-US" altLang="zh-CN" dirty="0"/>
              <a:t> to a string variable. Realize this implementation.</a:t>
            </a:r>
          </a:p>
          <a:p>
            <a:endParaRPr lang="en-US" altLang="zh-CN" dirty="0"/>
          </a:p>
          <a:p>
            <a:r>
              <a:rPr lang="en-US" altLang="zh-CN" dirty="0"/>
              <a:t>Implement a function </a:t>
            </a:r>
            <a:r>
              <a:rPr lang="en-US" altLang="zh-CN" dirty="0" err="1"/>
              <a:t>reverseWord</a:t>
            </a:r>
            <a:r>
              <a:rPr lang="en-US" altLang="zh-CN" dirty="0"/>
              <a:t> for reversing the words in a sentence. An example run is shown below: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CCBA5-33FE-4DD5-8C87-C5BB5CCE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D7E0A-1891-45C8-B99F-79218FB14209}"/>
              </a:ext>
            </a:extLst>
          </p:cNvPr>
          <p:cNvSpPr txBox="1"/>
          <p:nvPr/>
        </p:nvSpPr>
        <p:spPr>
          <a:xfrm>
            <a:off x="3279228" y="4802491"/>
            <a:ext cx="4319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string reverse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Word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(string str)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2EEC93-9471-4B17-B76A-32DC03C450F6}"/>
              </a:ext>
            </a:extLst>
          </p:cNvPr>
          <p:cNvSpPr txBox="1"/>
          <p:nvPr/>
        </p:nvSpPr>
        <p:spPr>
          <a:xfrm>
            <a:off x="2853560" y="5384992"/>
            <a:ext cx="5533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“A big dog is chasing a big cat”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“cat big a chasing is dog big A”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E440-C978-4147-86EE-09CFAFB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A5F82-6E17-4BED-90FF-27C6D9D7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contains a list of functions that work with characters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9BAC0-CAC6-460C-89DE-A7CA2370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2793FF-5C36-4409-8EEF-A850AA44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1818726"/>
            <a:ext cx="8531352" cy="46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423C-5776-4139-BA42-056D65CA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2A240-BA2E-4FBD-A4CD-9B9C03A3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2DE11-FCF0-47F0-8188-8FA46CB4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ECFC59-603C-4B7D-B08A-CB045271C611}"/>
              </a:ext>
            </a:extLst>
          </p:cNvPr>
          <p:cNvSpPr txBox="1"/>
          <p:nvPr/>
        </p:nvSpPr>
        <p:spPr>
          <a:xfrm>
            <a:off x="2889504" y="112942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 1: Checking Digit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isDigitString(string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(!isdigit(str[i]))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E4B49-8B37-46A9-87D3-9E733FD6A33C}"/>
              </a:ext>
            </a:extLst>
          </p:cNvPr>
          <p:cNvSpPr txBox="1"/>
          <p:nvPr/>
        </p:nvSpPr>
        <p:spPr>
          <a:xfrm>
            <a:off x="2889504" y="3724030"/>
            <a:ext cx="7607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 2: Equality ignoring cases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equalsIgnoreCase(string s1, string s2)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(s1.length() != s2.length())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s1.length();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(tolower(s1[i]) != tolower(s2[i]))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3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300859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Recursion over Strings</a:t>
            </a:r>
          </a:p>
        </p:txBody>
      </p:sp>
      <p:pic>
        <p:nvPicPr>
          <p:cNvPr id="4098" name="Picture 2" descr="Reversing a string in C++ vs Python 😂 . 📷: @caffeine_coder_01 . #coding  #developer #webdevelopment #iosdevelopment #javadevelopment #java #python  #ruby #php #html #javascript #codingmeme #codingjoke #developerhumor  #devhumor #devhumour ...">
            <a:extLst>
              <a:ext uri="{FF2B5EF4-FFF2-40B4-BE49-F238E27FC236}">
                <a16:creationId xmlns:a16="http://schemas.microsoft.com/office/drawing/2014/main" id="{51427E3E-F1AB-FF5B-F4E7-10446F2BD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439" y="862974"/>
            <a:ext cx="4948177" cy="4970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3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1173D-75C2-4AA6-8FE6-79E16782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over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B0F73-2302-429D-AD00-C79E46B5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problems of strings can be solved by recursion:</a:t>
            </a:r>
          </a:p>
          <a:p>
            <a:pPr lvl="1"/>
            <a:r>
              <a:rPr lang="en-US" altLang="zh-CN" dirty="0"/>
              <a:t>Divide the original problem into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ones of </a:t>
            </a:r>
            <a:r>
              <a:rPr lang="en-US" altLang="zh-CN" dirty="0">
                <a:solidFill>
                  <a:srgbClr val="FF0000"/>
                </a:solidFill>
              </a:rPr>
              <a:t>the same form</a:t>
            </a:r>
          </a:p>
          <a:p>
            <a:pPr lvl="1"/>
            <a:r>
              <a:rPr lang="en-US" altLang="zh-CN" dirty="0"/>
              <a:t>Directly solve the base cases</a:t>
            </a:r>
          </a:p>
          <a:p>
            <a:pPr lvl="1"/>
            <a:r>
              <a:rPr lang="en-US" altLang="zh-CN" dirty="0"/>
              <a:t>Combine the results to form the final solution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C0A17-60B7-43AB-A9D9-BB08D677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C91C80-268A-49C8-962C-B09140694D9C}"/>
                  </a:ext>
                </a:extLst>
              </p:cNvPr>
              <p:cNvSpPr/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C91C80-268A-49C8-962C-B09140694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2EB0AA-A2BD-46A5-995F-4A0CAC5BA8B4}"/>
                  </a:ext>
                </a:extLst>
              </p:cNvPr>
              <p:cNvSpPr/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2EB0AA-A2BD-46A5-995F-4A0CAC5BA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420E8D-5ACF-4A26-A085-9E1A8FAD2656}"/>
                  </a:ext>
                </a:extLst>
              </p:cNvPr>
              <p:cNvSpPr/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420E8D-5ACF-4A26-A085-9E1A8FAD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5F901C-3A39-448E-9B1F-33EF5966A5BA}"/>
                  </a:ext>
                </a:extLst>
              </p:cNvPr>
              <p:cNvSpPr/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5F901C-3A39-448E-9B1F-33EF5966A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80BC2E-050C-4807-B5B5-06065F81494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174753" y="3429000"/>
            <a:ext cx="1329556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D9307D-99C6-4635-9E83-ED69372FDEF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61360" y="3429000"/>
            <a:ext cx="304797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19FE28-B3A9-4D61-B9FF-4C1D0CD870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657415" y="3429000"/>
            <a:ext cx="1091760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F49061-5B94-4509-BCDB-9188EB71D8F6}"/>
              </a:ext>
            </a:extLst>
          </p:cNvPr>
          <p:cNvSpPr txBox="1"/>
          <p:nvPr/>
        </p:nvSpPr>
        <p:spPr>
          <a:xfrm>
            <a:off x="7511785" y="416267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C1DB9E-880B-413D-93A1-EAE3730D06C8}"/>
              </a:ext>
            </a:extLst>
          </p:cNvPr>
          <p:cNvCxnSpPr>
            <a:cxnSpLocks/>
          </p:cNvCxnSpPr>
          <p:nvPr/>
        </p:nvCxnSpPr>
        <p:spPr>
          <a:xfrm flipH="1">
            <a:off x="3065906" y="4508938"/>
            <a:ext cx="788279" cy="907377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6F0ED3C-1385-4C39-B833-9CBC3A94429E}"/>
              </a:ext>
            </a:extLst>
          </p:cNvPr>
          <p:cNvCxnSpPr>
            <a:cxnSpLocks/>
          </p:cNvCxnSpPr>
          <p:nvPr/>
        </p:nvCxnSpPr>
        <p:spPr>
          <a:xfrm>
            <a:off x="10026385" y="4508938"/>
            <a:ext cx="708134" cy="987972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5198EFC-A840-44C1-8A27-F9A802D76423}"/>
              </a:ext>
            </a:extLst>
          </p:cNvPr>
          <p:cNvSpPr/>
          <p:nvPr/>
        </p:nvSpPr>
        <p:spPr>
          <a:xfrm>
            <a:off x="2988393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0BD2CF-AB42-40A5-9A69-DFA6A1D86F87}"/>
              </a:ext>
            </a:extLst>
          </p:cNvPr>
          <p:cNvSpPr/>
          <p:nvPr/>
        </p:nvSpPr>
        <p:spPr>
          <a:xfrm>
            <a:off x="408147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E0F3BB-2E0B-4732-B85A-4713A518C76F}"/>
              </a:ext>
            </a:extLst>
          </p:cNvPr>
          <p:cNvSpPr/>
          <p:nvPr/>
        </p:nvSpPr>
        <p:spPr>
          <a:xfrm>
            <a:off x="517454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3264653-C851-4F07-8008-9B0832D2A608}"/>
              </a:ext>
            </a:extLst>
          </p:cNvPr>
          <p:cNvSpPr/>
          <p:nvPr/>
        </p:nvSpPr>
        <p:spPr>
          <a:xfrm>
            <a:off x="6213756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333033-D8C2-41D0-AF79-55874861915A}"/>
              </a:ext>
            </a:extLst>
          </p:cNvPr>
          <p:cNvSpPr/>
          <p:nvPr/>
        </p:nvSpPr>
        <p:spPr>
          <a:xfrm>
            <a:off x="1023659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E575E64-B700-4165-A032-19EB042DA903}"/>
              </a:ext>
            </a:extLst>
          </p:cNvPr>
          <p:cNvSpPr/>
          <p:nvPr/>
        </p:nvSpPr>
        <p:spPr>
          <a:xfrm>
            <a:off x="921971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2064A6-096A-460E-B086-5D5716A5390E}"/>
              </a:ext>
            </a:extLst>
          </p:cNvPr>
          <p:cNvSpPr txBox="1"/>
          <p:nvPr/>
        </p:nvSpPr>
        <p:spPr>
          <a:xfrm>
            <a:off x="7604663" y="5606846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● ● ●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D469D6-667D-4630-95EA-8040350F3F99}"/>
              </a:ext>
            </a:extLst>
          </p:cNvPr>
          <p:cNvSpPr txBox="1"/>
          <p:nvPr/>
        </p:nvSpPr>
        <p:spPr>
          <a:xfrm>
            <a:off x="1189575" y="299805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6561D5-11FF-4082-82F9-1711B27305B8}"/>
              </a:ext>
            </a:extLst>
          </p:cNvPr>
          <p:cNvSpPr txBox="1"/>
          <p:nvPr/>
        </p:nvSpPr>
        <p:spPr>
          <a:xfrm>
            <a:off x="1154344" y="4093422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Problems: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E30FE5-416B-4865-A4F2-99EE347798B9}"/>
              </a:ext>
            </a:extLst>
          </p:cNvPr>
          <p:cNvSpPr txBox="1"/>
          <p:nvPr/>
        </p:nvSpPr>
        <p:spPr>
          <a:xfrm>
            <a:off x="1189575" y="5528173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36972F5-CAE4-4AFF-B4A7-A5E9AD335DDD}"/>
              </a:ext>
            </a:extLst>
          </p:cNvPr>
          <p:cNvCxnSpPr>
            <a:cxnSpLocks/>
          </p:cNvCxnSpPr>
          <p:nvPr/>
        </p:nvCxnSpPr>
        <p:spPr>
          <a:xfrm flipV="1">
            <a:off x="3259032" y="4564867"/>
            <a:ext cx="768570" cy="85144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6B3B36B-62D2-49F9-847C-F8ACF7F6B79F}"/>
              </a:ext>
            </a:extLst>
          </p:cNvPr>
          <p:cNvCxnSpPr>
            <a:cxnSpLocks/>
          </p:cNvCxnSpPr>
          <p:nvPr/>
        </p:nvCxnSpPr>
        <p:spPr>
          <a:xfrm flipH="1" flipV="1">
            <a:off x="9852968" y="4600534"/>
            <a:ext cx="654261" cy="7944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48033B5-758B-4229-9561-E7728350AD0F}"/>
              </a:ext>
            </a:extLst>
          </p:cNvPr>
          <p:cNvCxnSpPr>
            <a:cxnSpLocks/>
          </p:cNvCxnSpPr>
          <p:nvPr/>
        </p:nvCxnSpPr>
        <p:spPr>
          <a:xfrm flipH="1" flipV="1">
            <a:off x="8523131" y="3498986"/>
            <a:ext cx="859496" cy="48743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54E23CD-97A7-40C9-BBB2-E3166D003E23}"/>
              </a:ext>
            </a:extLst>
          </p:cNvPr>
          <p:cNvCxnSpPr>
            <a:cxnSpLocks/>
          </p:cNvCxnSpPr>
          <p:nvPr/>
        </p:nvCxnSpPr>
        <p:spPr>
          <a:xfrm flipV="1">
            <a:off x="6312017" y="3437443"/>
            <a:ext cx="201807" cy="591677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1E6BDA1-ABDB-4A17-95E2-B7221683730C}"/>
              </a:ext>
            </a:extLst>
          </p:cNvPr>
          <p:cNvCxnSpPr>
            <a:cxnSpLocks/>
          </p:cNvCxnSpPr>
          <p:nvPr/>
        </p:nvCxnSpPr>
        <p:spPr>
          <a:xfrm flipV="1">
            <a:off x="4588216" y="3477894"/>
            <a:ext cx="1121489" cy="551226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9" grpId="0"/>
      <p:bldP spid="4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9CE9-231B-4D87-A263-C99BDE34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Reverse Strings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Step 1</a:t>
                </a:r>
                <a:r>
                  <a:rPr lang="en-US" altLang="zh-CN" dirty="0"/>
                  <a:t>: Divide a non-empty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a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and a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2</a:t>
                </a:r>
                <a:r>
                  <a:rPr lang="en-US" altLang="zh-CN" dirty="0"/>
                  <a:t>: Reverse the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3</a:t>
                </a:r>
                <a:r>
                  <a:rPr lang="en-US" altLang="zh-CN" dirty="0"/>
                  <a:t>: Append the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to end of the reversed tail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19313-97E1-40D1-B6E0-9B3398CB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06DCB-C960-4215-91CB-1A8661F7F556}"/>
              </a:ext>
            </a:extLst>
          </p:cNvPr>
          <p:cNvSpPr/>
          <p:nvPr/>
        </p:nvSpPr>
        <p:spPr>
          <a:xfrm>
            <a:off x="4900281" y="3318816"/>
            <a:ext cx="175165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    L    </a:t>
            </a:r>
            <a:r>
              <a:rPr lang="en-US" altLang="zh-CN" dirty="0" err="1"/>
              <a:t>L</a:t>
            </a:r>
            <a:r>
              <a:rPr lang="en-US" altLang="zh-CN" dirty="0"/>
              <a:t>    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1D5B39F-4DD9-4341-A1F6-6F25A7A15CDD}"/>
                  </a:ext>
                </a:extLst>
              </p:cNvPr>
              <p:cNvSpPr txBox="1"/>
              <p:nvPr/>
            </p:nvSpPr>
            <p:spPr>
              <a:xfrm>
                <a:off x="5061436" y="259247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1D5B39F-4DD9-4341-A1F6-6F25A7A1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36" y="2592474"/>
                <a:ext cx="890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78B647D6-3785-4909-A3AB-D41963A5E48B}"/>
              </a:ext>
            </a:extLst>
          </p:cNvPr>
          <p:cNvSpPr/>
          <p:nvPr/>
        </p:nvSpPr>
        <p:spPr>
          <a:xfrm>
            <a:off x="4359004" y="3318816"/>
            <a:ext cx="541279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8673433F-9CE0-4265-BF61-BEA605C5C9D6}"/>
              </a:ext>
            </a:extLst>
          </p:cNvPr>
          <p:cNvSpPr/>
          <p:nvPr/>
        </p:nvSpPr>
        <p:spPr>
          <a:xfrm rot="16200000">
            <a:off x="5305414" y="2002290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FA7AB90-DFF9-4222-946A-45E208CD5C63}"/>
                  </a:ext>
                </a:extLst>
              </p:cNvPr>
              <p:cNvSpPr txBox="1"/>
              <p:nvPr/>
            </p:nvSpPr>
            <p:spPr>
              <a:xfrm>
                <a:off x="5331098" y="3931756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FA7AB90-DFF9-4222-946A-45E208CD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98" y="3931756"/>
                <a:ext cx="890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6B6015DA-DBFA-4245-8862-9DBDE75D2174}"/>
              </a:ext>
            </a:extLst>
          </p:cNvPr>
          <p:cNvSpPr/>
          <p:nvPr/>
        </p:nvSpPr>
        <p:spPr>
          <a:xfrm rot="5400000">
            <a:off x="5658990" y="3021477"/>
            <a:ext cx="234233" cy="1751652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CE2B3B7C-F685-4B3A-8027-A61F236B3C3F}"/>
              </a:ext>
            </a:extLst>
          </p:cNvPr>
          <p:cNvSpPr/>
          <p:nvPr/>
        </p:nvSpPr>
        <p:spPr>
          <a:xfrm rot="5400000">
            <a:off x="4525362" y="3639499"/>
            <a:ext cx="208556" cy="54128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5C0E4A0-B3F6-4987-9FA5-EBE18B6C7A26}"/>
                  </a:ext>
                </a:extLst>
              </p:cNvPr>
              <p:cNvSpPr txBox="1"/>
              <p:nvPr/>
            </p:nvSpPr>
            <p:spPr>
              <a:xfrm>
                <a:off x="4171420" y="3916608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5C0E4A0-B3F6-4987-9FA5-EBE18B6C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20" y="3916608"/>
                <a:ext cx="890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0803441F-DB23-4259-9F2C-586F8D22BA52}"/>
              </a:ext>
            </a:extLst>
          </p:cNvPr>
          <p:cNvSpPr txBox="1"/>
          <p:nvPr/>
        </p:nvSpPr>
        <p:spPr>
          <a:xfrm>
            <a:off x="1131726" y="333422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191ECDE-8D46-4886-8A0C-45A1FB35644C}"/>
              </a:ext>
            </a:extLst>
          </p:cNvPr>
          <p:cNvSpPr txBox="1"/>
          <p:nvPr/>
        </p:nvSpPr>
        <p:spPr>
          <a:xfrm>
            <a:off x="1131726" y="4937238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3894518-19DE-48F2-8E05-ED074FBA0ACF}"/>
              </a:ext>
            </a:extLst>
          </p:cNvPr>
          <p:cNvSpPr/>
          <p:nvPr/>
        </p:nvSpPr>
        <p:spPr>
          <a:xfrm>
            <a:off x="5320662" y="4937241"/>
            <a:ext cx="130168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L    </a:t>
            </a:r>
            <a:r>
              <a:rPr lang="en-US" altLang="zh-CN" dirty="0" err="1"/>
              <a:t>L</a:t>
            </a:r>
            <a:r>
              <a:rPr lang="en-US" altLang="zh-CN" dirty="0"/>
              <a:t>    O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1F778CE-159F-4836-ADF3-54F3221E377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762893" y="4393421"/>
            <a:ext cx="13213" cy="56779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1DFF48E-94A7-4F56-9833-107CB6647DE8}"/>
              </a:ext>
            </a:extLst>
          </p:cNvPr>
          <p:cNvSpPr/>
          <p:nvPr/>
        </p:nvSpPr>
        <p:spPr>
          <a:xfrm>
            <a:off x="4790796" y="4937238"/>
            <a:ext cx="541279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A695D71-6341-4E39-A510-0C3ABC94BA92}"/>
              </a:ext>
            </a:extLst>
          </p:cNvPr>
          <p:cNvSpPr/>
          <p:nvPr/>
        </p:nvSpPr>
        <p:spPr>
          <a:xfrm>
            <a:off x="7874696" y="4917159"/>
            <a:ext cx="130168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O    L    </a:t>
            </a:r>
            <a:r>
              <a:rPr lang="en-US" altLang="zh-CN" dirty="0" err="1"/>
              <a:t>L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B7124A3-535C-425C-9931-EF0F4E5CAFF0}"/>
              </a:ext>
            </a:extLst>
          </p:cNvPr>
          <p:cNvSpPr/>
          <p:nvPr/>
        </p:nvSpPr>
        <p:spPr>
          <a:xfrm>
            <a:off x="9176382" y="4917159"/>
            <a:ext cx="541279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1183AC3-F527-437E-A76E-3D3B9D2A3F80}"/>
              </a:ext>
            </a:extLst>
          </p:cNvPr>
          <p:cNvCxnSpPr>
            <a:cxnSpLocks/>
          </p:cNvCxnSpPr>
          <p:nvPr/>
        </p:nvCxnSpPr>
        <p:spPr>
          <a:xfrm flipV="1">
            <a:off x="8717280" y="4247121"/>
            <a:ext cx="0" cy="670038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4B11F74-FD17-499B-8913-BF6F0D279FF4}"/>
              </a:ext>
            </a:extLst>
          </p:cNvPr>
          <p:cNvSpPr/>
          <p:nvPr/>
        </p:nvSpPr>
        <p:spPr>
          <a:xfrm>
            <a:off x="7874697" y="3318816"/>
            <a:ext cx="175165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    L    </a:t>
            </a:r>
            <a:r>
              <a:rPr lang="en-US" altLang="zh-CN" dirty="0" err="1"/>
              <a:t>L</a:t>
            </a:r>
            <a:r>
              <a:rPr lang="en-US" altLang="zh-CN" dirty="0"/>
              <a:t>    E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B27B0EB-76EC-4DB6-99D5-F56902B9C2E8}"/>
              </a:ext>
            </a:extLst>
          </p:cNvPr>
          <p:cNvSpPr/>
          <p:nvPr/>
        </p:nvSpPr>
        <p:spPr>
          <a:xfrm>
            <a:off x="9589758" y="3318816"/>
            <a:ext cx="541279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3" name="箭头: 下弧形 62">
            <a:extLst>
              <a:ext uri="{FF2B5EF4-FFF2-40B4-BE49-F238E27FC236}">
                <a16:creationId xmlns:a16="http://schemas.microsoft.com/office/drawing/2014/main" id="{7B361055-076A-4A3C-9532-5181357018C5}"/>
              </a:ext>
            </a:extLst>
          </p:cNvPr>
          <p:cNvSpPr/>
          <p:nvPr/>
        </p:nvSpPr>
        <p:spPr>
          <a:xfrm>
            <a:off x="5606153" y="5426341"/>
            <a:ext cx="3595773" cy="833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3D33F8-1A8A-4E7C-8A31-2DAF1C98E79F}"/>
              </a:ext>
            </a:extLst>
          </p:cNvPr>
          <p:cNvSpPr txBox="1"/>
          <p:nvPr/>
        </p:nvSpPr>
        <p:spPr>
          <a:xfrm>
            <a:off x="6423333" y="5691021"/>
            <a:ext cx="218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Recursive call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91E5A8-7E6B-4932-B599-253702B00A59}"/>
              </a:ext>
            </a:extLst>
          </p:cNvPr>
          <p:cNvSpPr txBox="1"/>
          <p:nvPr/>
        </p:nvSpPr>
        <p:spPr>
          <a:xfrm>
            <a:off x="4927457" y="4414860"/>
            <a:ext cx="104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divide</a:t>
            </a:r>
            <a:endParaRPr lang="zh-CN" altLang="en-US" sz="2400" i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6F793F-57A2-4FBC-9F33-43BF0E7B466D}"/>
              </a:ext>
            </a:extLst>
          </p:cNvPr>
          <p:cNvSpPr txBox="1"/>
          <p:nvPr/>
        </p:nvSpPr>
        <p:spPr>
          <a:xfrm>
            <a:off x="8717280" y="4412936"/>
            <a:ext cx="1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compose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6220AE5-C929-4315-AD52-D05D56AB8E58}"/>
                  </a:ext>
                </a:extLst>
              </p:cNvPr>
              <p:cNvSpPr txBox="1"/>
              <p:nvPr/>
            </p:nvSpPr>
            <p:spPr>
              <a:xfrm>
                <a:off x="8335312" y="3897303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6220AE5-C929-4315-AD52-D05D56AB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312" y="3897303"/>
                <a:ext cx="8900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右大括号 68">
            <a:extLst>
              <a:ext uri="{FF2B5EF4-FFF2-40B4-BE49-F238E27FC236}">
                <a16:creationId xmlns:a16="http://schemas.microsoft.com/office/drawing/2014/main" id="{C5662561-0FB8-4BDF-B431-C1CB0E2BC136}"/>
              </a:ext>
            </a:extLst>
          </p:cNvPr>
          <p:cNvSpPr/>
          <p:nvPr/>
        </p:nvSpPr>
        <p:spPr>
          <a:xfrm rot="5400000">
            <a:off x="8626322" y="3028562"/>
            <a:ext cx="211810" cy="1715061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65B49589-6762-4D6D-83D3-685360AA78B5}"/>
              </a:ext>
            </a:extLst>
          </p:cNvPr>
          <p:cNvSpPr/>
          <p:nvPr/>
        </p:nvSpPr>
        <p:spPr>
          <a:xfrm rot="5400000">
            <a:off x="9760247" y="3586615"/>
            <a:ext cx="208556" cy="54128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A8746F8-D78B-427E-AE3C-D5D8A255E1E4}"/>
                  </a:ext>
                </a:extLst>
              </p:cNvPr>
              <p:cNvSpPr txBox="1"/>
              <p:nvPr/>
            </p:nvSpPr>
            <p:spPr>
              <a:xfrm>
                <a:off x="9406305" y="386372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A8746F8-D78B-427E-AE3C-D5D8A255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05" y="3863724"/>
                <a:ext cx="8900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6B629D1-095F-4CBD-A02A-64EA35466BCE}"/>
                  </a:ext>
                </a:extLst>
              </p:cNvPr>
              <p:cNvSpPr txBox="1"/>
              <p:nvPr/>
            </p:nvSpPr>
            <p:spPr>
              <a:xfrm>
                <a:off x="8582241" y="2548741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6B629D1-095F-4CBD-A02A-64EA3546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41" y="2548741"/>
                <a:ext cx="8900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右大括号 72">
            <a:extLst>
              <a:ext uri="{FF2B5EF4-FFF2-40B4-BE49-F238E27FC236}">
                <a16:creationId xmlns:a16="http://schemas.microsoft.com/office/drawing/2014/main" id="{C0CC12BF-4952-49B7-8588-290709F123F8}"/>
              </a:ext>
            </a:extLst>
          </p:cNvPr>
          <p:cNvSpPr/>
          <p:nvPr/>
        </p:nvSpPr>
        <p:spPr>
          <a:xfrm rot="16200000">
            <a:off x="8826219" y="1958557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8" grpId="0" animBg="1"/>
      <p:bldP spid="52" grpId="0" animBg="1"/>
      <p:bldP spid="54" grpId="0" animBg="1"/>
      <p:bldP spid="60" grpId="0" animBg="1"/>
      <p:bldP spid="61" grpId="0" animBg="1"/>
      <p:bldP spid="63" grpId="0" animBg="1"/>
      <p:bldP spid="64" grpId="0"/>
      <p:bldP spid="65" grpId="0"/>
      <p:bldP spid="66" grpId="0"/>
      <p:bldP spid="68" grpId="0"/>
      <p:bldP spid="69" grpId="0" animBg="1"/>
      <p:bldP spid="70" grpId="0" animBg="1"/>
      <p:bldP spid="71" grpId="0"/>
      <p:bldP spid="72" grpId="0"/>
      <p:bldP spid="7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20955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Abstract Data Types</a:t>
            </a:r>
          </a:p>
        </p:txBody>
      </p:sp>
      <p:pic>
        <p:nvPicPr>
          <p:cNvPr id="1026" name="Picture 2" descr="[Image - 427561] | On the Internet, Nobody Knows You're a Dog | Know ...">
            <a:extLst>
              <a:ext uri="{FF2B5EF4-FFF2-40B4-BE49-F238E27FC236}">
                <a16:creationId xmlns:a16="http://schemas.microsoft.com/office/drawing/2014/main" id="{EF2DCB87-D899-8205-869D-E028977ED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588939"/>
            <a:ext cx="58388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4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9CE9-231B-4D87-A263-C99BDE34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Reverse Strings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Step 1</a:t>
                </a:r>
                <a:r>
                  <a:rPr lang="en-US" altLang="zh-CN" dirty="0"/>
                  <a:t>: Divide a non-empty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a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and a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2</a:t>
                </a:r>
                <a:r>
                  <a:rPr lang="en-US" altLang="zh-CN" dirty="0"/>
                  <a:t>: Reverse the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3</a:t>
                </a:r>
                <a:r>
                  <a:rPr lang="en-US" altLang="zh-CN" dirty="0"/>
                  <a:t>: Append the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to end of the reversed tail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19313-97E1-40D1-B6E0-9B3398CB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BFA96D-699C-4DFE-BB0A-5599C73CF648}"/>
              </a:ext>
            </a:extLst>
          </p:cNvPr>
          <p:cNvSpPr txBox="1"/>
          <p:nvPr/>
        </p:nvSpPr>
        <p:spPr>
          <a:xfrm>
            <a:off x="2816352" y="279210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}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  <a:r>
              <a:rPr lang="zh-CN" alt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E67601-C819-4F7E-2736-58B7FA4D7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820" y="1422016"/>
            <a:ext cx="4438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1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7208-1F4B-4357-BB26-373C064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1D36-DEF1-44F6-81A4-E25663D4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implementations can be proven correct</a:t>
            </a:r>
          </a:p>
          <a:p>
            <a:pPr lvl="1"/>
            <a:r>
              <a:rPr lang="en-US" altLang="zh-CN" dirty="0"/>
              <a:t>Iteration is correct by loop invariant (what is it?)</a:t>
            </a:r>
          </a:p>
          <a:p>
            <a:pPr lvl="1"/>
            <a:r>
              <a:rPr lang="en-US" altLang="zh-CN" dirty="0"/>
              <a:t>Recursion is correct by induction (why?)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3C599-79BE-4817-8267-6307DA80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59F63E-C9E4-4786-B0DD-89F5ACC6A189}"/>
              </a:ext>
            </a:extLst>
          </p:cNvPr>
          <p:cNvSpPr txBox="1"/>
          <p:nvPr/>
        </p:nvSpPr>
        <p:spPr>
          <a:xfrm>
            <a:off x="5888735" y="2792108"/>
            <a:ext cx="55280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Recursion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48892-EF59-4E4D-9C0C-C2A482F2954F}"/>
              </a:ext>
            </a:extLst>
          </p:cNvPr>
          <p:cNvSpPr txBox="1"/>
          <p:nvPr/>
        </p:nvSpPr>
        <p:spPr>
          <a:xfrm>
            <a:off x="1137902" y="2792108"/>
            <a:ext cx="44511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8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8E8D3-92C7-4F62-A030-AB50B494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81BC3-B738-410E-8E56-8E9B1942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of Efficiency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8C958-8609-43DE-B621-7149AA7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F7F09B-713C-4C14-9E46-344DBD0030B6}"/>
              </a:ext>
            </a:extLst>
          </p:cNvPr>
          <p:cNvSpPr txBox="1"/>
          <p:nvPr/>
        </p:nvSpPr>
        <p:spPr>
          <a:xfrm>
            <a:off x="5825779" y="2914028"/>
            <a:ext cx="55280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Recursion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BECCE-5E12-4E29-AE80-36CF69559659}"/>
              </a:ext>
            </a:extLst>
          </p:cNvPr>
          <p:cNvSpPr txBox="1"/>
          <p:nvPr/>
        </p:nvSpPr>
        <p:spPr>
          <a:xfrm>
            <a:off x="1074946" y="2914028"/>
            <a:ext cx="44511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FE354C7-FF06-4760-A17F-7B48F910472B}"/>
              </a:ext>
            </a:extLst>
          </p:cNvPr>
          <p:cNvGraphicFramePr>
            <a:graphicFrameLocks noGrp="1"/>
          </p:cNvGraphicFramePr>
          <p:nvPr/>
        </p:nvGraphicFramePr>
        <p:xfrm>
          <a:off x="1761779" y="1612627"/>
          <a:ext cx="8674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524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91524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91524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Stack Consumption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 (1 frame)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frames)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Iteration Times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times)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times)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08F7-330C-467A-A9ED-EC6BEDC3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Division of Problems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29871-0F4E-44B1-85E5-F4C010D8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may be multiple ways to recursively divide a problem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reverse a string by recursively dividing it in half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785CF-830C-4E3A-AE89-D80E24C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F2A9B1-E581-4586-AA13-8A557A0B8E17}"/>
              </a:ext>
            </a:extLst>
          </p:cNvPr>
          <p:cNvSpPr/>
          <p:nvPr/>
        </p:nvSpPr>
        <p:spPr>
          <a:xfrm>
            <a:off x="4749534" y="3123166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effectLst/>
                <a:latin typeface="+mj-lt"/>
              </a:rPr>
              <a:t>D W A V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AF4D155-6556-47B8-A107-54BDB6CDA067}"/>
                  </a:ext>
                </a:extLst>
              </p:cNvPr>
              <p:cNvSpPr txBox="1"/>
              <p:nvPr/>
            </p:nvSpPr>
            <p:spPr>
              <a:xfrm>
                <a:off x="4479872" y="2377253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AF4D155-6556-47B8-A107-54BDB6CDA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72" y="2377253"/>
                <a:ext cx="890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FF85877-E9CE-4AB9-9F56-4DAD6B7B3E69}"/>
              </a:ext>
            </a:extLst>
          </p:cNvPr>
          <p:cNvSpPr/>
          <p:nvPr/>
        </p:nvSpPr>
        <p:spPr>
          <a:xfrm>
            <a:off x="3752763" y="3120623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O U N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90874CD7-5E53-4F64-9C27-B644E0AB0014}"/>
              </a:ext>
            </a:extLst>
          </p:cNvPr>
          <p:cNvSpPr/>
          <p:nvPr/>
        </p:nvSpPr>
        <p:spPr>
          <a:xfrm rot="16200000">
            <a:off x="4723850" y="1787069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57D738-35FA-4037-8D59-75734BEDF9F9}"/>
                  </a:ext>
                </a:extLst>
              </p:cNvPr>
              <p:cNvSpPr txBox="1"/>
              <p:nvPr/>
            </p:nvSpPr>
            <p:spPr>
              <a:xfrm>
                <a:off x="4993230" y="3706497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57D738-35FA-4037-8D59-75734BED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30" y="3706497"/>
                <a:ext cx="890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55C72EC4-922A-4B5A-AC3E-EE3C56DD339A}"/>
              </a:ext>
            </a:extLst>
          </p:cNvPr>
          <p:cNvSpPr/>
          <p:nvPr/>
        </p:nvSpPr>
        <p:spPr>
          <a:xfrm rot="5400000">
            <a:off x="5346120" y="3022066"/>
            <a:ext cx="181348" cy="1267149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3F3A22E3-6AB6-4D2A-8934-335AA998BD99}"/>
              </a:ext>
            </a:extLst>
          </p:cNvPr>
          <p:cNvSpPr/>
          <p:nvPr/>
        </p:nvSpPr>
        <p:spPr>
          <a:xfrm rot="5400000">
            <a:off x="4171261" y="3140693"/>
            <a:ext cx="242258" cy="1029911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CA0736-E26B-4C74-9BE0-2071D08A16EB}"/>
                  </a:ext>
                </a:extLst>
              </p:cNvPr>
              <p:cNvSpPr txBox="1"/>
              <p:nvPr/>
            </p:nvSpPr>
            <p:spPr>
              <a:xfrm>
                <a:off x="3832676" y="3689259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CA0736-E26B-4C74-9BE0-2071D08A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76" y="3689259"/>
                <a:ext cx="890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C2B16A4-99C9-42DA-A064-19EDDEDE1127}"/>
              </a:ext>
            </a:extLst>
          </p:cNvPr>
          <p:cNvSpPr txBox="1"/>
          <p:nvPr/>
        </p:nvSpPr>
        <p:spPr>
          <a:xfrm>
            <a:off x="1070767" y="309038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09B9ED-842F-4E3F-9450-650D81C1DAEC}"/>
              </a:ext>
            </a:extLst>
          </p:cNvPr>
          <p:cNvSpPr txBox="1"/>
          <p:nvPr/>
        </p:nvSpPr>
        <p:spPr>
          <a:xfrm>
            <a:off x="1070767" y="4693398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C31737-D932-42C0-A939-EC3C8A7B1939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5438238" y="4168162"/>
            <a:ext cx="234361" cy="50017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35033F-1E16-4979-8883-6560DE8EA4C4}"/>
              </a:ext>
            </a:extLst>
          </p:cNvPr>
          <p:cNvCxnSpPr>
            <a:cxnSpLocks/>
            <a:stCxn id="40" idx="0"/>
            <a:endCxn id="27" idx="2"/>
          </p:cNvCxnSpPr>
          <p:nvPr/>
        </p:nvCxnSpPr>
        <p:spPr>
          <a:xfrm flipV="1">
            <a:off x="7603844" y="4130393"/>
            <a:ext cx="144997" cy="54351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弧形 22">
            <a:extLst>
              <a:ext uri="{FF2B5EF4-FFF2-40B4-BE49-F238E27FC236}">
                <a16:creationId xmlns:a16="http://schemas.microsoft.com/office/drawing/2014/main" id="{D13B98D1-DF89-4B3C-92F4-CBDEF26F650C}"/>
              </a:ext>
            </a:extLst>
          </p:cNvPr>
          <p:cNvSpPr/>
          <p:nvPr/>
        </p:nvSpPr>
        <p:spPr>
          <a:xfrm>
            <a:off x="5024589" y="5211120"/>
            <a:ext cx="3004447" cy="833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0A2110-389E-4271-A5F4-1D4633D99F48}"/>
              </a:ext>
            </a:extLst>
          </p:cNvPr>
          <p:cNvSpPr txBox="1"/>
          <p:nvPr/>
        </p:nvSpPr>
        <p:spPr>
          <a:xfrm>
            <a:off x="5555418" y="5390306"/>
            <a:ext cx="218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Recursive calls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E15E07-7A91-4D10-96EF-9D652BFD1752}"/>
              </a:ext>
            </a:extLst>
          </p:cNvPr>
          <p:cNvSpPr txBox="1"/>
          <p:nvPr/>
        </p:nvSpPr>
        <p:spPr>
          <a:xfrm>
            <a:off x="4345893" y="4199639"/>
            <a:ext cx="104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divide</a:t>
            </a:r>
            <a:endParaRPr lang="zh-CN" altLang="en-US" sz="2400" i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47D6F4-0B2C-473B-94F9-592784ABE3CA}"/>
              </a:ext>
            </a:extLst>
          </p:cNvPr>
          <p:cNvSpPr txBox="1"/>
          <p:nvPr/>
        </p:nvSpPr>
        <p:spPr>
          <a:xfrm>
            <a:off x="7796735" y="4198429"/>
            <a:ext cx="1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compose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E69B93-967D-4F39-9232-E36CAE0061D3}"/>
                  </a:ext>
                </a:extLst>
              </p:cNvPr>
              <p:cNvSpPr txBox="1"/>
              <p:nvPr/>
            </p:nvSpPr>
            <p:spPr>
              <a:xfrm>
                <a:off x="7303833" y="3668728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E69B93-967D-4F39-9232-E36CAE00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33" y="3668728"/>
                <a:ext cx="8900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号 27">
            <a:extLst>
              <a:ext uri="{FF2B5EF4-FFF2-40B4-BE49-F238E27FC236}">
                <a16:creationId xmlns:a16="http://schemas.microsoft.com/office/drawing/2014/main" id="{4E741B90-BC05-4481-A478-DB194B822097}"/>
              </a:ext>
            </a:extLst>
          </p:cNvPr>
          <p:cNvSpPr/>
          <p:nvPr/>
        </p:nvSpPr>
        <p:spPr>
          <a:xfrm rot="5400000">
            <a:off x="7589974" y="3023963"/>
            <a:ext cx="275042" cy="1230586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80D31812-F7D5-4B27-9B3A-ED859D18D15C}"/>
              </a:ext>
            </a:extLst>
          </p:cNvPr>
          <p:cNvSpPr/>
          <p:nvPr/>
        </p:nvSpPr>
        <p:spPr>
          <a:xfrm rot="5400000">
            <a:off x="8803070" y="3123702"/>
            <a:ext cx="194765" cy="1050456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35EEE26-1631-495A-914B-9B63D10F3130}"/>
                  </a:ext>
                </a:extLst>
              </p:cNvPr>
              <p:cNvSpPr txBox="1"/>
              <p:nvPr/>
            </p:nvSpPr>
            <p:spPr>
              <a:xfrm>
                <a:off x="8472860" y="368306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35EEE26-1631-495A-914B-9B63D10F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60" y="3683064"/>
                <a:ext cx="8900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2A7B958-05D6-4D4E-AD92-C8066D85A786}"/>
                  </a:ext>
                </a:extLst>
              </p:cNvPr>
              <p:cNvSpPr txBox="1"/>
              <p:nvPr/>
            </p:nvSpPr>
            <p:spPr>
              <a:xfrm>
                <a:off x="7897780" y="2331665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2A7B958-05D6-4D4E-AD92-C8066D85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780" y="2331665"/>
                <a:ext cx="8900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97A60106-9598-4B8E-BBCD-E7E81C58056C}"/>
              </a:ext>
            </a:extLst>
          </p:cNvPr>
          <p:cNvSpPr/>
          <p:nvPr/>
        </p:nvSpPr>
        <p:spPr>
          <a:xfrm rot="16200000">
            <a:off x="8058612" y="1756220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E9640D7-4E07-49DF-96C1-175820513A29}"/>
              </a:ext>
            </a:extLst>
          </p:cNvPr>
          <p:cNvSpPr/>
          <p:nvPr/>
        </p:nvSpPr>
        <p:spPr>
          <a:xfrm>
            <a:off x="5004157" y="4668338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effectLst/>
                <a:latin typeface="+mj-lt"/>
              </a:rPr>
              <a:t>D W A V 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89DCDBD-18AF-4585-939E-447113FA52C0}"/>
              </a:ext>
            </a:extLst>
          </p:cNvPr>
          <p:cNvSpPr/>
          <p:nvPr/>
        </p:nvSpPr>
        <p:spPr>
          <a:xfrm>
            <a:off x="3581591" y="4691203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O U N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C9C7482-8A37-4B84-AA63-E45DDC3F22AC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 flipH="1">
            <a:off x="4106820" y="4150924"/>
            <a:ext cx="170864" cy="54027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9668ADE-97EB-4EBF-80B7-A72F6AFEDE9E}"/>
              </a:ext>
            </a:extLst>
          </p:cNvPr>
          <p:cNvSpPr/>
          <p:nvPr/>
        </p:nvSpPr>
        <p:spPr>
          <a:xfrm>
            <a:off x="6935402" y="4673912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+mj-lt"/>
              </a:rPr>
              <a:t>E</a:t>
            </a:r>
            <a:r>
              <a:rPr lang="en-US" altLang="zh-CN" b="0" i="0" dirty="0">
                <a:effectLst/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V</a:t>
            </a:r>
            <a:r>
              <a:rPr lang="en-US" altLang="zh-CN" b="0" i="0" dirty="0">
                <a:effectLst/>
                <a:latin typeface="+mj-lt"/>
              </a:rPr>
              <a:t> A W </a:t>
            </a:r>
            <a:r>
              <a:rPr lang="en-US" altLang="zh-CN" dirty="0">
                <a:latin typeface="+mj-lt"/>
              </a:rPr>
              <a:t>D</a:t>
            </a:r>
            <a:endParaRPr lang="en-US" altLang="zh-CN" b="0" i="0" dirty="0">
              <a:effectLst/>
              <a:latin typeface="+mj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C04FE9-D817-4334-8EC9-0515D59363C7}"/>
              </a:ext>
            </a:extLst>
          </p:cNvPr>
          <p:cNvSpPr/>
          <p:nvPr/>
        </p:nvSpPr>
        <p:spPr>
          <a:xfrm>
            <a:off x="8838797" y="4673912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U O 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5AE3E8-0C54-4D95-89BE-40E42C9B2CA8}"/>
              </a:ext>
            </a:extLst>
          </p:cNvPr>
          <p:cNvSpPr/>
          <p:nvPr/>
        </p:nvSpPr>
        <p:spPr>
          <a:xfrm>
            <a:off x="7112202" y="3105527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+mj-lt"/>
              </a:rPr>
              <a:t>E</a:t>
            </a:r>
            <a:r>
              <a:rPr lang="en-US" altLang="zh-CN" b="0" i="0" dirty="0">
                <a:effectLst/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V</a:t>
            </a:r>
            <a:r>
              <a:rPr lang="en-US" altLang="zh-CN" b="0" i="0" dirty="0">
                <a:effectLst/>
                <a:latin typeface="+mj-lt"/>
              </a:rPr>
              <a:t> A W </a:t>
            </a:r>
            <a:r>
              <a:rPr lang="en-US" altLang="zh-CN" dirty="0">
                <a:latin typeface="+mj-lt"/>
              </a:rPr>
              <a:t>D</a:t>
            </a:r>
            <a:endParaRPr lang="en-US" altLang="zh-CN" b="0" i="0" dirty="0">
              <a:effectLst/>
              <a:latin typeface="+mj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3DF379-80D3-465D-8BAB-59F0773846D0}"/>
              </a:ext>
            </a:extLst>
          </p:cNvPr>
          <p:cNvSpPr/>
          <p:nvPr/>
        </p:nvSpPr>
        <p:spPr>
          <a:xfrm>
            <a:off x="8342788" y="3105527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U O S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D5E1179-F2BA-4F09-9734-D15F482D749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H="1" flipV="1">
            <a:off x="8917868" y="4144729"/>
            <a:ext cx="446158" cy="52918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下弧形 49">
            <a:extLst>
              <a:ext uri="{FF2B5EF4-FFF2-40B4-BE49-F238E27FC236}">
                <a16:creationId xmlns:a16="http://schemas.microsoft.com/office/drawing/2014/main" id="{B329FA17-942D-4A4B-B4A7-46C61E9D207D}"/>
              </a:ext>
            </a:extLst>
          </p:cNvPr>
          <p:cNvSpPr/>
          <p:nvPr/>
        </p:nvSpPr>
        <p:spPr>
          <a:xfrm>
            <a:off x="3934570" y="5216650"/>
            <a:ext cx="5676377" cy="10278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5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6DD8-866C-412C-902F-088C1E78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Tail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A657A-E56F-4B95-9744-03B82FCB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tail recursion </a:t>
            </a:r>
            <a:r>
              <a:rPr lang="en-US" altLang="zh-CN" dirty="0">
                <a:solidFill>
                  <a:srgbClr val="FF0000"/>
                </a:solidFill>
              </a:rPr>
              <a:t>immediately returns </a:t>
            </a:r>
            <a:r>
              <a:rPr lang="en-US" altLang="zh-CN" dirty="0"/>
              <a:t>from </a:t>
            </a:r>
            <a:r>
              <a:rPr lang="en-US" altLang="zh-CN" dirty="0">
                <a:solidFill>
                  <a:srgbClr val="FF0000"/>
                </a:solidFill>
              </a:rPr>
              <a:t>the only recursive call</a:t>
            </a:r>
          </a:p>
          <a:p>
            <a:r>
              <a:rPr lang="en-US" altLang="zh-CN" dirty="0"/>
              <a:t>Tail recursions do not have a composing phase</a:t>
            </a:r>
          </a:p>
          <a:p>
            <a:pPr lvl="1"/>
            <a:r>
              <a:rPr lang="en-US" altLang="zh-CN" dirty="0"/>
              <a:t>In essence, they behave like iteration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5218A-0526-4BB3-BC25-5638410B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C6219B-D315-4B7D-BC41-46EC3F18193C}"/>
                  </a:ext>
                </a:extLst>
              </p:cNvPr>
              <p:cNvSpPr/>
              <p:nvPr/>
            </p:nvSpPr>
            <p:spPr>
              <a:xfrm>
                <a:off x="3892301" y="3020707"/>
                <a:ext cx="1955445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C6219B-D315-4B7D-BC41-46EC3F18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301" y="3020707"/>
                <a:ext cx="1955445" cy="430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398DF7-2EDE-40DF-BC1B-2D6B0B550F84}"/>
                  </a:ext>
                </a:extLst>
              </p:cNvPr>
              <p:cNvSpPr/>
              <p:nvPr/>
            </p:nvSpPr>
            <p:spPr>
              <a:xfrm>
                <a:off x="4065718" y="3973936"/>
                <a:ext cx="1597823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398DF7-2EDE-40DF-BC1B-2D6B0B550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18" y="3973936"/>
                <a:ext cx="1597823" cy="430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9DE32B-8344-4B3F-97FE-69868C46A5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64630" y="3451631"/>
            <a:ext cx="5394" cy="52230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6F24CF5-CAF8-4C71-BD16-B929E4D34763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864499" y="4404860"/>
            <a:ext cx="131" cy="818647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3DDE09-D2CA-458E-AB3A-197D006E9D28}"/>
                  </a:ext>
                </a:extLst>
              </p:cNvPr>
              <p:cNvSpPr/>
              <p:nvPr/>
            </p:nvSpPr>
            <p:spPr>
              <a:xfrm>
                <a:off x="4593859" y="5223507"/>
                <a:ext cx="541279" cy="4309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3DDE09-D2CA-458E-AB3A-197D006E9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59" y="5223507"/>
                <a:ext cx="541279" cy="43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C9B78D8A-DEB0-4469-B483-F865CFFFF9AD}"/>
              </a:ext>
            </a:extLst>
          </p:cNvPr>
          <p:cNvSpPr txBox="1"/>
          <p:nvPr/>
        </p:nvSpPr>
        <p:spPr>
          <a:xfrm>
            <a:off x="1227691" y="302070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0C8775-0ED5-420F-ABC6-73FB35970537}"/>
              </a:ext>
            </a:extLst>
          </p:cNvPr>
          <p:cNvSpPr txBox="1"/>
          <p:nvPr/>
        </p:nvSpPr>
        <p:spPr>
          <a:xfrm>
            <a:off x="1699848" y="3989343"/>
            <a:ext cx="223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484DCA-F49E-4EAF-9D6B-21999658ED3A}"/>
              </a:ext>
            </a:extLst>
          </p:cNvPr>
          <p:cNvSpPr txBox="1"/>
          <p:nvPr/>
        </p:nvSpPr>
        <p:spPr>
          <a:xfrm>
            <a:off x="1804829" y="5254321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C1C22BD-FA56-491A-B7F7-3175970B30C5}"/>
              </a:ext>
            </a:extLst>
          </p:cNvPr>
          <p:cNvSpPr/>
          <p:nvPr/>
        </p:nvSpPr>
        <p:spPr>
          <a:xfrm>
            <a:off x="5135138" y="3289689"/>
            <a:ext cx="1170851" cy="2261138"/>
          </a:xfrm>
          <a:custGeom>
            <a:avLst/>
            <a:gdLst>
              <a:gd name="connsiteX0" fmla="*/ 0 w 1036320"/>
              <a:gd name="connsiteY0" fmla="*/ 2170176 h 2170176"/>
              <a:gd name="connsiteX1" fmla="*/ 1036320 w 1036320"/>
              <a:gd name="connsiteY1" fmla="*/ 1170432 h 2170176"/>
              <a:gd name="connsiteX2" fmla="*/ 719328 w 1036320"/>
              <a:gd name="connsiteY2" fmla="*/ 0 h 2170176"/>
              <a:gd name="connsiteX0" fmla="*/ 0 w 1113564"/>
              <a:gd name="connsiteY0" fmla="*/ 2170176 h 2170176"/>
              <a:gd name="connsiteX1" fmla="*/ 1036320 w 1113564"/>
              <a:gd name="connsiteY1" fmla="*/ 1170432 h 2170176"/>
              <a:gd name="connsiteX2" fmla="*/ 719328 w 1113564"/>
              <a:gd name="connsiteY2" fmla="*/ 0 h 2170176"/>
              <a:gd name="connsiteX0" fmla="*/ 0 w 1113564"/>
              <a:gd name="connsiteY0" fmla="*/ 2170176 h 2170176"/>
              <a:gd name="connsiteX1" fmla="*/ 1036320 w 1113564"/>
              <a:gd name="connsiteY1" fmla="*/ 1170432 h 2170176"/>
              <a:gd name="connsiteX2" fmla="*/ 719328 w 1113564"/>
              <a:gd name="connsiteY2" fmla="*/ 0 h 217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4" h="2170176">
                <a:moveTo>
                  <a:pt x="0" y="2170176"/>
                </a:moveTo>
                <a:cubicBezTo>
                  <a:pt x="345440" y="1836928"/>
                  <a:pt x="690880" y="2076704"/>
                  <a:pt x="1036320" y="1170432"/>
                </a:cubicBezTo>
                <a:cubicBezTo>
                  <a:pt x="1296416" y="390144"/>
                  <a:pt x="824992" y="390144"/>
                  <a:pt x="719328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B59729-7EF3-469F-BA78-FE62D12AD63C}"/>
              </a:ext>
            </a:extLst>
          </p:cNvPr>
          <p:cNvSpPr txBox="1"/>
          <p:nvPr/>
        </p:nvSpPr>
        <p:spPr>
          <a:xfrm>
            <a:off x="7222718" y="2992676"/>
            <a:ext cx="47165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i="1" dirty="0">
                <a:latin typeface="+mj-lt"/>
              </a:rPr>
              <a:t>test for </a:t>
            </a:r>
            <a:r>
              <a:rPr lang="en-US" altLang="zh-CN" i="1" dirty="0">
                <a:latin typeface="+mj-lt"/>
              </a:rPr>
              <a:t>base</a:t>
            </a:r>
            <a:r>
              <a:rPr lang="zh-CN" altLang="en-US" i="1" dirty="0">
                <a:latin typeface="+mj-lt"/>
              </a:rPr>
              <a:t> case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Returns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 the accumulated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1. Break down to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one</a:t>
            </a:r>
            <a:r>
              <a:rPr lang="en-US" altLang="zh-CN" i="1" dirty="0">
                <a:latin typeface="+mj-lt"/>
              </a:rPr>
              <a:t> </a:t>
            </a:r>
            <a:r>
              <a:rPr lang="zh-CN" altLang="en-US" i="1" dirty="0">
                <a:latin typeface="+mj-lt"/>
              </a:rPr>
              <a:t>subproblem</a:t>
            </a:r>
          </a:p>
          <a:p>
            <a:r>
              <a:rPr lang="zh-CN" altLang="en-US" i="1" dirty="0"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2. </a:t>
            </a:r>
            <a:r>
              <a:rPr lang="zh-CN" altLang="en-US" i="1" dirty="0">
                <a:latin typeface="+mj-lt"/>
              </a:rPr>
              <a:t>Solve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this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subproblem</a:t>
            </a:r>
            <a:r>
              <a:rPr lang="zh-CN" altLang="en-US" i="1" dirty="0">
                <a:latin typeface="+mj-lt"/>
              </a:rPr>
              <a:t> by </a:t>
            </a:r>
            <a:r>
              <a:rPr lang="en-US" altLang="zh-CN" i="1" dirty="0">
                <a:latin typeface="+mj-lt"/>
              </a:rPr>
              <a:t>recursion</a:t>
            </a:r>
          </a:p>
          <a:p>
            <a:r>
              <a:rPr lang="en-US" altLang="zh-CN" i="1" dirty="0">
                <a:latin typeface="+mj-lt"/>
              </a:rPr>
              <a:t>  3.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Immediately return the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F0DBCC9-D746-430B-88D1-5C153520C7D0}"/>
              </a:ext>
            </a:extLst>
          </p:cNvPr>
          <p:cNvSpPr txBox="1"/>
          <p:nvPr/>
        </p:nvSpPr>
        <p:spPr>
          <a:xfrm>
            <a:off x="8137131" y="5174032"/>
            <a:ext cx="229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Function Body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98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3" grpId="0"/>
      <p:bldP spid="24" grpId="0"/>
      <p:bldP spid="25" grpId="0"/>
      <p:bldP spid="44" grpId="0" animBg="1"/>
      <p:bldP spid="45" grpId="0"/>
      <p:bldP spid="4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B7D1F-F4A1-4811-AA5A-8F61206D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304D1-8F93-41BF-86E5-426450FE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palindrome</a:t>
            </a:r>
            <a:r>
              <a:rPr lang="en-US" altLang="zh-CN" dirty="0"/>
              <a:t> is a word that </a:t>
            </a:r>
            <a:r>
              <a:rPr lang="en-US" altLang="zh-CN" dirty="0">
                <a:solidFill>
                  <a:srgbClr val="FF0000"/>
                </a:solidFill>
              </a:rPr>
              <a:t>reads identically forward and backward</a:t>
            </a:r>
          </a:p>
          <a:p>
            <a:pPr lvl="1"/>
            <a:r>
              <a:rPr lang="en-US" altLang="zh-CN" b="1" dirty="0"/>
              <a:t>Examples</a:t>
            </a:r>
            <a:r>
              <a:rPr lang="en-US" altLang="zh-CN" dirty="0"/>
              <a:t>: </a:t>
            </a:r>
            <a:r>
              <a:rPr lang="en-US" altLang="zh-CN" i="1" dirty="0"/>
              <a:t>mom, noon, level, racecar</a:t>
            </a:r>
          </a:p>
          <a:p>
            <a:r>
              <a:rPr lang="en-US" altLang="zh-CN" dirty="0"/>
              <a:t>Recursive solution to recognize a palindrome:</a:t>
            </a:r>
          </a:p>
          <a:p>
            <a:pPr lvl="1"/>
            <a:r>
              <a:rPr lang="en-US" altLang="zh-CN" b="1" dirty="0"/>
              <a:t>Step 1</a:t>
            </a:r>
            <a:r>
              <a:rPr lang="en-US" altLang="zh-CN" dirty="0"/>
              <a:t>: Check if the head and tail characters are the same</a:t>
            </a:r>
          </a:p>
          <a:p>
            <a:pPr lvl="1"/>
            <a:r>
              <a:rPr lang="en-US" altLang="zh-CN" b="1" dirty="0"/>
              <a:t>Step 2</a:t>
            </a:r>
            <a:r>
              <a:rPr lang="en-US" altLang="zh-CN" dirty="0"/>
              <a:t>: If not, the string is not a palindrome</a:t>
            </a:r>
          </a:p>
          <a:p>
            <a:pPr lvl="1"/>
            <a:r>
              <a:rPr lang="en-US" altLang="zh-CN" b="1" dirty="0"/>
              <a:t>Step 3</a:t>
            </a:r>
            <a:r>
              <a:rPr lang="en-US" altLang="zh-CN" dirty="0"/>
              <a:t>: If so, recursively check the remaining string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A2B51-D150-415C-9D6D-8293A76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A3F969-6D28-43F6-83B6-C0ECB1AF02EE}"/>
              </a:ext>
            </a:extLst>
          </p:cNvPr>
          <p:cNvSpPr/>
          <p:nvPr/>
        </p:nvSpPr>
        <p:spPr>
          <a:xfrm>
            <a:off x="5042207" y="3740509"/>
            <a:ext cx="237034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 C  E  C  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5334B7-8A5E-44D6-B21B-6EF68D7DA563}"/>
              </a:ext>
            </a:extLst>
          </p:cNvPr>
          <p:cNvSpPr/>
          <p:nvPr/>
        </p:nvSpPr>
        <p:spPr>
          <a:xfrm>
            <a:off x="5307725" y="4743973"/>
            <a:ext cx="1839310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 E  C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55E91E4-2C0A-4237-A01A-6440338AA8E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227380" y="4171433"/>
            <a:ext cx="0" cy="57254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F7FEC2C-5465-4F4C-ACBB-85079E16188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227380" y="5174897"/>
            <a:ext cx="0" cy="834054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4915DD-DB18-4EB8-BB46-3DE0CF3F1A13}"/>
              </a:ext>
            </a:extLst>
          </p:cNvPr>
          <p:cNvSpPr/>
          <p:nvPr/>
        </p:nvSpPr>
        <p:spPr>
          <a:xfrm>
            <a:off x="5956740" y="6008951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570668-B7C8-433F-BB9B-2B778C75A035}"/>
              </a:ext>
            </a:extLst>
          </p:cNvPr>
          <p:cNvSpPr txBox="1"/>
          <p:nvPr/>
        </p:nvSpPr>
        <p:spPr>
          <a:xfrm>
            <a:off x="2796902" y="376129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String: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DCCE88-9594-4A8A-86D8-A0B5F5C31734}"/>
              </a:ext>
            </a:extLst>
          </p:cNvPr>
          <p:cNvSpPr txBox="1"/>
          <p:nvPr/>
        </p:nvSpPr>
        <p:spPr>
          <a:xfrm>
            <a:off x="3304686" y="4805606"/>
            <a:ext cx="16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String: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A40265-089C-4710-9152-1D738B478ED7}"/>
              </a:ext>
            </a:extLst>
          </p:cNvPr>
          <p:cNvSpPr txBox="1"/>
          <p:nvPr/>
        </p:nvSpPr>
        <p:spPr>
          <a:xfrm>
            <a:off x="3304686" y="6008951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Case:</a:t>
            </a:r>
            <a:endParaRPr lang="zh-CN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0A6414-C3A2-4666-841D-C401DE8F9A15}"/>
              </a:ext>
            </a:extLst>
          </p:cNvPr>
          <p:cNvSpPr/>
          <p:nvPr/>
        </p:nvSpPr>
        <p:spPr>
          <a:xfrm>
            <a:off x="5035638" y="3740509"/>
            <a:ext cx="478275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936287-A17B-4C22-8870-FD8BBCFEB118}"/>
              </a:ext>
            </a:extLst>
          </p:cNvPr>
          <p:cNvSpPr/>
          <p:nvPr/>
        </p:nvSpPr>
        <p:spPr>
          <a:xfrm>
            <a:off x="6941892" y="3740509"/>
            <a:ext cx="478275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542BB77-C6CD-4B41-B5CA-17B31E277983}"/>
              </a:ext>
            </a:extLst>
          </p:cNvPr>
          <p:cNvSpPr/>
          <p:nvPr/>
        </p:nvSpPr>
        <p:spPr>
          <a:xfrm>
            <a:off x="5307725" y="4743973"/>
            <a:ext cx="478275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A33ECD8-7DA0-4B0C-BDBB-21163EAFCCAA}"/>
              </a:ext>
            </a:extLst>
          </p:cNvPr>
          <p:cNvSpPr/>
          <p:nvPr/>
        </p:nvSpPr>
        <p:spPr>
          <a:xfrm>
            <a:off x="6676902" y="4743973"/>
            <a:ext cx="478275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19AC1FB-9B5A-47A6-BF37-DD4C68A8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38" y="3456682"/>
            <a:ext cx="772600" cy="692438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260EBF2-3021-4F0C-BE09-5AC90186E95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498019" y="4086162"/>
            <a:ext cx="1936044" cy="2138251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/>
      <p:bldP spid="12" grpId="0"/>
      <p:bldP spid="17" grpId="0" animBg="1"/>
      <p:bldP spid="23" grpId="0" animBg="1"/>
      <p:bldP spid="36" grpId="0" animBg="1"/>
      <p:bldP spid="3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991D2-C99E-4FA8-AD90-5D81336D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97A8-F0EB-4B2F-8071-B0DD6523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function recognize palindromes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A0561-896C-4611-875C-3651DC9E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F786CD-DE3B-4D64-B1FC-7735476B653E}"/>
              </a:ext>
            </a:extLst>
          </p:cNvPr>
          <p:cNvSpPr txBox="1"/>
          <p:nvPr/>
        </p:nvSpPr>
        <p:spPr>
          <a:xfrm>
            <a:off x="2102068" y="1840184"/>
            <a:ext cx="7987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</a:t>
            </a:r>
            <a:r>
              <a:rPr lang="zh-CN" altLang="en-US" dirty="0">
                <a:latin typeface="Consolas" panose="020B0609020204030204" pitchFamily="49" charset="0"/>
              </a:rPr>
              <a:t> (str[0] != str[str.length()-1])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isPalindrome(str.substr(1, str.length()-2));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CA2946B-1B84-4D2F-82F4-C1F8F47C7E69}"/>
              </a:ext>
            </a:extLst>
          </p:cNvPr>
          <p:cNvSpPr/>
          <p:nvPr/>
        </p:nvSpPr>
        <p:spPr>
          <a:xfrm rot="7202627">
            <a:off x="5358990" y="404617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E9E3E1-6206-41A3-88C5-1452085EAA47}"/>
              </a:ext>
            </a:extLst>
          </p:cNvPr>
          <p:cNvSpPr txBox="1"/>
          <p:nvPr/>
        </p:nvSpPr>
        <p:spPr>
          <a:xfrm>
            <a:off x="5699354" y="5250925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3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3141-93C6-4123-A162-EB13F440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4436C-87BA-41F2-8AFD-F38F1234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isPalindrome</a:t>
            </a:r>
            <a:r>
              <a:rPr lang="en-US" altLang="zh-CN" dirty="0"/>
              <a:t> can be translated into an iteration</a:t>
            </a:r>
          </a:p>
          <a:p>
            <a:pPr lvl="1"/>
            <a:r>
              <a:rPr lang="en-US" altLang="zh-CN" dirty="0"/>
              <a:t>At beginning of every loop, the remaining computation of the loop corresponds to a tail recursive call</a:t>
            </a:r>
          </a:p>
          <a:p>
            <a:pPr lvl="1"/>
            <a:r>
              <a:rPr lang="en-US" altLang="zh-CN" dirty="0"/>
              <a:t>return statements corresponds to base cases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089B7-0434-4498-A843-229BDA95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6E094-6673-4F27-A007-3F88C22DA3A3}"/>
              </a:ext>
            </a:extLst>
          </p:cNvPr>
          <p:cNvSpPr txBox="1"/>
          <p:nvPr/>
        </p:nvSpPr>
        <p:spPr>
          <a:xfrm>
            <a:off x="3054569" y="2874139"/>
            <a:ext cx="52512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 = </a:t>
            </a:r>
            <a:r>
              <a:rPr lang="en-US" altLang="zh-CN" dirty="0" err="1"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n/2;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(str[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!= str[n-i-1])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return false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 true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5FBF3-8CC3-4277-8B0A-DE3C991B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Examples: Encode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B322F-CF91-4652-85F2-5A18BB56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 strings by adding </a:t>
            </a:r>
            <a:r>
              <a:rPr lang="en-US" altLang="zh-CN" dirty="0" err="1"/>
              <a:t>offests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01A32-DEF0-436B-8831-BDD3088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E17AA9-56E9-4767-A427-9752D0881527}"/>
              </a:ext>
            </a:extLst>
          </p:cNvPr>
          <p:cNvSpPr txBox="1"/>
          <p:nvPr/>
        </p:nvSpPr>
        <p:spPr>
          <a:xfrm>
            <a:off x="2196661" y="2012095"/>
            <a:ext cx="74308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 string by adding an offset to its characters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encode_string(string str,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ofs)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 = str[0] + ofs;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encode_string(str.substr(1), ofs);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79BA6DB-12A6-4FE6-8CCB-9BDEB1CA8735}"/>
              </a:ext>
            </a:extLst>
          </p:cNvPr>
          <p:cNvSpPr/>
          <p:nvPr/>
        </p:nvSpPr>
        <p:spPr>
          <a:xfrm rot="7202627">
            <a:off x="7688722" y="4261182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DA60FA-1C63-4DD4-B28F-D1562EB3391F}"/>
              </a:ext>
            </a:extLst>
          </p:cNvPr>
          <p:cNvSpPr txBox="1"/>
          <p:nvPr/>
        </p:nvSpPr>
        <p:spPr>
          <a:xfrm>
            <a:off x="8029086" y="5465931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78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28B6-23AD-4EAC-BDD7-9ACB114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Examples: Find Characters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4935-DDDA-4AB7-9A41-63AC8E7A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solution to find a character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C3AEA-A489-4C78-A591-7A3EDE73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EB50E-158D-43C0-A0D9-A8E353083B72}"/>
              </a:ext>
            </a:extLst>
          </p:cNvPr>
          <p:cNvSpPr txBox="1"/>
          <p:nvPr/>
        </p:nvSpPr>
        <p:spPr>
          <a:xfrm>
            <a:off x="2653863" y="1720840"/>
            <a:ext cx="62615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Find the character c in the string 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find_char</a:t>
            </a:r>
            <a:r>
              <a:rPr lang="en-US" altLang="zh-CN" dirty="0">
                <a:latin typeface="Consolas" panose="020B0609020204030204" pitchFamily="49" charset="0"/>
              </a:rPr>
              <a:t>(string s,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s.length</a:t>
            </a:r>
            <a:r>
              <a:rPr lang="en-US" altLang="zh-CN" dirty="0">
                <a:latin typeface="Consolas" panose="020B0609020204030204" pitchFamily="49" charset="0"/>
              </a:rPr>
              <a:t>() == 0)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false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(s[0] ==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true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find_char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s.substr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(1),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972AED51-9BC6-44E8-898C-90AD3A234FCF}"/>
              </a:ext>
            </a:extLst>
          </p:cNvPr>
          <p:cNvSpPr/>
          <p:nvPr/>
        </p:nvSpPr>
        <p:spPr>
          <a:xfrm rot="7202627">
            <a:off x="7688722" y="4261182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99F1B-452C-4A1A-A29C-C11884B09A2C}"/>
              </a:ext>
            </a:extLst>
          </p:cNvPr>
          <p:cNvSpPr txBox="1"/>
          <p:nvPr/>
        </p:nvSpPr>
        <p:spPr>
          <a:xfrm>
            <a:off x="8029086" y="5465931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5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2CF0-1F4A-44C0-82A4-83C5BAF3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Abstractions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CD3B6-19C5-4E12-BD61-BF9BB909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seen two ways of abstraction</a:t>
            </a:r>
          </a:p>
          <a:p>
            <a:pPr lvl="1"/>
            <a:r>
              <a:rPr lang="en-US" altLang="zh-CN" dirty="0"/>
              <a:t>Functions</a:t>
            </a:r>
          </a:p>
          <a:p>
            <a:pPr lvl="1"/>
            <a:r>
              <a:rPr lang="en-US" altLang="zh-CN" dirty="0"/>
              <a:t>Modules &amp; Interfaces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are now going to investigated the third one: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Attention</a:t>
            </a:r>
            <a:r>
              <a:rPr lang="en-US" altLang="zh-CN" dirty="0"/>
              <a:t>: One of the most important idea in programming abstractions!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0BA03-1F7F-4513-93B2-F0FF0D88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3E7F1E-DA3B-4238-8194-E095132810FC}"/>
              </a:ext>
            </a:extLst>
          </p:cNvPr>
          <p:cNvSpPr txBox="1"/>
          <p:nvPr/>
        </p:nvSpPr>
        <p:spPr>
          <a:xfrm>
            <a:off x="2514600" y="342900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Abstract Data Type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/>
              <a:t>Or</a:t>
            </a:r>
            <a:r>
              <a:rPr lang="en-US" altLang="zh-CN" sz="2400" b="1" dirty="0"/>
              <a:t> </a:t>
            </a:r>
          </a:p>
          <a:p>
            <a:pPr algn="ctr"/>
            <a:r>
              <a:rPr lang="en-US" altLang="zh-CN" sz="2800" b="1" dirty="0"/>
              <a:t>ADT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27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571500" y="2207312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References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==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Aliases</a:t>
            </a:r>
          </a:p>
        </p:txBody>
      </p:sp>
      <p:pic>
        <p:nvPicPr>
          <p:cNvPr id="8194" name="Picture 2" descr="This One Hit Me Hard : r/ProgrammerHumor">
            <a:extLst>
              <a:ext uri="{FF2B5EF4-FFF2-40B4-BE49-F238E27FC236}">
                <a16:creationId xmlns:a16="http://schemas.microsoft.com/office/drawing/2014/main" id="{A3B649DE-F462-038C-1222-DEC67C6BD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904" y="276572"/>
            <a:ext cx="5875775" cy="6304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3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56F387-95D9-4383-9B29-8FF6AC5E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37367-5FA9-4692-B301-0E5D454B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essence, a variable consists of two parts:</a:t>
            </a:r>
          </a:p>
          <a:p>
            <a:pPr lvl="1"/>
            <a:r>
              <a:rPr lang="en-US" altLang="zh-CN" dirty="0"/>
              <a:t>The store (object) holding its value</a:t>
            </a:r>
          </a:p>
          <a:p>
            <a:pPr lvl="1"/>
            <a:r>
              <a:rPr lang="en-US" altLang="zh-CN" dirty="0"/>
              <a:t>A name that points to this store</a:t>
            </a:r>
          </a:p>
          <a:p>
            <a:r>
              <a:rPr lang="en-US" altLang="zh-CN" dirty="0"/>
              <a:t>At some point of execution:</a:t>
            </a:r>
          </a:p>
          <a:p>
            <a:pPr lvl="1"/>
            <a:r>
              <a:rPr lang="en-US" altLang="zh-CN" dirty="0"/>
              <a:t>Multiple names may refer to the same store (object) in the memory</a:t>
            </a:r>
          </a:p>
          <a:p>
            <a:pPr lvl="1"/>
            <a:r>
              <a:rPr lang="en-US" altLang="zh-CN" dirty="0"/>
              <a:t>They are called </a:t>
            </a:r>
            <a:r>
              <a:rPr lang="en-US" altLang="zh-CN" b="1" dirty="0"/>
              <a:t>aliases</a:t>
            </a:r>
            <a:r>
              <a:rPr lang="en-US" altLang="zh-CN" dirty="0"/>
              <a:t> of the store (object)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name and id are aliases of the same string object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ABBD15-C27F-440D-B384-0E6B84B7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BC8BB2-972A-4520-AA53-4AED1852E928}"/>
              </a:ext>
            </a:extLst>
          </p:cNvPr>
          <p:cNvSpPr/>
          <p:nvPr/>
        </p:nvSpPr>
        <p:spPr>
          <a:xfrm>
            <a:off x="9406764" y="331832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12508-00AF-4E62-BBFD-A740E7145B13}"/>
              </a:ext>
            </a:extLst>
          </p:cNvPr>
          <p:cNvSpPr/>
          <p:nvPr/>
        </p:nvSpPr>
        <p:spPr>
          <a:xfrm>
            <a:off x="9406762" y="4115178"/>
            <a:ext cx="528283" cy="5319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878A37-B8A6-489A-9468-9B7EB5079964}"/>
              </a:ext>
            </a:extLst>
          </p:cNvPr>
          <p:cNvSpPr txBox="1"/>
          <p:nvPr/>
        </p:nvSpPr>
        <p:spPr>
          <a:xfrm>
            <a:off x="9045731" y="5731989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</a:t>
            </a:r>
          </a:p>
          <a:p>
            <a:pPr algn="ctr"/>
            <a:r>
              <a:rPr lang="en-US" altLang="zh-CN" sz="2000" b="1" dirty="0"/>
              <a:t>State</a:t>
            </a:r>
            <a:endParaRPr lang="zh-CN" altLang="en-US" sz="24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DE4FED-7FB1-4865-BE1E-68DF3BAFB485}"/>
              </a:ext>
            </a:extLst>
          </p:cNvPr>
          <p:cNvSpPr/>
          <p:nvPr/>
        </p:nvSpPr>
        <p:spPr>
          <a:xfrm>
            <a:off x="9211597" y="3248416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4ECC2F1-F3C1-4749-BA70-36EEF6F00868}"/>
              </a:ext>
            </a:extLst>
          </p:cNvPr>
          <p:cNvCxnSpPr>
            <a:cxnSpLocks/>
          </p:cNvCxnSpPr>
          <p:nvPr/>
        </p:nvCxnSpPr>
        <p:spPr>
          <a:xfrm>
            <a:off x="8230983" y="4121599"/>
            <a:ext cx="1175779" cy="14375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8C5BD8E-C903-490C-B6A2-2B1FAE53EBA7}"/>
              </a:ext>
            </a:extLst>
          </p:cNvPr>
          <p:cNvSpPr txBox="1"/>
          <p:nvPr/>
        </p:nvSpPr>
        <p:spPr>
          <a:xfrm>
            <a:off x="7530221" y="3876638"/>
            <a:ext cx="7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F74ED0-8422-40DE-8A5B-ECADEB7F37B9}"/>
              </a:ext>
            </a:extLst>
          </p:cNvPr>
          <p:cNvSpPr txBox="1"/>
          <p:nvPr/>
        </p:nvSpPr>
        <p:spPr>
          <a:xfrm rot="5400000">
            <a:off x="9344165" y="5072810"/>
            <a:ext cx="765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A766DFC-F36A-46DA-8AF1-7221D7A48257}"/>
              </a:ext>
            </a:extLst>
          </p:cNvPr>
          <p:cNvCxnSpPr>
            <a:cxnSpLocks/>
          </p:cNvCxnSpPr>
          <p:nvPr/>
        </p:nvCxnSpPr>
        <p:spPr>
          <a:xfrm flipV="1">
            <a:off x="8217094" y="4425650"/>
            <a:ext cx="1189668" cy="21812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AE1CB-2715-44E0-838F-665A941D6D42}"/>
              </a:ext>
            </a:extLst>
          </p:cNvPr>
          <p:cNvSpPr txBox="1"/>
          <p:nvPr/>
        </p:nvSpPr>
        <p:spPr>
          <a:xfrm>
            <a:off x="7640483" y="4441353"/>
            <a:ext cx="7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3" grpId="0"/>
      <p:bldP spid="1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00508-A4B4-4709-93C5-231BEE1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D2A7-A238-4A31-ABCB-52CCEA7C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Aliases in C++ are called </a:t>
            </a:r>
            <a:r>
              <a:rPr lang="en-US" altLang="zh-CN" b="1" dirty="0"/>
              <a:t>references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 </a:t>
            </a:r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evaluate to a value in memory (e.g., variables or other references)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is a new name bound to the store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 </a:t>
            </a:r>
            <a:r>
              <a:rPr lang="en-US" altLang="zh-CN" dirty="0">
                <a:latin typeface="+mj-lt"/>
              </a:rPr>
              <a:t>must match with the type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</a:t>
            </a:r>
          </a:p>
          <a:p>
            <a:pPr lvl="1"/>
            <a:r>
              <a:rPr lang="en-US" altLang="zh-CN" dirty="0"/>
              <a:t>After the binding,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behaves like a regular variable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const</a:t>
            </a:r>
            <a:r>
              <a:rPr lang="en-US" altLang="zh-CN" dirty="0"/>
              <a:t> keyword is used if modification through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is prohibited </a:t>
            </a:r>
          </a:p>
          <a:p>
            <a:pPr lvl="1"/>
            <a:r>
              <a:rPr lang="en-US" altLang="zh-CN" dirty="0"/>
              <a:t>Scopes of references are resolved like variables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17B5A-63E6-44A3-9A6C-54F0382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093A24-8382-4804-95D9-E3671A54E318}"/>
              </a:ext>
            </a:extLst>
          </p:cNvPr>
          <p:cNvSpPr txBox="1"/>
          <p:nvPr/>
        </p:nvSpPr>
        <p:spPr>
          <a:xfrm>
            <a:off x="1887902" y="1951866"/>
            <a:ext cx="4208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Syntax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&lt;name&gt; = &lt;exp&gt;;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&lt;type&gt;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&lt;name&gt; = &lt;exp&gt;;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9012D7-215D-49AE-8CC1-ABDCAFBBFA09}"/>
              </a:ext>
            </a:extLst>
          </p:cNvPr>
          <p:cNvSpPr txBox="1"/>
          <p:nvPr/>
        </p:nvSpPr>
        <p:spPr>
          <a:xfrm>
            <a:off x="6986345" y="1866458"/>
            <a:ext cx="3763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name = “Yuting Wang”;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string&amp; id  = name;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id.erase</a:t>
            </a:r>
            <a:r>
              <a:rPr lang="en-US" altLang="zh-CN" dirty="0">
                <a:latin typeface="Consolas" panose="020B0609020204030204" pitchFamily="49" charset="0"/>
              </a:rPr>
              <a:t>(0, 7);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name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D5457-CC15-4C8E-AC0A-AA369A94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Call-by-Name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F1A50-F52F-4246-A08D-EB6B2500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declaring a function parameter as a reference:</a:t>
            </a:r>
          </a:p>
          <a:p>
            <a:pPr lvl="1"/>
            <a:r>
              <a:rPr lang="en-US" altLang="zh-CN" dirty="0"/>
              <a:t>A new name is bound to the argument upon function call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This way of passing arguments is known as </a:t>
            </a:r>
            <a:r>
              <a:rPr lang="en-US" altLang="zh-CN" b="1" dirty="0"/>
              <a:t>Call-By-Name, </a:t>
            </a:r>
            <a:r>
              <a:rPr lang="en-US" altLang="zh-CN" dirty="0"/>
              <a:t>with which</a:t>
            </a:r>
          </a:p>
          <a:p>
            <a:pPr lvl="1"/>
            <a:r>
              <a:rPr lang="en-US" altLang="zh-CN" dirty="0"/>
              <a:t>No copying of values happen</a:t>
            </a:r>
          </a:p>
          <a:p>
            <a:pPr lvl="1"/>
            <a:r>
              <a:rPr lang="en-US" altLang="zh-CN" dirty="0"/>
              <a:t>The argument and parameter points to </a:t>
            </a:r>
            <a:r>
              <a:rPr lang="en-US" altLang="zh-CN" dirty="0">
                <a:solidFill>
                  <a:srgbClr val="FF0000"/>
                </a:solidFill>
              </a:rPr>
              <a:t>the same object</a:t>
            </a:r>
          </a:p>
          <a:p>
            <a:pPr lvl="1"/>
            <a:r>
              <a:rPr lang="en-US" altLang="zh-CN" dirty="0"/>
              <a:t>Modification to the parameter applies directly to the argument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520E1-BCBE-4000-9AE9-B2918154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F30147-ADD8-430C-8834-0A5651C4D667}"/>
              </a:ext>
            </a:extLst>
          </p:cNvPr>
          <p:cNvSpPr txBox="1"/>
          <p:nvPr/>
        </p:nvSpPr>
        <p:spPr>
          <a:xfrm>
            <a:off x="1125303" y="2160487"/>
            <a:ext cx="4480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References as parameters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&lt;name&gt;(…,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&lt;type&gt;&amp; id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, …) {</a:t>
            </a:r>
          </a:p>
          <a:p>
            <a:pPr>
              <a:defRPr/>
            </a:pPr>
            <a:r>
              <a:rPr lang="en-US" altLang="zh-CN" dirty="0"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the function body may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read or write</a:t>
            </a:r>
            <a:r>
              <a:rPr lang="en-US" altLang="zh-CN" i="1" dirty="0"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888DA0-D255-4F01-BFC7-33C94703F5AD}"/>
              </a:ext>
            </a:extLst>
          </p:cNvPr>
          <p:cNvSpPr txBox="1"/>
          <p:nvPr/>
        </p:nvSpPr>
        <p:spPr>
          <a:xfrm>
            <a:off x="5984018" y="2160487"/>
            <a:ext cx="5253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Const references as parameters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&lt;name&gt;(…,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 &lt;type&gt;&amp; id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, …) {</a:t>
            </a:r>
          </a:p>
          <a:p>
            <a:pPr>
              <a:defRPr/>
            </a:pPr>
            <a:r>
              <a:rPr lang="en-US" altLang="zh-CN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the function body may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only read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B789C-11F5-4FFF-A056-0E297EB2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FBD17-7F61-4691-B17D-D7298122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stack frame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empty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The mapping from names to stores is called a </a:t>
            </a:r>
            <a:r>
              <a:rPr lang="en-US" altLang="zh-CN" b="1" dirty="0"/>
              <a:t>symbol table </a:t>
            </a:r>
            <a:r>
              <a:rPr lang="en-US" altLang="zh-CN" dirty="0"/>
              <a:t>or an </a:t>
            </a:r>
            <a:r>
              <a:rPr lang="en-US" altLang="zh-CN" b="1" dirty="0"/>
              <a:t>environment</a:t>
            </a:r>
          </a:p>
          <a:p>
            <a:r>
              <a:rPr lang="en-US" altLang="zh-CN" b="1" dirty="0"/>
              <a:t>Take away: </a:t>
            </a:r>
            <a:r>
              <a:rPr lang="en-US" altLang="zh-CN" dirty="0"/>
              <a:t>the symbol table is part of the program state during execution!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E8534-D88A-42CD-904F-21647324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F0A337-36E2-4AC9-98C6-5BD26881D78D}"/>
              </a:ext>
            </a:extLst>
          </p:cNvPr>
          <p:cNvSpPr txBox="1"/>
          <p:nvPr/>
        </p:nvSpPr>
        <p:spPr>
          <a:xfrm>
            <a:off x="7691604" y="3925399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5B6E29-0B8C-473A-B242-0E0CFFD66389}"/>
              </a:ext>
            </a:extLst>
          </p:cNvPr>
          <p:cNvSpPr/>
          <p:nvPr/>
        </p:nvSpPr>
        <p:spPr>
          <a:xfrm>
            <a:off x="7052806" y="1134123"/>
            <a:ext cx="4076592" cy="26586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4F635-383B-4C3D-9F6A-CB532045598B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D8230-881D-4E22-9F16-5B140E5284C2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403952-28E5-4471-BECA-1DDAA9DAB347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DA0A0A0-5615-4C78-AC7D-B91A3BF884BC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0A5FB26-4B56-464B-8192-165A94761E37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33D85F-5163-411F-8256-6B9C528ADF09}"/>
              </a:ext>
            </a:extLst>
          </p:cNvPr>
          <p:cNvGrpSpPr/>
          <p:nvPr/>
        </p:nvGrpSpPr>
        <p:grpSpPr>
          <a:xfrm>
            <a:off x="9131101" y="1873668"/>
            <a:ext cx="1234317" cy="853629"/>
            <a:chOff x="9131101" y="1873668"/>
            <a:chExt cx="1234317" cy="85362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E1D7CCA-5FFE-40C5-A07B-4D1B905039CB}"/>
                </a:ext>
              </a:extLst>
            </p:cNvPr>
            <p:cNvSpPr/>
            <p:nvPr/>
          </p:nvSpPr>
          <p:spPr>
            <a:xfrm>
              <a:off x="9131101" y="1873668"/>
              <a:ext cx="1234317" cy="85362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2C378A-CBC1-4E1E-B318-FF4137165DFE}"/>
                </a:ext>
              </a:extLst>
            </p:cNvPr>
            <p:cNvSpPr/>
            <p:nvPr/>
          </p:nvSpPr>
          <p:spPr>
            <a:xfrm>
              <a:off x="9365126" y="201786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C9377B-B2F9-4917-A5FA-A94866144254}"/>
              </a:ext>
            </a:extLst>
          </p:cNvPr>
          <p:cNvGrpSpPr/>
          <p:nvPr/>
        </p:nvGrpSpPr>
        <p:grpSpPr>
          <a:xfrm>
            <a:off x="9131100" y="2727297"/>
            <a:ext cx="1234317" cy="853629"/>
            <a:chOff x="9131100" y="2727297"/>
            <a:chExt cx="1234317" cy="71495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DB74F74-7BAD-41E3-9C48-EE9D39789B71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 flipH="1">
              <a:off x="9748259" y="2727297"/>
              <a:ext cx="1" cy="3212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80E63FF-9358-4F9F-B765-86D3190D303E}"/>
                </a:ext>
              </a:extLst>
            </p:cNvPr>
            <p:cNvSpPr/>
            <p:nvPr/>
          </p:nvSpPr>
          <p:spPr>
            <a:xfrm>
              <a:off x="9131100" y="3048556"/>
              <a:ext cx="1234317" cy="393698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671C1-DD2F-4273-A5A1-8CB5A8713454}"/>
              </a:ext>
            </a:extLst>
          </p:cNvPr>
          <p:cNvSpPr txBox="1"/>
          <p:nvPr/>
        </p:nvSpPr>
        <p:spPr>
          <a:xfrm>
            <a:off x="1745867" y="1114260"/>
            <a:ext cx="45143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increment of values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v)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v++;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6CEFA9-8704-49FC-B023-4E601515C938}"/>
              </a:ext>
            </a:extLst>
          </p:cNvPr>
          <p:cNvGrpSpPr/>
          <p:nvPr/>
        </p:nvGrpSpPr>
        <p:grpSpPr>
          <a:xfrm>
            <a:off x="981886" y="3580926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5A95001-F09A-4855-9891-55BA372B51FD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87F4B84-BB11-47E5-914F-06185D687F8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9A1B0EC-580B-468C-A7D5-CA92FBB47BF5}"/>
              </a:ext>
            </a:extLst>
          </p:cNvPr>
          <p:cNvSpPr txBox="1"/>
          <p:nvPr/>
        </p:nvSpPr>
        <p:spPr>
          <a:xfrm>
            <a:off x="10383964" y="2099167"/>
            <a:ext cx="74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main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29113A-9FA7-48C4-8570-4F3467035F67}"/>
              </a:ext>
            </a:extLst>
          </p:cNvPr>
          <p:cNvSpPr txBox="1"/>
          <p:nvPr/>
        </p:nvSpPr>
        <p:spPr>
          <a:xfrm>
            <a:off x="10374690" y="3161230"/>
            <a:ext cx="74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incr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4E3CD2-B544-4AA9-A3D2-8FACE28D8A40}"/>
              </a:ext>
            </a:extLst>
          </p:cNvPr>
          <p:cNvCxnSpPr>
            <a:cxnSpLocks/>
          </p:cNvCxnSpPr>
          <p:nvPr/>
        </p:nvCxnSpPr>
        <p:spPr>
          <a:xfrm>
            <a:off x="9003126" y="2266122"/>
            <a:ext cx="362000" cy="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81C3892-441F-4C9D-86DF-CF72C1F57F91}"/>
              </a:ext>
            </a:extLst>
          </p:cNvPr>
          <p:cNvSpPr txBox="1"/>
          <p:nvPr/>
        </p:nvSpPr>
        <p:spPr>
          <a:xfrm>
            <a:off x="8679876" y="2081456"/>
            <a:ext cx="32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4AF8C31-62C3-421C-A489-E8286DE20D5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906698" y="2387647"/>
            <a:ext cx="458428" cy="77358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1934DBF-D03A-4C43-BA62-A4B5A429DE14}"/>
              </a:ext>
            </a:extLst>
          </p:cNvPr>
          <p:cNvSpPr txBox="1"/>
          <p:nvPr/>
        </p:nvSpPr>
        <p:spPr>
          <a:xfrm>
            <a:off x="8711531" y="3161230"/>
            <a:ext cx="39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A3E37-75CF-4CF8-99DF-ED1478D351A8}"/>
              </a:ext>
            </a:extLst>
          </p:cNvPr>
          <p:cNvSpPr txBox="1"/>
          <p:nvPr/>
        </p:nvSpPr>
        <p:spPr>
          <a:xfrm>
            <a:off x="9516662" y="2049094"/>
            <a:ext cx="55812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4.58333E-6 -0.2384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23843 L -0.00091 -0.203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75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0324 L -0.00091 0.0388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28" grpId="0"/>
      <p:bldP spid="29" grpId="0"/>
      <p:bldP spid="29" grpId="1"/>
      <p:bldP spid="34" grpId="0"/>
      <p:bldP spid="36" grpId="0"/>
      <p:bldP spid="36" grpId="1"/>
      <p:bldP spid="3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US" altLang="zh-CN" dirty="0"/>
              <a:t>: How to define a function that swaps the value of two variables?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79483-0783-45D6-AA67-B3465C60B490}"/>
              </a:ext>
            </a:extLst>
          </p:cNvPr>
          <p:cNvSpPr txBox="1"/>
          <p:nvPr/>
        </p:nvSpPr>
        <p:spPr>
          <a:xfrm>
            <a:off x="1315237" y="2024771"/>
            <a:ext cx="3552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x = 3, y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swap(x, y);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9EEC59-FAF4-4228-9FD3-035E10520E6A}"/>
              </a:ext>
            </a:extLst>
          </p:cNvPr>
          <p:cNvGrpSpPr/>
          <p:nvPr/>
        </p:nvGrpSpPr>
        <p:grpSpPr>
          <a:xfrm>
            <a:off x="6795088" y="1732468"/>
            <a:ext cx="2560946" cy="2271198"/>
            <a:chOff x="6795088" y="1732468"/>
            <a:chExt cx="2560946" cy="227119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EBE133-88C9-425D-B80A-3B145C71458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28D764-9846-4761-8E00-D3BB80307186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71371D-B1EA-41A7-A5DD-30B22BAEF939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3F72E6-F928-4D90-A651-66D44755677C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11C261-BD7C-4C09-879C-28F4EE34BD9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338" y="2850726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52DFF4-7239-4C2D-9E64-9C5C2FD8816B}"/>
                </a:ext>
              </a:extLst>
            </p:cNvPr>
            <p:cNvSpPr txBox="1"/>
            <p:nvPr/>
          </p:nvSpPr>
          <p:spPr>
            <a:xfrm>
              <a:off x="6795088" y="2666060"/>
              <a:ext cx="323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x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256AD76-5472-4E41-A7F9-20A2C3F14DC4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7151880" y="3561204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6BBE997-8DE9-45B3-A751-09EA536B9C65}"/>
                </a:ext>
              </a:extLst>
            </p:cNvPr>
            <p:cNvSpPr txBox="1"/>
            <p:nvPr/>
          </p:nvSpPr>
          <p:spPr>
            <a:xfrm>
              <a:off x="6832676" y="3365875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y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6C5030-9948-420E-A5DF-ABDD08133075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06BFF3-0DA3-4EEC-A9F1-964146898C65}"/>
              </a:ext>
            </a:extLst>
          </p:cNvPr>
          <p:cNvGrpSpPr/>
          <p:nvPr/>
        </p:nvGrpSpPr>
        <p:grpSpPr>
          <a:xfrm>
            <a:off x="6545943" y="4003666"/>
            <a:ext cx="2810091" cy="1990749"/>
            <a:chOff x="6545943" y="4003666"/>
            <a:chExt cx="2810091" cy="1990749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DCCA2C2-9852-42E9-850E-44FDC124D28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993442" y="4003666"/>
              <a:ext cx="15253" cy="1067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50EDF7D-42CF-4D30-9891-1AC03030024B}"/>
                </a:ext>
              </a:extLst>
            </p:cNvPr>
            <p:cNvSpPr/>
            <p:nvPr/>
          </p:nvSpPr>
          <p:spPr>
            <a:xfrm>
              <a:off x="7376283" y="5071293"/>
              <a:ext cx="1264823" cy="76516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919818-4EE1-4D4A-ABCC-D88A5A44CD66}"/>
                </a:ext>
              </a:extLst>
            </p:cNvPr>
            <p:cNvSpPr txBox="1"/>
            <p:nvPr/>
          </p:nvSpPr>
          <p:spPr>
            <a:xfrm>
              <a:off x="8610600" y="5115796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26BEBE-81FA-40C0-8C54-2E282581737F}"/>
                </a:ext>
              </a:extLst>
            </p:cNvPr>
            <p:cNvSpPr/>
            <p:nvPr/>
          </p:nvSpPr>
          <p:spPr>
            <a:xfrm>
              <a:off x="7604369" y="519190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36F435A-1697-4313-90D8-92D5D299EA96}"/>
                </a:ext>
              </a:extLst>
            </p:cNvPr>
            <p:cNvSpPr txBox="1"/>
            <p:nvPr/>
          </p:nvSpPr>
          <p:spPr>
            <a:xfrm>
              <a:off x="6545943" y="5625083"/>
              <a:ext cx="702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temp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0FBA0A4-229B-4C7B-B805-C787E0A101B7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7248308" y="5457873"/>
              <a:ext cx="356061" cy="351876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87E873B-D0AC-40BD-9914-5C842ACE5D89}"/>
                </a:ext>
              </a:extLst>
            </p:cNvPr>
            <p:cNvSpPr txBox="1"/>
            <p:nvPr/>
          </p:nvSpPr>
          <p:spPr>
            <a:xfrm>
              <a:off x="6687967" y="4867862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6FF7B29-C02E-45CA-9BDC-2F9C7291150A}"/>
                </a:ext>
              </a:extLst>
            </p:cNvPr>
            <p:cNvSpPr txBox="1"/>
            <p:nvPr/>
          </p:nvSpPr>
          <p:spPr>
            <a:xfrm>
              <a:off x="6680647" y="5273207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81AF2EF-3216-4FC5-8CFA-29F62E50044E}"/>
              </a:ext>
            </a:extLst>
          </p:cNvPr>
          <p:cNvCxnSpPr>
            <a:cxnSpLocks/>
          </p:cNvCxnSpPr>
          <p:nvPr/>
        </p:nvCxnSpPr>
        <p:spPr>
          <a:xfrm flipV="1">
            <a:off x="6930477" y="3796392"/>
            <a:ext cx="901476" cy="1648579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90AFCDA0-865A-49B6-8F7C-26B5284AB935}"/>
              </a:ext>
            </a:extLst>
          </p:cNvPr>
          <p:cNvSpPr/>
          <p:nvPr/>
        </p:nvSpPr>
        <p:spPr>
          <a:xfrm>
            <a:off x="6261650" y="2993850"/>
            <a:ext cx="1342217" cy="2044170"/>
          </a:xfrm>
          <a:custGeom>
            <a:avLst/>
            <a:gdLst>
              <a:gd name="connsiteX0" fmla="*/ 421419 w 1288111"/>
              <a:gd name="connsiteY0" fmla="*/ 1876508 h 1876508"/>
              <a:gd name="connsiteX1" fmla="*/ 0 w 1288111"/>
              <a:gd name="connsiteY1" fmla="*/ 779228 h 1876508"/>
              <a:gd name="connsiteX2" fmla="*/ 1288111 w 1288111"/>
              <a:gd name="connsiteY2" fmla="*/ 0 h 1876508"/>
              <a:gd name="connsiteX0" fmla="*/ 421419 w 1288111"/>
              <a:gd name="connsiteY0" fmla="*/ 1876508 h 1876508"/>
              <a:gd name="connsiteX1" fmla="*/ 0 w 1288111"/>
              <a:gd name="connsiteY1" fmla="*/ 779228 h 1876508"/>
              <a:gd name="connsiteX2" fmla="*/ 1288111 w 1288111"/>
              <a:gd name="connsiteY2" fmla="*/ 0 h 1876508"/>
              <a:gd name="connsiteX0" fmla="*/ 475525 w 1342217"/>
              <a:gd name="connsiteY0" fmla="*/ 1876508 h 1876508"/>
              <a:gd name="connsiteX1" fmla="*/ 54106 w 1342217"/>
              <a:gd name="connsiteY1" fmla="*/ 779228 h 1876508"/>
              <a:gd name="connsiteX2" fmla="*/ 1342217 w 1342217"/>
              <a:gd name="connsiteY2" fmla="*/ 0 h 187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217" h="1876508">
                <a:moveTo>
                  <a:pt x="475525" y="1876508"/>
                </a:moveTo>
                <a:cubicBezTo>
                  <a:pt x="335052" y="1510748"/>
                  <a:pt x="-163229" y="1081378"/>
                  <a:pt x="54106" y="779228"/>
                </a:cubicBezTo>
                <a:cubicBezTo>
                  <a:pt x="666356" y="2650"/>
                  <a:pt x="912847" y="259743"/>
                  <a:pt x="1342217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BD2951-30A8-4A13-9163-CDB9E9A3D466}"/>
              </a:ext>
            </a:extLst>
          </p:cNvPr>
          <p:cNvGrpSpPr/>
          <p:nvPr/>
        </p:nvGrpSpPr>
        <p:grpSpPr>
          <a:xfrm>
            <a:off x="713332" y="5053767"/>
            <a:ext cx="1155192" cy="400110"/>
            <a:chOff x="2822448" y="3339786"/>
            <a:chExt cx="1155192" cy="40011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FA376D1-143F-44E4-AFAB-9AFC64F7D05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B6580B8-7421-4980-95E6-4141F1C084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A0197C68-D1D1-4A58-88F4-F353D3483C3E}"/>
              </a:ext>
            </a:extLst>
          </p:cNvPr>
          <p:cNvSpPr txBox="1"/>
          <p:nvPr/>
        </p:nvSpPr>
        <p:spPr>
          <a:xfrm>
            <a:off x="7792773" y="5238477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8496A0D-5174-4C64-AF90-5F099C1AE826}"/>
              </a:ext>
            </a:extLst>
          </p:cNvPr>
          <p:cNvSpPr txBox="1"/>
          <p:nvPr/>
        </p:nvSpPr>
        <p:spPr>
          <a:xfrm>
            <a:off x="7808536" y="2645928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E102155-8659-4962-82E2-BF62EA880D91}"/>
              </a:ext>
            </a:extLst>
          </p:cNvPr>
          <p:cNvSpPr txBox="1"/>
          <p:nvPr/>
        </p:nvSpPr>
        <p:spPr>
          <a:xfrm>
            <a:off x="7808536" y="3339132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0091 -0.32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2338 L -0.00091 -0.2854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8541 L -0.00091 -0.2467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4676 L -0.00208 -0.1986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40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9861 L -0.00091 0.0400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92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5" grpId="0" animBg="1"/>
      <p:bldP spid="45" grpId="1" animBg="1"/>
      <p:bldP spid="55" grpId="0" animBg="1"/>
      <p:bldP spid="55" grpId="1" animBg="1"/>
      <p:bldP spid="56" grpId="0" animBg="1"/>
      <p:bldP spid="5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Swapping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6860D7-EFD5-48F9-A308-E5789830C395}"/>
              </a:ext>
            </a:extLst>
          </p:cNvPr>
          <p:cNvSpPr txBox="1"/>
          <p:nvPr/>
        </p:nvSpPr>
        <p:spPr>
          <a:xfrm>
            <a:off x="3709946" y="2127764"/>
            <a:ext cx="40929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1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E7660-5265-405C-BD5A-BBB9D2B0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Multiple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81908-6101-4636-8E8F-9C90AE07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 parameters provide a way to return multiple values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2D16A-33E7-46B2-8D40-C1828B6B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3A1A7-5A0E-48FA-8DF1-390B341036AA}"/>
              </a:ext>
            </a:extLst>
          </p:cNvPr>
          <p:cNvSpPr txBox="1"/>
          <p:nvPr/>
        </p:nvSpPr>
        <p:spPr>
          <a:xfrm>
            <a:off x="3103455" y="1720177"/>
            <a:ext cx="70202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 and Subtract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add_and_sub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av,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av = a + 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 = a – 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3, b = 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av,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add_and_sub</a:t>
            </a:r>
            <a:r>
              <a:rPr lang="en-US" altLang="zh-CN" dirty="0">
                <a:latin typeface="Consolas" panose="020B0609020204030204" pitchFamily="49" charset="0"/>
              </a:rPr>
              <a:t>(a, b, av,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“ + ” &lt;&lt; b &lt;&lt; “ = ” &lt;&lt; av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“ – ” &lt;&lt; b &lt;&lt; “ = ” &lt;&lt;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E70D-8A65-4CA4-A7C6-C92BE9F0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8EF57-DF31-4EAF-8AEB-A7B69456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are useful for modification of objects across function calls</a:t>
            </a:r>
          </a:p>
          <a:p>
            <a:r>
              <a:rPr lang="en-US" altLang="zh-CN" dirty="0"/>
              <a:t>Recall the example of removing words: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91915-D0D8-41E0-8C29-3703349C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81B07-884C-4B8A-9A20-2EAC22C0CCFD}"/>
              </a:ext>
            </a:extLst>
          </p:cNvPr>
          <p:cNvSpPr txBox="1"/>
          <p:nvPr/>
        </p:nvSpPr>
        <p:spPr>
          <a:xfrm>
            <a:off x="6269856" y="2346836"/>
            <a:ext cx="50839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(string&amp;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AD587-89F7-464D-BD76-EECF12DCAE0F}"/>
              </a:ext>
            </a:extLst>
          </p:cNvPr>
          <p:cNvSpPr txBox="1"/>
          <p:nvPr/>
        </p:nvSpPr>
        <p:spPr>
          <a:xfrm>
            <a:off x="1012056" y="2346836"/>
            <a:ext cx="50839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CC5B21-4D47-4C96-908B-BCFCB5194325}"/>
              </a:ext>
            </a:extLst>
          </p:cNvPr>
          <p:cNvSpPr txBox="1"/>
          <p:nvPr/>
        </p:nvSpPr>
        <p:spPr>
          <a:xfrm>
            <a:off x="1696320" y="5665269"/>
            <a:ext cx="355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Return the modified string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EB56D-C7CB-4C06-B83B-304959299E03}"/>
              </a:ext>
            </a:extLst>
          </p:cNvPr>
          <p:cNvSpPr txBox="1"/>
          <p:nvPr/>
        </p:nvSpPr>
        <p:spPr>
          <a:xfrm>
            <a:off x="7032082" y="5665269"/>
            <a:ext cx="355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Modify a reference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49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B2BF-FE54-49D0-8741-8F7D5181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of Call-By-Name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F2AF7-B13F-4C96-BBC1-9F4D25DA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CBN is more efficient for passing large objects than Call-By-Value:</a:t>
            </a:r>
          </a:p>
          <a:p>
            <a:r>
              <a:rPr lang="en-US" altLang="zh-CN" dirty="0"/>
              <a:t>Comparison:</a:t>
            </a:r>
          </a:p>
          <a:p>
            <a:pPr lvl="1"/>
            <a:r>
              <a:rPr lang="en-US" altLang="zh-CN" dirty="0"/>
              <a:t>The right function is </a:t>
            </a:r>
            <a:r>
              <a:rPr lang="en-US" altLang="zh-CN" dirty="0">
                <a:solidFill>
                  <a:srgbClr val="FF0000"/>
                </a:solidFill>
              </a:rPr>
              <a:t>more efficient</a:t>
            </a:r>
            <a:r>
              <a:rPr lang="en-US" altLang="zh-CN" dirty="0"/>
              <a:t> than the left</a:t>
            </a:r>
          </a:p>
          <a:p>
            <a:pPr lvl="1"/>
            <a:r>
              <a:rPr lang="en-US" altLang="zh-CN" dirty="0"/>
              <a:t>The left function is </a:t>
            </a:r>
            <a:r>
              <a:rPr lang="en-US" altLang="zh-CN" dirty="0">
                <a:solidFill>
                  <a:srgbClr val="FF0000"/>
                </a:solidFill>
              </a:rPr>
              <a:t>safer</a:t>
            </a:r>
            <a:r>
              <a:rPr lang="en-US" altLang="zh-CN" dirty="0"/>
              <a:t> than the right (why?)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A965D-38AE-400C-BF79-BB01F5EC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F70F97-9ED3-40FE-AE2C-B5AD8B851BA6}"/>
              </a:ext>
            </a:extLst>
          </p:cNvPr>
          <p:cNvSpPr txBox="1"/>
          <p:nvPr/>
        </p:nvSpPr>
        <p:spPr>
          <a:xfrm>
            <a:off x="6096000" y="2919330"/>
            <a:ext cx="50839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(string&amp;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F2C88B-F8EB-4290-8FFD-FAE4C55EFE6E}"/>
              </a:ext>
            </a:extLst>
          </p:cNvPr>
          <p:cNvSpPr txBox="1"/>
          <p:nvPr/>
        </p:nvSpPr>
        <p:spPr>
          <a:xfrm>
            <a:off x="838200" y="2919330"/>
            <a:ext cx="50839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A8228-580A-4B9E-AE8B-15F4277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Types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B9F0E-EB57-46C2-A3CF-8721ED8C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data type defines</a:t>
            </a: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a set of values belonging to the type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 a set of operations defining the behavior of values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we have seen are </a:t>
            </a:r>
            <a:r>
              <a:rPr lang="en-US" altLang="zh-CN" dirty="0">
                <a:solidFill>
                  <a:srgbClr val="FF0000"/>
                </a:solidFill>
              </a:rPr>
              <a:t>concrete data types (CDT)</a:t>
            </a:r>
          </a:p>
          <a:p>
            <a:pPr lvl="1"/>
            <a:r>
              <a:rPr lang="en-US" altLang="zh-CN" dirty="0"/>
              <a:t>We know the physical representation of their values</a:t>
            </a:r>
          </a:p>
          <a:p>
            <a:pPr lvl="1"/>
            <a:r>
              <a:rPr lang="en-US" altLang="zh-CN" dirty="0"/>
              <a:t>We know the exact sizes of values in memory</a:t>
            </a:r>
          </a:p>
          <a:p>
            <a:pPr lvl="1"/>
            <a:r>
              <a:rPr lang="en-US" altLang="zh-CN" dirty="0"/>
              <a:t>We know other properties about execution such as alignment, etc.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Example: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/>
              <a:t> type</a:t>
            </a: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32-bit or 64-bit integers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Arithmetic (+, - , * , /) </a:t>
            </a:r>
          </a:p>
          <a:p>
            <a:pPr lvl="2"/>
            <a:r>
              <a:rPr lang="en-US" altLang="zh-CN" dirty="0"/>
              <a:t>Inspecting the exact bits of integers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443A1-BFDD-47D1-8850-AAEBAB3D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B8915F-F423-4D98-A7F1-5ABF2CC3D826}"/>
              </a:ext>
            </a:extLst>
          </p:cNvPr>
          <p:cNvSpPr txBox="1"/>
          <p:nvPr/>
        </p:nvSpPr>
        <p:spPr>
          <a:xfrm>
            <a:off x="7859111" y="4414345"/>
            <a:ext cx="279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01000101000…</a:t>
            </a:r>
            <a:endParaRPr lang="zh-CN" alt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E20C717-C536-404B-BB4F-1BA4203B2D25}"/>
              </a:ext>
            </a:extLst>
          </p:cNvPr>
          <p:cNvSpPr/>
          <p:nvPr/>
        </p:nvSpPr>
        <p:spPr>
          <a:xfrm rot="16200000">
            <a:off x="8980747" y="3961966"/>
            <a:ext cx="301751" cy="2252948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152AFA-34F4-4236-A63C-567842A9597D}"/>
              </a:ext>
            </a:extLst>
          </p:cNvPr>
          <p:cNvSpPr txBox="1"/>
          <p:nvPr/>
        </p:nvSpPr>
        <p:spPr>
          <a:xfrm>
            <a:off x="8204845" y="5234644"/>
            <a:ext cx="225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32- or 64-bits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15BE-7463-4D87-B9E6-7E389EB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Constant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93D06-6B53-4BAD-BD51-6C985169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constant reference parameters when the function does not modify the arguments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Benefit</a:t>
            </a:r>
            <a:r>
              <a:rPr lang="en-US" altLang="zh-CN" dirty="0"/>
              <a:t>: save the cost of copying values (objects)</a:t>
            </a:r>
          </a:p>
          <a:p>
            <a:r>
              <a:rPr lang="en-US" altLang="zh-CN" dirty="0"/>
              <a:t>We will see constant reference parameters </a:t>
            </a:r>
            <a:r>
              <a:rPr lang="en-US" altLang="zh-CN" dirty="0">
                <a:solidFill>
                  <a:srgbClr val="FF0000"/>
                </a:solidFill>
              </a:rPr>
              <a:t>A LOT</a:t>
            </a:r>
            <a:r>
              <a:rPr lang="en-US" altLang="zh-CN" dirty="0"/>
              <a:t>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AE4C0-A2D4-4DBF-958B-9F2DF461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E5C10-9E12-47B3-ADDB-4119F5BAB156}"/>
              </a:ext>
            </a:extLst>
          </p:cNvPr>
          <p:cNvSpPr txBox="1"/>
          <p:nvPr/>
        </p:nvSpPr>
        <p:spPr>
          <a:xfrm>
            <a:off x="2102068" y="2090914"/>
            <a:ext cx="7987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</a:t>
            </a:r>
            <a:r>
              <a:rPr lang="zh-CN" altLang="en-US" dirty="0">
                <a:latin typeface="Consolas" panose="020B0609020204030204" pitchFamily="49" charset="0"/>
              </a:rPr>
              <a:t> (str[0] != str[str.length()-1])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isPalindrome(str.substr(1, str.length()-2));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3225E0-5DBD-4ECC-893C-8A9F8C34F2FA}"/>
              </a:ext>
            </a:extLst>
          </p:cNvPr>
          <p:cNvSpPr txBox="1"/>
          <p:nvPr/>
        </p:nvSpPr>
        <p:spPr>
          <a:xfrm>
            <a:off x="4347099" y="2352697"/>
            <a:ext cx="250267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str)</a:t>
            </a:r>
          </a:p>
        </p:txBody>
      </p:sp>
    </p:spTree>
    <p:extLst>
      <p:ext uri="{BB962C8B-B14F-4D97-AF65-F5344CB8AC3E}">
        <p14:creationId xmlns:p14="http://schemas.microsoft.com/office/powerpoint/2010/main" val="5458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Constructors &amp; Destructors</a:t>
            </a:r>
          </a:p>
        </p:txBody>
      </p:sp>
    </p:spTree>
    <p:extLst>
      <p:ext uri="{BB962C8B-B14F-4D97-AF65-F5344CB8AC3E}">
        <p14:creationId xmlns:p14="http://schemas.microsoft.com/office/powerpoint/2010/main" val="33923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3A5F42-7319-460A-BB5C-7C3D383C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Constructors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D8A61-B9CF-45BC-9C8E-E09405F7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Constructor</a:t>
            </a:r>
            <a:r>
              <a:rPr lang="en-US" altLang="zh-CN" dirty="0"/>
              <a:t>: a setter for initializing the store of an object upon its creation</a:t>
            </a:r>
          </a:p>
          <a:p>
            <a:pPr lvl="1"/>
            <a:r>
              <a:rPr lang="en-US" altLang="zh-CN" dirty="0"/>
              <a:t>No output</a:t>
            </a:r>
          </a:p>
          <a:p>
            <a:pPr lvl="1"/>
            <a:r>
              <a:rPr lang="en-US" altLang="zh-CN" dirty="0"/>
              <a:t>Automatically invoked when the object is created</a:t>
            </a:r>
          </a:p>
          <a:p>
            <a:pPr lvl="1"/>
            <a:r>
              <a:rPr lang="en-US" altLang="zh-CN" dirty="0"/>
              <a:t>May be overloaded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504C35-9640-41E1-9C20-65A2B10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72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EBBBC4-DB93-44A7-AE45-05E502D1B28D}"/>
              </a:ext>
            </a:extLst>
          </p:cNvPr>
          <p:cNvGrpSpPr/>
          <p:nvPr/>
        </p:nvGrpSpPr>
        <p:grpSpPr>
          <a:xfrm>
            <a:off x="2108233" y="2759757"/>
            <a:ext cx="5056558" cy="3411509"/>
            <a:chOff x="2147715" y="2780978"/>
            <a:chExt cx="5056558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8E5694-BDF2-41C6-B844-3A7E458882CD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70EF038-1C7D-4398-B6EE-29CD34BC21A9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F7F2E83-5E64-46B7-A947-DAF1D34E658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CB9928-9C47-4607-866F-B1689838BE14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0EF4B8-D205-4F31-9CE6-11B95C8CDE34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B65E272-8921-4417-9B77-4729CBA7E894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Constructor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9DF8B9-3BBE-4EB0-9C56-9F83F483EEA8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E6F246-3758-42C4-8636-D0E33FCDBDC8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3EA0-C49D-4F28-B4D5-017ACAEC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4D70-29B5-4125-AC64-5158209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Calls to constructors may appear when object variables are defined: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 </a:t>
            </a:r>
            <a:r>
              <a:rPr lang="en-US" altLang="zh-CN" dirty="0"/>
              <a:t>are inputs to the constructor of the class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When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(&lt;arguments&gt;) </a:t>
            </a:r>
            <a:r>
              <a:rPr lang="en-US" altLang="zh-CN" dirty="0">
                <a:latin typeface="+mj-lt"/>
              </a:rPr>
              <a:t>does not appear, the default constructor is called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Initialization with a value is equivalent to calling the constructor with one argument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0BFB7-7947-4EF2-B56D-A7F22C88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531A8D-19E3-4531-B362-ACF28479E988}"/>
              </a:ext>
            </a:extLst>
          </p:cNvPr>
          <p:cNvSpPr txBox="1"/>
          <p:nvPr/>
        </p:nvSpPr>
        <p:spPr>
          <a:xfrm>
            <a:off x="3101895" y="2084890"/>
            <a:ext cx="4950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Syntax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&gt;(&lt;arguments&gt;);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177FDD-2A20-4DA6-81F1-10C74F8AC8B3}"/>
              </a:ext>
            </a:extLst>
          </p:cNvPr>
          <p:cNvSpPr txBox="1"/>
          <p:nvPr/>
        </p:nvSpPr>
        <p:spPr>
          <a:xfrm>
            <a:off x="3101895" y="4731101"/>
            <a:ext cx="4681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following are equivalent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= &lt;exp&gt;;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&gt;(&lt;exp&gt;);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0B169C-B6F5-49E6-B257-AC1036A09B5D}"/>
              </a:ext>
            </a:extLst>
          </p:cNvPr>
          <p:cNvSpPr txBox="1"/>
          <p:nvPr/>
        </p:nvSpPr>
        <p:spPr>
          <a:xfrm>
            <a:off x="3166830" y="3269496"/>
            <a:ext cx="7095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following are equivalent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0957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38C8E-C257-4BDB-91D3-0834CD13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0E25F-622F-4A64-8D45-692F68EB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string class has the following constructors (not a complete list):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dirty="0"/>
              <a:t> create a string from a C-style string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latin typeface="+mj-lt"/>
              </a:rPr>
              <a:t>Equivalent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 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str(n, c);</a:t>
            </a:r>
            <a:r>
              <a:rPr lang="en-US" altLang="zh-CN" dirty="0"/>
              <a:t> create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times repetition of character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str(str1, pos);</a:t>
            </a:r>
            <a:r>
              <a:rPr lang="en-US" altLang="zh-CN" dirty="0"/>
              <a:t> create a substring by taking the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starting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str(str1, pos, n);</a:t>
            </a:r>
            <a:r>
              <a:rPr lang="en-US" altLang="zh-CN" dirty="0"/>
              <a:t> create a substring by taking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starting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4D3BE-41C3-4DC1-A10F-57435F52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39DCC4-D064-4057-8132-32F00BF482E8}"/>
              </a:ext>
            </a:extLst>
          </p:cNvPr>
          <p:cNvSpPr txBox="1"/>
          <p:nvPr/>
        </p:nvSpPr>
        <p:spPr>
          <a:xfrm>
            <a:off x="3798735" y="3813937"/>
            <a:ext cx="45945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Input: C-style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s("Hello, world!");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 = </a:t>
            </a:r>
            <a:r>
              <a:rPr lang="zh-CN" altLang="en-US" dirty="0">
                <a:latin typeface="Consolas" panose="020B0609020204030204" pitchFamily="49" charset="0"/>
              </a:rPr>
              <a:t>"Hello, world!"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‘x’ 10 times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s1(10, ‘x’);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Input: substring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s2(s, 7);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“world!”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s3(s, 7, 5);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“world”</a:t>
            </a:r>
          </a:p>
        </p:txBody>
      </p:sp>
    </p:spTree>
    <p:extLst>
      <p:ext uri="{BB962C8B-B14F-4D97-AF65-F5344CB8AC3E}">
        <p14:creationId xmlns:p14="http://schemas.microsoft.com/office/powerpoint/2010/main" val="2482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8B2D4-C999-48B5-9B26-2AA21A72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Temporary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ED4D5-DEDD-44B5-A4E4-EF8671F3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Constructors may be used to create </a:t>
            </a:r>
            <a:r>
              <a:rPr lang="en-US" altLang="zh-CN" b="1" dirty="0"/>
              <a:t>temporary objects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String objects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Temporary objects are not stored in memory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6FCB1-FDFA-4CEF-AD1B-15E2CC18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B4F12-F5B8-416B-8716-CDE63DC21F62}"/>
              </a:ext>
            </a:extLst>
          </p:cNvPr>
          <p:cNvSpPr txBox="1"/>
          <p:nvPr/>
        </p:nvSpPr>
        <p:spPr>
          <a:xfrm>
            <a:off x="2555813" y="1796708"/>
            <a:ext cx="6405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temporary object of type &lt;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&lt;arguments&gt; are the inputs to the constructor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&gt;(&lt;arguments&gt;)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4C48E-96B4-49A9-ADCF-66817F7D94F4}"/>
              </a:ext>
            </a:extLst>
          </p:cNvPr>
          <p:cNvSpPr txBox="1"/>
          <p:nvPr/>
        </p:nvSpPr>
        <p:spPr>
          <a:xfrm>
            <a:off x="3111476" y="3429000"/>
            <a:ext cx="5730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string(“Hello, world!”)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string(“Hello,”) + “ world!”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48C00F-FE47-4625-8F81-FCEDB7A367B8}"/>
              </a:ext>
            </a:extLst>
          </p:cNvPr>
          <p:cNvSpPr txBox="1"/>
          <p:nvPr/>
        </p:nvSpPr>
        <p:spPr>
          <a:xfrm>
            <a:off x="3055817" y="5061292"/>
            <a:ext cx="6310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reference to objects not in memory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string&amp; s = string(“Hello, world!”);</a:t>
            </a:r>
          </a:p>
        </p:txBody>
      </p:sp>
    </p:spTree>
    <p:extLst>
      <p:ext uri="{BB962C8B-B14F-4D97-AF65-F5344CB8AC3E}">
        <p14:creationId xmlns:p14="http://schemas.microsoft.com/office/powerpoint/2010/main" val="134025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48F2D-538E-471C-8C95-75AAAFEC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D5BA5-CAF0-4E48-93B0-651D9A58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Destructor</a:t>
            </a:r>
            <a:r>
              <a:rPr lang="en-US" altLang="zh-CN" dirty="0"/>
              <a:t>: setter for cleaning up an object at the end of its lifetime</a:t>
            </a:r>
          </a:p>
          <a:p>
            <a:pPr lvl="1"/>
            <a:r>
              <a:rPr lang="en-US" altLang="zh-CN" dirty="0"/>
              <a:t>No input and output</a:t>
            </a:r>
          </a:p>
          <a:p>
            <a:pPr lvl="1"/>
            <a:r>
              <a:rPr lang="en-US" altLang="zh-CN" dirty="0"/>
              <a:t>Automatically invoked when the object is destroyed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NEVER</a:t>
            </a:r>
            <a:r>
              <a:rPr lang="en-US" altLang="zh-CN" dirty="0"/>
              <a:t> overloaded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D789C-6345-454F-80DE-4FD26FDE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C7769E-62D1-40CC-A36D-92E2015E3243}"/>
              </a:ext>
            </a:extLst>
          </p:cNvPr>
          <p:cNvGrpSpPr/>
          <p:nvPr/>
        </p:nvGrpSpPr>
        <p:grpSpPr>
          <a:xfrm>
            <a:off x="4238711" y="2759757"/>
            <a:ext cx="2926080" cy="3411509"/>
            <a:chOff x="4278193" y="2780978"/>
            <a:chExt cx="2926080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7E0D3F-9E78-452F-89E3-3C5BEC2EEC3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E193BE-5FA1-40FE-9E2A-A0164EC06253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9FE1739-0495-446F-9CE2-F996DD60369A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C49438-1252-4208-912A-4034BC844FC9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3A489B7-2615-4761-8B32-EB8D55661EF6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rgbClr val="FF0000"/>
                  </a:solidFill>
                </a:rPr>
                <a:t>Destructor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11D308-8724-4082-9FEF-44DFC7ECD399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3B546-C9A3-4A44-B152-566135F6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an Object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8AC80-50F3-470D-A2D1-B84C44F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946F5-71F0-4B6D-9C0F-4759D5BE2B15}"/>
              </a:ext>
            </a:extLst>
          </p:cNvPr>
          <p:cNvSpPr/>
          <p:nvPr/>
        </p:nvSpPr>
        <p:spPr>
          <a:xfrm>
            <a:off x="2050120" y="1926493"/>
            <a:ext cx="1070506" cy="2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Store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850EE7-D584-42FC-893B-0BB5E2972167}"/>
              </a:ext>
            </a:extLst>
          </p:cNvPr>
          <p:cNvSpPr/>
          <p:nvPr/>
        </p:nvSpPr>
        <p:spPr>
          <a:xfrm>
            <a:off x="1794552" y="1602142"/>
            <a:ext cx="1581642" cy="15601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2E708-DDDD-4C59-807E-7DF35F5CE296}"/>
              </a:ext>
            </a:extLst>
          </p:cNvPr>
          <p:cNvSpPr txBox="1"/>
          <p:nvPr/>
        </p:nvSpPr>
        <p:spPr>
          <a:xfrm>
            <a:off x="2176215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75010-1808-4AFA-B5FE-8D255E170217}"/>
              </a:ext>
            </a:extLst>
          </p:cNvPr>
          <p:cNvSpPr txBox="1"/>
          <p:nvPr/>
        </p:nvSpPr>
        <p:spPr>
          <a:xfrm>
            <a:off x="1572478" y="1135119"/>
            <a:ext cx="2370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Allocate Memory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E9B7BB-FAA9-42BB-A6D5-22FBA232085E}"/>
              </a:ext>
            </a:extLst>
          </p:cNvPr>
          <p:cNvSpPr txBox="1"/>
          <p:nvPr/>
        </p:nvSpPr>
        <p:spPr>
          <a:xfrm>
            <a:off x="5061517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87902-7C97-4047-8755-BA680275D935}"/>
              </a:ext>
            </a:extLst>
          </p:cNvPr>
          <p:cNvSpPr txBox="1"/>
          <p:nvPr/>
        </p:nvSpPr>
        <p:spPr>
          <a:xfrm>
            <a:off x="4759648" y="1135119"/>
            <a:ext cx="162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Initialize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2C40DB-4885-4922-A0F7-869B942BE35E}"/>
              </a:ext>
            </a:extLst>
          </p:cNvPr>
          <p:cNvSpPr txBox="1"/>
          <p:nvPr/>
        </p:nvSpPr>
        <p:spPr>
          <a:xfrm>
            <a:off x="7767611" y="3269753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ED1385-2688-4FD7-9757-FD1512C92BB7}"/>
              </a:ext>
            </a:extLst>
          </p:cNvPr>
          <p:cNvSpPr txBox="1"/>
          <p:nvPr/>
        </p:nvSpPr>
        <p:spPr>
          <a:xfrm>
            <a:off x="7465742" y="1134168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Operations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0CE8F3-E658-4E7D-AD7B-DCD03264188B}"/>
              </a:ext>
            </a:extLst>
          </p:cNvPr>
          <p:cNvSpPr txBox="1"/>
          <p:nvPr/>
        </p:nvSpPr>
        <p:spPr>
          <a:xfrm>
            <a:off x="7774716" y="609406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BC1946-93DD-4784-911B-5A49AF3966B6}"/>
              </a:ext>
            </a:extLst>
          </p:cNvPr>
          <p:cNvSpPr txBox="1"/>
          <p:nvPr/>
        </p:nvSpPr>
        <p:spPr>
          <a:xfrm>
            <a:off x="7641516" y="4067734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Finalize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06E4B6-12CB-4C12-8EA3-A6BFDFC8BE8B}"/>
              </a:ext>
            </a:extLst>
          </p:cNvPr>
          <p:cNvSpPr txBox="1"/>
          <p:nvPr/>
        </p:nvSpPr>
        <p:spPr>
          <a:xfrm>
            <a:off x="4988828" y="612354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AF3CF-627E-489D-B347-B5458AAF56E1}"/>
              </a:ext>
            </a:extLst>
          </p:cNvPr>
          <p:cNvSpPr txBox="1"/>
          <p:nvPr/>
        </p:nvSpPr>
        <p:spPr>
          <a:xfrm>
            <a:off x="4333462" y="4097214"/>
            <a:ext cx="2779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Deallocate Memory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4A98ECC-4FC2-4A9A-B7D4-61E11DFD2A87}"/>
              </a:ext>
            </a:extLst>
          </p:cNvPr>
          <p:cNvSpPr/>
          <p:nvPr/>
        </p:nvSpPr>
        <p:spPr>
          <a:xfrm rot="16200000">
            <a:off x="3836196" y="196477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A847A2E-57D8-4676-A102-471E9D24CBC8}"/>
              </a:ext>
            </a:extLst>
          </p:cNvPr>
          <p:cNvSpPr/>
          <p:nvPr/>
        </p:nvSpPr>
        <p:spPr>
          <a:xfrm rot="16200000">
            <a:off x="6687796" y="1964776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644E0A0-5E18-4151-A54D-B81F3D6C2879}"/>
              </a:ext>
            </a:extLst>
          </p:cNvPr>
          <p:cNvSpPr/>
          <p:nvPr/>
        </p:nvSpPr>
        <p:spPr>
          <a:xfrm>
            <a:off x="8080741" y="3632231"/>
            <a:ext cx="351644" cy="47551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8E29642-7D5B-4B10-A620-BD02A4E1594D}"/>
              </a:ext>
            </a:extLst>
          </p:cNvPr>
          <p:cNvSpPr/>
          <p:nvPr/>
        </p:nvSpPr>
        <p:spPr>
          <a:xfrm rot="5400000">
            <a:off x="6687796" y="481948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61EB5C-CD45-448F-8A5B-D8A08AC71FA7}"/>
              </a:ext>
            </a:extLst>
          </p:cNvPr>
          <p:cNvGrpSpPr/>
          <p:nvPr/>
        </p:nvGrpSpPr>
        <p:grpSpPr>
          <a:xfrm>
            <a:off x="7465742" y="4466546"/>
            <a:ext cx="1581642" cy="1560153"/>
            <a:chOff x="7465742" y="4466546"/>
            <a:chExt cx="1581642" cy="15601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2E353B-CBB7-4E47-B70D-D4B849402470}"/>
                </a:ext>
              </a:extLst>
            </p:cNvPr>
            <p:cNvSpPr/>
            <p:nvPr/>
          </p:nvSpPr>
          <p:spPr>
            <a:xfrm>
              <a:off x="7721310" y="479089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AAEF45-10C4-4531-B015-26303105FBF9}"/>
                </a:ext>
              </a:extLst>
            </p:cNvPr>
            <p:cNvSpPr/>
            <p:nvPr/>
          </p:nvSpPr>
          <p:spPr>
            <a:xfrm>
              <a:off x="7465742" y="446654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8B318E6-FD3E-4716-A7F7-ACD92390D8B6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8276162" y="5082179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2B7B90EB-C150-401F-ADDF-372566CDC7C3}"/>
                </a:ext>
              </a:extLst>
            </p:cNvPr>
            <p:cNvSpPr/>
            <p:nvPr/>
          </p:nvSpPr>
          <p:spPr>
            <a:xfrm>
              <a:off x="7767611" y="5436181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Finalizer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78E022-87E9-4ADD-B10A-15DB80E4958C}"/>
                </a:ext>
              </a:extLst>
            </p:cNvPr>
            <p:cNvSpPr txBox="1"/>
            <p:nvPr/>
          </p:nvSpPr>
          <p:spPr>
            <a:xfrm>
              <a:off x="8215399" y="5109975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3EC3CB1-63AA-4204-9A22-D5B3019F25EA}"/>
              </a:ext>
            </a:extLst>
          </p:cNvPr>
          <p:cNvGrpSpPr/>
          <p:nvPr/>
        </p:nvGrpSpPr>
        <p:grpSpPr>
          <a:xfrm>
            <a:off x="3942786" y="1602142"/>
            <a:ext cx="2318710" cy="1560153"/>
            <a:chOff x="3942786" y="1602142"/>
            <a:chExt cx="2318710" cy="156015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9A08B7-D1B9-481B-8D23-8C59AA6E3168}"/>
                </a:ext>
              </a:extLst>
            </p:cNvPr>
            <p:cNvSpPr/>
            <p:nvPr/>
          </p:nvSpPr>
          <p:spPr>
            <a:xfrm>
              <a:off x="4935422" y="192649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6ED186-AF19-4BBC-8A50-F699251080A1}"/>
                </a:ext>
              </a:extLst>
            </p:cNvPr>
            <p:cNvSpPr/>
            <p:nvPr/>
          </p:nvSpPr>
          <p:spPr>
            <a:xfrm>
              <a:off x="4679854" y="1602142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146860E-CCC8-4579-8028-BBC4BEA7406C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579951" y="2723982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15D05F0-0518-4172-A39C-3AFA123F4694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5464636" y="2216091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7894A3F-5976-4863-BB73-72C1C1F89B14}"/>
                </a:ext>
              </a:extLst>
            </p:cNvPr>
            <p:cNvSpPr/>
            <p:nvPr/>
          </p:nvSpPr>
          <p:spPr>
            <a:xfrm>
              <a:off x="4956085" y="2570093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Initializer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5C761F-5674-4EA2-878A-F553B7A04AEE}"/>
                </a:ext>
              </a:extLst>
            </p:cNvPr>
            <p:cNvSpPr txBox="1"/>
            <p:nvPr/>
          </p:nvSpPr>
          <p:spPr>
            <a:xfrm>
              <a:off x="5443825" y="2243887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711D3EB-C366-4B30-B334-489D9D6A4C11}"/>
                </a:ext>
              </a:extLst>
            </p:cNvPr>
            <p:cNvSpPr txBox="1"/>
            <p:nvPr/>
          </p:nvSpPr>
          <p:spPr>
            <a:xfrm>
              <a:off x="3942786" y="2606304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2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F72163C-8736-4070-A01F-6B7A55268410}"/>
              </a:ext>
            </a:extLst>
          </p:cNvPr>
          <p:cNvGrpSpPr/>
          <p:nvPr/>
        </p:nvGrpSpPr>
        <p:grpSpPr>
          <a:xfrm>
            <a:off x="6713597" y="1698883"/>
            <a:ext cx="3123340" cy="1560153"/>
            <a:chOff x="6713597" y="1698883"/>
            <a:chExt cx="3123340" cy="156015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E226FF-2AE7-47FF-A57B-4E5B2021F9F4}"/>
                </a:ext>
              </a:extLst>
            </p:cNvPr>
            <p:cNvSpPr/>
            <p:nvPr/>
          </p:nvSpPr>
          <p:spPr>
            <a:xfrm>
              <a:off x="7641515" y="204840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5497DED-82D3-44E2-8729-0EF90AC67555}"/>
                </a:ext>
              </a:extLst>
            </p:cNvPr>
            <p:cNvSpPr/>
            <p:nvPr/>
          </p:nvSpPr>
          <p:spPr>
            <a:xfrm>
              <a:off x="7385948" y="1698883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D6AA29-9E3C-4DE2-A6F3-F569D8253D50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7268032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33322E-B760-4842-858D-3C94BFDC1206}"/>
                </a:ext>
              </a:extLst>
            </p:cNvPr>
            <p:cNvCxnSpPr>
              <a:cxnSpLocks/>
              <a:stCxn id="17" idx="2"/>
              <a:endCxn id="52" idx="0"/>
            </p:cNvCxnSpPr>
            <p:nvPr/>
          </p:nvCxnSpPr>
          <p:spPr>
            <a:xfrm>
              <a:off x="8176768" y="2338001"/>
              <a:ext cx="1326" cy="3373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4383179-C4C6-4A99-8294-408161A679A1}"/>
                </a:ext>
              </a:extLst>
            </p:cNvPr>
            <p:cNvSpPr/>
            <p:nvPr/>
          </p:nvSpPr>
          <p:spPr>
            <a:xfrm>
              <a:off x="7644166" y="2675310"/>
              <a:ext cx="1067855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Operations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4CE7619-C400-4308-AA86-EFCF3A43C1AE}"/>
                </a:ext>
              </a:extLst>
            </p:cNvPr>
            <p:cNvSpPr txBox="1"/>
            <p:nvPr/>
          </p:nvSpPr>
          <p:spPr>
            <a:xfrm>
              <a:off x="8155618" y="2357894"/>
              <a:ext cx="1067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read/write</a:t>
              </a:r>
              <a:endParaRPr lang="zh-CN" altLang="en-US" sz="1100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1B43D80-D4D2-4E45-A20A-4E00036AE41A}"/>
                </a:ext>
              </a:extLst>
            </p:cNvPr>
            <p:cNvCxnSpPr>
              <a:cxnSpLocks/>
            </p:cNvCxnSpPr>
            <p:nvPr/>
          </p:nvCxnSpPr>
          <p:spPr>
            <a:xfrm>
              <a:off x="8712021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AD3170D-F88D-44E9-BD30-9C20E5451072}"/>
                </a:ext>
              </a:extLst>
            </p:cNvPr>
            <p:cNvSpPr txBox="1"/>
            <p:nvPr/>
          </p:nvSpPr>
          <p:spPr>
            <a:xfrm>
              <a:off x="6713597" y="2686633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inputs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8406031-97A9-4890-AD97-28BB7FF5645D}"/>
                </a:ext>
              </a:extLst>
            </p:cNvPr>
            <p:cNvSpPr txBox="1"/>
            <p:nvPr/>
          </p:nvSpPr>
          <p:spPr>
            <a:xfrm>
              <a:off x="9068856" y="2677729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outputs</a:t>
              </a:r>
              <a:endParaRPr lang="zh-CN" alt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3E87D5-3334-4548-9C3A-61060601878D}"/>
              </a:ext>
            </a:extLst>
          </p:cNvPr>
          <p:cNvGrpSpPr/>
          <p:nvPr/>
        </p:nvGrpSpPr>
        <p:grpSpPr>
          <a:xfrm>
            <a:off x="4506444" y="4496026"/>
            <a:ext cx="1907900" cy="1560153"/>
            <a:chOff x="4506444" y="4496026"/>
            <a:chExt cx="1907900" cy="156015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D17CE9-7C90-4665-B9DE-C8BB4B51E4BE}"/>
                </a:ext>
              </a:extLst>
            </p:cNvPr>
            <p:cNvSpPr/>
            <p:nvPr/>
          </p:nvSpPr>
          <p:spPr>
            <a:xfrm>
              <a:off x="4935422" y="482037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6FAD3D-D0A9-4FB4-893C-27D64B201477}"/>
                </a:ext>
              </a:extLst>
            </p:cNvPr>
            <p:cNvSpPr/>
            <p:nvPr/>
          </p:nvSpPr>
          <p:spPr>
            <a:xfrm>
              <a:off x="4679854" y="449602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D806938-A8F3-4C53-A84E-C888E0F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35" y="4696538"/>
              <a:ext cx="1873709" cy="1214027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FE8373B-45BA-45C0-8FB3-45A228B2B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444" y="4784305"/>
              <a:ext cx="1827051" cy="1157851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1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3EA0-C49D-4F28-B4D5-017ACAEC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 on Constructors/Destructors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4D70-29B5-4125-AC64-5158209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name of constructors and destructors is confusing!</a:t>
            </a:r>
          </a:p>
          <a:p>
            <a:pPr lvl="1"/>
            <a:r>
              <a:rPr lang="en-US" altLang="zh-CN" dirty="0"/>
              <a:t>Constructors </a:t>
            </a:r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actually allocate the store!</a:t>
            </a:r>
          </a:p>
          <a:p>
            <a:pPr lvl="1"/>
            <a:r>
              <a:rPr lang="en-US" altLang="zh-CN" dirty="0"/>
              <a:t>Destructors </a:t>
            </a:r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deallocate the store!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Construction of store is carried out either </a:t>
            </a:r>
            <a:r>
              <a:rPr lang="en-US" altLang="zh-CN" dirty="0">
                <a:solidFill>
                  <a:srgbClr val="FF0000"/>
                </a:solidFill>
              </a:rPr>
              <a:t>automatically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manually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Automatic construction</a:t>
            </a:r>
            <a:r>
              <a:rPr lang="en-US" altLang="zh-CN" dirty="0"/>
              <a:t>: global objects and local objects</a:t>
            </a:r>
          </a:p>
          <a:p>
            <a:pPr lvl="1"/>
            <a:r>
              <a:rPr lang="en-US" altLang="zh-CN" b="1" dirty="0"/>
              <a:t>Manual construction</a:t>
            </a:r>
            <a:r>
              <a:rPr lang="en-US" altLang="zh-CN" dirty="0"/>
              <a:t>: dynamic memory allocator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Manual management of stores is a most important feature of C++!</a:t>
            </a:r>
          </a:p>
          <a:p>
            <a:pPr lvl="1"/>
            <a:r>
              <a:rPr lang="en-US" altLang="zh-CN" dirty="0"/>
              <a:t>Also a big source of errors and bugs (we shall see later!)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0BFB7-7947-4EF2-B56D-A7F22C88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5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413846" y="2029082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Bringing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Everything </a:t>
            </a:r>
          </a:p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Together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2AF68B-703B-E81C-FDD1-2C10A277F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738" y="563452"/>
            <a:ext cx="6187145" cy="57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6732-D487-4043-9D11-B1BEF5C3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3229-BE80-44C8-B3F8-34F8A882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abstract data type </a:t>
            </a:r>
            <a:r>
              <a:rPr lang="en-US" altLang="zh-CN" dirty="0"/>
              <a:t>is a data type with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a set of values with an </a:t>
            </a:r>
            <a:r>
              <a:rPr lang="en-US" altLang="zh-CN" dirty="0">
                <a:solidFill>
                  <a:srgbClr val="FF0000"/>
                </a:solidFill>
              </a:rPr>
              <a:t>abstract representation</a:t>
            </a:r>
          </a:p>
          <a:p>
            <a:pPr lvl="2"/>
            <a:r>
              <a:rPr lang="en-US" altLang="zh-CN" dirty="0"/>
              <a:t>The physical representation is not exposed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 the </a:t>
            </a:r>
            <a:r>
              <a:rPr lang="en-US" altLang="zh-CN" dirty="0">
                <a:solidFill>
                  <a:srgbClr val="FF0000"/>
                </a:solidFill>
              </a:rPr>
              <a:t>only ways </a:t>
            </a:r>
            <a:r>
              <a:rPr lang="en-US" altLang="zh-CN" dirty="0"/>
              <a:t>to access the abstract values</a:t>
            </a:r>
          </a:p>
          <a:p>
            <a:pPr lvl="2"/>
            <a:r>
              <a:rPr lang="en-US" altLang="zh-CN" dirty="0"/>
              <a:t>No way to directly inspect the physical values of an ADT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C0604-52EC-4ED2-B702-953E08B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40071D3-DEFD-854C-57CE-925547AC725A}"/>
              </a:ext>
            </a:extLst>
          </p:cNvPr>
          <p:cNvGrpSpPr/>
          <p:nvPr/>
        </p:nvGrpSpPr>
        <p:grpSpPr>
          <a:xfrm>
            <a:off x="2159063" y="3081365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48CACD-2D35-DB0C-096D-CF5BAD485124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A61485E-E0C9-E22B-5F6A-1047B2BECDDB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73632DC-6197-B832-3A4A-6DFE1C808950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998249D7-DA23-B6CE-F163-8F39183B6559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39F3F902-C2E1-8508-38A7-6183EE9A464B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BC611386-D767-2DB0-A2FA-B7F22A8AFA74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3BAB9CA7-E02B-A287-66F7-57B676A7BFA1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Operations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47A8F63-D634-0E1B-908C-67DA434C8C40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15CE64F-34EE-6435-4BBA-52AB48EA919E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0C1D81C-262D-7724-B85E-D1291084C9DA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1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1F2BCE-75E9-4607-B546-C6008FE8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64D77-85DF-4775-9EB5-2B7045E3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the natural number library using strings</a:t>
            </a:r>
          </a:p>
          <a:p>
            <a:r>
              <a:rPr lang="en-US" altLang="zh-CN" dirty="0"/>
              <a:t>The library contains the following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Converting an integer value to natural numbers: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Adding two natural numbers: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Print natural numbers: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B8A47C-8D9D-45F3-8CB3-8BEAA5B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C2993-77A6-4895-A0E4-C41D47F3BFFE}"/>
              </a:ext>
            </a:extLst>
          </p:cNvPr>
          <p:cNvSpPr txBox="1"/>
          <p:nvPr/>
        </p:nvSpPr>
        <p:spPr>
          <a:xfrm>
            <a:off x="3434012" y="2524877"/>
            <a:ext cx="4747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Convert a to a natural number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from_int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C50ED1-4DEF-4EA3-B6CF-85CB25485DEF}"/>
              </a:ext>
            </a:extLst>
          </p:cNvPr>
          <p:cNvSpPr txBox="1"/>
          <p:nvPr/>
        </p:nvSpPr>
        <p:spPr>
          <a:xfrm>
            <a:off x="3434012" y="3892098"/>
            <a:ext cx="3760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+ b 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add(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9AD9D-8ADB-4ED2-A847-36644080F7AC}"/>
              </a:ext>
            </a:extLst>
          </p:cNvPr>
          <p:cNvSpPr txBox="1"/>
          <p:nvPr/>
        </p:nvSpPr>
        <p:spPr>
          <a:xfrm>
            <a:off x="3434012" y="5259319"/>
            <a:ext cx="4747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Print b to standard output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print_nat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C9A2D-5FC6-4BA5-8468-8C636962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Aliasing of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04828-A69A-4DA0-B939-9C184ABC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dirty="0"/>
              <a:t> to denote the string class for representing natural numbers: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dirty="0"/>
              <a:t> are interchangeable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F5FB3-988C-4867-8DA6-F96EC4C8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36C62-9DBC-4B52-AF37-4C514AA73D6B}"/>
              </a:ext>
            </a:extLst>
          </p:cNvPr>
          <p:cNvSpPr txBox="1"/>
          <p:nvPr/>
        </p:nvSpPr>
        <p:spPr>
          <a:xfrm>
            <a:off x="3748574" y="1883526"/>
            <a:ext cx="5059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</a:t>
            </a:r>
            <a:r>
              <a:rPr lang="en-US" altLang="zh-CN" dirty="0">
                <a:solidFill>
                  <a:srgbClr val="00B050"/>
                </a:solidFill>
              </a:rPr>
              <a:t>ntroduce an alias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>
                <a:solidFill>
                  <a:srgbClr val="00B050"/>
                </a:solidFill>
              </a:rPr>
              <a:t>for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&lt;type&gt;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&lt;type&gt; &lt;name&gt;;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DE4BA-FF5D-4758-8B37-37ADE2CDD50A}"/>
              </a:ext>
            </a:extLst>
          </p:cNvPr>
          <p:cNvSpPr txBox="1"/>
          <p:nvPr/>
        </p:nvSpPr>
        <p:spPr>
          <a:xfrm>
            <a:off x="4084477" y="3833176"/>
            <a:ext cx="305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onsolas" panose="020B0609020204030204" pitchFamily="49" charset="0"/>
              </a:rPr>
              <a:t>typedef</a:t>
            </a:r>
            <a:r>
              <a:rPr lang="en-US" altLang="zh-CN" sz="1800" dirty="0">
                <a:latin typeface="Consolas" panose="020B0609020204030204" pitchFamily="49" charset="0"/>
              </a:rPr>
              <a:t> string </a:t>
            </a:r>
            <a:r>
              <a:rPr lang="en-US" altLang="zh-CN" sz="1800" dirty="0" err="1">
                <a:latin typeface="Consolas" panose="020B0609020204030204" pitchFamily="49" charset="0"/>
              </a:rPr>
              <a:t>nat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68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A3E2-A5BF-4110-B26E-A3382E36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Natural Numbers using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861A2-9A26-411F-9482-B946BF35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library interface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nat.h</a:t>
            </a:r>
            <a:r>
              <a:rPr lang="en-US" altLang="zh-CN" dirty="0"/>
              <a:t>) is as follows: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use “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using namespace std</a:t>
            </a:r>
            <a:r>
              <a:rPr lang="en-US" altLang="zh-CN" dirty="0"/>
              <a:t>” in the interface!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57FEE-9F2B-4845-B7D8-D8B08B6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41E597-893B-44B5-98EE-8A7DB8C58460}"/>
              </a:ext>
            </a:extLst>
          </p:cNvPr>
          <p:cNvSpPr txBox="1"/>
          <p:nvPr/>
        </p:nvSpPr>
        <p:spPr>
          <a:xfrm>
            <a:off x="1727985" y="1741314"/>
            <a:ext cx="8675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/* An ADT for natural numbers */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Declare an abstract type for natural numbers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typedef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std::string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Operations for natural numbers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from_int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a);  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Convert a to a natural number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add(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+ b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print_nat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Print the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39317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E920F-471C-47AC-85A3-E12F405F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Numbers as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73940-54E9-4F6F-8129-9CC53D7E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a natural number as a sequence of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Preferable to reverse the representation for arithmetic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F695B-0820-437D-A44A-F081ABE0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29EA54-61D3-461F-A8E5-C5B270C39960}"/>
              </a:ext>
            </a:extLst>
          </p:cNvPr>
          <p:cNvSpPr txBox="1"/>
          <p:nvPr/>
        </p:nvSpPr>
        <p:spPr>
          <a:xfrm>
            <a:off x="3831855" y="1829024"/>
            <a:ext cx="3497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INT_MAX: 2147483647</a:t>
            </a:r>
            <a:endParaRPr lang="zh-CN" alt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58ABDC-4B28-42E7-98B4-97641F2BE4D5}"/>
              </a:ext>
            </a:extLst>
          </p:cNvPr>
          <p:cNvGrpSpPr/>
          <p:nvPr/>
        </p:nvGrpSpPr>
        <p:grpSpPr>
          <a:xfrm>
            <a:off x="2734047" y="4757971"/>
            <a:ext cx="5837863" cy="884895"/>
            <a:chOff x="1729584" y="2911366"/>
            <a:chExt cx="5837863" cy="8848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8E3043-6024-47C3-B977-17CDE9E3F237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139013-C3FE-4FF1-9412-3ADF2FC7DE4F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FCB09F1-C8E0-464A-BE5F-1DC9072C5F06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704256-A9D7-408D-80AB-8E7E6DD91AF2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101E0E-A1B2-4894-8520-CA95EFA915FA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6F3CA77-50BF-47B4-9B0B-E8188B5709B2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2BB876-9FB3-4098-974A-8C4006FEFD37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FC539CC-1BF5-4FF2-A5E7-A1CF3851D6A2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B7556E-E11D-46A6-BD00-9D859B047561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89EE30-0929-4BA0-B2EC-FF4A999AA6B4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84B250-16AB-4C83-A0BA-9A58A765960F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D31D52-8AA2-4F6F-9411-D9873C8BE365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D5D91DA-11E4-4793-BA34-425FF4CC5B4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D0642B8-9B51-4700-9890-4F3E99D70CAF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820A2B-BDAA-43FD-84D0-FAE4B9C3D348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511CA22-693A-4A73-ACDB-8B8974680F82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F64C3B2-7D83-4399-88B9-F5F77BE156F0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C5338E5-C63B-4A6E-ABF7-E4A2BE8545AB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4E854E-2E69-4D35-9ADC-28A23A12E72A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F544C8-D94C-4CC2-B904-1FC8C6ABAA0C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B789CF7-B688-4337-B3F3-B5E3F9E150E9}"/>
              </a:ext>
            </a:extLst>
          </p:cNvPr>
          <p:cNvGrpSpPr/>
          <p:nvPr/>
        </p:nvGrpSpPr>
        <p:grpSpPr>
          <a:xfrm>
            <a:off x="2734047" y="2721953"/>
            <a:ext cx="5837863" cy="884895"/>
            <a:chOff x="1729584" y="2911366"/>
            <a:chExt cx="5837863" cy="88489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DDFB83-24D8-4A65-9DE2-AEBCF246E580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383EDC-37CB-4844-B923-346E7343D184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744BB5-0331-4D2F-8D82-C50E00A40CD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DC8A636-9B26-4E22-B59B-F601FB71FA07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000E0B6-BC85-497E-9D65-95EECEB259C9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5E0BDE-43DA-486E-97E8-8239F3E67709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F3F576B-3BFA-48BB-8535-8C3653BA53CA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6674C66-184F-4391-9E4E-077E499B5A34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B1F64B-47A1-43A5-BE43-BD867B70788D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2125B7D-3D03-4D26-9D17-2ACE9922E613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B6C538-C7B6-499E-94D7-7C6452A59530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1372C77-CB20-4E69-83D8-78BE8A06E4C2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982A00E-EDD7-453D-AFD8-8384FCF19F3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71347BD-B311-4930-B007-1E866C526FE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ABAE071-91B6-432C-83FC-A88FBE9B6BE0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C5D80D6-D369-4D3C-A70B-3B45CFF30825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F6C6C2A-C455-4A0F-8CDC-F6D0F1BE59D6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9A06106-0C20-4AB1-845A-923676209FB3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C0F814C-C3A6-473A-958D-1C952B1A91C8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544F2A0-9BFF-4309-8ADB-AC6FC3375F18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3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BBC1-5D23-4D40-8155-CE6E7C0B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0D567-3274-4F1E-81C0-D6D8DFBF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with carry in elementary </a:t>
            </a:r>
            <a:r>
              <a:rPr lang="en-US" altLang="zh-CN" dirty="0" err="1"/>
              <a:t>arithemtics</a:t>
            </a: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INT_MAX + 655333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585C2-D42D-4819-B13A-C36EE16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B0E96F-ECFB-44AD-8592-5A3BBE6C9894}"/>
              </a:ext>
            </a:extLst>
          </p:cNvPr>
          <p:cNvGrpSpPr/>
          <p:nvPr/>
        </p:nvGrpSpPr>
        <p:grpSpPr>
          <a:xfrm>
            <a:off x="2660770" y="2299646"/>
            <a:ext cx="5837863" cy="517634"/>
            <a:chOff x="2911328" y="1930795"/>
            <a:chExt cx="5837863" cy="5176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8CA7D9-BBCD-40BA-83D2-4CE03984DC02}"/>
                </a:ext>
              </a:extLst>
            </p:cNvPr>
            <p:cNvSpPr/>
            <p:nvPr/>
          </p:nvSpPr>
          <p:spPr>
            <a:xfrm>
              <a:off x="2911328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9F53C4E-4ABF-4692-83EB-300C7080DDA8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9D28CB-0C27-4015-8D95-8F9EE9F3625E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9400D0-74B6-477D-8023-CE3D657F34FB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B10F8A6-E5EF-4BBB-AE00-2BE062E74A7F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CD1A39-8375-4604-B504-E5D311D437FB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B726EC-187E-41E2-8144-19E77E8BB80D}"/>
                </a:ext>
              </a:extLst>
            </p:cNvPr>
            <p:cNvSpPr/>
            <p:nvPr/>
          </p:nvSpPr>
          <p:spPr>
            <a:xfrm>
              <a:off x="639487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16AB45-2BC2-4CB1-AF45-18F4724A4777}"/>
                </a:ext>
              </a:extLst>
            </p:cNvPr>
            <p:cNvSpPr/>
            <p:nvPr/>
          </p:nvSpPr>
          <p:spPr>
            <a:xfrm>
              <a:off x="698345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DF270E0-1779-4536-B37A-26924B47A454}"/>
                </a:ext>
              </a:extLst>
            </p:cNvPr>
            <p:cNvSpPr/>
            <p:nvPr/>
          </p:nvSpPr>
          <p:spPr>
            <a:xfrm>
              <a:off x="757203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D84D57D-FA29-4B8B-8522-24242196BCD5}"/>
                </a:ext>
              </a:extLst>
            </p:cNvPr>
            <p:cNvSpPr/>
            <p:nvPr/>
          </p:nvSpPr>
          <p:spPr>
            <a:xfrm>
              <a:off x="8160612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9DA3E7B-FDAA-41E2-98BB-DC1D2140CCC7}"/>
              </a:ext>
            </a:extLst>
          </p:cNvPr>
          <p:cNvSpPr txBox="1"/>
          <p:nvPr/>
        </p:nvSpPr>
        <p:spPr>
          <a:xfrm>
            <a:off x="5138835" y="2871493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C41E49-8EFC-49BC-9721-7B5EB6CFC938}"/>
              </a:ext>
            </a:extLst>
          </p:cNvPr>
          <p:cNvGrpSpPr/>
          <p:nvPr/>
        </p:nvGrpSpPr>
        <p:grpSpPr>
          <a:xfrm>
            <a:off x="2660770" y="3671106"/>
            <a:ext cx="3531474" cy="517634"/>
            <a:chOff x="2911328" y="1930795"/>
            <a:chExt cx="3531474" cy="51763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C5BF5F-B472-40C0-9A8F-A6CA5A4A9472}"/>
                </a:ext>
              </a:extLst>
            </p:cNvPr>
            <p:cNvSpPr/>
            <p:nvPr/>
          </p:nvSpPr>
          <p:spPr>
            <a:xfrm>
              <a:off x="2911328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B11226B-5B81-44D3-9246-3FF413128B9B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B1DDEF3-3294-45CC-A3F3-9C1E43F788E4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044D2EA-D43A-48A7-9539-8D8444341A29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7AD1D2E-E5AF-42F2-8EDF-6023220A0B9B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E2AA041-9D1A-4EDD-8530-232B565A4432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123185E-59FA-4E43-ADB1-254BBEB07069}"/>
              </a:ext>
            </a:extLst>
          </p:cNvPr>
          <p:cNvSpPr txBox="1"/>
          <p:nvPr/>
        </p:nvSpPr>
        <p:spPr>
          <a:xfrm>
            <a:off x="5132212" y="4339603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4A0E3A-8FBC-42EE-87E5-F040AF739777}"/>
              </a:ext>
            </a:extLst>
          </p:cNvPr>
          <p:cNvSpPr/>
          <p:nvPr/>
        </p:nvSpPr>
        <p:spPr>
          <a:xfrm>
            <a:off x="2660770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‘0’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8E03761-F158-4267-A442-03DFCD1EBE84}"/>
              </a:ext>
            </a:extLst>
          </p:cNvPr>
          <p:cNvSpPr/>
          <p:nvPr/>
        </p:nvSpPr>
        <p:spPr>
          <a:xfrm>
            <a:off x="3249349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E6A122D-086B-4269-B1E6-0C70E97F3DA3}"/>
              </a:ext>
            </a:extLst>
          </p:cNvPr>
          <p:cNvSpPr/>
          <p:nvPr/>
        </p:nvSpPr>
        <p:spPr>
          <a:xfrm>
            <a:off x="3837928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‘9’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DA36E9-B035-4279-8224-B726D8CD996C}"/>
              </a:ext>
            </a:extLst>
          </p:cNvPr>
          <p:cNvSpPr/>
          <p:nvPr/>
        </p:nvSpPr>
        <p:spPr>
          <a:xfrm>
            <a:off x="4426507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635ED66-6B08-4241-BC55-7A04B716C09A}"/>
              </a:ext>
            </a:extLst>
          </p:cNvPr>
          <p:cNvSpPr/>
          <p:nvPr/>
        </p:nvSpPr>
        <p:spPr>
          <a:xfrm>
            <a:off x="5015086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7B3340-C1AA-4EEE-BD3B-E1A9CD74F61B}"/>
              </a:ext>
            </a:extLst>
          </p:cNvPr>
          <p:cNvSpPr/>
          <p:nvPr/>
        </p:nvSpPr>
        <p:spPr>
          <a:xfrm>
            <a:off x="5603665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737585-6E97-4138-B24A-08BFAA4CFC04}"/>
              </a:ext>
            </a:extLst>
          </p:cNvPr>
          <p:cNvSpPr/>
          <p:nvPr/>
        </p:nvSpPr>
        <p:spPr>
          <a:xfrm>
            <a:off x="6144317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4EC14C-4B7D-4170-ADE2-0620F57A6559}"/>
              </a:ext>
            </a:extLst>
          </p:cNvPr>
          <p:cNvSpPr/>
          <p:nvPr/>
        </p:nvSpPr>
        <p:spPr>
          <a:xfrm>
            <a:off x="6732896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‘4’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6EF66-8A44-4E4C-AE14-DB45284B5F81}"/>
              </a:ext>
            </a:extLst>
          </p:cNvPr>
          <p:cNvSpPr/>
          <p:nvPr/>
        </p:nvSpPr>
        <p:spPr>
          <a:xfrm>
            <a:off x="7321475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3F44CA-14AC-45C7-A95D-B3C43A2E5042}"/>
              </a:ext>
            </a:extLst>
          </p:cNvPr>
          <p:cNvSpPr/>
          <p:nvPr/>
        </p:nvSpPr>
        <p:spPr>
          <a:xfrm>
            <a:off x="7910054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‘2’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96ED3-FD93-4F9B-8BE9-7D1B62F1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Auxiliary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D78A8-6043-4F23-9BB3-58FBBEAA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implementation file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nat.cpp</a:t>
            </a:r>
            <a:r>
              <a:rPr lang="en-US" altLang="zh-CN" dirty="0"/>
              <a:t>) begins with: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C04B7-4C82-4249-A3E9-86D9DB89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86E5CE-4FDC-46B8-B0A7-2E5C40A8A9E2}"/>
              </a:ext>
            </a:extLst>
          </p:cNvPr>
          <p:cNvSpPr txBox="1"/>
          <p:nvPr/>
        </p:nvSpPr>
        <p:spPr>
          <a:xfrm>
            <a:off x="2955472" y="1799864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"nat.h"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Convert a char to a digit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char_to_digit(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 - '0';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Convert a digit to a char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digit_to_char(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 + '0';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6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AFD3-2348-49FE-A7A4-A49896E2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 from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D0447-E78F-4E19-B7E3-B0F2A8B2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Note the pattern for iterative concatenation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3F1BC-2A73-43BE-92B0-98E2527B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F95726-187D-4178-ABDA-5A56AD7DEB21}"/>
              </a:ext>
            </a:extLst>
          </p:cNvPr>
          <p:cNvSpPr txBox="1"/>
          <p:nvPr/>
        </p:nvSpPr>
        <p:spPr>
          <a:xfrm>
            <a:off x="3291374" y="1305341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natural numbers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from integers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nat from_int(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(a &lt;=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"0";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(a != 0)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int h = a%10;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s += digit_to_char(h);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a = a/10;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6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4EC21-E7A3-4E21-8108-7DCE3293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CA414-AA37-4A9A-8B3C-3BCBDE8D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structure: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E019E-8C84-40AF-8B56-EF03B6EE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4A7FCF-1B17-4549-8D30-72E489EFCEC0}"/>
              </a:ext>
            </a:extLst>
          </p:cNvPr>
          <p:cNvSpPr txBox="1"/>
          <p:nvPr/>
        </p:nvSpPr>
        <p:spPr>
          <a:xfrm>
            <a:off x="3072882" y="1695138"/>
            <a:ext cx="75266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 + b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nat add(nat a, 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maxlen = max(a.length(), b.length());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carry = 0;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current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final result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maxlen; i++)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1. Compute (v, c) = a[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b[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carry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2. Append v to result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3. Set c to be the new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(carry != 0)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Append carry to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532C-2929-468B-9FD1-5D38F4FE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Digits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249FD-B555-433C-B14C-BBD578AA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auxiliary function for adding two digits with a carry</a:t>
            </a:r>
          </a:p>
          <a:p>
            <a:r>
              <a:rPr lang="en-US" altLang="zh-CN" dirty="0"/>
              <a:t>Note the use of references to return multiple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C54F6-14E9-4F9F-88E8-E93C728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E3774-1774-4FAF-BC85-14E9EC539B32}"/>
              </a:ext>
            </a:extLst>
          </p:cNvPr>
          <p:cNvSpPr txBox="1"/>
          <p:nvPr/>
        </p:nvSpPr>
        <p:spPr>
          <a:xfrm>
            <a:off x="2507213" y="2478652"/>
            <a:ext cx="69349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value and carry of a + b + c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add_digits(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sv,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sc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a + b +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sv = v%10;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sc = v/10;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1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93D9-4254-4FF5-9267-5F0EFC19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Loop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4D6D525-0B3B-4066-A334-83914664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Again we use the pattern for iterative concatenation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B6975-5383-4595-9011-C6A83BD2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4E7E8D-2B1F-40F9-9C3E-C9CECFD3E82F}"/>
              </a:ext>
            </a:extLst>
          </p:cNvPr>
          <p:cNvSpPr txBox="1"/>
          <p:nvPr/>
        </p:nvSpPr>
        <p:spPr>
          <a:xfrm>
            <a:off x="2392525" y="1008186"/>
            <a:ext cx="75896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maxlen;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av, bv;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current digit from a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a.length())    av = char_to_digit(a[i]);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                  av = 0;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current digit from b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b.length())    bv = char_to_digit(b[i]);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                  bv = 0;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	 // 1. Compute (v, c) = a[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b[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v,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add_digits(av, bv, carry, 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, 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2. Append v to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zh-CN" altLang="en-US" dirty="0">
                <a:latin typeface="Consolas" panose="020B0609020204030204" pitchFamily="49" charset="0"/>
              </a:rPr>
              <a:t>result += digit_to_char(v);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3. Set cv to be the new carry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carry =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(carry != 0) result += digit_to_char(carry);</a:t>
            </a:r>
          </a:p>
        </p:txBody>
      </p:sp>
    </p:spTree>
    <p:extLst>
      <p:ext uri="{BB962C8B-B14F-4D97-AF65-F5344CB8AC3E}">
        <p14:creationId xmlns:p14="http://schemas.microsoft.com/office/powerpoint/2010/main" val="2100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of counter as an ADT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1048512" y="1814361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AD1E3-5A81-4C6F-9830-1B4799520F10}"/>
              </a:ext>
            </a:extLst>
          </p:cNvPr>
          <p:cNvSpPr txBox="1"/>
          <p:nvPr/>
        </p:nvSpPr>
        <p:spPr>
          <a:xfrm>
            <a:off x="6281030" y="1812509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static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counter’s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79B93-0216-4967-AE67-A2CEC5AF3D26}"/>
              </a:ext>
            </a:extLst>
          </p:cNvPr>
          <p:cNvSpPr txBox="1"/>
          <p:nvPr/>
        </p:nvSpPr>
        <p:spPr>
          <a:xfrm>
            <a:off x="2356104" y="5782827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17631-E784-4F12-95C1-75DF5E2664A6}"/>
              </a:ext>
            </a:extLst>
          </p:cNvPr>
          <p:cNvSpPr txBox="1"/>
          <p:nvPr/>
        </p:nvSpPr>
        <p:spPr>
          <a:xfrm>
            <a:off x="7568184" y="5776623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98CB-A849-4E88-9003-097898C6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96791-A43F-4191-BFAF-692160C7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the string and print it out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DA666-6BC5-489E-8169-F94FE6FD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2B82D6-2EBA-4E90-8469-6569768F54B2}"/>
              </a:ext>
            </a:extLst>
          </p:cNvPr>
          <p:cNvSpPr txBox="1"/>
          <p:nvPr/>
        </p:nvSpPr>
        <p:spPr>
          <a:xfrm>
            <a:off x="3188737" y="1863719"/>
            <a:ext cx="71309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i &gt;= 0; i--)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Print the natural number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print_nat(nat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reverse(b);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5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A0919-E6EC-4925-939A-DD048238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06496-6159-463D-A761-49E033D8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divide the addition of two natural numbers into a smaller problem?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13691-D7C5-4CCC-802F-E1F5877E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642A19-2AD7-41B7-AB62-661B54001B08}"/>
              </a:ext>
            </a:extLst>
          </p:cNvPr>
          <p:cNvSpPr/>
          <p:nvPr/>
        </p:nvSpPr>
        <p:spPr>
          <a:xfrm>
            <a:off x="3061985" y="18237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‘7’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1BAF485-4B1B-47E0-9EE3-EF1949FBBD54}"/>
              </a:ext>
            </a:extLst>
          </p:cNvPr>
          <p:cNvGrpSpPr/>
          <p:nvPr/>
        </p:nvGrpSpPr>
        <p:grpSpPr>
          <a:xfrm>
            <a:off x="3650564" y="1823786"/>
            <a:ext cx="5249284" cy="517634"/>
            <a:chOff x="3650564" y="1823786"/>
            <a:chExt cx="5249284" cy="51763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3CEFA6-DDA5-45E7-B5B9-826C9725BC0A}"/>
                </a:ext>
              </a:extLst>
            </p:cNvPr>
            <p:cNvSpPr/>
            <p:nvPr/>
          </p:nvSpPr>
          <p:spPr>
            <a:xfrm>
              <a:off x="3650564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FA4832-603D-4173-A190-8B8B386658DD}"/>
                </a:ext>
              </a:extLst>
            </p:cNvPr>
            <p:cNvSpPr/>
            <p:nvPr/>
          </p:nvSpPr>
          <p:spPr>
            <a:xfrm>
              <a:off x="4239143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D757D-4D4C-47C5-938A-A0663C4E34F9}"/>
                </a:ext>
              </a:extLst>
            </p:cNvPr>
            <p:cNvSpPr/>
            <p:nvPr/>
          </p:nvSpPr>
          <p:spPr>
            <a:xfrm>
              <a:off x="4827722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2C1761-7EB6-49FC-BDC6-5BBE07FE3D85}"/>
                </a:ext>
              </a:extLst>
            </p:cNvPr>
            <p:cNvSpPr/>
            <p:nvPr/>
          </p:nvSpPr>
          <p:spPr>
            <a:xfrm>
              <a:off x="5416301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34F72F-362C-4565-A69E-9C34B5BFC7A6}"/>
                </a:ext>
              </a:extLst>
            </p:cNvPr>
            <p:cNvSpPr/>
            <p:nvPr/>
          </p:nvSpPr>
          <p:spPr>
            <a:xfrm>
              <a:off x="6004880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E5E7F6-F6EA-48F2-91F4-480F44CC4F16}"/>
                </a:ext>
              </a:extLst>
            </p:cNvPr>
            <p:cNvSpPr/>
            <p:nvPr/>
          </p:nvSpPr>
          <p:spPr>
            <a:xfrm>
              <a:off x="6545532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46841D-3481-4C6D-B4A2-107B07E15E57}"/>
                </a:ext>
              </a:extLst>
            </p:cNvPr>
            <p:cNvSpPr/>
            <p:nvPr/>
          </p:nvSpPr>
          <p:spPr>
            <a:xfrm>
              <a:off x="7134111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D2F540-76CD-4399-A67E-1861CB9B0DC6}"/>
                </a:ext>
              </a:extLst>
            </p:cNvPr>
            <p:cNvSpPr/>
            <p:nvPr/>
          </p:nvSpPr>
          <p:spPr>
            <a:xfrm>
              <a:off x="7722690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F27669-201C-4BC5-9CB5-DB6C00322179}"/>
                </a:ext>
              </a:extLst>
            </p:cNvPr>
            <p:cNvSpPr/>
            <p:nvPr/>
          </p:nvSpPr>
          <p:spPr>
            <a:xfrm>
              <a:off x="8311269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89F3461-C8BD-4A1D-A82C-EA9C9E0232E9}"/>
              </a:ext>
            </a:extLst>
          </p:cNvPr>
          <p:cNvSpPr txBox="1"/>
          <p:nvPr/>
        </p:nvSpPr>
        <p:spPr>
          <a:xfrm>
            <a:off x="5507421" y="2213637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49CA59-3A74-4E0D-9573-83A09BE80407}"/>
              </a:ext>
            </a:extLst>
          </p:cNvPr>
          <p:cNvSpPr/>
          <p:nvPr/>
        </p:nvSpPr>
        <p:spPr>
          <a:xfrm>
            <a:off x="3061985" y="2796534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A40E58B-0BCF-4E96-84C7-64A56E92F492}"/>
              </a:ext>
            </a:extLst>
          </p:cNvPr>
          <p:cNvGrpSpPr/>
          <p:nvPr/>
        </p:nvGrpSpPr>
        <p:grpSpPr>
          <a:xfrm>
            <a:off x="3650564" y="2796534"/>
            <a:ext cx="2942895" cy="517634"/>
            <a:chOff x="3650564" y="2796534"/>
            <a:chExt cx="2942895" cy="51763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49D5F0A-8950-4186-8A3C-827299FD3050}"/>
                </a:ext>
              </a:extLst>
            </p:cNvPr>
            <p:cNvSpPr/>
            <p:nvPr/>
          </p:nvSpPr>
          <p:spPr>
            <a:xfrm>
              <a:off x="3650564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388E9FB-18F8-48EB-BE3F-838C907E573E}"/>
                </a:ext>
              </a:extLst>
            </p:cNvPr>
            <p:cNvSpPr/>
            <p:nvPr/>
          </p:nvSpPr>
          <p:spPr>
            <a:xfrm>
              <a:off x="4239143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142D40A-6BC9-40E1-B6C8-15BEA445EA58}"/>
                </a:ext>
              </a:extLst>
            </p:cNvPr>
            <p:cNvSpPr/>
            <p:nvPr/>
          </p:nvSpPr>
          <p:spPr>
            <a:xfrm>
              <a:off x="4827722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57D952-1A28-428B-93BC-6AFDB8714CEC}"/>
                </a:ext>
              </a:extLst>
            </p:cNvPr>
            <p:cNvSpPr/>
            <p:nvPr/>
          </p:nvSpPr>
          <p:spPr>
            <a:xfrm>
              <a:off x="5416301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62D60B-4797-43CE-BBDC-AE4ACD5E557A}"/>
                </a:ext>
              </a:extLst>
            </p:cNvPr>
            <p:cNvSpPr/>
            <p:nvPr/>
          </p:nvSpPr>
          <p:spPr>
            <a:xfrm>
              <a:off x="6004880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C08FB8-C096-4F48-AEF8-7F2534449A5C}"/>
              </a:ext>
            </a:extLst>
          </p:cNvPr>
          <p:cNvGrpSpPr/>
          <p:nvPr/>
        </p:nvGrpSpPr>
        <p:grpSpPr>
          <a:xfrm>
            <a:off x="6104516" y="4090588"/>
            <a:ext cx="5249284" cy="517634"/>
            <a:chOff x="3499907" y="1930795"/>
            <a:chExt cx="5249284" cy="51763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F235A93-881D-4213-BC8D-024F836E8ACB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AB9AB5-AF7E-469B-8373-8280B9013A4A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81147E-2B2C-4B8F-8A49-D095C76DFBDD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CF3A625-675C-498A-994C-A5F6F014CC01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4952C1A-6FE1-4548-BC38-695DF3CE2575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431D96-7933-48CC-B653-A75275603E9A}"/>
                </a:ext>
              </a:extLst>
            </p:cNvPr>
            <p:cNvSpPr/>
            <p:nvPr/>
          </p:nvSpPr>
          <p:spPr>
            <a:xfrm>
              <a:off x="639487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E4DE6E8-B68C-4D30-AAAF-ED1CA75F47C7}"/>
                </a:ext>
              </a:extLst>
            </p:cNvPr>
            <p:cNvSpPr/>
            <p:nvPr/>
          </p:nvSpPr>
          <p:spPr>
            <a:xfrm>
              <a:off x="698345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A9E6A54-2A91-4A18-A154-FECFE4AEAF34}"/>
                </a:ext>
              </a:extLst>
            </p:cNvPr>
            <p:cNvSpPr/>
            <p:nvPr/>
          </p:nvSpPr>
          <p:spPr>
            <a:xfrm>
              <a:off x="757203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B8467CD-3C7E-4D75-8E0D-B910D2641851}"/>
                </a:ext>
              </a:extLst>
            </p:cNvPr>
            <p:cNvSpPr/>
            <p:nvPr/>
          </p:nvSpPr>
          <p:spPr>
            <a:xfrm>
              <a:off x="8160612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05EC62AC-772A-4341-A62D-F45131A582AF}"/>
              </a:ext>
            </a:extLst>
          </p:cNvPr>
          <p:cNvSpPr txBox="1"/>
          <p:nvPr/>
        </p:nvSpPr>
        <p:spPr>
          <a:xfrm>
            <a:off x="7908522" y="4529096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6F2EB22-0B42-4760-9611-9095F2FB9665}"/>
              </a:ext>
            </a:extLst>
          </p:cNvPr>
          <p:cNvGrpSpPr/>
          <p:nvPr/>
        </p:nvGrpSpPr>
        <p:grpSpPr>
          <a:xfrm>
            <a:off x="6104516" y="5136797"/>
            <a:ext cx="2942895" cy="517634"/>
            <a:chOff x="3499907" y="1930795"/>
            <a:chExt cx="2942895" cy="51763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653C901-A736-4A4F-95EC-9018B0670CF2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AE8297D-F2AE-4A12-B01E-01C6E94A4FD8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88097B-27E5-4F56-B0E1-087671D0F241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BA8F73B-F442-463E-843A-D3AE0317A161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0797D03-3C42-4C64-919F-AFAECE271AC0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55B5A28-BB82-402D-922D-28100655265A}"/>
              </a:ext>
            </a:extLst>
          </p:cNvPr>
          <p:cNvSpPr txBox="1"/>
          <p:nvPr/>
        </p:nvSpPr>
        <p:spPr>
          <a:xfrm>
            <a:off x="7908522" y="5570026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EB4AC6D-2C94-4DA6-9F6E-E881ABF7A5CA}"/>
              </a:ext>
            </a:extLst>
          </p:cNvPr>
          <p:cNvSpPr/>
          <p:nvPr/>
        </p:nvSpPr>
        <p:spPr>
          <a:xfrm>
            <a:off x="6115830" y="6097533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D2C90FA-655F-407D-AACE-F82DA2439797}"/>
              </a:ext>
            </a:extLst>
          </p:cNvPr>
          <p:cNvSpPr/>
          <p:nvPr/>
        </p:nvSpPr>
        <p:spPr>
          <a:xfrm>
            <a:off x="2132034" y="4090588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‘7’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8799222-54DE-4D64-A94B-E37EC4518031}"/>
              </a:ext>
            </a:extLst>
          </p:cNvPr>
          <p:cNvSpPr/>
          <p:nvPr/>
        </p:nvSpPr>
        <p:spPr>
          <a:xfrm>
            <a:off x="2132034" y="5136797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2F47E0-6055-47A4-91E2-B8F8466F2603}"/>
              </a:ext>
            </a:extLst>
          </p:cNvPr>
          <p:cNvSpPr txBox="1"/>
          <p:nvPr/>
        </p:nvSpPr>
        <p:spPr>
          <a:xfrm>
            <a:off x="2223980" y="4521028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AA31AF-44B3-4116-8DFD-3E57E4D9AAC3}"/>
              </a:ext>
            </a:extLst>
          </p:cNvPr>
          <p:cNvSpPr txBox="1"/>
          <p:nvPr/>
        </p:nvSpPr>
        <p:spPr>
          <a:xfrm>
            <a:off x="2223979" y="5597799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645E83-F089-4BF3-8407-2E37D2CC3D3F}"/>
              </a:ext>
            </a:extLst>
          </p:cNvPr>
          <p:cNvSpPr/>
          <p:nvPr/>
        </p:nvSpPr>
        <p:spPr>
          <a:xfrm>
            <a:off x="2132033" y="6094259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‘0’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D105821-939F-43AD-9E21-22DDD19005EC}"/>
              </a:ext>
            </a:extLst>
          </p:cNvPr>
          <p:cNvSpPr/>
          <p:nvPr/>
        </p:nvSpPr>
        <p:spPr>
          <a:xfrm>
            <a:off x="2707684" y="6096209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2902F83C-F398-484C-9665-7D0F6107006E}"/>
              </a:ext>
            </a:extLst>
          </p:cNvPr>
          <p:cNvSpPr/>
          <p:nvPr/>
        </p:nvSpPr>
        <p:spPr>
          <a:xfrm rot="3063828">
            <a:off x="3361536" y="3223140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73385B70-5C4B-4B1F-B00E-4EA2CC7C4F7E}"/>
              </a:ext>
            </a:extLst>
          </p:cNvPr>
          <p:cNvSpPr/>
          <p:nvPr/>
        </p:nvSpPr>
        <p:spPr>
          <a:xfrm rot="18648960">
            <a:off x="7280800" y="2728867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62F596-86C6-483E-9091-9C36319DEE19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>
            <a:off x="3296263" y="6355026"/>
            <a:ext cx="2819567" cy="132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EA38-35A1-4421-8982-9D25EC0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with Carry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543A3-C4B1-4C09-9314-6B951461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two natural numbers with a carry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Function above only works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 of the same length. </a:t>
            </a:r>
          </a:p>
          <a:p>
            <a:r>
              <a:rPr lang="en-US" altLang="zh-CN" dirty="0"/>
              <a:t>However, it is easy to generalize it to work for arbitrary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089E2-9450-42BF-AED6-5DBC645A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F9C567-A2AA-49A2-A55B-53BCA9C2770D}"/>
              </a:ext>
            </a:extLst>
          </p:cNvPr>
          <p:cNvSpPr txBox="1"/>
          <p:nvPr/>
        </p:nvSpPr>
        <p:spPr>
          <a:xfrm>
            <a:off x="2403410" y="1582340"/>
            <a:ext cx="87933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Recursive addition of a and b with a carry c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nat add_with_carry(nat a, nat b, int 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int sv, sc;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(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sv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 = a[0] + b[0] + c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add_digits(char_to_digit(a[0]), char_to_digit(b[0]), c, sv, sc);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head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sv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string head(1, digit_to_char(sv));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tail = a[1..n] + b[1..n] +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sc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tail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add_with_carry(a.substr(1), b.substr(1), sc);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head + tail;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4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2C08-6846-458C-8717-88305EF8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2A0B1-929B-4E07-8BB6-B70BA3CE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natural numbers is a special case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add_with_carry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DDCF1A-7D5B-4587-950E-0E59604A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2D24CF-4356-45F0-8C69-4B4E5626199B}"/>
              </a:ext>
            </a:extLst>
          </p:cNvPr>
          <p:cNvSpPr txBox="1"/>
          <p:nvPr/>
        </p:nvSpPr>
        <p:spPr>
          <a:xfrm>
            <a:off x="3403341" y="2690336"/>
            <a:ext cx="4835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using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add_with_carry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nat add(nat a, 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add_with_carry(a, b, 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72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-676603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Streams</a:t>
            </a:r>
          </a:p>
        </p:txBody>
      </p:sp>
      <p:pic>
        <p:nvPicPr>
          <p:cNvPr id="3074" name="Picture 2" descr="May be a graphic of text">
            <a:extLst>
              <a:ext uri="{FF2B5EF4-FFF2-40B4-BE49-F238E27FC236}">
                <a16:creationId xmlns:a16="http://schemas.microsoft.com/office/drawing/2014/main" id="{3FFEE5C6-7B79-50C7-8804-217F79CFA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582" y="571499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4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127D4A-AD5E-488D-B697-C0EF44C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Streams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3F1B8-368F-4267-A8BB-D83E1C48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output stream is an </a:t>
            </a:r>
            <a:r>
              <a:rPr lang="en-US" altLang="zh-CN" dirty="0">
                <a:solidFill>
                  <a:srgbClr val="FF0000"/>
                </a:solidFill>
              </a:rPr>
              <a:t>possibly infinite</a:t>
            </a:r>
            <a:r>
              <a:rPr lang="en-US" altLang="zh-CN" dirty="0"/>
              <a:t> list of values with the operation:</a:t>
            </a:r>
          </a:p>
          <a:p>
            <a:pPr lvl="1"/>
            <a:r>
              <a:rPr lang="en-US" altLang="zh-CN" dirty="0"/>
              <a:t>Push a new value to the head of the stream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output stream may be linked to output hardware (e.g., screens)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DE9E4D-5AE1-4575-AFE2-BFE799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95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C43326-BCD1-428B-9C9A-33036B868B02}"/>
              </a:ext>
            </a:extLst>
          </p:cNvPr>
          <p:cNvGrpSpPr/>
          <p:nvPr/>
        </p:nvGrpSpPr>
        <p:grpSpPr>
          <a:xfrm>
            <a:off x="4220790" y="3876744"/>
            <a:ext cx="2942895" cy="517634"/>
            <a:chOff x="1729584" y="2911366"/>
            <a:chExt cx="2942895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/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A5BB005-A966-4AC0-B6E7-69A754CE1720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A5BB005-A966-4AC0-B6E7-69A754CE1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42CCF01-BBCE-45EE-9078-738FC14EF379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42CCF01-BBCE-45EE-9078-738FC14EF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5D43BF6-A21C-4602-AE56-5CFCCD5D80D5}"/>
              </a:ext>
            </a:extLst>
          </p:cNvPr>
          <p:cNvSpPr txBox="1"/>
          <p:nvPr/>
        </p:nvSpPr>
        <p:spPr>
          <a:xfrm>
            <a:off x="2425008" y="4004756"/>
            <a:ext cx="184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55ACC4-B9DE-46D7-B626-743A7C38EE57}"/>
              </a:ext>
            </a:extLst>
          </p:cNvPr>
          <p:cNvGrpSpPr/>
          <p:nvPr/>
        </p:nvGrpSpPr>
        <p:grpSpPr>
          <a:xfrm>
            <a:off x="4809369" y="2154643"/>
            <a:ext cx="2354316" cy="517634"/>
            <a:chOff x="2318163" y="2911366"/>
            <a:chExt cx="2354316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F1FF7E9-60B1-47D2-922B-8A174C540790}"/>
              </a:ext>
            </a:extLst>
          </p:cNvPr>
          <p:cNvSpPr txBox="1"/>
          <p:nvPr/>
        </p:nvSpPr>
        <p:spPr>
          <a:xfrm>
            <a:off x="3059799" y="228265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7FC9D40E-A8DD-4EF0-AD0E-987B2490C647}"/>
              </a:ext>
            </a:extLst>
          </p:cNvPr>
          <p:cNvSpPr/>
          <p:nvPr/>
        </p:nvSpPr>
        <p:spPr>
          <a:xfrm rot="5400000">
            <a:off x="7107353" y="4016071"/>
            <a:ext cx="351644" cy="2389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48B448-C98F-4A8F-8287-787FB2DD8A2A}"/>
              </a:ext>
            </a:extLst>
          </p:cNvPr>
          <p:cNvSpPr txBox="1"/>
          <p:nvPr/>
        </p:nvSpPr>
        <p:spPr>
          <a:xfrm>
            <a:off x="7395857" y="397282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DC752458-DA24-4D41-A9BB-7771855FEB0B}"/>
              </a:ext>
            </a:extLst>
          </p:cNvPr>
          <p:cNvSpPr/>
          <p:nvPr/>
        </p:nvSpPr>
        <p:spPr>
          <a:xfrm rot="5400000">
            <a:off x="7107353" y="2293970"/>
            <a:ext cx="351644" cy="238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41F1D5-183F-46A6-9023-60185C06CE63}"/>
              </a:ext>
            </a:extLst>
          </p:cNvPr>
          <p:cNvSpPr txBox="1"/>
          <p:nvPr/>
        </p:nvSpPr>
        <p:spPr>
          <a:xfrm>
            <a:off x="7402665" y="2237637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B74C299-A385-46FB-8DCC-4A98FED938CB}"/>
              </a:ext>
            </a:extLst>
          </p:cNvPr>
          <p:cNvSpPr/>
          <p:nvPr/>
        </p:nvSpPr>
        <p:spPr>
          <a:xfrm>
            <a:off x="5271796" y="2919992"/>
            <a:ext cx="1303310" cy="755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/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Push</a:t>
                </a:r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blipFill>
                <a:blip r:embed="rId11"/>
                <a:stretch>
                  <a:fillRect l="-29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形 6" descr="监视器">
            <a:extLst>
              <a:ext uri="{FF2B5EF4-FFF2-40B4-BE49-F238E27FC236}">
                <a16:creationId xmlns:a16="http://schemas.microsoft.com/office/drawing/2014/main" id="{28677925-0E75-4A2B-92F1-F1EE5F653F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1141" y="2840637"/>
            <a:ext cx="914400" cy="914400"/>
          </a:xfrm>
          <a:prstGeom prst="rect">
            <a:avLst/>
          </a:prstGeom>
        </p:spPr>
      </p:pic>
      <p:sp>
        <p:nvSpPr>
          <p:cNvPr id="33" name="右大括号 32">
            <a:extLst>
              <a:ext uri="{FF2B5EF4-FFF2-40B4-BE49-F238E27FC236}">
                <a16:creationId xmlns:a16="http://schemas.microsoft.com/office/drawing/2014/main" id="{1E31A102-6A03-4452-ACE8-B8099F49F4EB}"/>
              </a:ext>
            </a:extLst>
          </p:cNvPr>
          <p:cNvSpPr/>
          <p:nvPr/>
        </p:nvSpPr>
        <p:spPr>
          <a:xfrm rot="10800000">
            <a:off x="1949941" y="2406914"/>
            <a:ext cx="400111" cy="1719813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5" grpId="0" animBg="1"/>
      <p:bldP spid="66" grpId="0"/>
      <p:bldP spid="5" grpId="0" animBg="1"/>
      <p:bldP spid="23" grpId="0"/>
      <p:bldP spid="33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Output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Represented as an ADT/class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 in the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>
                <a:latin typeface="+mj-lt"/>
              </a:rPr>
              <a:t>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>
                <a:latin typeface="+mj-lt"/>
              </a:rPr>
              <a:t> object is an output stream of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characters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/>
              <a:t> is 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 object</a:t>
            </a:r>
          </a:p>
          <a:p>
            <a:pPr lvl="1"/>
            <a:r>
              <a:rPr lang="en-US" altLang="zh-CN" dirty="0"/>
              <a:t>Method for pushing a value for </a:t>
            </a:r>
            <a:r>
              <a:rPr lang="en-US" altLang="zh-CN" dirty="0" err="1"/>
              <a:t>ostream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52047-F5C6-49F4-85C7-D7DF3CDC7BF9}"/>
              </a:ext>
            </a:extLst>
          </p:cNvPr>
          <p:cNvSpPr txBox="1"/>
          <p:nvPr/>
        </p:nvSpPr>
        <p:spPr>
          <a:xfrm>
            <a:off x="3686080" y="2679815"/>
            <a:ext cx="4249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a character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onto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os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.put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048663" y="4352451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a string using put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str = "Hello world!";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cout.put(str[i])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29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(&lt;&lt;)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Overloaded for pushing different kinds of values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+mj-lt"/>
              </a:rPr>
              <a:t>Convert values to sequences of characters before pushing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4018724" y="3636247"/>
            <a:ext cx="3280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‘x’;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“Hello, word”;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123456;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3.1415926;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FF8AE9-9E81-43C6-BDB7-FEF2130C9429}"/>
              </a:ext>
            </a:extLst>
          </p:cNvPr>
          <p:cNvGrpSpPr/>
          <p:nvPr/>
        </p:nvGrpSpPr>
        <p:grpSpPr>
          <a:xfrm>
            <a:off x="3680465" y="2512452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C38C748-5E81-408F-B666-7E43CB176F0C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1E4358B-E7E1-499D-9915-CD15578585DA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D9FBA5-1CFD-44BC-A054-7A80E56D2BC0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5F94A7C-514F-4503-B476-CE7B6167C57D}"/>
              </a:ext>
            </a:extLst>
          </p:cNvPr>
          <p:cNvSpPr txBox="1"/>
          <p:nvPr/>
        </p:nvSpPr>
        <p:spPr>
          <a:xfrm>
            <a:off x="1973665" y="267944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0C18E5-2832-4BC0-A0EB-2A9C255B29BD}"/>
              </a:ext>
            </a:extLst>
          </p:cNvPr>
          <p:cNvSpPr/>
          <p:nvPr/>
        </p:nvSpPr>
        <p:spPr>
          <a:xfrm rot="5400000">
            <a:off x="5659228" y="2382421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A43C48-F655-49E8-84B3-6479CB0849BF}"/>
              </a:ext>
            </a:extLst>
          </p:cNvPr>
          <p:cNvSpPr txBox="1"/>
          <p:nvPr/>
        </p:nvSpPr>
        <p:spPr>
          <a:xfrm>
            <a:off x="6275076" y="2601992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1FFF-B3E2-4205-8641-4211FA85BFE7}"/>
              </a:ext>
            </a:extLst>
          </p:cNvPr>
          <p:cNvSpPr txBox="1"/>
          <p:nvPr/>
        </p:nvSpPr>
        <p:spPr>
          <a:xfrm>
            <a:off x="5596113" y="2340645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push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891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98ABA-A0E0-4ABB-9FF2-02B8B743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Manipulators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6976B-9C9D-493B-89C7-97604762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values used to control formatting (in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iomanip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library)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/>
              <a:t>: insert end-of-line character to </a:t>
            </a:r>
            <a:r>
              <a:rPr lang="en-US" altLang="zh-CN" dirty="0" err="1"/>
              <a:t>ostream</a:t>
            </a:r>
            <a:r>
              <a:rPr lang="en-US" altLang="zh-CN" dirty="0"/>
              <a:t> and flush the buffer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dirty="0"/>
              <a:t>: align the output to the left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dirty="0"/>
              <a:t>: align the output to the right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dirty="0"/>
              <a:t>: set the width of the next field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The effects of manipulators may be transient or permanent:</a:t>
            </a:r>
          </a:p>
          <a:p>
            <a:pPr lvl="1"/>
            <a:r>
              <a:rPr lang="en-US" altLang="zh-CN" dirty="0"/>
              <a:t>Transient: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</a:p>
          <a:p>
            <a:pPr lvl="1"/>
            <a:r>
              <a:rPr lang="en-US" altLang="zh-CN" dirty="0"/>
              <a:t>Permanent: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j-lt"/>
              </a:rPr>
              <a:t>More manipulators: See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Table 4-1 </a:t>
            </a:r>
            <a:r>
              <a:rPr lang="en-US" altLang="zh-CN" dirty="0">
                <a:latin typeface="+mj-lt"/>
              </a:rPr>
              <a:t>in the textbook (Page 162)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28032-7CDF-4448-B3A5-8BA896DE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0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3B6C8-6EF5-44B8-9870-AE5CA7C1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7767B-8CF5-42A4-906E-AFD72D61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widths of outputs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E1826-EA04-4A9A-BB60-251D595C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8520D-94B8-466A-B3F2-3FCB96575505}"/>
              </a:ext>
            </a:extLst>
          </p:cNvPr>
          <p:cNvSpPr txBox="1"/>
          <p:nvPr/>
        </p:nvSpPr>
        <p:spPr>
          <a:xfrm>
            <a:off x="4448093" y="1203569"/>
            <a:ext cx="609467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&lt;iomanip&gt;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using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namespace</a:t>
            </a:r>
            <a:r>
              <a:rPr lang="zh-CN" altLang="en-US" sz="1600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Compute x^y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power(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x, </a:t>
            </a:r>
            <a:r>
              <a:rPr lang="zh-CN" altLang="en-US" sz="1600" b="1" dirty="0">
                <a:latin typeface="Consolas" panose="020B0609020204030204" pitchFamily="49" charset="0"/>
              </a:rPr>
              <a:t>unsigned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res = 1;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y;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res *= x;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res;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 = 16;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right &lt;&lt; setw(2) &lt;&lt; i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&lt;&lt; setw(8) &lt;&lt; power(2, i)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6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25611</TotalTime>
  <Words>9891</Words>
  <Application>Microsoft Office PowerPoint</Application>
  <PresentationFormat>宽屏</PresentationFormat>
  <Paragraphs>2186</Paragraphs>
  <Slides>113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113</vt:i4>
      </vt:variant>
    </vt:vector>
  </HeadingPairs>
  <TitlesOfParts>
    <vt:vector size="121" baseType="lpstr">
      <vt:lpstr>Bookmania</vt:lpstr>
      <vt:lpstr>等线</vt:lpstr>
      <vt:lpstr>Arial</vt:lpstr>
      <vt:lpstr>Arial Black</vt:lpstr>
      <vt:lpstr>Cambria Math</vt:lpstr>
      <vt:lpstr>Consolas</vt:lpstr>
      <vt:lpstr>Times New Roman</vt:lpstr>
      <vt:lpstr>CompCertELF5</vt:lpstr>
      <vt:lpstr>Principles and Methods of Program Design  Lecture 4: Abstract Data Types</vt:lpstr>
      <vt:lpstr>Last Time</vt:lpstr>
      <vt:lpstr>This Time</vt:lpstr>
      <vt:lpstr>This Time</vt:lpstr>
      <vt:lpstr>PowerPoint 演示文稿</vt:lpstr>
      <vt:lpstr>Programming Abstractions</vt:lpstr>
      <vt:lpstr>Data Types Revisited</vt:lpstr>
      <vt:lpstr>Abstract Data Types</vt:lpstr>
      <vt:lpstr>Example</vt:lpstr>
      <vt:lpstr>Definition via Behaviors</vt:lpstr>
      <vt:lpstr>Classes and Objects</vt:lpstr>
      <vt:lpstr>PowerPoint 演示文稿</vt:lpstr>
      <vt:lpstr>String Class</vt:lpstr>
      <vt:lpstr>Example</vt:lpstr>
      <vt:lpstr>Read Lines</vt:lpstr>
      <vt:lpstr>Initializing Strings</vt:lpstr>
      <vt:lpstr>Object Variables</vt:lpstr>
      <vt:lpstr>Lifetime of Objects</vt:lpstr>
      <vt:lpstr>Example: Global String Variables</vt:lpstr>
      <vt:lpstr>Example: Local String Variables</vt:lpstr>
      <vt:lpstr>Temporary Objects</vt:lpstr>
      <vt:lpstr>PowerPoint 演示文稿</vt:lpstr>
      <vt:lpstr>Method Calls</vt:lpstr>
      <vt:lpstr>String Length</vt:lpstr>
      <vt:lpstr>Operator Overloading</vt:lpstr>
      <vt:lpstr>Operators are Methods</vt:lpstr>
      <vt:lpstr>Concatenation Operators</vt:lpstr>
      <vt:lpstr>Compare Operators</vt:lpstr>
      <vt:lpstr>Get Characters</vt:lpstr>
      <vt:lpstr>Set Characters</vt:lpstr>
      <vt:lpstr>String Assignments</vt:lpstr>
      <vt:lpstr>Extracting Sub-Strings</vt:lpstr>
      <vt:lpstr>Search in Strings</vt:lpstr>
      <vt:lpstr>Delete/Insert/Replace</vt:lpstr>
      <vt:lpstr>PowerPoint 演示文稿</vt:lpstr>
      <vt:lpstr>Iterating through Characters</vt:lpstr>
      <vt:lpstr>Iterating in a Different Order</vt:lpstr>
      <vt:lpstr>Early Exit From Iteration</vt:lpstr>
      <vt:lpstr>Partial Iteration</vt:lpstr>
      <vt:lpstr>Reuse Iteration Patterns</vt:lpstr>
      <vt:lpstr>Iterative Concatenation</vt:lpstr>
      <vt:lpstr>Modification of Strings</vt:lpstr>
      <vt:lpstr>Modification of Strings</vt:lpstr>
      <vt:lpstr>Exercise</vt:lpstr>
      <vt:lpstr>&lt;cctype&gt; Library</vt:lpstr>
      <vt:lpstr>Examples</vt:lpstr>
      <vt:lpstr>PowerPoint 演示文稿</vt:lpstr>
      <vt:lpstr>Recursion over Strings</vt:lpstr>
      <vt:lpstr>Example: Reverse Strings</vt:lpstr>
      <vt:lpstr>Example: Reverse Strings</vt:lpstr>
      <vt:lpstr>Recursion vs. Iteration</vt:lpstr>
      <vt:lpstr>Recursion vs. Iteration</vt:lpstr>
      <vt:lpstr>Division of Problems </vt:lpstr>
      <vt:lpstr>Tail Recursion</vt:lpstr>
      <vt:lpstr>Example: Palindrome </vt:lpstr>
      <vt:lpstr>Example: Palindrome</vt:lpstr>
      <vt:lpstr>Example: Palindrome</vt:lpstr>
      <vt:lpstr>More Examples: Encode Strings</vt:lpstr>
      <vt:lpstr>More Examples: Find Characters</vt:lpstr>
      <vt:lpstr>PowerPoint 演示文稿</vt:lpstr>
      <vt:lpstr>Aliases</vt:lpstr>
      <vt:lpstr>References</vt:lpstr>
      <vt:lpstr>Call-by-Name</vt:lpstr>
      <vt:lpstr>Example</vt:lpstr>
      <vt:lpstr>Multiple Reference Parameters</vt:lpstr>
      <vt:lpstr>Multiple Reference Parameters</vt:lpstr>
      <vt:lpstr>Return Multiple Values</vt:lpstr>
      <vt:lpstr>Modification of Objects</vt:lpstr>
      <vt:lpstr>Efficiency of Call-By-Name</vt:lpstr>
      <vt:lpstr>Constant Reference Parameters</vt:lpstr>
      <vt:lpstr>PowerPoint 演示文稿</vt:lpstr>
      <vt:lpstr>Constructors</vt:lpstr>
      <vt:lpstr>Constructors</vt:lpstr>
      <vt:lpstr>String Constructors</vt:lpstr>
      <vt:lpstr>Temporary Objects</vt:lpstr>
      <vt:lpstr>Destructor</vt:lpstr>
      <vt:lpstr>Lifetime of an Object</vt:lpstr>
      <vt:lpstr>Notes on Constructors/Destructors</vt:lpstr>
      <vt:lpstr>PowerPoint 演示文稿</vt:lpstr>
      <vt:lpstr>Problem</vt:lpstr>
      <vt:lpstr>Aliasing of Types</vt:lpstr>
      <vt:lpstr>Implementing Natural Numbers using String</vt:lpstr>
      <vt:lpstr>Natural Numbers as Strings</vt:lpstr>
      <vt:lpstr>Addition of Natural Numbers</vt:lpstr>
      <vt:lpstr>Implementation: Auxiliary Functions</vt:lpstr>
      <vt:lpstr>Convert from Integers</vt:lpstr>
      <vt:lpstr>Addition of Natural Numbers</vt:lpstr>
      <vt:lpstr>Addition of Digits</vt:lpstr>
      <vt:lpstr>Main Loop</vt:lpstr>
      <vt:lpstr>Print Natural Numbers</vt:lpstr>
      <vt:lpstr>A Recursive Solution</vt:lpstr>
      <vt:lpstr>Addition with Carry</vt:lpstr>
      <vt:lpstr>Addition </vt:lpstr>
      <vt:lpstr>PowerPoint 演示文稿</vt:lpstr>
      <vt:lpstr>Output Streams</vt:lpstr>
      <vt:lpstr>C++ Output Streams</vt:lpstr>
      <vt:lpstr>Insertion (&lt;&lt;) Operator</vt:lpstr>
      <vt:lpstr>Manipulators</vt:lpstr>
      <vt:lpstr>Example</vt:lpstr>
      <vt:lpstr>Set Precisions</vt:lpstr>
      <vt:lpstr>Input Streams</vt:lpstr>
      <vt:lpstr>C++ Input Streams</vt:lpstr>
      <vt:lpstr>Extraction (&gt;&gt;) Operator</vt:lpstr>
      <vt:lpstr>Traversing Input Stream (1)</vt:lpstr>
      <vt:lpstr>Traversing Input Stream (2)</vt:lpstr>
      <vt:lpstr>Traversing Input Stream (3)</vt:lpstr>
      <vt:lpstr>Data File I/O</vt:lpstr>
      <vt:lpstr>Data File I/O</vt:lpstr>
      <vt:lpstr>Reading Input Files</vt:lpstr>
      <vt:lpstr>Writing to Output Files</vt:lpstr>
      <vt:lpstr>Recommended Practices</vt:lpstr>
      <vt:lpstr>Hierarchy of Stream ADTs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Yuting Wang</cp:lastModifiedBy>
  <cp:revision>1822</cp:revision>
  <dcterms:created xsi:type="dcterms:W3CDTF">2021-06-01T02:26:55Z</dcterms:created>
  <dcterms:modified xsi:type="dcterms:W3CDTF">2025-03-18T14:46:48Z</dcterms:modified>
</cp:coreProperties>
</file>