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88" r:id="rId2"/>
    <p:sldId id="340" r:id="rId3"/>
    <p:sldId id="515" r:id="rId4"/>
    <p:sldId id="514" r:id="rId5"/>
    <p:sldId id="782" r:id="rId6"/>
    <p:sldId id="702" r:id="rId7"/>
    <p:sldId id="708" r:id="rId8"/>
    <p:sldId id="703" r:id="rId9"/>
    <p:sldId id="711" r:id="rId10"/>
    <p:sldId id="713" r:id="rId11"/>
    <p:sldId id="727" r:id="rId12"/>
    <p:sldId id="743" r:id="rId13"/>
    <p:sldId id="781" r:id="rId14"/>
    <p:sldId id="744" r:id="rId15"/>
    <p:sldId id="745" r:id="rId16"/>
    <p:sldId id="746" r:id="rId17"/>
    <p:sldId id="787" r:id="rId18"/>
    <p:sldId id="747" r:id="rId19"/>
    <p:sldId id="750" r:id="rId20"/>
    <p:sldId id="783" r:id="rId21"/>
    <p:sldId id="751" r:id="rId22"/>
    <p:sldId id="784" r:id="rId23"/>
    <p:sldId id="785" r:id="rId24"/>
    <p:sldId id="786" r:id="rId25"/>
    <p:sldId id="752" r:id="rId26"/>
    <p:sldId id="754" r:id="rId27"/>
    <p:sldId id="755" r:id="rId28"/>
    <p:sldId id="760" r:id="rId29"/>
    <p:sldId id="805" r:id="rId30"/>
    <p:sldId id="761" r:id="rId31"/>
    <p:sldId id="762" r:id="rId32"/>
    <p:sldId id="814" r:id="rId33"/>
    <p:sldId id="758" r:id="rId34"/>
    <p:sldId id="757" r:id="rId35"/>
    <p:sldId id="816" r:id="rId36"/>
    <p:sldId id="806" r:id="rId37"/>
    <p:sldId id="759" r:id="rId38"/>
    <p:sldId id="749" r:id="rId39"/>
    <p:sldId id="748" r:id="rId40"/>
    <p:sldId id="763" r:id="rId41"/>
    <p:sldId id="815" r:id="rId42"/>
    <p:sldId id="764" r:id="rId43"/>
    <p:sldId id="817" r:id="rId44"/>
    <p:sldId id="765" r:id="rId45"/>
    <p:sldId id="819" r:id="rId46"/>
    <p:sldId id="767" r:id="rId47"/>
    <p:sldId id="770" r:id="rId48"/>
    <p:sldId id="753" r:id="rId49"/>
    <p:sldId id="766" r:id="rId50"/>
    <p:sldId id="768" r:id="rId51"/>
    <p:sldId id="769" r:id="rId52"/>
    <p:sldId id="771" r:id="rId53"/>
    <p:sldId id="772" r:id="rId54"/>
    <p:sldId id="773" r:id="rId55"/>
    <p:sldId id="774" r:id="rId56"/>
    <p:sldId id="776" r:id="rId57"/>
    <p:sldId id="775" r:id="rId58"/>
    <p:sldId id="777" r:id="rId59"/>
    <p:sldId id="778" r:id="rId60"/>
    <p:sldId id="779" r:id="rId61"/>
    <p:sldId id="780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5"/>
            <p14:sldId id="514"/>
            <p14:sldId id="782"/>
            <p14:sldId id="702"/>
            <p14:sldId id="708"/>
            <p14:sldId id="703"/>
            <p14:sldId id="711"/>
            <p14:sldId id="713"/>
            <p14:sldId id="727"/>
            <p14:sldId id="743"/>
            <p14:sldId id="781"/>
            <p14:sldId id="744"/>
            <p14:sldId id="745"/>
            <p14:sldId id="746"/>
            <p14:sldId id="787"/>
            <p14:sldId id="747"/>
            <p14:sldId id="750"/>
            <p14:sldId id="783"/>
            <p14:sldId id="751"/>
            <p14:sldId id="784"/>
            <p14:sldId id="785"/>
            <p14:sldId id="786"/>
            <p14:sldId id="752"/>
            <p14:sldId id="754"/>
            <p14:sldId id="755"/>
            <p14:sldId id="760"/>
            <p14:sldId id="805"/>
            <p14:sldId id="761"/>
            <p14:sldId id="762"/>
            <p14:sldId id="814"/>
            <p14:sldId id="758"/>
            <p14:sldId id="757"/>
            <p14:sldId id="816"/>
            <p14:sldId id="806"/>
            <p14:sldId id="759"/>
            <p14:sldId id="749"/>
            <p14:sldId id="748"/>
            <p14:sldId id="763"/>
            <p14:sldId id="815"/>
            <p14:sldId id="764"/>
            <p14:sldId id="817"/>
            <p14:sldId id="765"/>
            <p14:sldId id="819"/>
            <p14:sldId id="767"/>
            <p14:sldId id="770"/>
            <p14:sldId id="753"/>
            <p14:sldId id="766"/>
            <p14:sldId id="768"/>
            <p14:sldId id="769"/>
            <p14:sldId id="771"/>
            <p14:sldId id="772"/>
            <p14:sldId id="773"/>
            <p14:sldId id="774"/>
            <p14:sldId id="776"/>
            <p14:sldId id="775"/>
            <p14:sldId id="777"/>
            <p14:sldId id="778"/>
            <p14:sldId id="779"/>
            <p14:sldId id="7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2" autoAdjust="0"/>
    <p:restoredTop sz="83243" autoAdjust="0"/>
  </p:normalViewPr>
  <p:slideViewPr>
    <p:cSldViewPr snapToGrid="0">
      <p:cViewPr varScale="1">
        <p:scale>
          <a:sx n="80" d="100"/>
          <a:sy n="80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2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1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valid memory are managed. It is illegal to access memory randomly.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2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bad consequence: double free of l_2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4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 that the member fields of other objects of the same type is publicly visible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3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this is not satisfying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58.png"/><Relationship Id="rId10" Type="http://schemas.openxmlformats.org/officeDocument/2006/relationships/image" Target="../media/image169.png"/><Relationship Id="rId4" Type="http://schemas.openxmlformats.org/officeDocument/2006/relationships/image" Target="../media/image166.png"/><Relationship Id="rId9" Type="http://schemas.openxmlformats.org/officeDocument/2006/relationships/image" Target="../media/image1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8: Dynamic Memory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2025.5.24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AA3-2726-8694-5F35-432E0543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2DF6F-B1F4-C0A9-4168-BFF8D8FB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Calls to member functions implicitly passes the this pointer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9EEE9-1D0C-5B38-ABD1-3E6B6B9E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7425A-3434-244D-D197-D1F334EC875A}"/>
              </a:ext>
            </a:extLst>
          </p:cNvPr>
          <p:cNvSpPr txBox="1"/>
          <p:nvPr/>
        </p:nvSpPr>
        <p:spPr>
          <a:xfrm>
            <a:off x="1219200" y="2034460"/>
            <a:ext cx="4257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c.incr();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c.get()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699DFB-BC8A-FF43-09BB-37D885175D7B}"/>
              </a:ext>
            </a:extLst>
          </p:cNvPr>
          <p:cNvSpPr txBox="1"/>
          <p:nvPr/>
        </p:nvSpPr>
        <p:spPr>
          <a:xfrm>
            <a:off x="6896100" y="2034459"/>
            <a:ext cx="4257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reset(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incr(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0975C25-F449-EA28-2F97-7E223F90427F}"/>
              </a:ext>
            </a:extLst>
          </p:cNvPr>
          <p:cNvSpPr/>
          <p:nvPr/>
        </p:nvSpPr>
        <p:spPr>
          <a:xfrm rot="16200000">
            <a:off x="5562999" y="2820668"/>
            <a:ext cx="668980" cy="15971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Compiles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3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938212" y="2437555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Heap and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Dynamic Allocation</a:t>
            </a:r>
          </a:p>
        </p:txBody>
      </p:sp>
      <p:pic>
        <p:nvPicPr>
          <p:cNvPr id="3074" name="Picture 2" descr="perfectBalance : r/ProgrammerHumor">
            <a:extLst>
              <a:ext uri="{FF2B5EF4-FFF2-40B4-BE49-F238E27FC236}">
                <a16:creationId xmlns:a16="http://schemas.microsoft.com/office/drawing/2014/main" id="{40BB2F1B-9918-CC14-2B7D-2BDBC91F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262"/>
            <a:ext cx="476250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B899A69-812C-902E-DBE4-7511AFCD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Memory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C325D-EE80-E732-593F-950C2257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Heap memory is a third memory region besides global and stack memory</a:t>
            </a:r>
          </a:p>
          <a:p>
            <a:pPr lvl="1"/>
            <a:r>
              <a:rPr lang="en-US" altLang="zh-CN" dirty="0"/>
              <a:t>Objects must be </a:t>
            </a:r>
            <a:r>
              <a:rPr lang="en-US" altLang="zh-CN" dirty="0">
                <a:solidFill>
                  <a:srgbClr val="FF0000"/>
                </a:solidFill>
              </a:rPr>
              <a:t>explicitly allocated and released </a:t>
            </a:r>
            <a:r>
              <a:rPr lang="en-US" altLang="zh-CN" dirty="0"/>
              <a:t>from heap </a:t>
            </a:r>
          </a:p>
          <a:p>
            <a:pPr lvl="2"/>
            <a:r>
              <a:rPr lang="en-US" altLang="zh-CN" dirty="0"/>
              <a:t>known as </a:t>
            </a:r>
            <a:r>
              <a:rPr lang="en-US" altLang="zh-CN" b="1" dirty="0"/>
              <a:t>dynamic (de-)allocation</a:t>
            </a:r>
            <a:endParaRPr lang="en-US" altLang="zh-CN" dirty="0"/>
          </a:p>
          <a:p>
            <a:pPr lvl="1"/>
            <a:r>
              <a:rPr lang="en-US" altLang="zh-CN" dirty="0"/>
              <a:t>Every in-memory objects in heap has a unique location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Heap allocation may </a:t>
            </a:r>
            <a:r>
              <a:rPr lang="en-US" altLang="zh-CN" dirty="0">
                <a:solidFill>
                  <a:srgbClr val="FF0000"/>
                </a:solidFill>
              </a:rPr>
              <a:t>fail</a:t>
            </a:r>
            <a:r>
              <a:rPr lang="en-US" altLang="zh-CN" dirty="0"/>
              <a:t> if there is not enough free space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C089E4-F45E-9133-D5B5-BE71C74B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FBBAA7-1788-DBFA-0A54-6C9F9EE1B613}"/>
              </a:ext>
            </a:extLst>
          </p:cNvPr>
          <p:cNvSpPr/>
          <p:nvPr/>
        </p:nvSpPr>
        <p:spPr>
          <a:xfrm>
            <a:off x="3102753" y="3097760"/>
            <a:ext cx="5507847" cy="32585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4344C8-A977-6D34-DA29-430FF49769DF}"/>
              </a:ext>
            </a:extLst>
          </p:cNvPr>
          <p:cNvSpPr/>
          <p:nvPr/>
        </p:nvSpPr>
        <p:spPr>
          <a:xfrm>
            <a:off x="3486764" y="393720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FB8DA93-1093-3F7C-D165-00B85CC63289}"/>
              </a:ext>
            </a:extLst>
          </p:cNvPr>
          <p:cNvSpPr/>
          <p:nvPr/>
        </p:nvSpPr>
        <p:spPr>
          <a:xfrm>
            <a:off x="5477572" y="3793044"/>
            <a:ext cx="1104115" cy="137585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7DB88D-E089-23B0-88BB-7F8E1D526FD8}"/>
              </a:ext>
            </a:extLst>
          </p:cNvPr>
          <p:cNvSpPr txBox="1"/>
          <p:nvPr/>
        </p:nvSpPr>
        <p:spPr>
          <a:xfrm>
            <a:off x="5378857" y="3120567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19FB1-A669-0506-A5F7-03E61966AFE0}"/>
              </a:ext>
            </a:extLst>
          </p:cNvPr>
          <p:cNvSpPr txBox="1"/>
          <p:nvPr/>
        </p:nvSpPr>
        <p:spPr>
          <a:xfrm>
            <a:off x="3149294" y="3120567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F9A854D-5923-B10C-AD30-939A0B627A36}"/>
              </a:ext>
            </a:extLst>
          </p:cNvPr>
          <p:cNvSpPr/>
          <p:nvPr/>
        </p:nvSpPr>
        <p:spPr>
          <a:xfrm>
            <a:off x="3371136" y="3797292"/>
            <a:ext cx="939608" cy="200978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381AFEF-9674-5A53-679B-68A7ED3CE8D1}"/>
              </a:ext>
            </a:extLst>
          </p:cNvPr>
          <p:cNvGrpSpPr/>
          <p:nvPr/>
        </p:nvGrpSpPr>
        <p:grpSpPr>
          <a:xfrm>
            <a:off x="2546965" y="378579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E69BDCC-C776-22E1-5693-B0396A2258F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6CECDB5-4CCD-D3EF-9768-8A1821EB870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4D471F9-97E1-BCD4-4687-65E6488F79C5}"/>
              </a:ext>
            </a:extLst>
          </p:cNvPr>
          <p:cNvSpPr/>
          <p:nvPr/>
        </p:nvSpPr>
        <p:spPr>
          <a:xfrm>
            <a:off x="5729866" y="390729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DDEB92-BB9A-8980-7BC1-D66C792A620C}"/>
              </a:ext>
            </a:extLst>
          </p:cNvPr>
          <p:cNvGrpSpPr/>
          <p:nvPr/>
        </p:nvGrpSpPr>
        <p:grpSpPr>
          <a:xfrm>
            <a:off x="4790067" y="37558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511E0C4-918C-CFA4-006B-9271360E338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511E0C4-918C-CFA4-006B-9271360E3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54D8FF7-3CC2-1689-67A0-F6B31B978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AF42933-A12B-4B65-ACCD-467C3F44A387}"/>
              </a:ext>
            </a:extLst>
          </p:cNvPr>
          <p:cNvSpPr txBox="1"/>
          <p:nvPr/>
        </p:nvSpPr>
        <p:spPr>
          <a:xfrm>
            <a:off x="7222313" y="313661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FD43E4-4FED-2DA8-94F3-A9463833A412}"/>
              </a:ext>
            </a:extLst>
          </p:cNvPr>
          <p:cNvSpPr/>
          <p:nvPr/>
        </p:nvSpPr>
        <p:spPr>
          <a:xfrm>
            <a:off x="7613973" y="393731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E54D07-F658-8E48-8D14-90811BC9D0AA}"/>
              </a:ext>
            </a:extLst>
          </p:cNvPr>
          <p:cNvGrpSpPr/>
          <p:nvPr/>
        </p:nvGrpSpPr>
        <p:grpSpPr>
          <a:xfrm>
            <a:off x="6674174" y="378590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9A5FF4D-DB30-9941-A280-65F1834EEE9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9A5FF4D-DB30-9941-A280-65F1834EE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94EE5C5-1B7A-96CA-A5BE-0DEC24DF263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DC4450A-2B7A-8E66-A6DD-37EA20E3A387}"/>
              </a:ext>
            </a:extLst>
          </p:cNvPr>
          <p:cNvSpPr/>
          <p:nvPr/>
        </p:nvSpPr>
        <p:spPr>
          <a:xfrm>
            <a:off x="7514122" y="3795272"/>
            <a:ext cx="778674" cy="202127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72BED4-AABF-8159-6F54-FC1CC97A11B7}"/>
              </a:ext>
            </a:extLst>
          </p:cNvPr>
          <p:cNvSpPr txBox="1"/>
          <p:nvPr/>
        </p:nvSpPr>
        <p:spPr>
          <a:xfrm rot="5400000">
            <a:off x="3386027" y="4919643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A6A67D-9A83-4C39-26DC-A942E1D806C5}"/>
              </a:ext>
            </a:extLst>
          </p:cNvPr>
          <p:cNvSpPr txBox="1"/>
          <p:nvPr/>
        </p:nvSpPr>
        <p:spPr>
          <a:xfrm rot="5400000">
            <a:off x="7520747" y="4906144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9F1F72-9309-0CBE-27C2-D811ECC00D20}"/>
              </a:ext>
            </a:extLst>
          </p:cNvPr>
          <p:cNvSpPr txBox="1"/>
          <p:nvPr/>
        </p:nvSpPr>
        <p:spPr>
          <a:xfrm rot="5400000">
            <a:off x="5599643" y="4750012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1C69CC44-D269-04C3-AC9A-DBE8CC9488BE}"/>
              </a:ext>
            </a:extLst>
          </p:cNvPr>
          <p:cNvSpPr/>
          <p:nvPr/>
        </p:nvSpPr>
        <p:spPr>
          <a:xfrm rot="5400000">
            <a:off x="5651844" y="5506425"/>
            <a:ext cx="76542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06A6B2-8AF8-D477-B8DD-38D1483F6B35}"/>
              </a:ext>
            </a:extLst>
          </p:cNvPr>
          <p:cNvSpPr txBox="1"/>
          <p:nvPr/>
        </p:nvSpPr>
        <p:spPr>
          <a:xfrm rot="5400000">
            <a:off x="5937346" y="5585663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98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03D6E-8738-7F86-210A-F828C38C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Analogy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3F278-C13D-5A46-FAE4-4ABBB5A6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are managed resources (by operating systems or hardware)</a:t>
            </a:r>
          </a:p>
          <a:p>
            <a:r>
              <a:rPr lang="en-US" altLang="zh-CN" dirty="0"/>
              <a:t>Like seats in a restaurant</a:t>
            </a:r>
          </a:p>
          <a:p>
            <a:pPr lvl="1"/>
            <a:r>
              <a:rPr lang="en-US" altLang="zh-CN" dirty="0"/>
              <a:t>Global memories are reserved for all the time</a:t>
            </a:r>
          </a:p>
          <a:p>
            <a:pPr lvl="1"/>
            <a:r>
              <a:rPr lang="en-US" altLang="zh-CN" dirty="0"/>
              <a:t>Stack memory are a stack of seats</a:t>
            </a:r>
          </a:p>
          <a:p>
            <a:pPr lvl="1"/>
            <a:r>
              <a:rPr lang="en-US" altLang="zh-CN" dirty="0"/>
              <a:t>Heap memory are open seats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BCD66-6D80-BBA6-F90A-6E4CA3FB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1026" name="Picture 2" descr="Wholesale fast food restaurant tables and chairs For Dazzling Table  Accessories - Alibaba.com">
            <a:extLst>
              <a:ext uri="{FF2B5EF4-FFF2-40B4-BE49-F238E27FC236}">
                <a16:creationId xmlns:a16="http://schemas.microsoft.com/office/drawing/2014/main" id="{E13F6B1E-5B47-035E-8EAB-78480E44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93" y="3355558"/>
            <a:ext cx="2662238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D94CC1-F492-FFED-2CCC-0CCFCACEE359}"/>
              </a:ext>
            </a:extLst>
          </p:cNvPr>
          <p:cNvSpPr txBox="1"/>
          <p:nvPr/>
        </p:nvSpPr>
        <p:spPr>
          <a:xfrm>
            <a:off x="1104683" y="6017796"/>
            <a:ext cx="208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Reserved Seats</a:t>
            </a:r>
            <a:endParaRPr lang="zh-CN" altLang="en-US" b="1" dirty="0"/>
          </a:p>
        </p:txBody>
      </p:sp>
      <p:pic>
        <p:nvPicPr>
          <p:cNvPr id="1028" name="Picture 4" descr="Reserved table in restaurant Photograph ...">
            <a:extLst>
              <a:ext uri="{FF2B5EF4-FFF2-40B4-BE49-F238E27FC236}">
                <a16:creationId xmlns:a16="http://schemas.microsoft.com/office/drawing/2014/main" id="{51A67534-8B90-8355-0A3B-16DEC134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91" y="407933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1094C6-6581-0FC4-58FB-3913E4FAA9B6}"/>
              </a:ext>
            </a:extLst>
          </p:cNvPr>
          <p:cNvSpPr txBox="1"/>
          <p:nvPr/>
        </p:nvSpPr>
        <p:spPr>
          <a:xfrm>
            <a:off x="4369376" y="6015792"/>
            <a:ext cx="208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 Stack of Seats</a:t>
            </a:r>
            <a:endParaRPr lang="zh-CN" altLang="en-US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C7C7D05-27D7-F495-5B2B-A3AE3D25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729" y="3542379"/>
            <a:ext cx="3529013" cy="228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4F32F5-4451-6251-C50B-5D00370ABD4A}"/>
              </a:ext>
            </a:extLst>
          </p:cNvPr>
          <p:cNvSpPr txBox="1"/>
          <p:nvPr/>
        </p:nvSpPr>
        <p:spPr>
          <a:xfrm>
            <a:off x="7567504" y="6015792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Open Seats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81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53F5-B04C-2462-5E3A-E3E8F535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Allocation and Deallocation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 for Allocation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Returns a pointer to the allocated object 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Syntax for Deallocation: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&lt;expr&gt; </a:t>
                </a:r>
                <a:r>
                  <a:rPr lang="en-US" altLang="zh-CN" dirty="0"/>
                  <a:t>must evaluate to a pointer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Remove the in-memory object with location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00D87-CABA-A7A9-DC8A-D88EEEBD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BF7C1-013E-6B57-5A6A-A53BB6D07697}"/>
              </a:ext>
            </a:extLst>
          </p:cNvPr>
          <p:cNvSpPr txBox="1"/>
          <p:nvPr/>
        </p:nvSpPr>
        <p:spPr>
          <a:xfrm>
            <a:off x="2999722" y="1678395"/>
            <a:ext cx="709677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Allocate an in-memory object of type T on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7B2EC-E86A-CE72-9CEE-10EC2E722402}"/>
              </a:ext>
            </a:extLst>
          </p:cNvPr>
          <p:cNvSpPr txBox="1"/>
          <p:nvPr/>
        </p:nvSpPr>
        <p:spPr>
          <a:xfrm>
            <a:off x="2999722" y="3932868"/>
            <a:ext cx="577280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Remove the in-memory object from the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 &lt;expr&gt;</a:t>
            </a:r>
          </a:p>
        </p:txBody>
      </p:sp>
    </p:spTree>
    <p:extLst>
      <p:ext uri="{BB962C8B-B14F-4D97-AF65-F5344CB8AC3E}">
        <p14:creationId xmlns:p14="http://schemas.microsoft.com/office/powerpoint/2010/main" val="15903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D8040-43D5-F253-99BE-33BD24FC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First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EBF6-9DF1-FBE5-0B35-D844C0E2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22"/>
            <a:ext cx="10515600" cy="5040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Remember to deallocate heap objects before exiting (</a:t>
            </a:r>
            <a:r>
              <a:rPr lang="en-US" altLang="zh-CN" dirty="0" err="1"/>
              <a:t>o.w</a:t>
            </a:r>
            <a:r>
              <a:rPr lang="en-US" altLang="zh-CN" dirty="0"/>
              <a:t>., </a:t>
            </a:r>
            <a:r>
              <a:rPr lang="en-US" altLang="zh-CN" b="1" dirty="0"/>
              <a:t>memory leaks </a:t>
            </a:r>
            <a:r>
              <a:rPr lang="en-US" altLang="zh-CN" dirty="0"/>
              <a:t>occur)</a:t>
            </a:r>
          </a:p>
          <a:p>
            <a:pPr lvl="1"/>
            <a:r>
              <a:rPr lang="en-US" altLang="zh-CN" dirty="0"/>
              <a:t>The value in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is an invalid pointer after deallocation</a:t>
            </a:r>
          </a:p>
          <a:p>
            <a:pPr lvl="1"/>
            <a:r>
              <a:rPr lang="en-US" altLang="zh-CN" dirty="0"/>
              <a:t>Reset the value of those pointer variables to </a:t>
            </a:r>
            <a:r>
              <a:rPr lang="en-US" altLang="zh-CN" dirty="0" err="1">
                <a:solidFill>
                  <a:srgbClr val="0070C0"/>
                </a:solidFill>
              </a:rPr>
              <a:t>nullptr</a:t>
            </a:r>
            <a:r>
              <a:rPr lang="en-US" altLang="zh-CN" dirty="0"/>
              <a:t> if it will be reused later!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02E7E-BB89-9D37-9891-ED5DA8DB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D69EA-9FC3-B757-9EA6-33D2A4B4512A}"/>
              </a:ext>
            </a:extLst>
          </p:cNvPr>
          <p:cNvSpPr txBox="1"/>
          <p:nvPr/>
        </p:nvSpPr>
        <p:spPr>
          <a:xfrm>
            <a:off x="1637445" y="1391013"/>
            <a:ext cx="37242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*p 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int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*p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B58A54-FF7C-70F8-018C-EBF8C25DA027}"/>
              </a:ext>
            </a:extLst>
          </p:cNvPr>
          <p:cNvSpPr/>
          <p:nvPr/>
        </p:nvSpPr>
        <p:spPr>
          <a:xfrm>
            <a:off x="6555158" y="1391373"/>
            <a:ext cx="3962275" cy="20044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3F000-6AF7-9FF2-8E20-AA7180D3B68B}"/>
              </a:ext>
            </a:extLst>
          </p:cNvPr>
          <p:cNvSpPr/>
          <p:nvPr/>
        </p:nvSpPr>
        <p:spPr>
          <a:xfrm>
            <a:off x="7179237" y="2194337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DDCCFFE-3F64-2215-632C-A658D875F8B2}"/>
              </a:ext>
            </a:extLst>
          </p:cNvPr>
          <p:cNvSpPr/>
          <p:nvPr/>
        </p:nvSpPr>
        <p:spPr>
          <a:xfrm>
            <a:off x="8870208" y="2090904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BF5DA6-35E0-06A4-5F7C-EA2E3390B5C8}"/>
              </a:ext>
            </a:extLst>
          </p:cNvPr>
          <p:cNvSpPr txBox="1"/>
          <p:nvPr/>
        </p:nvSpPr>
        <p:spPr>
          <a:xfrm>
            <a:off x="8643432" y="1405113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74521F-7752-88CB-B538-D93B0C8676F8}"/>
              </a:ext>
            </a:extLst>
          </p:cNvPr>
          <p:cNvSpPr txBox="1"/>
          <p:nvPr/>
        </p:nvSpPr>
        <p:spPr>
          <a:xfrm>
            <a:off x="6805483" y="141417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C6B2355-F7E7-198A-2EA4-5F4EEAAC2E03}"/>
              </a:ext>
            </a:extLst>
          </p:cNvPr>
          <p:cNvSpPr/>
          <p:nvPr/>
        </p:nvSpPr>
        <p:spPr>
          <a:xfrm>
            <a:off x="7027325" y="2090904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936497-E48E-7EA7-F851-B89C6C807F83}"/>
              </a:ext>
            </a:extLst>
          </p:cNvPr>
          <p:cNvGrpSpPr/>
          <p:nvPr/>
        </p:nvGrpSpPr>
        <p:grpSpPr>
          <a:xfrm>
            <a:off x="6239438" y="204292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F4BA43-F2C4-C355-78D4-E963F9AE501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F4BA43-F2C4-C355-78D4-E963F9AE5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31FF82C-EBE9-0D9A-8C83-E6E61FB7A24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FA40D7-2CF5-7540-3A90-304274487A61}"/>
                  </a:ext>
                </a:extLst>
              </p:cNvPr>
              <p:cNvSpPr txBox="1"/>
              <p:nvPr/>
            </p:nvSpPr>
            <p:spPr>
              <a:xfrm>
                <a:off x="8396641" y="3863938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FA40D7-2CF5-7540-3A90-30427448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41" y="3863938"/>
                <a:ext cx="1506268" cy="369332"/>
              </a:xfrm>
              <a:prstGeom prst="rect">
                <a:avLst/>
              </a:prstGeom>
              <a:blipFill>
                <a:blip r:embed="rId3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1E96308-8A40-2E3C-17E6-DDE0AEF765FB}"/>
              </a:ext>
            </a:extLst>
          </p:cNvPr>
          <p:cNvSpPr txBox="1"/>
          <p:nvPr/>
        </p:nvSpPr>
        <p:spPr>
          <a:xfrm>
            <a:off x="6581688" y="3879327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A15B5D-45C0-938C-1FEB-EE224554B462}"/>
              </a:ext>
            </a:extLst>
          </p:cNvPr>
          <p:cNvSpPr/>
          <p:nvPr/>
        </p:nvSpPr>
        <p:spPr>
          <a:xfrm>
            <a:off x="9113851" y="223809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D9FAB49-563E-03BD-063E-52B6AE03C764}"/>
              </a:ext>
            </a:extLst>
          </p:cNvPr>
          <p:cNvGrpSpPr/>
          <p:nvPr/>
        </p:nvGrpSpPr>
        <p:grpSpPr>
          <a:xfrm>
            <a:off x="8174052" y="20866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49CA071-A0E4-74BE-E210-31E5C07B612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49CA071-A0E4-74BE-E210-31E5C07B6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EAD64C1-ACB3-7FEA-A6FD-0C892FAF2E0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9A7EA1-1F27-D55C-41B6-E642FFF64E81}"/>
                  </a:ext>
                </a:extLst>
              </p:cNvPr>
              <p:cNvSpPr txBox="1"/>
              <p:nvPr/>
            </p:nvSpPr>
            <p:spPr>
              <a:xfrm>
                <a:off x="9139639" y="2292436"/>
                <a:ext cx="85787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9A7EA1-1F27-D55C-41B6-E642FFF6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639" y="2292436"/>
                <a:ext cx="857878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5FE4C376-CBF2-7872-3C87-4C84639558AD}"/>
              </a:ext>
            </a:extLst>
          </p:cNvPr>
          <p:cNvGrpSpPr/>
          <p:nvPr/>
        </p:nvGrpSpPr>
        <p:grpSpPr>
          <a:xfrm>
            <a:off x="983893" y="1892326"/>
            <a:ext cx="1155192" cy="400110"/>
            <a:chOff x="2822448" y="3339786"/>
            <a:chExt cx="1155192" cy="40011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9154F69-43A8-8C12-294C-2BBEFD1302F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A9BDFA5-42D5-3171-C9FB-04B6B02035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D54F6D7-44A4-11D0-7394-1471B3C4E636}"/>
              </a:ext>
            </a:extLst>
          </p:cNvPr>
          <p:cNvSpPr txBox="1"/>
          <p:nvPr/>
        </p:nvSpPr>
        <p:spPr>
          <a:xfrm>
            <a:off x="7232932" y="2255964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66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-0.00091 0.087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875 L -0.00091 0.1652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3" grpId="0" animBg="1"/>
      <p:bldP spid="31" grpId="0" animBg="1"/>
      <p:bldP spid="3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E59A1-0423-9365-CB72-5C507FD3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Allocation of ADT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B8DCA-55EB-5C61-386F-A1805C1A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37B60-12E1-2FDA-E2DD-8EC115C8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871328-86D1-22D6-C1C3-521500CB3123}"/>
              </a:ext>
            </a:extLst>
          </p:cNvPr>
          <p:cNvSpPr txBox="1"/>
          <p:nvPr/>
        </p:nvSpPr>
        <p:spPr>
          <a:xfrm>
            <a:off x="1061156" y="1600371"/>
            <a:ext cx="585893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Counter* c 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Counter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c-&gt;reset();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c-&gt;incr();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value of the counter is: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&lt;&lt; c-&gt;get()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3562A3-4AA0-A9D2-B663-6137598E9C59}"/>
              </a:ext>
            </a:extLst>
          </p:cNvPr>
          <p:cNvGrpSpPr/>
          <p:nvPr/>
        </p:nvGrpSpPr>
        <p:grpSpPr>
          <a:xfrm>
            <a:off x="483560" y="2118105"/>
            <a:ext cx="1155192" cy="400110"/>
            <a:chOff x="2822448" y="3339786"/>
            <a:chExt cx="1155192" cy="40011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C4383A-CE4E-64CE-2DD5-2113BDBC017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97CDDFD-8AF1-47FB-EAD8-23F041AEA6F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FAF8855-279C-4C9F-BD02-130209354C08}"/>
              </a:ext>
            </a:extLst>
          </p:cNvPr>
          <p:cNvSpPr/>
          <p:nvPr/>
        </p:nvSpPr>
        <p:spPr>
          <a:xfrm>
            <a:off x="6932281" y="1888084"/>
            <a:ext cx="3962275" cy="20044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292CC8-B8CA-0B54-8E4A-59B81C221522}"/>
              </a:ext>
            </a:extLst>
          </p:cNvPr>
          <p:cNvSpPr/>
          <p:nvPr/>
        </p:nvSpPr>
        <p:spPr>
          <a:xfrm>
            <a:off x="7556360" y="2691048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04BDC7-E010-1E75-472D-69B469A751F7}"/>
              </a:ext>
            </a:extLst>
          </p:cNvPr>
          <p:cNvSpPr/>
          <p:nvPr/>
        </p:nvSpPr>
        <p:spPr>
          <a:xfrm>
            <a:off x="9247331" y="2587615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1205C4-7AE5-2940-6211-79650DBF6B0C}"/>
              </a:ext>
            </a:extLst>
          </p:cNvPr>
          <p:cNvSpPr txBox="1"/>
          <p:nvPr/>
        </p:nvSpPr>
        <p:spPr>
          <a:xfrm>
            <a:off x="9020555" y="190182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C122D6-8263-7164-3F6B-A7998C5FC827}"/>
              </a:ext>
            </a:extLst>
          </p:cNvPr>
          <p:cNvSpPr txBox="1"/>
          <p:nvPr/>
        </p:nvSpPr>
        <p:spPr>
          <a:xfrm>
            <a:off x="7182606" y="191089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8768EF-BFCD-D082-A1CF-239276FE1F10}"/>
              </a:ext>
            </a:extLst>
          </p:cNvPr>
          <p:cNvSpPr/>
          <p:nvPr/>
        </p:nvSpPr>
        <p:spPr>
          <a:xfrm>
            <a:off x="7404448" y="258761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C2FA5B8-427C-A4C9-AC03-4EC17C104CE8}"/>
              </a:ext>
            </a:extLst>
          </p:cNvPr>
          <p:cNvGrpSpPr/>
          <p:nvPr/>
        </p:nvGrpSpPr>
        <p:grpSpPr>
          <a:xfrm>
            <a:off x="6616561" y="253963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D78897E-0910-BCBC-7FA4-815A5E7E636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D78897E-0910-BCBC-7FA4-815A5E7E6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09D9062-2C80-D186-07DA-0B81EB6E7E2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AC70D0-D340-2FFC-1F30-45DE5973F53F}"/>
                  </a:ext>
                </a:extLst>
              </p:cNvPr>
              <p:cNvSpPr txBox="1"/>
              <p:nvPr/>
            </p:nvSpPr>
            <p:spPr>
              <a:xfrm>
                <a:off x="8773764" y="4360649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AC70D0-D340-2FFC-1F30-45DE5973F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64" y="4360649"/>
                <a:ext cx="1506268" cy="369332"/>
              </a:xfrm>
              <a:prstGeom prst="rect">
                <a:avLst/>
              </a:prstGeom>
              <a:blipFill>
                <a:blip r:embed="rId3"/>
                <a:stretch>
                  <a:fillRect l="-2811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C45A08E-BCC8-6B81-D366-9595A9A28AB6}"/>
              </a:ext>
            </a:extLst>
          </p:cNvPr>
          <p:cNvSpPr txBox="1"/>
          <p:nvPr/>
        </p:nvSpPr>
        <p:spPr>
          <a:xfrm>
            <a:off x="6958811" y="4376038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5E2114-F2F2-ED7E-3032-76F86DDC3483}"/>
              </a:ext>
            </a:extLst>
          </p:cNvPr>
          <p:cNvSpPr/>
          <p:nvPr/>
        </p:nvSpPr>
        <p:spPr>
          <a:xfrm>
            <a:off x="9490974" y="2734807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EE74618-1DB1-2826-B35A-CE02E45FA6F5}"/>
              </a:ext>
            </a:extLst>
          </p:cNvPr>
          <p:cNvGrpSpPr/>
          <p:nvPr/>
        </p:nvGrpSpPr>
        <p:grpSpPr>
          <a:xfrm>
            <a:off x="8551175" y="258339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05A88EA-D728-C5F2-8B81-8CFAC17BCF4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05A88EA-D728-C5F2-8B81-8CFAC17BC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84F19C5-0BFC-00DE-B47E-67577108EAF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638CF56-0840-5AE5-77EA-5F43A4A4D660}"/>
                  </a:ext>
                </a:extLst>
              </p:cNvPr>
              <p:cNvSpPr txBox="1"/>
              <p:nvPr/>
            </p:nvSpPr>
            <p:spPr>
              <a:xfrm>
                <a:off x="9526898" y="2818968"/>
                <a:ext cx="85787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638CF56-0840-5AE5-77EA-5F43A4A4D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898" y="2818968"/>
                <a:ext cx="857878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23950DE-B1CD-C494-D96A-FDD60CD0378A}"/>
              </a:ext>
            </a:extLst>
          </p:cNvPr>
          <p:cNvSpPr txBox="1"/>
          <p:nvPr/>
        </p:nvSpPr>
        <p:spPr>
          <a:xfrm>
            <a:off x="7610055" y="2752675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60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8.33333E-7 0.12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25 L 8.33333E-7 0.4442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5" grpId="0" animBg="1"/>
      <p:bldP spid="26" grpId="0" animBg="1"/>
      <p:bldP spid="2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305C4-3ED1-ED4A-9056-7C439DC2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Memory Pointing to Heap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CB472-0C8F-AEE6-243B-9214BA60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6FB532-6CA4-3C04-20C4-8577A6F6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1026" name="Picture 2" descr="How Rust and Python Manage Memory | by Vu Trinh | Data Engineer Things">
            <a:extLst>
              <a:ext uri="{FF2B5EF4-FFF2-40B4-BE49-F238E27FC236}">
                <a16:creationId xmlns:a16="http://schemas.microsoft.com/office/drawing/2014/main" id="{1E354A20-1BBF-0B64-B4C7-55EBE2936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637143"/>
            <a:ext cx="7686674" cy="44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4335-8E70-7B44-4927-1FB28DB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Whack-A-Mole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99122-C822-ED4A-1CD7-3F4226D4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61ADE-9144-3104-BC96-FFE35D3B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079C2A-7F6E-FBCE-6D4D-E1870C004692}"/>
              </a:ext>
            </a:extLst>
          </p:cNvPr>
          <p:cNvSpPr txBox="1"/>
          <p:nvPr/>
        </p:nvSpPr>
        <p:spPr>
          <a:xfrm>
            <a:off x="2734518" y="1203569"/>
            <a:ext cx="79141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The field where moles happily live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Field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Field(int sz);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information of a mole (if any)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Mole* </a:t>
            </a:r>
            <a:r>
              <a:rPr lang="zh-CN" altLang="en-US" dirty="0">
                <a:latin typeface="Consolas" panose="020B0609020204030204" pitchFamily="49" charset="0"/>
              </a:rPr>
              <a:t>getMole(int row, int col) const;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Add a mole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Mole* </a:t>
            </a:r>
            <a:r>
              <a:rPr lang="zh-CN" altLang="en-US" dirty="0">
                <a:latin typeface="Consolas" panose="020B0609020204030204" pitchFamily="49" charset="0"/>
              </a:rPr>
              <a:t>addMole(int row, int col, bool big);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mole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removeMole(int row, int col);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Size (n x n) of the filed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size;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Moles in the field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Grid&lt;Mole*&gt; moles;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38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53F5-B04C-2462-5E3A-E3E8F535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Arrays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 for Allocation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Returns a pointer to the allocated array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Syntax for Deallocation: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&lt;expr&gt; </a:t>
                </a:r>
                <a:r>
                  <a:rPr lang="en-US" altLang="zh-CN" dirty="0"/>
                  <a:t>must evaluate to a pointer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to a dynamic array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Remove the array with location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00D87-CABA-A7A9-DC8A-D88EEEBD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BF7C1-013E-6B57-5A6A-A53BB6D07697}"/>
              </a:ext>
            </a:extLst>
          </p:cNvPr>
          <p:cNvSpPr txBox="1"/>
          <p:nvPr/>
        </p:nvSpPr>
        <p:spPr>
          <a:xfrm>
            <a:off x="2999722" y="1678395"/>
            <a:ext cx="709677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Allocate an dynamic array of T on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T[&lt;size&gt;]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7B2EC-E86A-CE72-9CEE-10EC2E722402}"/>
              </a:ext>
            </a:extLst>
          </p:cNvPr>
          <p:cNvSpPr txBox="1"/>
          <p:nvPr/>
        </p:nvSpPr>
        <p:spPr>
          <a:xfrm>
            <a:off x="2999722" y="4378124"/>
            <a:ext cx="577280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Remove the in-memory object from the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delete[] &lt;expr&gt;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54432C-DD23-DA1A-4633-598E6D3BB825}"/>
              </a:ext>
            </a:extLst>
          </p:cNvPr>
          <p:cNvGrpSpPr/>
          <p:nvPr/>
        </p:nvGrpSpPr>
        <p:grpSpPr>
          <a:xfrm>
            <a:off x="5742269" y="2933730"/>
            <a:ext cx="4099043" cy="790300"/>
            <a:chOff x="6494624" y="2851226"/>
            <a:chExt cx="4099043" cy="7903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31B1B7A-D1B0-7E5B-0D5A-417CD583242E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4AE9F53-F4C1-22C2-C53A-02E18FD2D104}"/>
                </a:ext>
              </a:extLst>
            </p:cNvPr>
            <p:cNvSpPr/>
            <p:nvPr/>
          </p:nvSpPr>
          <p:spPr>
            <a:xfrm>
              <a:off x="7197056" y="2897435"/>
              <a:ext cx="3396611" cy="74409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751E5F7-BAB2-C078-F939-CAE5BCABFCA0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B866339A-D45F-D30F-3457-4DF7D4F8FDD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7025171-E30D-EC12-2883-AB12B9DEB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8E4F96-3556-F697-06D1-7DEDAA7D4778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8DD16F3-650B-D751-6159-249A670D85C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C1F593-2E80-6C2C-488E-BA48ABD7C205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B1B92A-A91E-EA87-1C76-DA8ED713FC6A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D461D51-7C2F-19C3-E343-811BA6E6807E}"/>
              </a:ext>
            </a:extLst>
          </p:cNvPr>
          <p:cNvSpPr txBox="1"/>
          <p:nvPr/>
        </p:nvSpPr>
        <p:spPr>
          <a:xfrm>
            <a:off x="2593083" y="3035943"/>
            <a:ext cx="239165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int[5];</a:t>
            </a:r>
          </a:p>
        </p:txBody>
      </p:sp>
    </p:spTree>
    <p:extLst>
      <p:ext uri="{BB962C8B-B14F-4D97-AF65-F5344CB8AC3E}">
        <p14:creationId xmlns:p14="http://schemas.microsoft.com/office/powerpoint/2010/main" val="194874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35906-F74A-2DE9-74CB-DFF45A1A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Sorting Dynamic 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53488-5FBB-1D7B-1CB8-7DE5DDFE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Bubble sort on dynamic arrays: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C3022-0F3A-6996-3D14-0AC3ED3C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60AA5-0484-370A-0FC8-E2B96419BE95}"/>
              </a:ext>
            </a:extLst>
          </p:cNvPr>
          <p:cNvSpPr txBox="1"/>
          <p:nvPr/>
        </p:nvSpPr>
        <p:spPr>
          <a:xfrm>
            <a:off x="2466974" y="1691560"/>
            <a:ext cx="76295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Allocate an dynamic array of size 4*n bytes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[n];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Sort the array using bubble sort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bubble_sort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, n);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the result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 ";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Deallocate the array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latin typeface="Consolas" panose="020B0609020204030204" pitchFamily="49" charset="0"/>
              </a:rPr>
              <a:t> []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10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9AE2-981D-6FF2-1A02-0627D4ED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Fixed-Length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CB817-81F8-E3BB-C8AB-9A257D64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define a vector of integers with fixed length using a dynamic array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3C36B-E1C4-C079-48D5-0219753B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A282B-E698-6B45-D650-6B9A88B1BF4B}"/>
              </a:ext>
            </a:extLst>
          </p:cNvPr>
          <p:cNvSpPr txBox="1"/>
          <p:nvPr/>
        </p:nvSpPr>
        <p:spPr>
          <a:xfrm>
            <a:off x="1125638" y="1776106"/>
            <a:ext cx="4789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Constructors and destructors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~FVector();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A9B94-5832-4221-F846-39B709314A9E}"/>
              </a:ext>
            </a:extLst>
          </p:cNvPr>
          <p:cNvSpPr txBox="1"/>
          <p:nvPr/>
        </p:nvSpPr>
        <p:spPr>
          <a:xfrm>
            <a:off x="6097930" y="1776106"/>
            <a:ext cx="52558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FVector::FVector(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l) </a:t>
            </a:r>
            <a:r>
              <a:rPr lang="en-US" altLang="zh-CN" dirty="0">
                <a:latin typeface="Consolas" panose="020B0609020204030204" pitchFamily="49" charset="0"/>
              </a:rPr>
              <a:t>: n(l)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 = new int[l]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FVector::~FVector()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delete[] arr</a:t>
            </a:r>
            <a:r>
              <a:rPr lang="zh-CN" altLang="en-US" dirty="0">
                <a:latin typeface="Consolas" panose="020B0609020204030204" pitchFamily="49" charset="0"/>
              </a:rPr>
              <a:t>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FVector::at(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FVector::set(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 = v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5917B-3377-42E8-5DD3-7DE371B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2050" name="Picture 2" descr="Pointers are just syntactic sugar over memory addresses · ProgrammerHumor.io">
            <a:extLst>
              <a:ext uri="{FF2B5EF4-FFF2-40B4-BE49-F238E27FC236}">
                <a16:creationId xmlns:a16="http://schemas.microsoft.com/office/drawing/2014/main" id="{7CF18361-EBD7-21FF-89F9-19EE10C6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748506"/>
            <a:ext cx="6575792" cy="53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743C89D-0CE0-9AD7-F333-DC2F029D843C}"/>
              </a:ext>
            </a:extLst>
          </p:cNvPr>
          <p:cNvSpPr txBox="1">
            <a:spLocks/>
          </p:cNvSpPr>
          <p:nvPr/>
        </p:nvSpPr>
        <p:spPr>
          <a:xfrm>
            <a:off x="-1547812" y="328528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Memory Leak</a:t>
            </a:r>
          </a:p>
        </p:txBody>
      </p:sp>
    </p:spTree>
    <p:extLst>
      <p:ext uri="{BB962C8B-B14F-4D97-AF65-F5344CB8AC3E}">
        <p14:creationId xmlns:p14="http://schemas.microsoft.com/office/powerpoint/2010/main" val="161232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BF63F-14B9-6EE7-8C72-F78F7A1D1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31892-55A6-9A90-9BF9-D889A2B2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Wrong?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D618E-4134-5365-E2A5-4BE0FEDF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Bubble sort on dynamic arrays: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388EE-170B-A142-68CB-34874648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97E596-7428-AD52-51F4-37B177E1ABAF}"/>
              </a:ext>
            </a:extLst>
          </p:cNvPr>
          <p:cNvSpPr txBox="1"/>
          <p:nvPr/>
        </p:nvSpPr>
        <p:spPr>
          <a:xfrm>
            <a:off x="2466974" y="1691560"/>
            <a:ext cx="76295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Allocate an dynamic array of size 4*n bytes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[n];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Sort the array using bubble sort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bubble_sort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, n);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the result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 ";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Deallocate the array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19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E5F6E-B408-05C3-D335-A46411C4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584F-AC26-EF35-5523-A1083E92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Wrong?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5166F-9664-73DE-6F51-38CDDE48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define a vector of integers with fixed length using a dynamic array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AE040-56C2-9B3C-DC34-F616E3FE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D27A5D-88D0-8DAE-316F-78610B3CB962}"/>
              </a:ext>
            </a:extLst>
          </p:cNvPr>
          <p:cNvSpPr txBox="1"/>
          <p:nvPr/>
        </p:nvSpPr>
        <p:spPr>
          <a:xfrm>
            <a:off x="1125638" y="1776106"/>
            <a:ext cx="4789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Constructors and destructors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~FVector();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35CDF6-7C5C-B991-9E8B-643BFB81684E}"/>
              </a:ext>
            </a:extLst>
          </p:cNvPr>
          <p:cNvSpPr txBox="1"/>
          <p:nvPr/>
        </p:nvSpPr>
        <p:spPr>
          <a:xfrm>
            <a:off x="6097930" y="1776106"/>
            <a:ext cx="52558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FVector::FVector(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l) </a:t>
            </a:r>
            <a:r>
              <a:rPr lang="en-US" altLang="zh-CN" dirty="0">
                <a:latin typeface="Consolas" panose="020B0609020204030204" pitchFamily="49" charset="0"/>
              </a:rPr>
              <a:t>: n(l)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 = new int[l]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FVector::~FVector()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FVector::at(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FVector::set(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 = v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43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1095375" y="3037630"/>
            <a:ext cx="4210403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Memory Ownership</a:t>
            </a:r>
          </a:p>
        </p:txBody>
      </p:sp>
      <p:pic>
        <p:nvPicPr>
          <p:cNvPr id="2050" name="Picture 2" descr="Shallow and Deep Copy in C++">
            <a:extLst>
              <a:ext uri="{FF2B5EF4-FFF2-40B4-BE49-F238E27FC236}">
                <a16:creationId xmlns:a16="http://schemas.microsoft.com/office/drawing/2014/main" id="{5B8954B8-2D1E-A83A-EB88-9DF0750C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4775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3E0D32-CBBD-3CE5-BBC3-ACD14CFC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Ownership of Dynamic Memory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554FC-519D-7F53-5F46-078883D2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owns a piece of memory if it is </a:t>
            </a:r>
            <a:r>
              <a:rPr lang="en-US" altLang="zh-CN" dirty="0">
                <a:solidFill>
                  <a:srgbClr val="FF0000"/>
                </a:solidFill>
              </a:rPr>
              <a:t>responsible for its destruction</a:t>
            </a:r>
          </a:p>
          <a:p>
            <a:pPr lvl="1"/>
            <a:r>
              <a:rPr lang="en-US" altLang="zh-CN" dirty="0"/>
              <a:t>This memory may be created by its constructor and other methods</a:t>
            </a:r>
          </a:p>
          <a:p>
            <a:pPr lvl="1"/>
            <a:r>
              <a:rPr lang="en-US" altLang="zh-CN" dirty="0"/>
              <a:t>Or transferred over by another owner</a:t>
            </a:r>
          </a:p>
          <a:p>
            <a:pPr lvl="1"/>
            <a:r>
              <a:rPr lang="en-US" altLang="zh-CN" dirty="0"/>
              <a:t>The internal structure of the memory is usually not visible outside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 An </a:t>
            </a:r>
            <a:r>
              <a:rPr lang="en-US" altLang="zh-CN" dirty="0" err="1"/>
              <a:t>FVector</a:t>
            </a:r>
            <a:r>
              <a:rPr lang="en-US" altLang="zh-CN" dirty="0"/>
              <a:t> owns its dynamic array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A1F66A-29C4-2C88-F966-11577DCE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83099-68BC-A2C0-3C30-77205D377625}"/>
              </a:ext>
            </a:extLst>
          </p:cNvPr>
          <p:cNvSpPr txBox="1"/>
          <p:nvPr/>
        </p:nvSpPr>
        <p:spPr>
          <a:xfrm>
            <a:off x="5647480" y="3429000"/>
            <a:ext cx="4109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Allocation and deallocation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FVector::FVector(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l) </a:t>
            </a:r>
            <a:r>
              <a:rPr lang="en-US" altLang="zh-CN" dirty="0">
                <a:latin typeface="Consolas" panose="020B0609020204030204" pitchFamily="49" charset="0"/>
              </a:rPr>
              <a:t>: n(l)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 = new int[l]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FVector::~FVector()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delete[] arr</a:t>
            </a:r>
            <a:r>
              <a:rPr lang="zh-CN" altLang="en-US" dirty="0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385CD-DD61-3F31-21A3-14B19E1FCD2F}"/>
              </a:ext>
            </a:extLst>
          </p:cNvPr>
          <p:cNvSpPr txBox="1"/>
          <p:nvPr/>
        </p:nvSpPr>
        <p:spPr>
          <a:xfrm>
            <a:off x="1403430" y="3429000"/>
            <a:ext cx="4789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43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C5A1-FC99-B2FB-57DF-2771501D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Acquisition is Initialization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B494-42EF-0B1E-9702-7EBEC3E6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RAII is a programming idiom</a:t>
            </a:r>
          </a:p>
          <a:p>
            <a:pPr lvl="1"/>
            <a:r>
              <a:rPr lang="en-US" altLang="zh-CN" dirty="0"/>
              <a:t>Lifetime of resource is tied to the lifetime of objects</a:t>
            </a:r>
          </a:p>
          <a:p>
            <a:pPr lvl="1"/>
            <a:r>
              <a:rPr lang="en-US" altLang="zh-CN" dirty="0"/>
              <a:t>Resources are acquired during object initialization (constructor)</a:t>
            </a:r>
          </a:p>
          <a:p>
            <a:pPr lvl="1"/>
            <a:r>
              <a:rPr lang="en-US" altLang="zh-CN" dirty="0"/>
              <a:t>Resources are released during object finalization (destructor)</a:t>
            </a:r>
          </a:p>
          <a:p>
            <a:r>
              <a:rPr lang="en-US" altLang="zh-CN" b="1" dirty="0"/>
              <a:t>Slogan</a:t>
            </a:r>
            <a:r>
              <a:rPr lang="en-US" altLang="zh-CN" dirty="0"/>
              <a:t>: No object leaks, No memory leaks</a:t>
            </a:r>
          </a:p>
          <a:p>
            <a:r>
              <a:rPr lang="en-US" altLang="zh-CN" dirty="0"/>
              <a:t>When resources are memory, RAII ensures ownership of memory</a:t>
            </a:r>
          </a:p>
          <a:p>
            <a:r>
              <a:rPr lang="en-US" altLang="zh-CN" dirty="0"/>
              <a:t>Resources may also be anything other than memory</a:t>
            </a:r>
          </a:p>
          <a:p>
            <a:pPr lvl="1"/>
            <a:r>
              <a:rPr lang="en-US" altLang="zh-CN" dirty="0"/>
              <a:t>File handlers</a:t>
            </a:r>
          </a:p>
          <a:p>
            <a:pPr lvl="1"/>
            <a:r>
              <a:rPr lang="en-US" altLang="zh-CN" dirty="0"/>
              <a:t>Internet sockets</a:t>
            </a:r>
          </a:p>
          <a:p>
            <a:pPr lvl="1"/>
            <a:r>
              <a:rPr lang="en-US" altLang="zh-CN" dirty="0"/>
              <a:t>Process identifiers</a:t>
            </a:r>
          </a:p>
          <a:p>
            <a:pPr lvl="1"/>
            <a:r>
              <a:rPr lang="en-US" altLang="zh-CN" dirty="0"/>
              <a:t>...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B5A1F-DFD0-EF38-D406-D871161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0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84505-0905-5CE5-F88A-CE54F6366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Copying of objects </a:t>
            </a:r>
            <a:r>
              <a:rPr lang="en-US" altLang="zh-CN" dirty="0">
                <a:solidFill>
                  <a:srgbClr val="FF0000"/>
                </a:solidFill>
              </a:rPr>
              <a:t>copies their member variables</a:t>
            </a:r>
            <a:r>
              <a:rPr lang="en-US" altLang="zh-CN" dirty="0"/>
              <a:t> by default</a:t>
            </a:r>
          </a:p>
          <a:p>
            <a:r>
              <a:rPr lang="en-US" altLang="zh-CN" dirty="0"/>
              <a:t>This is called shallow copying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B74A40D-CB97-4285-2A33-CEE4C89B9C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F8E22-C0D1-0ADC-DF85-697D8AC7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3CB64A-44A7-AC04-CBB6-741D1177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Shallow Copying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D58DB3-CC12-D5CF-EAFD-1EA2C7AC6FE5}"/>
              </a:ext>
            </a:extLst>
          </p:cNvPr>
          <p:cNvSpPr txBox="1"/>
          <p:nvPr/>
        </p:nvSpPr>
        <p:spPr>
          <a:xfrm>
            <a:off x="6096000" y="1187573"/>
            <a:ext cx="55413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What goes wrong with the following code?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test()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 vec(5);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for (int i = 0; i &lt; vec.length();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vec.set(i, randomInteger(1, 100));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FVector vec1(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vec1 =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test();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80E9-50E6-DD73-3DC0-9DA7436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Shallow Copying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53DE0-9D7E-66F3-87CD-C5392737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Unclear Duty</a:t>
            </a:r>
            <a:r>
              <a:rPr lang="en-US" altLang="zh-CN" dirty="0"/>
              <a:t>: two structures are responsible for managing memory</a:t>
            </a:r>
          </a:p>
          <a:p>
            <a:r>
              <a:rPr lang="en-US" altLang="zh-CN" b="1" dirty="0"/>
              <a:t>Memory Leak</a:t>
            </a:r>
            <a:r>
              <a:rPr lang="en-US" altLang="zh-CN" dirty="0"/>
              <a:t>: heap memory may never be freed after assignment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F2241-44CF-AEE3-5AFD-257CAF5F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12E131-D888-EB04-7AB4-A20C823CC846}"/>
              </a:ext>
            </a:extLst>
          </p:cNvPr>
          <p:cNvSpPr/>
          <p:nvPr/>
        </p:nvSpPr>
        <p:spPr>
          <a:xfrm>
            <a:off x="2373050" y="370478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9965AFF-7263-790A-789C-831D8E523D2F}"/>
              </a:ext>
            </a:extLst>
          </p:cNvPr>
          <p:cNvCxnSpPr>
            <a:cxnSpLocks/>
          </p:cNvCxnSpPr>
          <p:nvPr/>
        </p:nvCxnSpPr>
        <p:spPr>
          <a:xfrm>
            <a:off x="1771860" y="3722651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5E4B0A-5F89-5BF8-6D33-93E6D6596F84}"/>
                  </a:ext>
                </a:extLst>
              </p:cNvPr>
              <p:cNvSpPr/>
              <p:nvPr/>
            </p:nvSpPr>
            <p:spPr>
              <a:xfrm>
                <a:off x="2897156" y="3704783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5E4B0A-5F89-5BF8-6D33-93E6D6596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56" y="3704783"/>
                <a:ext cx="883675" cy="53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373464-614A-6612-91C6-63F03715A786}"/>
                  </a:ext>
                </a:extLst>
              </p:cNvPr>
              <p:cNvSpPr txBox="1"/>
              <p:nvPr/>
            </p:nvSpPr>
            <p:spPr>
              <a:xfrm>
                <a:off x="1374813" y="3553374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373464-614A-6612-91C6-63F03715A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13" y="3553374"/>
                <a:ext cx="39134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6298B055-8FB9-CD74-BA93-6E1B220E55D8}"/>
              </a:ext>
            </a:extLst>
          </p:cNvPr>
          <p:cNvGrpSpPr/>
          <p:nvPr/>
        </p:nvGrpSpPr>
        <p:grpSpPr>
          <a:xfrm>
            <a:off x="6934203" y="4839133"/>
            <a:ext cx="2610940" cy="684411"/>
            <a:chOff x="6494624" y="2851226"/>
            <a:chExt cx="2610940" cy="68441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BE4EA92-F1B4-0F74-ED46-EDDF110EB1ED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05C5D22-301E-AF5E-1314-6AE078007BF5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4D38CF4-FAB6-9324-AC2A-78BACD78A0F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4D38CF4-FAB6-9324-AC2A-78BACD78A0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08688975-5142-2523-C9ED-AA103989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238AEA2-D38F-5065-1D1B-1A61681A93B6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924976-5497-C7B3-7788-682FA16C599E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C0DEF7C-98CD-28E8-1AEF-67941141C5A5}"/>
              </a:ext>
            </a:extLst>
          </p:cNvPr>
          <p:cNvSpPr/>
          <p:nvPr/>
        </p:nvSpPr>
        <p:spPr>
          <a:xfrm>
            <a:off x="2357351" y="501333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F3BD6E-AEDE-A9DF-2848-AB8DB622498E}"/>
              </a:ext>
            </a:extLst>
          </p:cNvPr>
          <p:cNvCxnSpPr>
            <a:cxnSpLocks/>
          </p:cNvCxnSpPr>
          <p:nvPr/>
        </p:nvCxnSpPr>
        <p:spPr>
          <a:xfrm>
            <a:off x="1756161" y="5031207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E512330-0092-4B95-B4AA-BA754D4939FD}"/>
                  </a:ext>
                </a:extLst>
              </p:cNvPr>
              <p:cNvSpPr/>
              <p:nvPr/>
            </p:nvSpPr>
            <p:spPr>
              <a:xfrm>
                <a:off x="2881457" y="5013339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E512330-0092-4B95-B4AA-BA754D493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57" y="5013339"/>
                <a:ext cx="883675" cy="531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E61517-A007-5242-F282-1EF658F1705B}"/>
                  </a:ext>
                </a:extLst>
              </p:cNvPr>
              <p:cNvSpPr txBox="1"/>
              <p:nvPr/>
            </p:nvSpPr>
            <p:spPr>
              <a:xfrm>
                <a:off x="1359114" y="4861930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E61517-A007-5242-F282-1EF658F1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14" y="4861930"/>
                <a:ext cx="39134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头: 下 42">
            <a:extLst>
              <a:ext uri="{FF2B5EF4-FFF2-40B4-BE49-F238E27FC236}">
                <a16:creationId xmlns:a16="http://schemas.microsoft.com/office/drawing/2014/main" id="{4110B51E-1CC9-98FE-FFEE-CBC0750E923F}"/>
              </a:ext>
            </a:extLst>
          </p:cNvPr>
          <p:cNvSpPr/>
          <p:nvPr/>
        </p:nvSpPr>
        <p:spPr>
          <a:xfrm>
            <a:off x="2855912" y="4282215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7C2F93D-697B-64E5-B526-7208BE8441F7}"/>
              </a:ext>
            </a:extLst>
          </p:cNvPr>
          <p:cNvSpPr txBox="1"/>
          <p:nvPr/>
        </p:nvSpPr>
        <p:spPr>
          <a:xfrm>
            <a:off x="3273801" y="4432112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Shallow Copying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7911C3A-BC52-BDE9-D2ED-214DE71D9B8B}"/>
                  </a:ext>
                </a:extLst>
              </p:cNvPr>
              <p:cNvSpPr txBox="1"/>
              <p:nvPr/>
            </p:nvSpPr>
            <p:spPr>
              <a:xfrm>
                <a:off x="3273801" y="5828761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vec: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vec1: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7911C3A-BC52-BDE9-D2ED-214DE71D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01" y="5828761"/>
                <a:ext cx="1506268" cy="646331"/>
              </a:xfrm>
              <a:prstGeom prst="rect">
                <a:avLst/>
              </a:prstGeom>
              <a:blipFill>
                <a:blip r:embed="rId8"/>
                <a:stretch>
                  <a:fillRect l="-2811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915A15CB-4FD9-9D20-E9DB-35204DB08EEC}"/>
              </a:ext>
            </a:extLst>
          </p:cNvPr>
          <p:cNvSpPr txBox="1"/>
          <p:nvPr/>
        </p:nvSpPr>
        <p:spPr>
          <a:xfrm>
            <a:off x="1458848" y="584415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F490F72-198F-7025-BD44-B98656A1CAB1}"/>
              </a:ext>
            </a:extLst>
          </p:cNvPr>
          <p:cNvGrpSpPr/>
          <p:nvPr/>
        </p:nvGrpSpPr>
        <p:grpSpPr>
          <a:xfrm>
            <a:off x="6934203" y="3597804"/>
            <a:ext cx="3753798" cy="684411"/>
            <a:chOff x="6494624" y="2851226"/>
            <a:chExt cx="3753798" cy="68441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0656405-3962-A4BF-FCC0-FF2B75CD6EE6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769EEF0-1C12-CB20-FF87-9D21427881EE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B21EB11-5C0D-E493-83CB-F3B508A7A37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B21EB11-5C0D-E493-83CB-F3B508A7A3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0D52977D-29CB-4E7B-167A-E356B317E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F091A98-120E-EFAD-C50D-25E16C301C2B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C7BE30-175D-6E77-9F1C-5181EC938A7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97FC7D1-F5AF-181D-F9D8-F22C07C6A75B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E4BC3B7-F1CC-E322-A12B-59770F0FAF4D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989A186-7448-F26A-B50F-DA8C19CC2FBF}"/>
                  </a:ext>
                </a:extLst>
              </p:cNvPr>
              <p:cNvSpPr txBox="1"/>
              <p:nvPr/>
            </p:nvSpPr>
            <p:spPr>
              <a:xfrm>
                <a:off x="2962034" y="5094337"/>
                <a:ext cx="77142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989A186-7448-F26A-B50F-DA8C19CC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34" y="5094337"/>
                <a:ext cx="771420" cy="400110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id="{3A706EF9-7B5A-18B8-B4E3-FE269083CC8D}"/>
              </a:ext>
            </a:extLst>
          </p:cNvPr>
          <p:cNvSpPr txBox="1"/>
          <p:nvPr/>
        </p:nvSpPr>
        <p:spPr>
          <a:xfrm>
            <a:off x="2405405" y="5064114"/>
            <a:ext cx="432007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D37B21C-8341-BA16-BD0E-5EB77B7E0A50}"/>
              </a:ext>
            </a:extLst>
          </p:cNvPr>
          <p:cNvSpPr txBox="1"/>
          <p:nvPr/>
        </p:nvSpPr>
        <p:spPr>
          <a:xfrm>
            <a:off x="2418539" y="305098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2559296-3726-EB5D-6F15-5CC9B73CDE10}"/>
              </a:ext>
            </a:extLst>
          </p:cNvPr>
          <p:cNvSpPr txBox="1"/>
          <p:nvPr/>
        </p:nvSpPr>
        <p:spPr>
          <a:xfrm>
            <a:off x="8468565" y="303983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6C92CF-620F-17F3-1FAE-55AF0B4E6A8B}"/>
              </a:ext>
            </a:extLst>
          </p:cNvPr>
          <p:cNvSpPr txBox="1"/>
          <p:nvPr/>
        </p:nvSpPr>
        <p:spPr>
          <a:xfrm>
            <a:off x="4179712" y="224183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FVector vec1(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vec1 = vec;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1E38DA7-A1AC-5174-3BB9-89948A2C68A4}"/>
                  </a:ext>
                </a:extLst>
              </p:cNvPr>
              <p:cNvSpPr txBox="1"/>
              <p:nvPr/>
            </p:nvSpPr>
            <p:spPr>
              <a:xfrm>
                <a:off x="7228489" y="5640290"/>
                <a:ext cx="28348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is forever lost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1E38DA7-A1AC-5174-3BB9-89948A2C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489" y="5640290"/>
                <a:ext cx="2834876" cy="461665"/>
              </a:xfrm>
              <a:prstGeom prst="rect">
                <a:avLst/>
              </a:prstGeom>
              <a:blipFill>
                <a:blip r:embed="rId11"/>
                <a:stretch>
                  <a:fillRect l="-86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49155193-F2F9-D2CD-143B-5A232D330363}"/>
              </a:ext>
            </a:extLst>
          </p:cNvPr>
          <p:cNvSpPr/>
          <p:nvPr/>
        </p:nvSpPr>
        <p:spPr>
          <a:xfrm>
            <a:off x="6624735" y="4637314"/>
            <a:ext cx="3811104" cy="10171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7920D0E-786A-FE21-EDE8-EB90CF79DB2E}"/>
              </a:ext>
            </a:extLst>
          </p:cNvPr>
          <p:cNvCxnSpPr>
            <a:cxnSpLocks/>
          </p:cNvCxnSpPr>
          <p:nvPr/>
        </p:nvCxnSpPr>
        <p:spPr>
          <a:xfrm>
            <a:off x="3508224" y="4008116"/>
            <a:ext cx="4354730" cy="22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D624FA8-6A78-3E62-D335-AFA11D6E1CF3}"/>
              </a:ext>
            </a:extLst>
          </p:cNvPr>
          <p:cNvCxnSpPr>
            <a:cxnSpLocks/>
          </p:cNvCxnSpPr>
          <p:nvPr/>
        </p:nvCxnSpPr>
        <p:spPr>
          <a:xfrm flipV="1">
            <a:off x="3514342" y="4147655"/>
            <a:ext cx="4359027" cy="11403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01A1620-B6D6-FAA8-AEBE-9E8BBBD67791}"/>
              </a:ext>
            </a:extLst>
          </p:cNvPr>
          <p:cNvCxnSpPr>
            <a:cxnSpLocks/>
          </p:cNvCxnSpPr>
          <p:nvPr/>
        </p:nvCxnSpPr>
        <p:spPr>
          <a:xfrm>
            <a:off x="3513709" y="5271599"/>
            <a:ext cx="4354730" cy="22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7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68" grpId="0" animBg="1"/>
      <p:bldP spid="69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Basics of Memory</a:t>
            </a:r>
          </a:p>
          <a:p>
            <a:r>
              <a:rPr lang="en-US" altLang="zh-CN" dirty="0"/>
              <a:t>L-value &amp; R-value</a:t>
            </a:r>
          </a:p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Arrays</a:t>
            </a:r>
          </a:p>
          <a:p>
            <a:r>
              <a:rPr lang="en-US" altLang="zh-CN" dirty="0"/>
              <a:t>C-Style Strings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80E9-50E6-DD73-3DC0-9DA7436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Copying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53DE0-9D7E-66F3-87CD-C5392737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Release the owned resources </a:t>
            </a:r>
            <a:r>
              <a:rPr lang="en-US" altLang="zh-CN" dirty="0"/>
              <a:t>when overwriting objects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Make a copy of owned resources </a:t>
            </a:r>
            <a:r>
              <a:rPr lang="en-US" altLang="zh-CN" dirty="0"/>
              <a:t>when duplicating objects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F2241-44CF-AEE3-5AFD-257CAF5F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12FE93-6F12-9159-58FB-03F975293836}"/>
              </a:ext>
            </a:extLst>
          </p:cNvPr>
          <p:cNvSpPr/>
          <p:nvPr/>
        </p:nvSpPr>
        <p:spPr>
          <a:xfrm>
            <a:off x="2475687" y="306969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B7AB967-5BBE-ED35-31F4-EE08B5C27A7D}"/>
              </a:ext>
            </a:extLst>
          </p:cNvPr>
          <p:cNvCxnSpPr>
            <a:cxnSpLocks/>
          </p:cNvCxnSpPr>
          <p:nvPr/>
        </p:nvCxnSpPr>
        <p:spPr>
          <a:xfrm>
            <a:off x="1874497" y="3087562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8CFF444-0B3F-7BEE-24C8-CC7D2182844B}"/>
                  </a:ext>
                </a:extLst>
              </p:cNvPr>
              <p:cNvSpPr/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8CFF444-0B3F-7BEE-24C8-CC7D2182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F9746D1-4AD7-CEB4-63FC-DFB107B45D51}"/>
                  </a:ext>
                </a:extLst>
              </p:cNvPr>
              <p:cNvSpPr txBox="1"/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F9746D1-4AD7-CEB4-63FC-DFB107B45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4F646301-F28D-6716-520E-F9ED5EC7F1CC}"/>
              </a:ext>
            </a:extLst>
          </p:cNvPr>
          <p:cNvGrpSpPr/>
          <p:nvPr/>
        </p:nvGrpSpPr>
        <p:grpSpPr>
          <a:xfrm>
            <a:off x="7265732" y="5374557"/>
            <a:ext cx="2610940" cy="684411"/>
            <a:chOff x="6494624" y="2851226"/>
            <a:chExt cx="2610940" cy="68441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DD66D39-E487-19BC-1ECF-F54D51AC992A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E2E9468-8770-0A3A-B85A-469C9CAE8673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BA67408-762C-55D3-8A58-FE4A020D0AD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BA67408-762C-55D3-8A58-FE4A020D0A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F0972C74-97C9-3596-C706-205BBA5D2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E40A1FD-4AF6-9A85-2A3A-68AC20D2E48F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2375683-66B1-3888-C802-91EBD1BD13D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FF63AC8-6CD5-D578-78D4-86F88210433B}"/>
              </a:ext>
            </a:extLst>
          </p:cNvPr>
          <p:cNvSpPr/>
          <p:nvPr/>
        </p:nvSpPr>
        <p:spPr>
          <a:xfrm>
            <a:off x="2459988" y="437825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E7913D5-36E2-BC31-6C10-8BBA4106B5FA}"/>
              </a:ext>
            </a:extLst>
          </p:cNvPr>
          <p:cNvCxnSpPr>
            <a:cxnSpLocks/>
          </p:cNvCxnSpPr>
          <p:nvPr/>
        </p:nvCxnSpPr>
        <p:spPr>
          <a:xfrm>
            <a:off x="1858798" y="4396118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6902640-D003-035D-2E60-C7C475E587B2}"/>
                  </a:ext>
                </a:extLst>
              </p:cNvPr>
              <p:cNvSpPr/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6902640-D003-035D-2E60-C7C475E58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0118A1A-1A82-D44B-94A5-9459CE249095}"/>
                  </a:ext>
                </a:extLst>
              </p:cNvPr>
              <p:cNvSpPr txBox="1"/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0118A1A-1A82-D44B-94A5-9459CE24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箭头: 下 72">
            <a:extLst>
              <a:ext uri="{FF2B5EF4-FFF2-40B4-BE49-F238E27FC236}">
                <a16:creationId xmlns:a16="http://schemas.microsoft.com/office/drawing/2014/main" id="{149E390D-A497-F28A-6098-437BFFA11420}"/>
              </a:ext>
            </a:extLst>
          </p:cNvPr>
          <p:cNvSpPr/>
          <p:nvPr/>
        </p:nvSpPr>
        <p:spPr>
          <a:xfrm>
            <a:off x="2958549" y="3647126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DFEE805-49B4-972D-DE09-4D1697963B76}"/>
              </a:ext>
            </a:extLst>
          </p:cNvPr>
          <p:cNvSpPr txBox="1"/>
          <p:nvPr/>
        </p:nvSpPr>
        <p:spPr>
          <a:xfrm>
            <a:off x="3376438" y="3797023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Deep Copying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AE60613-FBE2-6EBA-DA2D-885ADF941D5E}"/>
                  </a:ext>
                </a:extLst>
              </p:cNvPr>
              <p:cNvSpPr txBox="1"/>
              <p:nvPr/>
            </p:nvSpPr>
            <p:spPr>
              <a:xfrm>
                <a:off x="3496145" y="5451147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vec: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vec1: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AE60613-FBE2-6EBA-DA2D-885ADF94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45" y="5451147"/>
                <a:ext cx="1506268" cy="646331"/>
              </a:xfrm>
              <a:prstGeom prst="rect">
                <a:avLst/>
              </a:prstGeom>
              <a:blipFill>
                <a:blip r:embed="rId7"/>
                <a:stretch>
                  <a:fillRect l="-3213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07622CE6-F5E3-DCEB-B32E-71BA861825A1}"/>
              </a:ext>
            </a:extLst>
          </p:cNvPr>
          <p:cNvSpPr txBox="1"/>
          <p:nvPr/>
        </p:nvSpPr>
        <p:spPr>
          <a:xfrm>
            <a:off x="1681192" y="5466536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87B198E-5199-C688-8E43-88A3C7F315EF}"/>
              </a:ext>
            </a:extLst>
          </p:cNvPr>
          <p:cNvGrpSpPr/>
          <p:nvPr/>
        </p:nvGrpSpPr>
        <p:grpSpPr>
          <a:xfrm>
            <a:off x="7036840" y="2962715"/>
            <a:ext cx="3753798" cy="684411"/>
            <a:chOff x="6494624" y="2851226"/>
            <a:chExt cx="3753798" cy="68441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66BA5B9-CFDA-D89E-3F5F-F167D75DA543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7E6E5D8-06C7-6537-F755-88CBFDA3ED0E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2C51B1F-20B0-5B57-B10D-AC2E7D75FBC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2C51B1F-20B0-5B57-B10D-AC2E7D75F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F8038EDE-7024-680D-61A5-9B52A2E0B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9C5C752-EE66-9926-9D7B-9108CBE8C3CE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0FA383D-FD41-D1FB-3ED8-73F2D5DB3495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0C11250-6047-2801-9177-FB9FDB740547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C07A902-3507-6817-C696-120C36046DB3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FFD1D73-B745-8F21-2E85-C73F5235EE8F}"/>
                  </a:ext>
                </a:extLst>
              </p:cNvPr>
              <p:cNvSpPr txBox="1"/>
              <p:nvPr/>
            </p:nvSpPr>
            <p:spPr>
              <a:xfrm>
                <a:off x="2991527" y="4449475"/>
                <a:ext cx="86325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FFD1D73-B745-8F21-2E85-C73F5235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27" y="4449475"/>
                <a:ext cx="86325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714C40A8-1E4F-64DA-6A89-ACCFE017C7F8}"/>
              </a:ext>
            </a:extLst>
          </p:cNvPr>
          <p:cNvSpPr txBox="1"/>
          <p:nvPr/>
        </p:nvSpPr>
        <p:spPr>
          <a:xfrm>
            <a:off x="2475687" y="4449475"/>
            <a:ext cx="48286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5920D5D-6E38-EDA0-A727-4C56055A8D7B}"/>
              </a:ext>
            </a:extLst>
          </p:cNvPr>
          <p:cNvSpPr txBox="1"/>
          <p:nvPr/>
        </p:nvSpPr>
        <p:spPr>
          <a:xfrm>
            <a:off x="2521176" y="241589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D27DEC0-9337-A69A-FCAD-8C111650E9F6}"/>
              </a:ext>
            </a:extLst>
          </p:cNvPr>
          <p:cNvSpPr txBox="1"/>
          <p:nvPr/>
        </p:nvSpPr>
        <p:spPr>
          <a:xfrm>
            <a:off x="8571202" y="240474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34189C02-D3FC-9D75-E427-EF225CC618E6}"/>
              </a:ext>
            </a:extLst>
          </p:cNvPr>
          <p:cNvSpPr/>
          <p:nvPr/>
        </p:nvSpPr>
        <p:spPr>
          <a:xfrm>
            <a:off x="8273825" y="3717751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D653096-D9EF-A4B0-BFFB-D274069A3ED9}"/>
              </a:ext>
            </a:extLst>
          </p:cNvPr>
          <p:cNvSpPr txBox="1"/>
          <p:nvPr/>
        </p:nvSpPr>
        <p:spPr>
          <a:xfrm>
            <a:off x="8691714" y="3867648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Deep Copying</a:t>
            </a:r>
            <a:endParaRPr lang="zh-CN" altLang="en-US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1C5A5E8-0F9F-35E3-8036-60A496ABF979}"/>
              </a:ext>
            </a:extLst>
          </p:cNvPr>
          <p:cNvGrpSpPr/>
          <p:nvPr/>
        </p:nvGrpSpPr>
        <p:grpSpPr>
          <a:xfrm>
            <a:off x="6979348" y="4292012"/>
            <a:ext cx="3753798" cy="684411"/>
            <a:chOff x="6494624" y="2851226"/>
            <a:chExt cx="3753798" cy="684411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23529B1-ABD8-6F6A-349F-FB73BD1FED03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A3CF9F5-B27A-EA3C-6879-B5963549B67B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4C604142-6E0D-FB94-9832-5AE7465D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4C604142-6E0D-FB94-9832-5AE7465D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069000AC-C882-DD96-11B1-435FCBFBA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F4D41FE-2E0A-7CB6-8148-1EF9E53C442D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7F4FF2E-B488-0947-A9F0-CA2644DFCE6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D2ABA6B-BA72-ABE7-A85A-1DE7896D6BB7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5452B29-FE19-7752-1F0A-336E6F2ABE4B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F4363D-15DA-630E-A608-E8BE8DBFA2DF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610861" y="3358472"/>
            <a:ext cx="4365778" cy="21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DB8AA39-19D5-E4E6-51FC-0D7A17E859D3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37663" y="4651071"/>
            <a:ext cx="4281484" cy="583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C5F4ED-151A-F31A-C2B0-E7D095FA3DA0}"/>
              </a:ext>
            </a:extLst>
          </p:cNvPr>
          <p:cNvCxnSpPr>
            <a:cxnSpLocks/>
          </p:cNvCxnSpPr>
          <p:nvPr/>
        </p:nvCxnSpPr>
        <p:spPr>
          <a:xfrm>
            <a:off x="3623405" y="4717377"/>
            <a:ext cx="4557576" cy="121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6" grpId="0" animBg="1"/>
      <p:bldP spid="87" grpId="0" animBg="1"/>
      <p:bldP spid="90" grpId="0" animBg="1"/>
      <p:bldP spid="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510F6-40DB-3C5E-D4D2-23CE2FA1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Copying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3161B-A237-3EB9-DA0E-92000794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function for deep copying</a:t>
            </a:r>
          </a:p>
          <a:p>
            <a:r>
              <a:rPr lang="en-US" altLang="zh-CN" dirty="0"/>
              <a:t>Define a function for </a:t>
            </a:r>
            <a:r>
              <a:rPr lang="en-US" altLang="zh-CN"/>
              <a:t>releasing memory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EEEBC-5139-15A7-1080-24EDD5CE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86D8F9-52A8-8DB1-66A3-0250A8A134BD}"/>
              </a:ext>
            </a:extLst>
          </p:cNvPr>
          <p:cNvSpPr txBox="1"/>
          <p:nvPr/>
        </p:nvSpPr>
        <p:spPr>
          <a:xfrm>
            <a:off x="1032754" y="2610624"/>
            <a:ext cx="51709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deepCopy(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clear();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b="1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3C75A3-CE94-EF02-B267-0DFFC9E552ED}"/>
              </a:ext>
            </a:extLst>
          </p:cNvPr>
          <p:cNvSpPr txBox="1"/>
          <p:nvPr/>
        </p:nvSpPr>
        <p:spPr>
          <a:xfrm>
            <a:off x="6096000" y="2046180"/>
            <a:ext cx="59262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Deep copy of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FVector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FVector::deepCopy(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arr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[vec.n];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arr[i] = vec.arr[i];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 = vec.n;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Clear the vector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::clear()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latin typeface="Consolas" panose="020B0609020204030204" pitchFamily="49" charset="0"/>
              </a:rPr>
              <a:t> []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C5A1-FC99-B2FB-57DF-2771501D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Correcting the Assignment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B494-42EF-0B1E-9702-7EBEC3E6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assignment is translated to the following steps</a:t>
            </a:r>
          </a:p>
          <a:p>
            <a:pPr lvl="1"/>
            <a:r>
              <a:rPr lang="en-US" altLang="zh-CN" dirty="0"/>
              <a:t>Release the owned memory</a:t>
            </a:r>
          </a:p>
          <a:p>
            <a:pPr lvl="1"/>
            <a:r>
              <a:rPr lang="en-US" altLang="zh-CN" dirty="0"/>
              <a:t>Deep copying of the target program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B5A1F-DFD0-EF38-D406-D871161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BB9B4B-B1BF-334C-9B7F-AA513AAC23DC}"/>
              </a:ext>
            </a:extLst>
          </p:cNvPr>
          <p:cNvSpPr txBox="1"/>
          <p:nvPr/>
        </p:nvSpPr>
        <p:spPr>
          <a:xfrm>
            <a:off x="2971800" y="2449653"/>
            <a:ext cx="60864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test()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 vec(5);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</a:t>
            </a:r>
            <a:r>
              <a:rPr lang="en-US" altLang="zh-CN" dirty="0">
                <a:latin typeface="Consolas" panose="020B0609020204030204" pitchFamily="49" charset="0"/>
              </a:rPr>
              <a:t>size</a:t>
            </a:r>
            <a:r>
              <a:rPr lang="zh-CN" altLang="en-US" dirty="0">
                <a:latin typeface="Consolas" panose="020B0609020204030204" pitchFamily="49" charset="0"/>
              </a:rPr>
              <a:t>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vec.set(i, randomInteger(1, 100));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FVector vec1(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vec1.clear();          // Release memory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vec1.deepCopy(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);    // Deep Copying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vec1 = vec;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8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14455-A18C-63BF-A2C4-9A46CF320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038725" cy="4989390"/>
          </a:xfrm>
        </p:spPr>
        <p:txBody>
          <a:bodyPr/>
          <a:lstStyle/>
          <a:p>
            <a:r>
              <a:rPr lang="en-US" altLang="zh-CN" dirty="0"/>
              <a:t>Overload the assignment operator for the objects</a:t>
            </a:r>
          </a:p>
          <a:p>
            <a:pPr lvl="1"/>
            <a:r>
              <a:rPr lang="en-US" altLang="zh-CN" dirty="0"/>
              <a:t>This will overwrite default assignment</a:t>
            </a:r>
          </a:p>
          <a:p>
            <a:endParaRPr lang="en-US" altLang="zh-CN" b="1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Release the resources before copying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Return itself as a reference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Is there still a problem?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9A0CC0-E6B5-C017-69F2-B88B130E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0E585F-315B-7F5D-1623-E074AF4C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Overloading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A2DC97-098D-9A9C-82B8-AE31E201E757}"/>
              </a:ext>
            </a:extLst>
          </p:cNvPr>
          <p:cNvSpPr txBox="1"/>
          <p:nvPr/>
        </p:nvSpPr>
        <p:spPr>
          <a:xfrm>
            <a:off x="5953125" y="1281611"/>
            <a:ext cx="6019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Overloaded Assignment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FVector&amp; 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FVector&amp; FVector::operator=(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clear();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deepCopy(vec);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*this;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D07B8-4489-F4AD-A905-E115F59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3EDCF-F47D-E1C8-BAD8-83B5F4C3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copy constructor is for creating objects using deep copying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5D43B-EFB2-31E9-A88E-A6A64BB5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90BF91-2E15-B516-9BEF-C21A8645A659}"/>
              </a:ext>
            </a:extLst>
          </p:cNvPr>
          <p:cNvSpPr txBox="1"/>
          <p:nvPr/>
        </p:nvSpPr>
        <p:spPr>
          <a:xfrm>
            <a:off x="3523528" y="1945943"/>
            <a:ext cx="6019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s-E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// Copy constructor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FVector(</a:t>
            </a:r>
            <a:r>
              <a:rPr lang="es-ES" altLang="zh-CN" b="1" dirty="0">
                <a:latin typeface="Consolas" panose="020B0609020204030204" pitchFamily="49" charset="0"/>
              </a:rPr>
              <a:t>const</a:t>
            </a:r>
            <a:r>
              <a:rPr lang="es-ES" altLang="zh-CN" dirty="0">
                <a:latin typeface="Consolas" panose="020B0609020204030204" pitchFamily="49" charset="0"/>
              </a:rPr>
              <a:t> FVector&amp; vec);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deepCopy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6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C5A1-FC99-B2FB-57DF-2771501D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Copy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B494-42EF-0B1E-9702-7EBEC3E6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another object as an argument to the constructor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B5A1F-DFD0-EF38-D406-D871161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BB9B4B-B1BF-334C-9B7F-AA513AAC23DC}"/>
              </a:ext>
            </a:extLst>
          </p:cNvPr>
          <p:cNvSpPr txBox="1"/>
          <p:nvPr/>
        </p:nvSpPr>
        <p:spPr>
          <a:xfrm>
            <a:off x="2945694" y="1850420"/>
            <a:ext cx="66611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test()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 vec(5);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</a:t>
            </a:r>
            <a:r>
              <a:rPr lang="en-US" altLang="zh-CN">
                <a:latin typeface="Consolas" panose="020B0609020204030204" pitchFamily="49" charset="0"/>
              </a:rPr>
              <a:t>size</a:t>
            </a:r>
            <a:r>
              <a:rPr lang="zh-CN" altLang="en-US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vec.set(i, randomInteger(1, 100));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FVector vec1(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1. Release the memory owned by vec1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2. Deep copying of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vec1 = vec;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Deep copying of vec1 to initialize vec2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 vec2(vec1);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69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CA6A-24E4-6D1C-AAA5-1333E56D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Holy Trinity of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AB0F7-EF98-220A-5103-B60969B8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Destructor, copy constructor and assignment overloading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7D3A1-8996-5FC9-7C4D-32D740E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3074" name="Picture 2" descr="r/ProgrammerHumor - The Holy trinity of c++">
            <a:extLst>
              <a:ext uri="{FF2B5EF4-FFF2-40B4-BE49-F238E27FC236}">
                <a16:creationId xmlns:a16="http://schemas.microsoft.com/office/drawing/2014/main" id="{828A8F17-A0FE-740F-49D2-66DCEF2C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95" y="1678163"/>
            <a:ext cx="3458844" cy="48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6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CA6A-24E4-6D1C-AAA5-1333E56D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Methods for Managing Heap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AB0F7-EF98-220A-5103-B60969B8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Smart Pointers</a:t>
            </a:r>
          </a:p>
          <a:p>
            <a:r>
              <a:rPr lang="en-US" altLang="zh-CN" dirty="0"/>
              <a:t>Reference Counting</a:t>
            </a:r>
          </a:p>
          <a:p>
            <a:pPr lvl="1"/>
            <a:r>
              <a:rPr lang="en-US" altLang="zh-CN" dirty="0"/>
              <a:t>Keep a counter of references/pointers to a heap object</a:t>
            </a:r>
          </a:p>
          <a:p>
            <a:pPr lvl="1"/>
            <a:r>
              <a:rPr lang="en-US" altLang="zh-CN" dirty="0"/>
              <a:t>When the counter drops to 0, delete the object</a:t>
            </a:r>
          </a:p>
          <a:p>
            <a:pPr lvl="1"/>
            <a:r>
              <a:rPr lang="en-US" altLang="zh-CN" dirty="0"/>
              <a:t>Need to break cycles of references</a:t>
            </a:r>
          </a:p>
          <a:p>
            <a:pPr lvl="1"/>
            <a:r>
              <a:rPr lang="en-US" altLang="zh-CN" dirty="0"/>
              <a:t>No run-time needed</a:t>
            </a:r>
          </a:p>
          <a:p>
            <a:r>
              <a:rPr lang="en-US" altLang="zh-CN" dirty="0"/>
              <a:t>Garbage Collection (GC)</a:t>
            </a:r>
          </a:p>
          <a:p>
            <a:pPr lvl="1"/>
            <a:r>
              <a:rPr lang="en-US" altLang="zh-CN" dirty="0"/>
              <a:t>Garbage refers to heap memory allocated but no longer referenced</a:t>
            </a:r>
          </a:p>
          <a:p>
            <a:pPr lvl="1"/>
            <a:r>
              <a:rPr lang="en-US" altLang="zh-CN" dirty="0"/>
              <a:t>A garbage collector scans the memory to reclaim garbage</a:t>
            </a:r>
          </a:p>
          <a:p>
            <a:pPr lvl="1"/>
            <a:r>
              <a:rPr lang="en-US" altLang="zh-CN" dirty="0"/>
              <a:t>Need run-time to support GC</a:t>
            </a:r>
          </a:p>
          <a:p>
            <a:pPr lvl="1"/>
            <a:r>
              <a:rPr lang="en-US" altLang="zh-CN" dirty="0"/>
              <a:t>High-overhead and hard-to-control performance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7D3A1-8996-5FC9-7C4D-32D740E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4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13759" y="2838172"/>
            <a:ext cx="520382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Relations between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Data Structures</a:t>
            </a:r>
          </a:p>
        </p:txBody>
      </p:sp>
      <p:pic>
        <p:nvPicPr>
          <p:cNvPr id="4098" name="Picture 2" descr="I got inspired : r/ProgrammerHumor">
            <a:extLst>
              <a:ext uri="{FF2B5EF4-FFF2-40B4-BE49-F238E27FC236}">
                <a16:creationId xmlns:a16="http://schemas.microsoft.com/office/drawing/2014/main" id="{985FCDBE-F773-88A7-E2DE-EFBE2293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66" y="1095022"/>
            <a:ext cx="7001934" cy="466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7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4BF6B-0F22-C4B2-1A1B-752659DD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53CC-C4AD-75BA-13C4-3714F1A6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data structure representing a sequence of values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linked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pointers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BAC26-8411-48B1-2590-E50497EC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60797E-2115-B95D-D7B0-0B12DD56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89" y="1739277"/>
            <a:ext cx="9880621" cy="21650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1D85B5-FF97-8212-7069-393ACA68E45B}"/>
              </a:ext>
            </a:extLst>
          </p:cNvPr>
          <p:cNvSpPr txBox="1"/>
          <p:nvPr/>
        </p:nvSpPr>
        <p:spPr>
          <a:xfrm>
            <a:off x="3301679" y="4197224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Linked lists of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LinkedList{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LinkedList() : value(0), </a:t>
            </a:r>
            <a:r>
              <a:rPr lang="en-US" altLang="zh-CN" dirty="0">
                <a:latin typeface="Consolas" panose="020B0609020204030204" pitchFamily="49" charset="0"/>
              </a:rPr>
              <a:t>next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</a:t>
            </a:r>
            <a:r>
              <a:rPr lang="en-US" altLang="zh-CN" dirty="0">
                <a:latin typeface="Consolas" panose="020B0609020204030204" pitchFamily="49" charset="0"/>
              </a:rPr>
              <a:t>next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04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Heap and Dynamic Allocation</a:t>
            </a:r>
          </a:p>
          <a:p>
            <a:r>
              <a:rPr lang="en-US" altLang="zh-CN" dirty="0"/>
              <a:t>Dynamic Resource Management</a:t>
            </a:r>
          </a:p>
          <a:p>
            <a:r>
              <a:rPr lang="en-US" altLang="zh-CN" dirty="0"/>
              <a:t>Designing ADTs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65E9-E797-7CB8-0A3D-4B65A8B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0A7FB-C2C6-44E9-F3CA-0BB8B2A9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the following operations for using linked lists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3F8F7-3E4B-FF37-9F7A-60CF667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192866-E0C7-00D5-BA73-DC9A5FDBD94E}"/>
              </a:ext>
            </a:extLst>
          </p:cNvPr>
          <p:cNvSpPr txBox="1"/>
          <p:nvPr/>
        </p:nvSpPr>
        <p:spPr>
          <a:xfrm>
            <a:off x="3315183" y="2292869"/>
            <a:ext cx="6733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values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to the head of linked lists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LinkedList* push(LinkedList*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 the head of the linked lists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pop(LinkedList*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Destroy the whole list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destroy(LinkedList*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109F-3654-6A4E-40F0-315AE99D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a Linked List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D86A8-EBD2-2BFD-25C7-381F584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4C319-F3CE-207D-E942-D2C447F78331}"/>
              </a:ext>
            </a:extLst>
          </p:cNvPr>
          <p:cNvSpPr txBox="1"/>
          <p:nvPr/>
        </p:nvSpPr>
        <p:spPr>
          <a:xfrm>
            <a:off x="2807949" y="1030651"/>
            <a:ext cx="74659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Traverse and print the values in the linked list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(LinkedList* p =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; p !=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 p = p-&gt;next)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p-&gt;value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E0A7D-C949-3C64-261E-0393F6B297A6}"/>
              </a:ext>
            </a:extLst>
          </p:cNvPr>
          <p:cNvCxnSpPr>
            <a:cxnSpLocks/>
          </p:cNvCxnSpPr>
          <p:nvPr/>
        </p:nvCxnSpPr>
        <p:spPr>
          <a:xfrm>
            <a:off x="1739928" y="4457991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D83E093-E324-5894-5D36-566752E68B9B}"/>
                  </a:ext>
                </a:extLst>
              </p:cNvPr>
              <p:cNvSpPr/>
              <p:nvPr/>
            </p:nvSpPr>
            <p:spPr>
              <a:xfrm>
                <a:off x="2318422" y="4180662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D83E093-E324-5894-5D36-566752E68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22" y="4180662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0070DAB-8365-FDE4-9B46-4E4EED59A18F}"/>
              </a:ext>
            </a:extLst>
          </p:cNvPr>
          <p:cNvSpPr txBox="1"/>
          <p:nvPr/>
        </p:nvSpPr>
        <p:spPr>
          <a:xfrm>
            <a:off x="1095768" y="4278383"/>
            <a:ext cx="710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root</a:t>
            </a:r>
            <a:endParaRPr lang="zh-CN" altLang="en-US" sz="16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3A0ACD6-26D4-A46A-7417-7F8F90EE9801}"/>
              </a:ext>
            </a:extLst>
          </p:cNvPr>
          <p:cNvSpPr/>
          <p:nvPr/>
        </p:nvSpPr>
        <p:spPr>
          <a:xfrm>
            <a:off x="1095767" y="3878579"/>
            <a:ext cx="2375221" cy="166116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902317-45D5-CC36-EE51-C8D375C0A953}"/>
              </a:ext>
            </a:extLst>
          </p:cNvPr>
          <p:cNvSpPr txBox="1"/>
          <p:nvPr/>
        </p:nvSpPr>
        <p:spPr>
          <a:xfrm>
            <a:off x="1787544" y="319288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9E289F-4CF7-E1F6-8AAD-D1516431387E}"/>
              </a:ext>
            </a:extLst>
          </p:cNvPr>
          <p:cNvSpPr/>
          <p:nvPr/>
        </p:nvSpPr>
        <p:spPr>
          <a:xfrm>
            <a:off x="2333735" y="4936340"/>
            <a:ext cx="868362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9299F7-8A5C-D9E5-1F9C-F683CAD9BA75}"/>
              </a:ext>
            </a:extLst>
          </p:cNvPr>
          <p:cNvCxnSpPr>
            <a:cxnSpLocks/>
          </p:cNvCxnSpPr>
          <p:nvPr/>
        </p:nvCxnSpPr>
        <p:spPr>
          <a:xfrm>
            <a:off x="1739928" y="5206559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E10FB2-255D-595E-3C5E-B20C14706789}"/>
                  </a:ext>
                </a:extLst>
              </p:cNvPr>
              <p:cNvSpPr txBox="1"/>
              <p:nvPr/>
            </p:nvSpPr>
            <p:spPr>
              <a:xfrm>
                <a:off x="1342881" y="5037282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dirty="0">
                          <a:latin typeface="Consolas" panose="020B0609020204030204" pitchFamily="49" charset="0"/>
                        </a:rPr>
                        <m:t>p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E10FB2-255D-595E-3C5E-B20C1470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81" y="5037282"/>
                <a:ext cx="391346" cy="338554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E567DD-6D39-5A59-8107-C20DAFA6E003}"/>
                  </a:ext>
                </a:extLst>
              </p:cNvPr>
              <p:cNvSpPr/>
              <p:nvPr/>
            </p:nvSpPr>
            <p:spPr>
              <a:xfrm>
                <a:off x="7197267" y="4011385"/>
                <a:ext cx="799068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E567DD-6D39-5A59-8107-C20DAFA6E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267" y="4011385"/>
                <a:ext cx="799068" cy="531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9EEE27-5C8E-4FB5-E68B-4849D0A5C3B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668983" y="3668083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76FD33-4358-FFEB-03C9-4D1027F5A0AA}"/>
                  </a:ext>
                </a:extLst>
              </p:cNvPr>
              <p:cNvSpPr txBox="1"/>
              <p:nvPr/>
            </p:nvSpPr>
            <p:spPr>
              <a:xfrm>
                <a:off x="6473310" y="3329529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76FD33-4358-FFEB-03C9-4D1027F5A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310" y="3329529"/>
                <a:ext cx="39134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AE6E773D-A543-A041-1644-412E6BF51168}"/>
              </a:ext>
            </a:extLst>
          </p:cNvPr>
          <p:cNvSpPr/>
          <p:nvPr/>
        </p:nvSpPr>
        <p:spPr>
          <a:xfrm>
            <a:off x="6668983" y="401138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F2FD36-519B-5933-BF37-DCE977AA86E7}"/>
              </a:ext>
            </a:extLst>
          </p:cNvPr>
          <p:cNvCxnSpPr>
            <a:cxnSpLocks/>
          </p:cNvCxnSpPr>
          <p:nvPr/>
        </p:nvCxnSpPr>
        <p:spPr>
          <a:xfrm flipV="1">
            <a:off x="2862018" y="4120961"/>
            <a:ext cx="3806964" cy="311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6F8DC59-408D-DC82-5D51-F43635EBB4DB}"/>
              </a:ext>
            </a:extLst>
          </p:cNvPr>
          <p:cNvGrpSpPr/>
          <p:nvPr/>
        </p:nvGrpSpPr>
        <p:grpSpPr>
          <a:xfrm>
            <a:off x="2182663" y="1554321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F3EE73F-5486-80D0-DAA0-EEA11122D99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3BEBB18-8134-E5D9-C977-570BEBC82FD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4D381EA-1DD1-7D3A-5654-6C473AC36C0E}"/>
              </a:ext>
            </a:extLst>
          </p:cNvPr>
          <p:cNvSpPr/>
          <p:nvPr/>
        </p:nvSpPr>
        <p:spPr>
          <a:xfrm>
            <a:off x="9266946" y="4011385"/>
            <a:ext cx="921177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976B9E6-0416-E7F4-3EDC-AE9D07E8F41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738663" y="3668083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FC46AEA-D31D-34A0-E94C-79B7E47ED467}"/>
                  </a:ext>
                </a:extLst>
              </p:cNvPr>
              <p:cNvSpPr txBox="1"/>
              <p:nvPr/>
            </p:nvSpPr>
            <p:spPr>
              <a:xfrm>
                <a:off x="8542990" y="3329529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FC46AEA-D31D-34A0-E94C-79B7E47E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990" y="3329529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35F779C5-DAEB-71EE-2441-4C5092FFD3A0}"/>
              </a:ext>
            </a:extLst>
          </p:cNvPr>
          <p:cNvSpPr/>
          <p:nvPr/>
        </p:nvSpPr>
        <p:spPr>
          <a:xfrm>
            <a:off x="8738663" y="401138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2165EC4-C9C9-333E-3D3E-F7F4A6EFC3D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763069" y="4277358"/>
            <a:ext cx="9755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97E0395-609C-3E8B-2864-F3B8C5660CDE}"/>
                  </a:ext>
                </a:extLst>
              </p:cNvPr>
              <p:cNvSpPr txBox="1"/>
              <p:nvPr/>
            </p:nvSpPr>
            <p:spPr>
              <a:xfrm>
                <a:off x="2546642" y="4993941"/>
                <a:ext cx="42723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97E0395-609C-3E8B-2864-F3B8C5660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42" y="4993941"/>
                <a:ext cx="427234" cy="400110"/>
              </a:xfrm>
              <a:prstGeom prst="rect">
                <a:avLst/>
              </a:prstGeom>
              <a:blipFill>
                <a:blip r:embed="rId7"/>
                <a:stretch>
                  <a:fillRect l="-571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244D194-E181-7032-AB93-9CC8B4F29ED7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2973876" y="4277358"/>
            <a:ext cx="3695107" cy="916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30664096-B70E-7E5C-9FBF-F76C8CD94F55}"/>
              </a:ext>
            </a:extLst>
          </p:cNvPr>
          <p:cNvSpPr/>
          <p:nvPr/>
        </p:nvSpPr>
        <p:spPr>
          <a:xfrm>
            <a:off x="6750296" y="3827254"/>
            <a:ext cx="391346" cy="7711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61EDBB6-C6CC-0C8A-4259-B26103CFF618}"/>
                  </a:ext>
                </a:extLst>
              </p:cNvPr>
              <p:cNvSpPr txBox="1"/>
              <p:nvPr/>
            </p:nvSpPr>
            <p:spPr>
              <a:xfrm>
                <a:off x="2507287" y="4986680"/>
                <a:ext cx="42723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61EDBB6-C6CC-0C8A-4259-B26103CF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287" y="4986680"/>
                <a:ext cx="427234" cy="400110"/>
              </a:xfrm>
              <a:prstGeom prst="rect">
                <a:avLst/>
              </a:prstGeom>
              <a:blipFill>
                <a:blip r:embed="rId8"/>
                <a:stretch>
                  <a:fillRect l="-571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A4011AF-9987-719E-884B-BC69143BDC8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973876" y="4537698"/>
            <a:ext cx="5764786" cy="656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FF5C2C0-0B98-4B90-1A30-B3864E31AC0E}"/>
              </a:ext>
            </a:extLst>
          </p:cNvPr>
          <p:cNvSpPr txBox="1"/>
          <p:nvPr/>
        </p:nvSpPr>
        <p:spPr>
          <a:xfrm>
            <a:off x="2365900" y="5001202"/>
            <a:ext cx="76383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NULL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D2482B2-71EF-4CF7-9DA0-6A79E73F2DCA}"/>
              </a:ext>
            </a:extLst>
          </p:cNvPr>
          <p:cNvSpPr txBox="1"/>
          <p:nvPr/>
        </p:nvSpPr>
        <p:spPr>
          <a:xfrm>
            <a:off x="7569720" y="277867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08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-6.25E-7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0091 0.0421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16784 0.0074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-6.25E-7 1.48148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00235 0.0851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425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5" grpId="1" animBg="1"/>
      <p:bldP spid="35" grpId="0" animBg="1"/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109F-3654-6A4E-40F0-315AE99D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a Node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D86A8-EBD2-2BFD-25C7-381F584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4C319-F3CE-207D-E942-D2C447F78331}"/>
              </a:ext>
            </a:extLst>
          </p:cNvPr>
          <p:cNvSpPr txBox="1"/>
          <p:nvPr/>
        </p:nvSpPr>
        <p:spPr>
          <a:xfrm>
            <a:off x="2807949" y="1030651"/>
            <a:ext cx="74659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 a node to the head of a linked list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push(LinkedList*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E0A7D-C949-3C64-261E-0393F6B297A6}"/>
              </a:ext>
            </a:extLst>
          </p:cNvPr>
          <p:cNvCxnSpPr>
            <a:cxnSpLocks/>
          </p:cNvCxnSpPr>
          <p:nvPr/>
        </p:nvCxnSpPr>
        <p:spPr>
          <a:xfrm>
            <a:off x="1726844" y="4432041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D83E093-E324-5894-5D36-566752E68B9B}"/>
                  </a:ext>
                </a:extLst>
              </p:cNvPr>
              <p:cNvSpPr/>
              <p:nvPr/>
            </p:nvSpPr>
            <p:spPr>
              <a:xfrm>
                <a:off x="2318422" y="4180662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D83E093-E324-5894-5D36-566752E68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22" y="4180662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0070DAB-8365-FDE4-9B46-4E4EED59A18F}"/>
              </a:ext>
            </a:extLst>
          </p:cNvPr>
          <p:cNvSpPr txBox="1"/>
          <p:nvPr/>
        </p:nvSpPr>
        <p:spPr>
          <a:xfrm>
            <a:off x="1096830" y="4271440"/>
            <a:ext cx="77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root</a:t>
            </a:r>
            <a:endParaRPr lang="zh-CN" altLang="en-US" sz="1600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3A0ACD6-26D4-A46A-7417-7F8F90EE9801}"/>
              </a:ext>
            </a:extLst>
          </p:cNvPr>
          <p:cNvSpPr/>
          <p:nvPr/>
        </p:nvSpPr>
        <p:spPr>
          <a:xfrm>
            <a:off x="944627" y="3878579"/>
            <a:ext cx="2526362" cy="239159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902317-45D5-CC36-EE51-C8D375C0A953}"/>
              </a:ext>
            </a:extLst>
          </p:cNvPr>
          <p:cNvSpPr txBox="1"/>
          <p:nvPr/>
        </p:nvSpPr>
        <p:spPr>
          <a:xfrm>
            <a:off x="1744078" y="301647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9E289F-4CF7-E1F6-8AAD-D1516431387E}"/>
              </a:ext>
            </a:extLst>
          </p:cNvPr>
          <p:cNvSpPr/>
          <p:nvPr/>
        </p:nvSpPr>
        <p:spPr>
          <a:xfrm>
            <a:off x="2333735" y="493634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9299F7-8A5C-D9E5-1F9C-F683CAD9BA75}"/>
              </a:ext>
            </a:extLst>
          </p:cNvPr>
          <p:cNvCxnSpPr>
            <a:cxnSpLocks/>
          </p:cNvCxnSpPr>
          <p:nvPr/>
        </p:nvCxnSpPr>
        <p:spPr>
          <a:xfrm>
            <a:off x="1734069" y="5162747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0E10FB2-255D-595E-3C5E-B20C14706789}"/>
              </a:ext>
            </a:extLst>
          </p:cNvPr>
          <p:cNvSpPr txBox="1"/>
          <p:nvPr/>
        </p:nvSpPr>
        <p:spPr>
          <a:xfrm>
            <a:off x="951851" y="4993470"/>
            <a:ext cx="77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value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E567DD-6D39-5A59-8107-C20DAFA6E003}"/>
                  </a:ext>
                </a:extLst>
              </p:cNvPr>
              <p:cNvSpPr/>
              <p:nvPr/>
            </p:nvSpPr>
            <p:spPr>
              <a:xfrm>
                <a:off x="7197267" y="4011385"/>
                <a:ext cx="799068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E567DD-6D39-5A59-8107-C20DAFA6E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267" y="4011385"/>
                <a:ext cx="799068" cy="53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9EEE27-5C8E-4FB5-E68B-4849D0A5C3B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668983" y="3668083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76FD33-4358-FFEB-03C9-4D1027F5A0AA}"/>
                  </a:ext>
                </a:extLst>
              </p:cNvPr>
              <p:cNvSpPr txBox="1"/>
              <p:nvPr/>
            </p:nvSpPr>
            <p:spPr>
              <a:xfrm>
                <a:off x="6473310" y="3329529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76FD33-4358-FFEB-03C9-4D1027F5A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310" y="3329529"/>
                <a:ext cx="39134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AE6E773D-A543-A041-1644-412E6BF51168}"/>
              </a:ext>
            </a:extLst>
          </p:cNvPr>
          <p:cNvSpPr/>
          <p:nvPr/>
        </p:nvSpPr>
        <p:spPr>
          <a:xfrm>
            <a:off x="6668983" y="401138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F2FD36-519B-5933-BF37-DCE977AA86E7}"/>
              </a:ext>
            </a:extLst>
          </p:cNvPr>
          <p:cNvCxnSpPr>
            <a:cxnSpLocks/>
          </p:cNvCxnSpPr>
          <p:nvPr/>
        </p:nvCxnSpPr>
        <p:spPr>
          <a:xfrm flipV="1">
            <a:off x="2862018" y="4120961"/>
            <a:ext cx="3806964" cy="311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6F8DC59-408D-DC82-5D51-F43635EBB4DB}"/>
              </a:ext>
            </a:extLst>
          </p:cNvPr>
          <p:cNvGrpSpPr/>
          <p:nvPr/>
        </p:nvGrpSpPr>
        <p:grpSpPr>
          <a:xfrm>
            <a:off x="2182663" y="1565594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F3EE73F-5486-80D0-DAA0-EEA11122D99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3BEBB18-8134-E5D9-C977-570BEBC82FD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4D381EA-1DD1-7D3A-5654-6C473AC36C0E}"/>
              </a:ext>
            </a:extLst>
          </p:cNvPr>
          <p:cNvSpPr/>
          <p:nvPr/>
        </p:nvSpPr>
        <p:spPr>
          <a:xfrm>
            <a:off x="9266946" y="4011385"/>
            <a:ext cx="921177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976B9E6-0416-E7F4-3EDC-AE9D07E8F41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738663" y="3668083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FC46AEA-D31D-34A0-E94C-79B7E47ED467}"/>
                  </a:ext>
                </a:extLst>
              </p:cNvPr>
              <p:cNvSpPr txBox="1"/>
              <p:nvPr/>
            </p:nvSpPr>
            <p:spPr>
              <a:xfrm>
                <a:off x="8542990" y="3329529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FC46AEA-D31D-34A0-E94C-79B7E47E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990" y="3329529"/>
                <a:ext cx="39134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35F779C5-DAEB-71EE-2441-4C5092FFD3A0}"/>
              </a:ext>
            </a:extLst>
          </p:cNvPr>
          <p:cNvSpPr/>
          <p:nvPr/>
        </p:nvSpPr>
        <p:spPr>
          <a:xfrm>
            <a:off x="8738663" y="401138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2165EC4-C9C9-333E-3D3E-F7F4A6EFC3D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763069" y="4277358"/>
            <a:ext cx="9755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F67C3C5-D813-7CBC-A6DD-715F5913F6A5}"/>
              </a:ext>
            </a:extLst>
          </p:cNvPr>
          <p:cNvSpPr/>
          <p:nvPr/>
        </p:nvSpPr>
        <p:spPr>
          <a:xfrm>
            <a:off x="7197266" y="5561376"/>
            <a:ext cx="93800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NULL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89E844D-C5AE-0141-81C3-B660182A1CEB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798589" y="5561375"/>
            <a:ext cx="870393" cy="15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668461A-E35B-0666-BEF6-100C624323F6}"/>
                  </a:ext>
                </a:extLst>
              </p:cNvPr>
              <p:cNvSpPr txBox="1"/>
              <p:nvPr/>
            </p:nvSpPr>
            <p:spPr>
              <a:xfrm>
                <a:off x="5407243" y="5407309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668461A-E35B-0666-BEF6-100C6243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43" y="5407309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EAC15359-8A31-897D-1248-69F043885B4B}"/>
              </a:ext>
            </a:extLst>
          </p:cNvPr>
          <p:cNvSpPr/>
          <p:nvPr/>
        </p:nvSpPr>
        <p:spPr>
          <a:xfrm>
            <a:off x="6668983" y="556137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02E6137-898E-E259-B511-760A98A80B72}"/>
                  </a:ext>
                </a:extLst>
              </p:cNvPr>
              <p:cNvSpPr txBox="1"/>
              <p:nvPr/>
            </p:nvSpPr>
            <p:spPr>
              <a:xfrm>
                <a:off x="7347048" y="5659008"/>
                <a:ext cx="720612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02E6137-898E-E259-B511-760A98A80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048" y="5659008"/>
                <a:ext cx="720612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63E8B1ED-109A-CABC-8DC0-6DE6647705F4}"/>
              </a:ext>
            </a:extLst>
          </p:cNvPr>
          <p:cNvSpPr txBox="1"/>
          <p:nvPr/>
        </p:nvSpPr>
        <p:spPr>
          <a:xfrm>
            <a:off x="6747251" y="5596516"/>
            <a:ext cx="42640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2F0EE6A-A2CF-9A95-3559-518B699D49E4}"/>
              </a:ext>
            </a:extLst>
          </p:cNvPr>
          <p:cNvCxnSpPr>
            <a:cxnSpLocks/>
            <a:stCxn id="42" idx="0"/>
            <a:endCxn id="20" idx="1"/>
          </p:cNvCxnSpPr>
          <p:nvPr/>
        </p:nvCxnSpPr>
        <p:spPr>
          <a:xfrm rot="16200000" flipV="1">
            <a:off x="6497344" y="4448997"/>
            <a:ext cx="1381650" cy="1038371"/>
          </a:xfrm>
          <a:prstGeom prst="bentConnector4">
            <a:avLst>
              <a:gd name="adj1" fmla="val 40375"/>
              <a:gd name="adj2" fmla="val 12201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A98AE94-3141-6661-90E3-85298DCC6917}"/>
              </a:ext>
            </a:extLst>
          </p:cNvPr>
          <p:cNvSpPr txBox="1"/>
          <p:nvPr/>
        </p:nvSpPr>
        <p:spPr>
          <a:xfrm>
            <a:off x="7569720" y="277867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1EE9480-03A1-2291-6D12-90BF2FC44B26}"/>
              </a:ext>
            </a:extLst>
          </p:cNvPr>
          <p:cNvCxnSpPr>
            <a:cxnSpLocks/>
          </p:cNvCxnSpPr>
          <p:nvPr/>
        </p:nvCxnSpPr>
        <p:spPr>
          <a:xfrm>
            <a:off x="1709491" y="5860000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7AA90A0C-46ED-5091-FBD1-FACAFF4A4919}"/>
              </a:ext>
            </a:extLst>
          </p:cNvPr>
          <p:cNvSpPr/>
          <p:nvPr/>
        </p:nvSpPr>
        <p:spPr>
          <a:xfrm>
            <a:off x="2292613" y="5637563"/>
            <a:ext cx="88367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07BCB48-C26D-C1D3-A779-8F67B8545B03}"/>
              </a:ext>
            </a:extLst>
          </p:cNvPr>
          <p:cNvSpPr txBox="1"/>
          <p:nvPr/>
        </p:nvSpPr>
        <p:spPr>
          <a:xfrm>
            <a:off x="1015615" y="5690723"/>
            <a:ext cx="68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newl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D9A9913-6252-3856-45AD-34D0AB6C7A30}"/>
                  </a:ext>
                </a:extLst>
              </p:cNvPr>
              <p:cNvSpPr txBox="1"/>
              <p:nvPr/>
            </p:nvSpPr>
            <p:spPr>
              <a:xfrm>
                <a:off x="2413638" y="5690723"/>
                <a:ext cx="57224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D9A9913-6252-3856-45AD-34D0AB6C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38" y="5690723"/>
                <a:ext cx="572240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F52FE3A-89B7-70AD-D64F-9B9FC36919BD}"/>
              </a:ext>
            </a:extLst>
          </p:cNvPr>
          <p:cNvCxnSpPr>
            <a:cxnSpLocks/>
            <a:stCxn id="74" idx="3"/>
            <a:endCxn id="41" idx="1"/>
          </p:cNvCxnSpPr>
          <p:nvPr/>
        </p:nvCxnSpPr>
        <p:spPr>
          <a:xfrm flipV="1">
            <a:off x="2985878" y="5827349"/>
            <a:ext cx="3683105" cy="634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4529136B-D765-BDF5-388B-5AAA37E4019E}"/>
              </a:ext>
            </a:extLst>
          </p:cNvPr>
          <p:cNvSpPr/>
          <p:nvPr/>
        </p:nvSpPr>
        <p:spPr>
          <a:xfrm>
            <a:off x="2450629" y="5559216"/>
            <a:ext cx="456981" cy="7711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-0.00104 0.087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75 L -0.00104 0.1270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1" grpId="0" animBg="1"/>
      <p:bldP spid="42" grpId="0" animBg="1"/>
      <p:bldP spid="43" grpId="0" animBg="1"/>
      <p:bldP spid="74" grpId="0" animBg="1"/>
      <p:bldP spid="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109F-3654-6A4E-40F0-315AE99D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 a Node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D86A8-EBD2-2BFD-25C7-381F584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4C319-F3CE-207D-E942-D2C447F78331}"/>
              </a:ext>
            </a:extLst>
          </p:cNvPr>
          <p:cNvSpPr txBox="1"/>
          <p:nvPr/>
        </p:nvSpPr>
        <p:spPr>
          <a:xfrm>
            <a:off x="3551438" y="1013952"/>
            <a:ext cx="7244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 node in the front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LinkedList* pop(LinkedList*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 ==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next =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-&gt;next;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Notice the order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;          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of delete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226EF64-FB2C-512B-FFC6-64723027FD6E}"/>
              </a:ext>
            </a:extLst>
          </p:cNvPr>
          <p:cNvCxnSpPr>
            <a:cxnSpLocks/>
          </p:cNvCxnSpPr>
          <p:nvPr/>
        </p:nvCxnSpPr>
        <p:spPr>
          <a:xfrm>
            <a:off x="2410761" y="4949245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2BEC1D-99D8-CBA2-0AEF-84772C516457}"/>
                  </a:ext>
                </a:extLst>
              </p:cNvPr>
              <p:cNvSpPr/>
              <p:nvPr/>
            </p:nvSpPr>
            <p:spPr>
              <a:xfrm>
                <a:off x="2992461" y="4704310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2BEC1D-99D8-CBA2-0AEF-84772C516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61" y="4704310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A44A2CF-7B9A-F959-1516-360E8BA25029}"/>
              </a:ext>
            </a:extLst>
          </p:cNvPr>
          <p:cNvSpPr txBox="1"/>
          <p:nvPr/>
        </p:nvSpPr>
        <p:spPr>
          <a:xfrm>
            <a:off x="1810874" y="4779968"/>
            <a:ext cx="75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root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6DDB12-734B-B4D4-A806-9F9EAA49A801}"/>
              </a:ext>
            </a:extLst>
          </p:cNvPr>
          <p:cNvSpPr/>
          <p:nvPr/>
        </p:nvSpPr>
        <p:spPr>
          <a:xfrm>
            <a:off x="1817475" y="4530760"/>
            <a:ext cx="2319481" cy="14906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D7B200-EB07-E8DE-A689-42AA0BC47803}"/>
              </a:ext>
            </a:extLst>
          </p:cNvPr>
          <p:cNvSpPr txBox="1"/>
          <p:nvPr/>
        </p:nvSpPr>
        <p:spPr>
          <a:xfrm>
            <a:off x="2453512" y="384506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DABE29-6CD7-7DF7-DBED-FD23EC9CB798}"/>
                  </a:ext>
                </a:extLst>
              </p:cNvPr>
              <p:cNvSpPr/>
              <p:nvPr/>
            </p:nvSpPr>
            <p:spPr>
              <a:xfrm>
                <a:off x="8260532" y="4823384"/>
                <a:ext cx="799068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DABE29-6CD7-7DF7-DBED-FD23EC9CB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532" y="4823384"/>
                <a:ext cx="799068" cy="531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1E6D2B-93AE-D705-8073-F123682737C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732248" y="4480082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1F3C70-825F-D08B-E4D2-C4F0D487CF70}"/>
                  </a:ext>
                </a:extLst>
              </p:cNvPr>
              <p:cNvSpPr txBox="1"/>
              <p:nvPr/>
            </p:nvSpPr>
            <p:spPr>
              <a:xfrm>
                <a:off x="7536575" y="4141528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1F3C70-825F-D08B-E4D2-C4F0D487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575" y="4141528"/>
                <a:ext cx="39134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A0C2C2BD-0D92-9CB7-66E2-B7DBF6479F35}"/>
              </a:ext>
            </a:extLst>
          </p:cNvPr>
          <p:cNvSpPr/>
          <p:nvPr/>
        </p:nvSpPr>
        <p:spPr>
          <a:xfrm>
            <a:off x="7732248" y="482338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2992E6C-1040-0C5E-AB16-8EC427E0624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601643" y="4996934"/>
            <a:ext cx="2203366" cy="92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098F8F4-4FC9-2487-14C1-4898F91A6A71}"/>
              </a:ext>
            </a:extLst>
          </p:cNvPr>
          <p:cNvSpPr/>
          <p:nvPr/>
        </p:nvSpPr>
        <p:spPr>
          <a:xfrm>
            <a:off x="10153722" y="4823384"/>
            <a:ext cx="921177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D13CA2-EECD-F9B0-BFF2-911B64F9E2D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625439" y="4480082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BD57884-958A-B62B-59F3-1CD681885759}"/>
                  </a:ext>
                </a:extLst>
              </p:cNvPr>
              <p:cNvSpPr txBox="1"/>
              <p:nvPr/>
            </p:nvSpPr>
            <p:spPr>
              <a:xfrm>
                <a:off x="9429766" y="4141528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BD57884-958A-B62B-59F3-1CD68188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66" y="4141528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81A1A3A7-536E-F5F9-FF62-2F3AF0535E5D}"/>
              </a:ext>
            </a:extLst>
          </p:cNvPr>
          <p:cNvSpPr/>
          <p:nvPr/>
        </p:nvSpPr>
        <p:spPr>
          <a:xfrm>
            <a:off x="9625439" y="482338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84302-6B2F-D4A8-D293-9A3ECC1D6B1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789002" y="5089357"/>
            <a:ext cx="8364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29BB515-3275-F25A-3275-7ECC7C33DD4F}"/>
                  </a:ext>
                </a:extLst>
              </p:cNvPr>
              <p:cNvSpPr/>
              <p:nvPr/>
            </p:nvSpPr>
            <p:spPr>
              <a:xfrm>
                <a:off x="6333293" y="4823384"/>
                <a:ext cx="799068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29BB515-3275-F25A-3275-7ECC7C33D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3" y="4823384"/>
                <a:ext cx="799068" cy="531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08BA796-441E-872F-40C8-98D21CB9167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803376" y="4491611"/>
            <a:ext cx="1632" cy="33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BCAB4AE-FB0B-5A0B-96DB-95FEB720EC59}"/>
                  </a:ext>
                </a:extLst>
              </p:cNvPr>
              <p:cNvSpPr txBox="1"/>
              <p:nvPr/>
            </p:nvSpPr>
            <p:spPr>
              <a:xfrm>
                <a:off x="5607703" y="4153057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BCAB4AE-FB0B-5A0B-96DB-95FEB720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03" y="4153057"/>
                <a:ext cx="39134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AC9BC674-4E41-DBD6-B3B1-CE6897B6BFCC}"/>
              </a:ext>
            </a:extLst>
          </p:cNvPr>
          <p:cNvSpPr/>
          <p:nvPr/>
        </p:nvSpPr>
        <p:spPr>
          <a:xfrm>
            <a:off x="5805009" y="482338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EA3C6A-8C7E-ACE3-6962-93524B71866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866896" y="5089357"/>
            <a:ext cx="865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AFB37C1-FE2D-44DE-39B3-F04227004999}"/>
              </a:ext>
            </a:extLst>
          </p:cNvPr>
          <p:cNvGrpSpPr/>
          <p:nvPr/>
        </p:nvGrpSpPr>
        <p:grpSpPr>
          <a:xfrm>
            <a:off x="2925319" y="1530974"/>
            <a:ext cx="1155192" cy="400110"/>
            <a:chOff x="2822448" y="3339786"/>
            <a:chExt cx="1155192" cy="40011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939923E-DD62-6824-3ADB-527FE37373B3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652C7D1-0BAF-32AF-33C8-461A8222257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321B76F-D05A-4C53-A1AA-C8BF6AEC0671}"/>
              </a:ext>
            </a:extLst>
          </p:cNvPr>
          <p:cNvCxnSpPr>
            <a:cxnSpLocks/>
          </p:cNvCxnSpPr>
          <p:nvPr/>
        </p:nvCxnSpPr>
        <p:spPr>
          <a:xfrm>
            <a:off x="2410761" y="5638554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4C2B28E-1249-B0AF-00ED-028C6B7FC7F7}"/>
              </a:ext>
            </a:extLst>
          </p:cNvPr>
          <p:cNvSpPr/>
          <p:nvPr/>
        </p:nvSpPr>
        <p:spPr>
          <a:xfrm>
            <a:off x="3000549" y="5355330"/>
            <a:ext cx="88367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3E30C48-8AC9-B6FD-2F16-10AA68CA15E1}"/>
                  </a:ext>
                </a:extLst>
              </p:cNvPr>
              <p:cNvSpPr txBox="1"/>
              <p:nvPr/>
            </p:nvSpPr>
            <p:spPr>
              <a:xfrm>
                <a:off x="1817475" y="5469277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dirty="0">
                          <a:latin typeface="Consolas" panose="020B0609020204030204" pitchFamily="49" charset="0"/>
                        </a:rPr>
                        <m:t>next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3E30C48-8AC9-B6FD-2F16-10AA68CA1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475" y="5469277"/>
                <a:ext cx="391346" cy="338554"/>
              </a:xfrm>
              <a:prstGeom prst="rect">
                <a:avLst/>
              </a:prstGeom>
              <a:blipFill>
                <a:blip r:embed="rId9"/>
                <a:stretch>
                  <a:fillRect r="-5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1C44D1-9EDB-3B0C-D26C-19202641D16E}"/>
                  </a:ext>
                </a:extLst>
              </p:cNvPr>
              <p:cNvSpPr txBox="1"/>
              <p:nvPr/>
            </p:nvSpPr>
            <p:spPr>
              <a:xfrm>
                <a:off x="3202489" y="5409806"/>
                <a:ext cx="42640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1C44D1-9EDB-3B0C-D26C-19202641D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89" y="5409806"/>
                <a:ext cx="426404" cy="400110"/>
              </a:xfrm>
              <a:prstGeom prst="rect">
                <a:avLst/>
              </a:prstGeom>
              <a:blipFill>
                <a:blip r:embed="rId10"/>
                <a:stretch>
                  <a:fillRect l="-571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9248546-D9DF-6F38-9FC0-AF77FC2E0F79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628893" y="5337177"/>
            <a:ext cx="4103354" cy="272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4AFFAEEC-431A-9C09-C51F-28AD54F0E53E}"/>
              </a:ext>
            </a:extLst>
          </p:cNvPr>
          <p:cNvSpPr/>
          <p:nvPr/>
        </p:nvSpPr>
        <p:spPr>
          <a:xfrm>
            <a:off x="3100608" y="5343902"/>
            <a:ext cx="489729" cy="6232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C88B482-34DD-CDB9-46CA-FDF3EA4CCE1A}"/>
              </a:ext>
            </a:extLst>
          </p:cNvPr>
          <p:cNvSpPr txBox="1"/>
          <p:nvPr/>
        </p:nvSpPr>
        <p:spPr>
          <a:xfrm>
            <a:off x="7732247" y="3439443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6703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00091 0.080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8033 L -0.00091 0.1247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12477 L -0.00091 0.163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52" grpId="0" animBg="1"/>
      <p:bldP spid="5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0655-7888-7B42-87D6-A47BC94F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21867-8ABD-85A7-0DD2-2E26F6AF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operations traverses the lists using </a:t>
            </a:r>
            <a:r>
              <a:rPr lang="en-US" altLang="zh-CN" dirty="0">
                <a:solidFill>
                  <a:srgbClr val="FF0000"/>
                </a:solidFill>
              </a:rPr>
              <a:t>iterations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How to destroy and print lists by using recursion?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67B5-B51B-9ED1-8F8B-95EC1895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CD0CF-5ED1-EED6-CEAB-E303A599A648}"/>
              </a:ext>
            </a:extLst>
          </p:cNvPr>
          <p:cNvSpPr txBox="1"/>
          <p:nvPr/>
        </p:nvSpPr>
        <p:spPr>
          <a:xfrm>
            <a:off x="3806813" y="2828835"/>
            <a:ext cx="565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destroy(LinkedList*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 !=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 = pop(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1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C230-6884-AD87-449A-8A30C3E4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39AE5-5884-1BB7-ACC7-39AF5A86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code works correctly?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7AC6DB-468F-755E-73AA-711128CE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9BB19A-5350-38F4-C42B-3BC1D1C14AB0}"/>
              </a:ext>
            </a:extLst>
          </p:cNvPr>
          <p:cNvSpPr txBox="1"/>
          <p:nvPr/>
        </p:nvSpPr>
        <p:spPr>
          <a:xfrm>
            <a:off x="6268182" y="2126309"/>
            <a:ext cx="46182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*list1 = </a:t>
            </a:r>
            <a:r>
              <a:rPr lang="zh-CN" altLang="en-US" b="1" dirty="0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list1 = push(list1, 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list1 = push(list1, 3);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list1 = push(list1,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print(list1);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destroy(list1);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18277-801B-02A6-C66A-BF12C0632D69}"/>
              </a:ext>
            </a:extLst>
          </p:cNvPr>
          <p:cNvSpPr txBox="1"/>
          <p:nvPr/>
        </p:nvSpPr>
        <p:spPr>
          <a:xfrm>
            <a:off x="1182564" y="2126309"/>
            <a:ext cx="46182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*list1 = </a:t>
            </a:r>
            <a:r>
              <a:rPr lang="zh-CN" altLang="en-US" b="1" dirty="0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push(list1, 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push(list1, 3);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push(list1,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print(list1);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destroy(list1);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6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39FD-C287-C6C7-D697-A31F12D8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Copying 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F07C-831F-057D-B7EE-3DA37E5B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Follow the pointers to performed a deep copy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Exercise</a:t>
            </a:r>
            <a:r>
              <a:rPr lang="en-US" altLang="zh-CN" dirty="0"/>
              <a:t>: write a version of copy that uses iteration instead of recursion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98CA9-8F91-01E9-F209-C4A7210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FC0648-E904-7D81-7CC1-3AFB0592FF60}"/>
              </a:ext>
            </a:extLst>
          </p:cNvPr>
          <p:cNvSpPr txBox="1"/>
          <p:nvPr/>
        </p:nvSpPr>
        <p:spPr>
          <a:xfrm>
            <a:off x="3048965" y="1859339"/>
            <a:ext cx="60940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Deep copy using recursion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LinkedList* copy(LinkedList* 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copy(l-&gt;next)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8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4EB9398-1388-6424-B6B6-2D475580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the I-</a:t>
            </a:r>
            <a:r>
              <a:rPr lang="en-US" altLang="zh-CN" dirty="0" err="1"/>
              <a:t>th</a:t>
            </a:r>
            <a:r>
              <a:rPr lang="en-US" altLang="zh-CN" dirty="0"/>
              <a:t> Element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A397E57-6F72-E947-4033-B9253C08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convenient to get both the </a:t>
            </a:r>
            <a:r>
              <a:rPr lang="en-US" altLang="zh-CN" dirty="0" err="1"/>
              <a:t>i-th</a:t>
            </a:r>
            <a:r>
              <a:rPr lang="en-US" altLang="zh-CN" dirty="0"/>
              <a:t> element in its predecessor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4EB23-E172-6545-0F18-3CA32E9B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C6D4E1-9F3E-3CFD-E3D7-D3E66DF4BD3B}"/>
              </a:ext>
            </a:extLst>
          </p:cNvPr>
          <p:cNvSpPr txBox="1"/>
          <p:nvPr/>
        </p:nvSpPr>
        <p:spPr>
          <a:xfrm>
            <a:off x="1924290" y="1720177"/>
            <a:ext cx="84582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pair&lt;LinkedList*, LinkedList*&gt; getIthPrev(LinkedList*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assert</a:t>
            </a:r>
            <a:r>
              <a:rPr lang="zh-CN" altLang="en-US" dirty="0">
                <a:latin typeface="Consolas" panose="020B0609020204030204" pitchFamily="49" charset="0"/>
              </a:rPr>
              <a:t>(i &gt;= 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prev 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(l !=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 &amp;&amp; i !=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 =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make_pair(prev, 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getIth(LinkedList*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getIthPrev(l, i).second;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5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914752" y="2834429"/>
            <a:ext cx="3566937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Designing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Collections</a:t>
            </a:r>
          </a:p>
        </p:txBody>
      </p:sp>
      <p:pic>
        <p:nvPicPr>
          <p:cNvPr id="5122" name="Picture 2" descr="thatIsAFact : r/ProgrammerHumor">
            <a:extLst>
              <a:ext uri="{FF2B5EF4-FFF2-40B4-BE49-F238E27FC236}">
                <a16:creationId xmlns:a16="http://schemas.microsoft.com/office/drawing/2014/main" id="{9D7A05F0-2120-F40A-E2BF-54B6C4EE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11" y="1085849"/>
            <a:ext cx="6096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1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57E03E-9E68-E75F-BC95-656EEB1D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Collections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716318-0060-C2E6-8CB1-EDFFACCA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collections by using dynamic memory</a:t>
            </a:r>
          </a:p>
          <a:p>
            <a:pPr lvl="1"/>
            <a:r>
              <a:rPr lang="en-US" altLang="zh-CN" dirty="0"/>
              <a:t>Elements in collections are resources owned by collections</a:t>
            </a:r>
          </a:p>
          <a:p>
            <a:r>
              <a:rPr lang="en-US" altLang="zh-CN" dirty="0"/>
              <a:t>We use vectors of integers as an example and discuss two approaches</a:t>
            </a:r>
          </a:p>
          <a:p>
            <a:pPr lvl="1"/>
            <a:r>
              <a:rPr lang="en-US" altLang="zh-CN" dirty="0"/>
              <a:t>Vectors implemented using linked lists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3B3783-CBED-8179-2EF4-A0A33EC1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0519C-53BF-D789-E743-CB58ED46F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640C7-FAFD-A5BD-9B99-CB8E0682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65C447B-41FE-6902-F1FE-2DAF75A018F3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 to Objects</a:t>
            </a:r>
          </a:p>
        </p:txBody>
      </p:sp>
    </p:spTree>
    <p:extLst>
      <p:ext uri="{BB962C8B-B14F-4D97-AF65-F5344CB8AC3E}">
        <p14:creationId xmlns:p14="http://schemas.microsoft.com/office/powerpoint/2010/main" val="9766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DFFE0-4AD0-AAB9-F57F-A1DF783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of 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DFD54-25D3-D2C5-71FD-01639A10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definition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6F05B-5E5A-0CB2-2185-C430B5CC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CA32B8-1272-5AC9-2EE8-A34F27553A0F}"/>
              </a:ext>
            </a:extLst>
          </p:cNvPr>
          <p:cNvSpPr txBox="1"/>
          <p:nvPr/>
        </p:nvSpPr>
        <p:spPr>
          <a:xfrm>
            <a:off x="4007733" y="1203569"/>
            <a:ext cx="6791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IVector{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IVector();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~IVector();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size()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isEmpty()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clear();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32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6ED15F-97E8-28F5-AA69-B8B93F0DA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Append elements to the end</a:t>
            </a:r>
          </a:p>
          <a:p>
            <a:pPr lvl="1"/>
            <a:r>
              <a:rPr lang="en-US" altLang="zh-CN" dirty="0"/>
              <a:t>Navigate to the last element</a:t>
            </a:r>
          </a:p>
          <a:p>
            <a:pPr lvl="1"/>
            <a:r>
              <a:rPr lang="en-US" altLang="zh-CN" dirty="0"/>
              <a:t>Create a new last element</a:t>
            </a:r>
          </a:p>
          <a:p>
            <a:pPr lvl="1"/>
            <a:r>
              <a:rPr lang="en-US" altLang="zh-CN" dirty="0"/>
              <a:t>Append it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F7D09-8B6A-55DE-E09C-B7C500013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694CB-84BF-E9D0-63F1-DA61B03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E6AA1B-5719-6005-0DEA-C82FE9EB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Elements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EA2F9A-399F-5073-5AD5-B428E22A651C}"/>
              </a:ext>
            </a:extLst>
          </p:cNvPr>
          <p:cNvSpPr txBox="1"/>
          <p:nvPr/>
        </p:nvSpPr>
        <p:spPr>
          <a:xfrm>
            <a:off x="6172200" y="1187573"/>
            <a:ext cx="533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*prev 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</a:t>
            </a:r>
            <a:r>
              <a:rPr lang="zh-CN" altLang="en-US" dirty="0">
                <a:latin typeface="Consolas" panose="020B0609020204030204" pitchFamily="49" charset="0"/>
              </a:rPr>
              <a:t>*cur =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(cur !=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cur = cur-&gt;next;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040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CF364F-22AD-CC16-15AB-47A17B2F58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Insert an element to </a:t>
            </a:r>
            <a:r>
              <a:rPr lang="en-US" altLang="zh-CN" dirty="0" err="1"/>
              <a:t>i-th</a:t>
            </a:r>
            <a:r>
              <a:rPr lang="en-US" altLang="zh-CN" dirty="0"/>
              <a:t> position</a:t>
            </a:r>
          </a:p>
          <a:p>
            <a:pPr lvl="1"/>
            <a:r>
              <a:rPr lang="en-US" altLang="zh-CN" dirty="0"/>
              <a:t>Find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pPr lvl="1"/>
            <a:r>
              <a:rPr lang="en-US" altLang="zh-CN" dirty="0"/>
              <a:t>Create a new element</a:t>
            </a:r>
          </a:p>
          <a:p>
            <a:pPr lvl="1"/>
            <a:r>
              <a:rPr lang="en-US" altLang="zh-CN" dirty="0"/>
              <a:t>Insert it into between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if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size</a:t>
            </a:r>
            <a:r>
              <a:rPr lang="en-US" altLang="zh-CN" dirty="0"/>
              <a:t>, then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dirty="0"/>
              <a:t> functions like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02B3-5884-6C6B-06AE-5F5BDA2EC6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202F3-4EEA-1DA4-9C77-20589EA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741125F-BE8A-519C-207A-4750ED1F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Elements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F7478-AF3C-C081-B5D6-8B217C3CF5BD}"/>
              </a:ext>
            </a:extLst>
          </p:cNvPr>
          <p:cNvSpPr txBox="1"/>
          <p:nvPr/>
        </p:nvSpPr>
        <p:spPr>
          <a:xfrm>
            <a:off x="6172200" y="1281611"/>
            <a:ext cx="55114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std::pair&lt;LinkedList*, LinkedList*&gt;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p = getIthPrev(lst, 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*prev = p.first,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</a:t>
            </a:r>
            <a:r>
              <a:rPr lang="zh-CN" altLang="en-US" dirty="0">
                <a:latin typeface="Consolas" panose="020B0609020204030204" pitchFamily="49" charset="0"/>
              </a:rPr>
              <a:t>*cur = p.second;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8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4C5FCD-B2AD-02F1-E0F8-D228FCBEE2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Remove the </a:t>
            </a:r>
            <a:r>
              <a:rPr lang="en-US" altLang="zh-CN" dirty="0" err="1"/>
              <a:t>i-th</a:t>
            </a:r>
            <a:r>
              <a:rPr lang="en-US" altLang="zh-CN" dirty="0"/>
              <a:t> element</a:t>
            </a:r>
          </a:p>
          <a:p>
            <a:pPr lvl="1"/>
            <a:r>
              <a:rPr lang="en-US" altLang="zh-CN" dirty="0"/>
              <a:t>Find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pPr lvl="1"/>
            <a:r>
              <a:rPr lang="en-US" altLang="zh-CN" dirty="0"/>
              <a:t>Remove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adjust the next pointer of the predecessor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if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size</a:t>
            </a:r>
            <a:r>
              <a:rPr lang="en-US" altLang="zh-CN" dirty="0"/>
              <a:t>, then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dirty="0"/>
              <a:t> has no effect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Q: </a:t>
            </a:r>
            <a:r>
              <a:rPr lang="en-US" altLang="zh-CN" dirty="0"/>
              <a:t>there is a bug here. What is it?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BF5B6-0C36-73A3-8358-443FA75614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44C17-11D2-4293-6FF0-D287271F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6D3AB-C25D-53B3-B730-E4453B22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Elements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27FBA-E344-D0A5-1BC7-BF65FF0BC67A}"/>
              </a:ext>
            </a:extLst>
          </p:cNvPr>
          <p:cNvSpPr txBox="1"/>
          <p:nvPr/>
        </p:nvSpPr>
        <p:spPr>
          <a:xfrm>
            <a:off x="6172200" y="1187573"/>
            <a:ext cx="5181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IVector</a:t>
            </a:r>
            <a:r>
              <a:rPr lang="en-US" altLang="zh-CN" dirty="0">
                <a:latin typeface="Consolas" panose="020B0609020204030204" pitchFamily="49" charset="0"/>
              </a:rPr>
              <a:t>::remove(int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0) return;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std::pair&lt;LinkedList*, LinkedList*&gt; p = </a:t>
            </a:r>
            <a:r>
              <a:rPr lang="en-US" altLang="zh-CN" dirty="0" err="1">
                <a:latin typeface="Consolas" panose="020B0609020204030204" pitchFamily="49" charset="0"/>
              </a:rPr>
              <a:t>getIthPrev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lst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LinkedList *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p.first</a:t>
            </a:r>
            <a:r>
              <a:rPr lang="en-US" altLang="zh-CN" dirty="0">
                <a:latin typeface="Consolas" panose="020B0609020204030204" pitchFamily="49" charset="0"/>
              </a:rPr>
              <a:t>, *cur = </a:t>
            </a:r>
            <a:r>
              <a:rPr lang="en-US" altLang="zh-CN" dirty="0" err="1">
                <a:latin typeface="Consolas" panose="020B0609020204030204" pitchFamily="49" charset="0"/>
              </a:rPr>
              <a:t>p.second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(cur ==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latin typeface="Consolas" panose="020B0609020204030204" pitchFamily="49" charset="0"/>
              </a:rPr>
              <a:t> cur;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 !=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-&gt;next = cur-&gt;next;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lst</a:t>
            </a:r>
            <a:r>
              <a:rPr lang="en-US" altLang="zh-CN" dirty="0">
                <a:latin typeface="Consolas" panose="020B0609020204030204" pitchFamily="49" charset="0"/>
              </a:rPr>
              <a:t> = cur-&gt;next;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E73252-5D63-80F5-E493-A8744706E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20D37-8494-C473-7A35-8CA7B838A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0B9CF-89B3-4772-DD11-571C7E92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128D21-8B5E-E313-E240-32B065D8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 and Destructors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EE812A-52C4-53D8-E582-3D9802634698}"/>
              </a:ext>
            </a:extLst>
          </p:cNvPr>
          <p:cNvSpPr txBox="1"/>
          <p:nvPr/>
        </p:nvSpPr>
        <p:spPr>
          <a:xfrm>
            <a:off x="1153609" y="1187573"/>
            <a:ext cx="45179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IVector::clear()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destroy(lst);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lst 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IVector::IVector() : lst(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IVector::~IVector()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clear();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3DBC2D-3F9D-D474-A99A-456E94217FA3}"/>
              </a:ext>
            </a:extLst>
          </p:cNvPr>
          <p:cNvSpPr txBox="1"/>
          <p:nvPr/>
        </p:nvSpPr>
        <p:spPr>
          <a:xfrm>
            <a:off x="6335209" y="1187573"/>
            <a:ext cx="43491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IVector::size()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l =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(l !=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IVector::isEmpty()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lst ==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9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BA9D465-19DB-8DFC-FA8A-42446F4D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Copying and Assignment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7F010E-3DE9-A03E-10C2-54606636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 deep copying for copy construction and assignment</a:t>
            </a:r>
          </a:p>
          <a:p>
            <a:pPr lvl="1"/>
            <a:r>
              <a:rPr lang="en-US" altLang="zh-CN" dirty="0"/>
              <a:t>Release the memory before copying in assignments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D0E783-D943-CE58-AC8B-444423B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DFE51-8766-F0B8-7FBB-17A1A2B0E6E8}"/>
              </a:ext>
            </a:extLst>
          </p:cNvPr>
          <p:cNvSpPr txBox="1"/>
          <p:nvPr/>
        </p:nvSpPr>
        <p:spPr>
          <a:xfrm>
            <a:off x="2895841" y="1997175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IVector::IVector(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IVector&amp;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lst = copy(vec.lst);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//Assignment operator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IVector&amp; IVector::operator=(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IVector&amp;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(this != &amp;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clear();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copy(vec.lst)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*this;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93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Generic Collections</a:t>
            </a:r>
          </a:p>
        </p:txBody>
      </p:sp>
    </p:spTree>
    <p:extLst>
      <p:ext uri="{BB962C8B-B14F-4D97-AF65-F5344CB8AC3E}">
        <p14:creationId xmlns:p14="http://schemas.microsoft.com/office/powerpoint/2010/main" val="413397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99BFD-7A3F-1E00-0CE2-6A51DAE3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296FF-3865-67C1-9640-6B3DE437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collection of classes parameterized by type variables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Examples</a:t>
            </a:r>
            <a:r>
              <a:rPr lang="en-US" altLang="zh-CN" dirty="0"/>
              <a:t>: Vector, Stack, Map, ...,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definitions and declarations must be in the same header files</a:t>
            </a:r>
          </a:p>
          <a:p>
            <a:pPr lvl="1"/>
            <a:r>
              <a:rPr lang="en-US" altLang="zh-CN" dirty="0"/>
              <a:t>Template functions/classes are </a:t>
            </a:r>
            <a:r>
              <a:rPr lang="en-US" altLang="zh-CN" dirty="0">
                <a:solidFill>
                  <a:srgbClr val="FF0000"/>
                </a:solidFill>
              </a:rPr>
              <a:t>patterns for generating code (not the code themselves)</a:t>
            </a:r>
          </a:p>
          <a:p>
            <a:pPr lvl="1"/>
            <a:r>
              <a:rPr lang="en-US" altLang="zh-CN" dirty="0"/>
              <a:t>The users of templates must see </a:t>
            </a:r>
            <a:r>
              <a:rPr lang="en-US" altLang="zh-CN" dirty="0">
                <a:solidFill>
                  <a:srgbClr val="FF0000"/>
                </a:solidFill>
              </a:rPr>
              <a:t>ALL the definitions </a:t>
            </a:r>
            <a:r>
              <a:rPr lang="en-US" altLang="zh-CN" dirty="0"/>
              <a:t>for instantiation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Programming using templates is known as </a:t>
            </a:r>
            <a:r>
              <a:rPr lang="en-US" altLang="zh-CN" b="1" dirty="0"/>
              <a:t>Generic Programming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46F1D-D4EB-25C3-86DA-68894AEC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0F000A-2CD4-5D77-0CD7-6DFF4A2C2C3D}"/>
              </a:ext>
            </a:extLst>
          </p:cNvPr>
          <p:cNvSpPr txBox="1"/>
          <p:nvPr/>
        </p:nvSpPr>
        <p:spPr>
          <a:xfrm>
            <a:off x="3304522" y="2098607"/>
            <a:ext cx="530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template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&lt;class T1, ..., class Tn&gt;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&lt;name&gt;{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...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4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61EF6-AC40-05CD-F153-350D00F1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5D552-44CA-BA01-6DB6-7BD16FEA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previous definition but with a type parameter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By instantiating T, we get linked lists containing different types of 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33211-307B-6525-3638-6FB3124B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F6F073-F161-2C73-980B-B2710C5981AB}"/>
              </a:ext>
            </a:extLst>
          </p:cNvPr>
          <p:cNvSpPr txBox="1"/>
          <p:nvPr/>
        </p:nvSpPr>
        <p:spPr>
          <a:xfrm>
            <a:off x="3257550" y="16642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Definition of generic linked lists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T</a:t>
            </a:r>
            <a:r>
              <a:rPr lang="zh-CN" alt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LinkedList{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 v) : value(v), next(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D0F451-B41F-3C6D-EB6B-7D4E5E2AF656}"/>
              </a:ext>
            </a:extLst>
          </p:cNvPr>
          <p:cNvSpPr txBox="1"/>
          <p:nvPr/>
        </p:nvSpPr>
        <p:spPr>
          <a:xfrm>
            <a:off x="3442961" y="4455088"/>
            <a:ext cx="5306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Different instances of linked list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246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58EC-8ACA-E4CA-408C-B36591AE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B9D5C-67B7-D98E-8022-643A6623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operations: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49D58-5256-BA4C-DBB1-97787E64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032835-5D30-A783-3872-2F4F2263C185}"/>
              </a:ext>
            </a:extLst>
          </p:cNvPr>
          <p:cNvSpPr txBox="1"/>
          <p:nvPr/>
        </p:nvSpPr>
        <p:spPr>
          <a:xfrm>
            <a:off x="838200" y="1644859"/>
            <a:ext cx="51625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LinkedList&lt;T&gt;* push(LinkedList&lt;T&gt;* l,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zh-CN" altLang="en-US" dirty="0">
                <a:latin typeface="Consolas" panose="020B0609020204030204" pitchFamily="49" charset="0"/>
              </a:rPr>
              <a:t>T value)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newl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LinkedList&lt;T&gt;;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LinkedList&lt;T&gt;* pop(LinkedList&lt;T&gt;*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next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latin typeface="Consolas" panose="020B0609020204030204" pitchFamily="49" charset="0"/>
              </a:rPr>
              <a:t>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83CC33-8DE4-9A3D-8697-03057E7F1E2B}"/>
              </a:ext>
            </a:extLst>
          </p:cNvPr>
          <p:cNvSpPr txBox="1"/>
          <p:nvPr/>
        </p:nvSpPr>
        <p:spPr>
          <a:xfrm>
            <a:off x="6191252" y="1644859"/>
            <a:ext cx="5162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 peek(LinkedList&lt;T&gt;*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LinkedList&lt;T&gt;* copy(LinkedList&lt;T&gt;* l)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(l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LinkedList&lt;T&gt;*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LinkedList&lt;T&gt;(l-&gt;value);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-&gt;next = copy(l-&gt;next);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836F-1352-E7ED-9498-8004CD7B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to Object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40B56-F077-6304-A615-1E6CB542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and pointer variables for ADT/CDT objects work as usual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6BD7F-30D5-CC1E-6836-72D7AD29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5141B2-0B0C-8129-7268-789F1C1D3C82}"/>
              </a:ext>
            </a:extLst>
          </p:cNvPr>
          <p:cNvSpPr txBox="1"/>
          <p:nvPr/>
        </p:nvSpPr>
        <p:spPr>
          <a:xfrm>
            <a:off x="1451903" y="1920099"/>
            <a:ext cx="4082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Point *pp = &amp;p;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.x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.y 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.x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.y;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0A1C2A-A448-044F-7E3A-564FE82BB5B7}"/>
              </a:ext>
            </a:extLst>
          </p:cNvPr>
          <p:cNvSpPr txBox="1"/>
          <p:nvPr/>
        </p:nvSpPr>
        <p:spPr>
          <a:xfrm>
            <a:off x="6402851" y="1920099"/>
            <a:ext cx="43372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Counter as defined previously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 … 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*p = &amp;c;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(*p)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(*p)</a:t>
            </a:r>
            <a:r>
              <a:rPr lang="en-US" altLang="zh-CN" dirty="0">
                <a:latin typeface="Consolas" panose="020B0609020204030204" pitchFamily="49" charset="0"/>
              </a:rPr>
              <a:t>.get()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5E9C8-AC9F-ED91-1FF1-AFC3B70B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Vectors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800D8-98ED-FCD8-205F-EEB15ECC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IVector</a:t>
            </a:r>
            <a:r>
              <a:rPr lang="en-US" altLang="zh-CN" dirty="0"/>
              <a:t> but with a type parameter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363BF-A692-3A9A-5E47-65E19509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F25B34-0934-E093-0AF0-2A1800A8B90B}"/>
              </a:ext>
            </a:extLst>
          </p:cNvPr>
          <p:cNvSpPr txBox="1"/>
          <p:nvPr/>
        </p:nvSpPr>
        <p:spPr>
          <a:xfrm>
            <a:off x="3619500" y="186299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Vector{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Vector() : lst(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~Vector() { clear();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//Copy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Vector(const Vector&amp; vec)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copy(vec.lst);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LinkedList&lt;T&gt;</a:t>
            </a:r>
            <a:r>
              <a:rPr lang="zh-CN" altLang="en-US" dirty="0">
                <a:latin typeface="Consolas" panose="020B0609020204030204" pitchFamily="49" charset="0"/>
              </a:rPr>
              <a:t>*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3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B5AE-1C1B-280F-782D-FC73B35C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Member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75A34-EBE9-107C-2F67-0F5814BD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161ED-0A06-48DE-A768-58C421E7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4CCFE2-9A4A-9AFC-3C3E-3EF4005670D2}"/>
              </a:ext>
            </a:extLst>
          </p:cNvPr>
          <p:cNvSpPr txBox="1"/>
          <p:nvPr/>
        </p:nvSpPr>
        <p:spPr>
          <a:xfrm>
            <a:off x="838200" y="1203569"/>
            <a:ext cx="48506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T </a:t>
            </a:r>
            <a:r>
              <a:rPr lang="zh-CN" altLang="en-US" b="1" dirty="0">
                <a:latin typeface="Consolas" panose="020B0609020204030204" pitchFamily="49" charset="0"/>
              </a:rPr>
              <a:t>get</a:t>
            </a:r>
            <a:r>
              <a:rPr lang="zh-CN" altLang="en-US" dirty="0">
                <a:latin typeface="Consolas" panose="020B0609020204030204" pitchFamily="49" charset="0"/>
              </a:rPr>
              <a:t>(int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if (i &lt; 0) return 0;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3DFFC4-7421-2D6A-5FA7-422448E3D06D}"/>
              </a:ext>
            </a:extLst>
          </p:cNvPr>
          <p:cNvSpPr txBox="1"/>
          <p:nvPr/>
        </p:nvSpPr>
        <p:spPr>
          <a:xfrm>
            <a:off x="6010275" y="1222108"/>
            <a:ext cx="59055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std::pair&lt;LinkedList&lt;T&gt;*, LinkedList&lt;T&gt;*&gt;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latin typeface="Consolas" panose="020B0609020204030204" pitchFamily="49" charset="0"/>
              </a:rPr>
              <a:t>p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getIthPrev(lst,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 *prev = p.first,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</a:t>
            </a:r>
            <a:r>
              <a:rPr lang="zh-CN" altLang="en-US" dirty="0">
                <a:latin typeface="Consolas" panose="020B0609020204030204" pitchFamily="49" charset="0"/>
              </a:rPr>
              <a:t>*cur = p.second;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newl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LinkedList&lt;T&gt;(v);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7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FCC5-E9CD-D42D-AE03-94797F50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Syntactic Sugar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CB73-C70C-E837-C16E-9867EE94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syntax for accessing members through pointers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09FFE-D44F-5B46-BB81-6D4F8D13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251735-7FCC-081D-3040-E10D60B605CB}"/>
              </a:ext>
            </a:extLst>
          </p:cNvPr>
          <p:cNvSpPr txBox="1"/>
          <p:nvPr/>
        </p:nvSpPr>
        <p:spPr>
          <a:xfrm>
            <a:off x="3254900" y="1600143"/>
            <a:ext cx="53260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p-&gt;var    </a:t>
            </a:r>
            <a:r>
              <a:rPr kumimoji="1" lang="en-US" altLang="zh-CN" sz="1800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(*p).var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-&gt;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f(…)   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    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(*p).f(…)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0C125A-2424-B63E-131F-CFAA77C82160}"/>
              </a:ext>
            </a:extLst>
          </p:cNvPr>
          <p:cNvSpPr txBox="1"/>
          <p:nvPr/>
        </p:nvSpPr>
        <p:spPr>
          <a:xfrm>
            <a:off x="1461428" y="2386032"/>
            <a:ext cx="4082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Point *pp = &amp;p;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pp-&gt;x </a:t>
            </a:r>
            <a:r>
              <a:rPr lang="en-US" altLang="zh-CN" dirty="0">
                <a:latin typeface="Consolas" panose="020B0609020204030204" pitchFamily="49" charset="0"/>
              </a:rPr>
              <a:t>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pp-&gt;y </a:t>
            </a:r>
            <a:r>
              <a:rPr lang="en-US" altLang="zh-CN" dirty="0">
                <a:latin typeface="Consolas" panose="020B0609020204030204" pitchFamily="49" charset="0"/>
              </a:rPr>
              <a:t>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pp-&gt;x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8E4F5E-79B4-4772-1336-57484FDA1485}"/>
              </a:ext>
            </a:extLst>
          </p:cNvPr>
          <p:cNvSpPr txBox="1"/>
          <p:nvPr/>
        </p:nvSpPr>
        <p:spPr>
          <a:xfrm>
            <a:off x="6412376" y="2386032"/>
            <a:ext cx="43372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Counter as defined previously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 … 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*p = &amp;c;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p-&gt;get()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5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BDB0-5503-EBA0-96FA-CA661B82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F4A15-1182-BB06-213A-8F6F1BB8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special pointer called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is used to refer to the current object</a:t>
            </a:r>
          </a:p>
          <a:p>
            <a:pPr lvl="1"/>
            <a:r>
              <a:rPr lang="en-US" altLang="zh-CN" dirty="0"/>
              <a:t>References to member variables implicitly refer to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pointer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A5E0F-DB39-C508-D243-C9E07844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2639A-4DAC-3475-A9FA-F19F3C8860F0}"/>
              </a:ext>
            </a:extLst>
          </p:cNvPr>
          <p:cNvSpPr txBox="1"/>
          <p:nvPr/>
        </p:nvSpPr>
        <p:spPr>
          <a:xfrm>
            <a:off x="6677025" y="2149575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 </a:t>
            </a:r>
            <a:r>
              <a:rPr lang="zh-CN" altLang="en-US" dirty="0">
                <a:latin typeface="Consolas" panose="020B0609020204030204" pitchFamily="49" charset="0"/>
              </a:rPr>
              <a:t>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D9CFA9-BB2E-EE1C-A11A-A1EEC523160C}"/>
              </a:ext>
            </a:extLst>
          </p:cNvPr>
          <p:cNvSpPr txBox="1"/>
          <p:nvPr/>
        </p:nvSpPr>
        <p:spPr>
          <a:xfrm>
            <a:off x="1495425" y="2127450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61B37D3B-10A8-5358-E67E-2F29BA29243A}"/>
              </a:ext>
            </a:extLst>
          </p:cNvPr>
          <p:cNvSpPr/>
          <p:nvPr/>
        </p:nvSpPr>
        <p:spPr>
          <a:xfrm rot="16200000">
            <a:off x="5262204" y="3178216"/>
            <a:ext cx="668980" cy="176061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/>
              <a:t>Expands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9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7733A-DB66-19B0-D1D4-B236A860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F04E2-5CE5-7CA1-6F64-D6615FC7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Definitions of member function contains the implicit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parameter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04270-893D-8D3B-B3B6-276FB1EA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89A0C-A77D-4DB8-D028-F86EE823821C}"/>
              </a:ext>
            </a:extLst>
          </p:cNvPr>
          <p:cNvSpPr txBox="1"/>
          <p:nvPr/>
        </p:nvSpPr>
        <p:spPr>
          <a:xfrm>
            <a:off x="1314451" y="1910566"/>
            <a:ext cx="3886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Counter::reset()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cnt = 0;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int</a:t>
            </a:r>
            <a:r>
              <a:rPr lang="zh-CN" altLang="en-US" sz="1800" dirty="0">
                <a:latin typeface="Consolas" panose="020B0609020204030204" pitchFamily="49" charset="0"/>
              </a:rPr>
              <a:t> Counter::get() </a:t>
            </a:r>
            <a:r>
              <a:rPr lang="en-US" altLang="zh-CN" sz="1800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return cnt;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Counter::incr()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cnt++;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9D56C2-0012-9843-6B3F-DE61D482A0E2}"/>
              </a:ext>
            </a:extLst>
          </p:cNvPr>
          <p:cNvSpPr txBox="1"/>
          <p:nvPr/>
        </p:nvSpPr>
        <p:spPr>
          <a:xfrm>
            <a:off x="6515099" y="1910566"/>
            <a:ext cx="45243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reset(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Counter *this</a:t>
            </a:r>
            <a:r>
              <a:rPr lang="zh-CN" altLang="en-US" sz="1800" dirty="0">
                <a:latin typeface="Consolas" panose="020B0609020204030204" pitchFamily="49" charset="0"/>
              </a:rPr>
              <a:t>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 = 0;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int</a:t>
            </a:r>
            <a:r>
              <a:rPr lang="zh-CN" altLang="en-US" sz="1800" dirty="0">
                <a:latin typeface="Consolas" panose="020B0609020204030204" pitchFamily="49" charset="0"/>
              </a:rPr>
              <a:t> get(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Counter *this</a:t>
            </a:r>
            <a:r>
              <a:rPr lang="zh-CN" altLang="en-US" sz="1800" dirty="0">
                <a:latin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zh-CN" altLang="en-US" sz="1800" b="1" dirty="0">
                <a:latin typeface="Consolas" panose="020B0609020204030204" pitchFamily="49" charset="0"/>
              </a:rPr>
              <a:t>return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incr(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Counter *this</a:t>
            </a:r>
            <a:r>
              <a:rPr lang="zh-CN" altLang="en-US" sz="1800" dirty="0">
                <a:latin typeface="Consolas" panose="020B0609020204030204" pitchFamily="49" charset="0"/>
              </a:rPr>
              <a:t>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cnt++;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AAC4AA4-B875-FB69-C59E-F0011D5C51D6}"/>
              </a:ext>
            </a:extLst>
          </p:cNvPr>
          <p:cNvSpPr/>
          <p:nvPr/>
        </p:nvSpPr>
        <p:spPr>
          <a:xfrm rot="16200000">
            <a:off x="5096273" y="2925443"/>
            <a:ext cx="668980" cy="15971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Compiles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41932</TotalTime>
  <Words>5105</Words>
  <Application>Microsoft Office PowerPoint</Application>
  <PresentationFormat>宽屏</PresentationFormat>
  <Paragraphs>1208</Paragraphs>
  <Slides>61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Bookmania</vt:lpstr>
      <vt:lpstr>等线</vt:lpstr>
      <vt:lpstr>Arial</vt:lpstr>
      <vt:lpstr>Arial Black</vt:lpstr>
      <vt:lpstr>Cambria Math</vt:lpstr>
      <vt:lpstr>Consolas</vt:lpstr>
      <vt:lpstr>CompCertELF5</vt:lpstr>
      <vt:lpstr>Principles and Methods of Program Design  Lecture 8: Dynamic Memory</vt:lpstr>
      <vt:lpstr>Road Map</vt:lpstr>
      <vt:lpstr>Last Time</vt:lpstr>
      <vt:lpstr>This Time</vt:lpstr>
      <vt:lpstr>PowerPoint 演示文稿</vt:lpstr>
      <vt:lpstr>Pointers to Object Variables</vt:lpstr>
      <vt:lpstr>Syntactic Sugar</vt:lpstr>
      <vt:lpstr>This Pointer</vt:lpstr>
      <vt:lpstr>This Pointer</vt:lpstr>
      <vt:lpstr>This Pointer</vt:lpstr>
      <vt:lpstr>PowerPoint 演示文稿</vt:lpstr>
      <vt:lpstr>Heap Memory</vt:lpstr>
      <vt:lpstr>An Analogy</vt:lpstr>
      <vt:lpstr>Dynamic Allocation and Deallocation</vt:lpstr>
      <vt:lpstr>A First Example</vt:lpstr>
      <vt:lpstr>Allocation of ADT Objects</vt:lpstr>
      <vt:lpstr>Stack Memory Pointing to Heap</vt:lpstr>
      <vt:lpstr>Whack-A-Mole Revisited</vt:lpstr>
      <vt:lpstr>Dynamic Arrays</vt:lpstr>
      <vt:lpstr>Example: Sorting Dynamic Arrays</vt:lpstr>
      <vt:lpstr>Fixed-Length Vector</vt:lpstr>
      <vt:lpstr>PowerPoint 演示文稿</vt:lpstr>
      <vt:lpstr>What is Wrong?</vt:lpstr>
      <vt:lpstr>What is Wrong?</vt:lpstr>
      <vt:lpstr>PowerPoint 演示文稿</vt:lpstr>
      <vt:lpstr>Ownership of Dynamic Memory</vt:lpstr>
      <vt:lpstr>Resource Acquisition is Initialization</vt:lpstr>
      <vt:lpstr>Shallow Copying</vt:lpstr>
      <vt:lpstr>Problems with Shallow Copying</vt:lpstr>
      <vt:lpstr>Deep Copying</vt:lpstr>
      <vt:lpstr>Deep Copying Method</vt:lpstr>
      <vt:lpstr>Correcting the Assignment</vt:lpstr>
      <vt:lpstr>Assignment Overloading</vt:lpstr>
      <vt:lpstr>Copy Constructors</vt:lpstr>
      <vt:lpstr>Using Copy Constructors</vt:lpstr>
      <vt:lpstr>Holy Trinity of C++</vt:lpstr>
      <vt:lpstr>Other Methods for Managing Heap Memory</vt:lpstr>
      <vt:lpstr>PowerPoint 演示文稿</vt:lpstr>
      <vt:lpstr>Linked Lists</vt:lpstr>
      <vt:lpstr>Basic Operations</vt:lpstr>
      <vt:lpstr>Print a Linked List</vt:lpstr>
      <vt:lpstr>Push a Node</vt:lpstr>
      <vt:lpstr>Pop a Node</vt:lpstr>
      <vt:lpstr>Basic Operations</vt:lpstr>
      <vt:lpstr>Exercise</vt:lpstr>
      <vt:lpstr>Copying Linked Lists</vt:lpstr>
      <vt:lpstr>Get the I-th Element</vt:lpstr>
      <vt:lpstr>PowerPoint 演示文稿</vt:lpstr>
      <vt:lpstr>Design Collections</vt:lpstr>
      <vt:lpstr>Vector of Integers</vt:lpstr>
      <vt:lpstr>Add Elements</vt:lpstr>
      <vt:lpstr>Insert Elements</vt:lpstr>
      <vt:lpstr>Remove Elements</vt:lpstr>
      <vt:lpstr>Constructors and Destructors</vt:lpstr>
      <vt:lpstr>Copying and Assignment</vt:lpstr>
      <vt:lpstr>PowerPoint 演示文稿</vt:lpstr>
      <vt:lpstr>Template Classes</vt:lpstr>
      <vt:lpstr>Generic Linked Lists</vt:lpstr>
      <vt:lpstr>Generic Operations</vt:lpstr>
      <vt:lpstr>Generic Vectors</vt:lpstr>
      <vt:lpstr>Generic Member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Yuting Wang</cp:lastModifiedBy>
  <cp:revision>3402</cp:revision>
  <dcterms:created xsi:type="dcterms:W3CDTF">2021-06-01T02:26:55Z</dcterms:created>
  <dcterms:modified xsi:type="dcterms:W3CDTF">2025-06-03T08:52:10Z</dcterms:modified>
</cp:coreProperties>
</file>