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262" r:id="rId4"/>
    <p:sldId id="284" r:id="rId5"/>
    <p:sldId id="285" r:id="rId6"/>
    <p:sldId id="357" r:id="rId7"/>
    <p:sldId id="288" r:id="rId8"/>
    <p:sldId id="303" r:id="rId9"/>
    <p:sldId id="304" r:id="rId10"/>
    <p:sldId id="305" r:id="rId11"/>
    <p:sldId id="306" r:id="rId12"/>
    <p:sldId id="299" r:id="rId13"/>
    <p:sldId id="300" r:id="rId14"/>
    <p:sldId id="301" r:id="rId15"/>
    <p:sldId id="302" r:id="rId16"/>
    <p:sldId id="307" r:id="rId17"/>
    <p:sldId id="308" r:id="rId18"/>
    <p:sldId id="309" r:id="rId19"/>
    <p:sldId id="358" r:id="rId20"/>
    <p:sldId id="322" r:id="rId21"/>
    <p:sldId id="323" r:id="rId22"/>
    <p:sldId id="324" r:id="rId23"/>
    <p:sldId id="325" r:id="rId24"/>
    <p:sldId id="326" r:id="rId25"/>
    <p:sldId id="327" r:id="rId26"/>
    <p:sldId id="329" r:id="rId27"/>
    <p:sldId id="328" r:id="rId28"/>
    <p:sldId id="35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60" r:id="rId42"/>
    <p:sldId id="27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C90"/>
    <a:srgbClr val="FA4012"/>
    <a:srgbClr val="EE7D04"/>
    <a:srgbClr val="01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410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074" y="84"/>
      </p:cViewPr>
      <p:guideLst>
        <p:guide orient="horz" pos="4320"/>
        <p:guide pos="3840"/>
        <p:guide orient="horz"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8054-2A81-F643-8DF3-484F1BCF7124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595E-CCE3-3147-8332-818853E614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Автоматизированная система научных исследований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тем, как начать рассматривать упрощенный интерфейс по взаимодействию с БД, рассмотрим модель данных, которая лежит его основе.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модель называется “Сущность – Атрибут – Значение”. Она позволяет динамически изменять набор атрибутов, при этом не изменяя структуру таблиц.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модель предполагает разделение данных на три таблицы: таблицу сущностей, атрибутов и значений.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сущностей хранит идентификаторы сущностей. Таблица атрибутов хранит идентификаторы атрибутов и их названия. А таблица значений логически соединяет в себе первые две таблицы – она хранит идентификатор сущности, идентификатор атрибута, и значение, которое соответствует этой паре идентификаторов.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сущности “пользователь” может быть “атрибут” – “Имя”. У первого пользователя значение этого атрибута – “Саша”, а у второго пользователя значение этого атрибута – “Миша”.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 у представленной на слайде схемы есть один существенный минус. Значение, которое хранится в таблице значений (столбец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имеет фиксированный тип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не позволяет нам эффективно хранить данные других типов.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данная модель используется в несколько расширенном виде.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5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расширенной модели мы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поддерживаемого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заводим свою таблицу атрибутов и свою таблицу значений, в которой значение будет уже иметь требуемый тип.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сущности “пользователь” может быть текстовый атрибут “Имя” и числовой атрибут “Возраст”. Текстовые атрибуты будут записаны в таблицу с текстовыми атрибутами, а числовые – в таблицу к числовым. Значения также пойдут в соответствующие таблицы.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модель лежит в основе упрощенного интерфейса взаимодействия с БД.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интерфейс позволяет обращаться к базе данных, использующей данную модель,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-запросов, а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методов, и выполнять такие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как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всех необходимых таблиц.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новых экземпляров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идентификаторов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созданных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названий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атрибутов этих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значений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атрибутов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идентификаторов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по значениям их атрибутов.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Вставка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атрибутов сущностей.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Важной особенностью этого интерфейса является то, что он позволяет единообразно работать со значениями разных типов, которые содержатся в таблицах значений. Достигается это за счет введения специального 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5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интерфейс позволяет сконвертировать значение, содержащееся в переменной, в такое представление, в котором оно может быть использовано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-запросе; а также прочитать значение переменной из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-ответа.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 методы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ToSQLString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ReadFromSQL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соответственно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Наследники этого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определяют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правила конкретной конвертации. Так,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ISQLTypeInteger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определяет правила конвертации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так далее.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ISQLTypeConverter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абстрактной фабрикой и позволяет получить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-переменную конкретного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2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слайде представлен конкретный пример такой конвертации.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мы конвертируем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 байтов –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::vector&lt;char&gt;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 такое представление, в котором он может использоваться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-запросе, то есть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 байтов –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массив байтов переводится в строку, содержащую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-представление этого массива.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Аналогичным образом происходит и обратная конвертация, которая используется при интерпретации </a:t>
            </a:r>
            <a:r>
              <a:rPr lang="en-US" baseline="0" dirty="0" smtClean="0"/>
              <a:t>SQL</a:t>
            </a:r>
            <a:r>
              <a:rPr lang="ru-RU" baseline="0" dirty="0" smtClean="0"/>
              <a:t>-ответа.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удобного получения всех рассмотренных здесь интерфейсов написан интерфейс менеджера базы данных. Сам менеджер базы данных 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синглтоном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Больше про него нечего сказать.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6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систему была написана документация с использованием средства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документации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этого во всех файлах с интерфейсами были написаны специальные комментарии, по которым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генерирует документацию.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 пример комментированного куска кода и документации, которая была для него сгенерирована.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24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итоге: была разработана, протестирована и задокументирована библиотека по взаимодействию с СУБД. Также данная библиотека была интегрирована в проект в виде “стадий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пайплайна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по чтению из БД и записи в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Qt </a:t>
            </a:r>
            <a:r>
              <a:rPr lang="ru-RU" altLang="en-US"/>
              <a:t>предоставляет множество встроенных виджетов (встроенных элементов управления), благодаря чему в большинстве случаев нет необходимости писать их самому. Мною были использованы следующие виджеты.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Для описания поля блоков </a:t>
            </a:r>
            <a:r>
              <a:rPr lang="en-US" altLang="en-US"/>
              <a:t>BlockField </a:t>
            </a:r>
            <a:r>
              <a:rPr lang="ru-RU" altLang="en-US"/>
              <a:t>потребовалось применить архитектурный паттерн для упрощения взаимодействия. Мною был применён простой  и известный </a:t>
            </a:r>
            <a:r>
              <a:rPr lang="en-US" altLang="en-US"/>
              <a:t>MVC</a:t>
            </a:r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Возможность отменять и повторять действие требует сохранения состояния Получателя. Дл я этого я использую паттерн</a:t>
            </a:r>
            <a:r>
              <a:rPr lang="en-US" altLang="ru-RU"/>
              <a:t> </a:t>
            </a:r>
            <a:r>
              <a:rPr lang="ru-RU" altLang="ru-RU"/>
              <a:t>Хранитель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Здравствуйте.</a:t>
            </a:r>
          </a:p>
          <a:p>
            <a:r>
              <a:rPr lang="ru-RU" dirty="0" smtClean="0"/>
              <a:t>Меня зовут Алексей Кандрин. Я разрабатывал систему хранения данных.</a:t>
            </a:r>
          </a:p>
          <a:p>
            <a:r>
              <a:rPr lang="ru-RU" dirty="0" smtClean="0"/>
              <a:t>Перейдем к её рассмотрению.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системе хранения данных выдвигались следующие функциональные требования: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Она должна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Она должна позволять выполнять стандартные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Она должна позволять сохранять и получать большие объемы данных, которые могут целиком не помещаться в оперативную память.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Она должна позволять хранить данные об экспериментах и их результатах.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1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системе также выдвигались следующие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нефункциональные требования: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Схема базы данных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быть гибко изменяемой, так как в будущем возможны изменения структуры данных.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Интерфейс взаимодействия с системой не должен зависеть от выбранной СУБД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Должно быть произведено тестирование системы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На систему должна быть написана программная документация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8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 этими требованиями система хранения данных была разделена на два интерфейса: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Общий интерфейс по взаимодействию с СУБД, который позволяет выполнять стандартные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Упрощенный интерфейс взаимодействия с БД, при работе с которым пользователю не нужно самому писать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0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интерфейс взаимодействия СУБД выглядит следующим образом.</a:t>
            </a:r>
          </a:p>
          <a:p>
            <a:r>
              <a:rPr lang="ru-RU" dirty="0" smtClean="0"/>
              <a:t>На этой схеме ключевым является интерфейс соединения с базой данных – </a:t>
            </a:r>
            <a:r>
              <a:rPr lang="ru-RU" dirty="0" err="1" smtClean="0"/>
              <a:t>IConnection</a:t>
            </a:r>
            <a:r>
              <a:rPr lang="ru-RU" dirty="0" smtClean="0"/>
              <a:t>. Метод </a:t>
            </a:r>
            <a:r>
              <a:rPr lang="ru-RU" dirty="0" err="1" smtClean="0"/>
              <a:t>Execute</a:t>
            </a:r>
            <a:r>
              <a:rPr lang="ru-RU" dirty="0" smtClean="0"/>
              <a:t> этого интерфейса позволяет выполнять одну или несколько SQL команд. Результат выполнения команды возвращается по интерфейсу результата запроса – </a:t>
            </a:r>
            <a:r>
              <a:rPr lang="ru-RU" dirty="0" err="1" smtClean="0"/>
              <a:t>IExecuteResult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Этот интерфейс позволяет определить, в каком виде пришел результат: результат может прийти в виде таблицы (например, если выполнялся SELECT); результат может прийти пустым; и результат может прийти в виде ошибки.</a:t>
            </a:r>
          </a:p>
          <a:p>
            <a:r>
              <a:rPr lang="ru-RU" dirty="0" smtClean="0"/>
              <a:t>Если результат пришел в виде таблицы, то интерфейс результата позволяет извлечь информацию из этой таблицы.</a:t>
            </a:r>
          </a:p>
          <a:p>
            <a:r>
              <a:rPr lang="ru-RU" dirty="0" smtClean="0"/>
              <a:t>Далее хочется упомянуть, что интерфейс соединения </a:t>
            </a:r>
            <a:r>
              <a:rPr lang="ru-RU" dirty="0" err="1" smtClean="0"/>
              <a:t>IConnection</a:t>
            </a:r>
            <a:r>
              <a:rPr lang="ru-RU" dirty="0" smtClean="0"/>
              <a:t> позволяет также работать с большими бинарными объектами на сервере. </a:t>
            </a:r>
            <a:r>
              <a:rPr lang="ru-RU" dirty="0" smtClean="0"/>
              <a:t>Это </a:t>
            </a:r>
            <a:r>
              <a:rPr lang="ru-RU" dirty="0" smtClean="0"/>
              <a:t>такие сущности, которые </a:t>
            </a:r>
            <a:r>
              <a:rPr lang="ru-RU" dirty="0" smtClean="0"/>
              <a:t>хранят большие объемы данных, и позволяют работать с ними в потоковом режиме.</a:t>
            </a:r>
            <a:endParaRPr lang="ru-RU" dirty="0" smtClean="0"/>
          </a:p>
          <a:p>
            <a:r>
              <a:rPr lang="ru-RU" dirty="0" smtClean="0"/>
              <a:t>Интерфейс соединения позволяет создавать такие объекты, получать их по их идентификаторам и удалять их. Для пользователя класса большой бинарный объект возвращается по интерфейсу файла, так что он может работать с ним, как с обычным файлом.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applications/ecsm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libraries/pipeline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wyar/ecsms/tree/master/libraries/database_libra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s://akandrin.github.io/database_library_docs/annotated.html" TargetMode="External"/><Relationship Id="rId4" Type="http://schemas.openxmlformats.org/officeDocument/2006/relationships/hyperlink" Target="https://github.com/Lawyar/ecsms/tree/master/tests/database_library_tes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rcRect l="72" r="72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809" y="626436"/>
            <a:ext cx="10794381" cy="104624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21" y="894419"/>
            <a:ext cx="1810989" cy="5102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8500" y="2050415"/>
            <a:ext cx="5715635" cy="303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0" y="5286375"/>
            <a:ext cx="1219009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l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Коробейникова Алиса,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 для взаимодействия со средой моделирования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Мельник Денис</a:t>
            </a: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Научный руководитель: Шапошников Д.Е.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747709" y="949505"/>
            <a:ext cx="10462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cxnSp>
        <p:nvCxnSpPr>
          <p:cNvPr id="42" name="Прямая соединительная линия 41"/>
          <p:cNvCxnSpPr/>
          <p:nvPr>
            <p:custDataLst>
              <p:tags r:id="rId1"/>
            </p:custDataLst>
          </p:nvPr>
        </p:nvCxnSpPr>
        <p:spPr>
          <a:xfrm>
            <a:off x="28575" y="6386959"/>
            <a:ext cx="441579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513570" y="2414270"/>
            <a:ext cx="2479040" cy="1350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QStandardItem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QListView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BlockFieldWidget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ConnectNodeWidget</a:t>
            </a:r>
          </a:p>
        </p:txBody>
      </p:sp>
      <p:sp>
        <p:nvSpPr>
          <p:cNvPr id="8" name="TextBox 11"/>
          <p:cNvSpPr txBox="1"/>
          <p:nvPr>
            <p:custDataLst>
              <p:tags r:id="rId2"/>
            </p:custDataLst>
          </p:nvPr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9" name="Изображение 10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77695" y="2030730"/>
            <a:ext cx="6167755" cy="477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669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Model-View-Controller.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Пример из архитектуры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02425" cy="194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FieldModel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 блоки и их связи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SelectionModel хранит выбранные блоки и связи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PhantomLineModel хранит начало и конец рисуемой стрелки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PhantomRectangleModel хранит прямоугольник выделения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51040" y="2061845"/>
            <a:ext cx="4951095" cy="3329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624070"/>
            <a:ext cx="8657590" cy="1809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Контроллеры: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DefaultController перемещение, выделение, удаление блоков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DrawLineController рисование стрелки, тянущейся за мышью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DrawRectangleModel рисование прямоугольника, тянущегося за мышью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Представление: BlockFieldWidget поле с блоками на экране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Observer.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25725"/>
            <a:ext cx="7181850" cy="229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 изменяются действующим Контроллером и уведомляют о своих изменениях Представление событиями.</a:t>
            </a:r>
          </a:p>
          <a:p>
            <a:pPr indent="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События: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AddBlockEvent добавление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RemoveBlockEvent удаление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UpdateBlockEvent изменение данных блока (например, позиции)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7135" y="2083435"/>
            <a:ext cx="4338955" cy="2916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827270"/>
            <a:ext cx="9856470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  RepaintEvent нужно перерисовать всё поле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  ChangeController сменить контроллер на один из трёх</a:t>
            </a: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  VisualModelUpdateEvent передвижение пользовательского вида поля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   ChangeActiveNodeUpdateEvent нужно «показать» узел (при наведении на него и др.)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View-Model-Delegate классов Qt в архитектуре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5989320" cy="2423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Представление: виджеты QTreeView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QTableView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Модель: для каждого виджета существует свой экземпляр класса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QStandardItemModel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Делегат: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LineEditDelegate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отлавливания события редактирования текста. Это позмоляет заниматься валидацией по правилам имён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тэгов и их атрибутов и показывать текст ошибки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9" name="Изображение 1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4765" y="2875280"/>
            <a:ext cx="5222240" cy="66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идентификации блоков и узлов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Мой 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вектор целых неотрицательных чисел, который формируется следующим образом: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родительский (блок) и дочерние объекты (два узла связи);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родительского объекта инициализируется вектор из одного числа – порядкового номера созданного блока. То есть первый созданный блок получит идентификатор {0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последующий – {1} и так далее.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дочернего объекта: берётся идентификатор родителя и дополняется порядковым числом дочернего объекта (также с нуля).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Цифры 0/1 для узла означают его тип: Входящий/Исходящий.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Id содержит такой вектор.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Раздачей этих идентификаторов занимается специальный класс NameMaker, который инициализирует имя для каждого нового блока при его создании в FieldModel.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3296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Command. Пример из архитектуры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4780" y="2093595"/>
            <a:ext cx="5560695" cy="338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75285" y="2471420"/>
            <a:ext cx="6703695" cy="370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Инициатор: CommandManager.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Клиент: MainWindow, BlockFieldWidget и QLineEditDelegate.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Получатели: модели QTreeView и QTableView и модели FieldModel и SelectionModel.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Команды: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AddChildTagCommand – добавление дочернего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AddTagCommand – добавление тэга того же уровня.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RemoveTagCommand – удаление выделенного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AttrTextChangedCommand – изменение текста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TagTextChangedCommand – изменение текста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AddAttributeCommand – добавление нового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RemoveAttributeCommand – удаление выделенного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AddBlockCommand – добавление блока.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AddConnectionCommand – добавление соединения.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58140" y="6102985"/>
            <a:ext cx="91833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10. MacroCommand  – команда, включающая в себя несколько команд.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11.  MoveBlockCommand – передвижение блока.</a:t>
            </a: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12.  RemoveCommand – удаление выбранных объектов.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Memento.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26555" cy="122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моей реализации отсутствует опекун. Модели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FieldModel, SelectionModel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VisualizationModel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имеют собственные дружественные классы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Memento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сохранения состояния в объекты этих классов.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0560" y="2137410"/>
            <a:ext cx="4846955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375285" y="3877945"/>
            <a:ext cx="7613650" cy="193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Save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вызывает приватный конструктор класса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В созданный объект помещаются данные (например, карта соединений, список блоков и узлов для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FieldModel)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Метод возвращает созданный объект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Load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принимает объект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 устанавливает из него приватные, но доступные для модели, данные.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2677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визуальное приложение для работы с системой анализа и моделирования сценариев работы мобильной сети.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мой проект в конце концов был удачно совмещён с проектом моего коллеги, Тычинина Алексея Андреевича по разработке подсистемы управления расчётом эксперимента.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готовой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https://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.com/Lawyar/ecsms/tree/master/applications/ecsms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3830" y="383742"/>
            <a:ext cx="187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интерфейса для реализации пользовательских стадий;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соединения между производителем и потребителем в отношении один ко многим;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 процессе исполнения приложения добавлять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подготовленные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стратегии получения данных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протребителем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класса для получения списка всех возможных стадий и их конструирования;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Автоматизированная система научных исследований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программно-аппаратный комплекс, использующий вычислительную технику в своей основе и предназначенный для проведения исследований практически в любой сфере науки.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3429000"/>
            <a:ext cx="10538460" cy="319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АСНИ:</a:t>
            </a:r>
          </a:p>
          <a:p>
            <a:pPr indent="0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моделирование реальных объектов и исследование их взаимодействия,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распределёнными системами для проведения исследований,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качественная обработка данных, хранение и передача, анализирование,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поддержка пользовательского интерфейса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многое другое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8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стадий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соединений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2583180"/>
            <a:ext cx="8997315" cy="4180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06399" y="2636520"/>
            <a:ext cx="7902332" cy="4213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набор функций для регистрации стадий, их создания и получения списка стадий, доступных для регистрации. Является однопоточным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register*&lt;T&gt;(const std::string&amp; key)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реестре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конструирование которых будет возможно по ключу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*Factory&lt;T&gt;(const std::string&amp;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 в реестре для дальнейшего конструирования стадии с использованием переданной пользовательской функции;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(const 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 t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соединения, оперирующего с типом данных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стадии, которой соответствует ключ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constructProducerConsumer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принимающие аргумент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стадии, которая должна быть сконструирована;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getStageNames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список имен зарегистрированных стадий;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тип стадии для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силу того, что реестр является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класс также предоставляет статический метод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ссылки на сконструированный объект стадии.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Каждая стадия, описываемая 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файле должна содержать следующие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Уникальный идентификатор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 стадии.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стадии потребителя дополнительно должны быть указаны 2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потребления данных;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 стадии, данные из которой будут потребляться.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Импорт и экспорт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импорта и экспорта разработаны 2 статических класса: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PipelineToYaml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экспортирует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-представление. Содержит 2 публичных метода: 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переданный файл;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строку;</a:t>
            </a:r>
          </a:p>
          <a:p>
            <a:pPr marL="342900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YamlToPipeline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представления. Содержит 2 публичных метода::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компонент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предназначенный для управления расчётом эксперимента, а также сопутствующие компоненты, облегчающие работу по конструированию, импорту и экспорту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Компонент был успешно совмещен с проектом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Коробейниковой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Алисы для динамического конструирования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помощи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были добавлены стадии, предназначенные для чтения и записи данных с использованием разработанной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Кандриным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Алексеем подсистемы хранения данных.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вспомогательных классов для представления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https://github.com/Lawyar/ecsms/tree/master/libraries/pipeline_presentation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3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хранения данных (СХД) должна использовать СУБД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выполнять стандартные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возвращать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ответы или развернутую информацию об ошибке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сохранять и получать в потоковом режиме большие объемы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хранить данные об экспериментах и их результатах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Выбранная схема базы данных для хранения данных эксперимента должна быть гибко изменяемой, так как в будущем возможны изменения структуры данных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СХД не должен зависеть от выбранной СУБД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произведено тестирование СХД с использованием фреймворка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Test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интерфейса СХД должна быть написана программная документация с использованием средства автогенерации документации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Было предложено разработать систему для помощи с разработкой сценариев экспериментов, исследующих возможности нового стандарта мобильной связи. 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аша система позволяет: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816860"/>
            <a:ext cx="10538460" cy="3805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заниматься гибко настраиваемой обработкой входных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трансформировать данные из входных потоков в процессе проведения эксперимента и формировать выходные потоки;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формировать систему из контрольных точек для получения возможности сохранения, остановки и возобновления процессов обработки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сохранять данные в базу данных и эффективно использовать операции обращения (поиск, удаление и добавление);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анализировать полученные данные.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Исходя из требований было решено разделить СХД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два основных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Общий интерфейс взаимодействия с СУБД, который позволяет выполнять произвольные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а также работать с большими бинарными объектами в базе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Упрощенный интерфейс взаимодействия с базой данных эксперимента, который в своей реализации использует общий интерфейс взаимодействия с СУБД. С помощью данного интерфейса пользователь может взаимодействовать с базой данных без явного формирования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IConnection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соединения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ResultStatus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код статуса.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для взаимодействия с большим бинарным объектом.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5547" y="383084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взаимодействия с СУБД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СУБД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643574"/>
            <a:ext cx="6779564" cy="52144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схемы данных для хранения данных эксперимента была выбрана модель EAV (от англ.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атрибут,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значение).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EAV – это модель данных, которая позволяет динамически изменять набор атрибутов объектов во время выполнения, при этом не изменяя структуру таблиц, содержащих эти объекты.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Данная модель предполагает разделение данных на три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таблица сущностей, таблица атрибутов и таблица значений.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3" y="2915746"/>
            <a:ext cx="5819775" cy="18192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значения теперь храним не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произвольный тип.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поддержки новых типов надо добавить две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таблицу атрибутов нового типа и таблицу значений нового типа.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5" y="2915746"/>
            <a:ext cx="5819775" cy="1819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IExecutorEAV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исполнителя запросов к базе данных, представленной схемой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EAV.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830" y="407810"/>
            <a:ext cx="28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endParaRPr lang="en-US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 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базой данных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базой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20" y="1701669"/>
            <a:ext cx="5685255" cy="48267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4294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ISQLTypeConverter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абстрактная фабрика по производству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переменных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стратегия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 типа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INTEGER.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51" y="1763474"/>
            <a:ext cx="6548120" cy="44818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 конвертации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33" y="2636521"/>
            <a:ext cx="11020425" cy="9545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ISQLTypeByteArray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конвертации массива байт из его С++ представления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представление, в котором он может быть использована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-запросе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 также конвертации строки из результата запроса обратно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представление.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285" y="1421906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751" y="3857104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52751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751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20" idx="1"/>
          </p:cNvCxnSpPr>
          <p:nvPr/>
        </p:nvCxnSpPr>
        <p:spPr>
          <a:xfrm>
            <a:off x="4979325" y="4164675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8669076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'\x1000AB'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9076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79325" y="3795343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ToSQLString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247212" y="5223163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247212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\x1000AB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7212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Прямая со стрелкой 34"/>
          <p:cNvCxnSpPr>
            <a:stCxn id="33" idx="3"/>
            <a:endCxn id="36" idx="1"/>
          </p:cNvCxnSpPr>
          <p:nvPr/>
        </p:nvCxnSpPr>
        <p:spPr>
          <a:xfrm>
            <a:off x="4973786" y="5530734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8663537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63537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979325" y="5161402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ReadFromSQL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42033" y="3915293"/>
            <a:ext cx="18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033" y="5207568"/>
            <a:ext cx="189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Интерпретация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IDatabaseManager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менеджера базы данных, с помощью которого можно получить остальные интерфейсы.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 базы данных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5" y="2505075"/>
            <a:ext cx="4067175" cy="1847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2462319"/>
            <a:ext cx="242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с помощью написания специальных комментариев в коде генерировать документацию к классам, методам, свободным функциям, перечислениям и т.д.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8589" y="385345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документации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 документации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24" name="Надпись 2"/>
          <p:cNvSpPr txBox="1">
            <a:spLocks noChangeArrowheads="1"/>
          </p:cNvSpPr>
          <p:nvPr/>
        </p:nvSpPr>
        <p:spPr bwMode="auto">
          <a:xfrm>
            <a:off x="1453402" y="1763474"/>
            <a:ext cx="5924550" cy="15782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Получить большой бинарный объект.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Идентификатор большого бинарного объекта на сервере.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Последующая работа с большим бинарным объектом возможна только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 в рамках транзакции.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\c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случае, если передан идентификатор, который не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соответствует правилам именования, или если соединение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невалидно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противном случае функция возвращает ненулевой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указатель. При этом полученный файл может не существовать - это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проверяется на этапе его открытия методом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IFilePtr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GetRemoteFile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::string &amp;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filename) = 0;</a:t>
            </a:r>
            <a:endParaRPr lang="ru-RU" sz="1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2" y="3682929"/>
            <a:ext cx="4794250" cy="2930525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>
            <a:stCxn id="24" idx="1"/>
            <a:endCxn id="27" idx="1"/>
          </p:cNvCxnSpPr>
          <p:nvPr/>
        </p:nvCxnSpPr>
        <p:spPr>
          <a:xfrm rot="10800000" flipH="1" flipV="1">
            <a:off x="1453402" y="2552594"/>
            <a:ext cx="565150" cy="2595597"/>
          </a:xfrm>
          <a:prstGeom prst="bentConnector3">
            <a:avLst>
              <a:gd name="adj1" fmla="val -404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1222" y="3420732"/>
            <a:ext cx="430887" cy="10022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64170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3805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библиотека, позволяющая взаимодействовать с системой хранения данных.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Эта библиотека интегрирована в проект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позволяют читать данные из БД и писать данные в БД.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https://github.com/Lawyar/ecsms/tree/master/libraries/database_library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Тесты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https://github.com/Lawyar/ecsms/tree/master/tests/database_library_tests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https://akandrin.github.io/database_library_docs/annotated.html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платформы разработки и используемых систем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712085"/>
            <a:ext cx="10063480" cy="3910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Компилятор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Visual C++ 2017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Microsoft Visual Studio Express 2017,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Qt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Средство сборки проекта: CMake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СУБД: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Библиотеки: Qt 5.12.12 (из неё конкретно Qt5 Core, Qt5 GUI, Qt5 Charts и Qt5 Widgets), фреймворк Google Test, libpq, yaml-cpp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2254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ctr" fontAlgn="auto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Мельник Денис,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63071" y="1016000"/>
            <a:ext cx="10865859" cy="4991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0" y="1396844"/>
            <a:ext cx="1607619" cy="4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4769" y="3136612"/>
            <a:ext cx="64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5800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Коробейникова Алиса,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файлы в формате XML.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отображения процессов/этапов работы в виде информационной панели, т.н. дашборд.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Встроенная в приложение поддержка инт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ерфейс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командной строки.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сценарии экспериментов. Выбранный формат для сохранения сценариев – YAML.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отменять и повторять команды пользователя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 Примеры команд: отмена редактирования текста,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отмена создания или удаления объекта и другие.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запускать на выполнение открыты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сценари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и управлять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режимом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запускать и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заканчивать до окончания работы.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9" name="Изображение 9" descr="Главная страница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46555" y="2080260"/>
            <a:ext cx="6050280" cy="467931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2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8" name="Изображение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8140" y="2061210"/>
            <a:ext cx="6104255" cy="471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6" name="Изображение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9595" y="2045970"/>
            <a:ext cx="6137275" cy="4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Текстовое поле 13"/>
          <p:cNvSpPr txBox="1"/>
          <p:nvPr/>
        </p:nvSpPr>
        <p:spPr>
          <a:xfrm>
            <a:off x="9513570" y="2414270"/>
            <a:ext cx="2329815" cy="37528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QMenuBar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QTabWidge</a:t>
            </a: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QPushButton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QHBoxLayout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QLineEditDelegate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QToolTip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7.9. QStandardItem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8.   QTreeView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10. QTableView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11.  QTextEdit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12.  QLineEdit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13.  QGridLayout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14.  QChart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15.16.QSplitter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3749</Words>
  <Application>Microsoft Office PowerPoint</Application>
  <PresentationFormat>Широкоэкранный</PresentationFormat>
  <Paragraphs>503</Paragraphs>
  <Slides>41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Лелюк</dc:creator>
  <cp:lastModifiedBy>Кандрин Алексей Дмитриевич</cp:lastModifiedBy>
  <cp:revision>216</cp:revision>
  <dcterms:created xsi:type="dcterms:W3CDTF">2022-11-09T08:47:00Z</dcterms:created>
  <dcterms:modified xsi:type="dcterms:W3CDTF">2024-06-17T20:07:03Z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96258F684F5A4657989392B0D3190377_12</vt:lpwstr>
  </property>
  <property fmtid="{D5CDD505-2E9C-101B-9397-08002B2CF9AE}" pid="3" name="KSOProductBuildVer">
    <vt:lpwstr>1049-12.2.0.17119</vt:lpwstr>
  </property>
</Properties>
</file>