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64" r:id="rId5"/>
    <p:sldId id="259" r:id="rId6"/>
    <p:sldId id="265" r:id="rId7"/>
    <p:sldId id="260" r:id="rId8"/>
    <p:sldId id="263" r:id="rId9"/>
    <p:sldId id="266" r:id="rId10"/>
    <p:sldId id="267" r:id="rId11"/>
    <p:sldId id="268" r:id="rId12"/>
    <p:sldId id="262" r:id="rId13"/>
    <p:sldId id="25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81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99990-2520-4FC7-ACBB-75073F2B1803}" type="datetimeFigureOut">
              <a:rPr lang="fr-FR" smtClean="0"/>
              <a:t>20/02/2018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93B1-1CC2-4A5A-8C1C-E0B982C39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08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5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1A93B1-1CC2-4A5A-8C1C-E0B982C39B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82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17/11/2017</a:t>
            </a:r>
            <a:endParaRPr lang="fr-FR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fr-FR" dirty="0" smtClean="0"/>
              <a:t>17/11/2017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EDE0B534-4A47-4AD2-8BAB-CAD041FBAA56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DE0B534-4A47-4AD2-8BAB-CAD041FBAA56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01254" y="3789040"/>
            <a:ext cx="6858000" cy="990600"/>
          </a:xfrm>
        </p:spPr>
        <p:txBody>
          <a:bodyPr>
            <a:noAutofit/>
          </a:bodyPr>
          <a:lstStyle/>
          <a:p>
            <a:r>
              <a:rPr lang="fr-FR" sz="3600" dirty="0" smtClean="0"/>
              <a:t>Compte-rendu 17/11/2017</a:t>
            </a:r>
            <a:br>
              <a:rPr lang="fr-FR" sz="3600" dirty="0" smtClean="0"/>
            </a:br>
            <a:r>
              <a:rPr lang="fr-FR" sz="3600" dirty="0" smtClean="0"/>
              <a:t>Etude des </a:t>
            </a:r>
            <a:r>
              <a:rPr lang="fr-FR" sz="3600" dirty="0"/>
              <a:t>A</a:t>
            </a:r>
            <a:r>
              <a:rPr lang="fr-FR" sz="3600" dirty="0" smtClean="0"/>
              <a:t>rbres d’Attaque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Tithnara</a:t>
            </a:r>
            <a:r>
              <a:rPr lang="fr-FR" sz="2800" dirty="0" smtClean="0"/>
              <a:t> Nicolas SUN</a:t>
            </a:r>
            <a:endParaRPr lang="fr-FR" sz="2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632"/>
            <a:ext cx="2857500" cy="13049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0"/>
            <a:ext cx="1179388" cy="1421557"/>
          </a:xfrm>
          <a:prstGeom prst="rect">
            <a:avLst/>
          </a:prstGeo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</a:t>
            </a:fld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6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337951"/>
            <a:ext cx="4183092" cy="482975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Condition SAND [4]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Modèle mathématique de validation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800" dirty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4 propriétés à vérifier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3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3"/>
          <a:stretch/>
        </p:blipFill>
        <p:spPr>
          <a:xfrm>
            <a:off x="2987824" y="1257219"/>
            <a:ext cx="6109971" cy="516286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11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248472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Stratified</a:t>
            </a:r>
            <a:r>
              <a:rPr lang="fr-FR" sz="2000" dirty="0" smtClean="0"/>
              <a:t> </a:t>
            </a:r>
            <a:r>
              <a:rPr lang="fr-FR" sz="2000" dirty="0" err="1" smtClean="0"/>
              <a:t>Node</a:t>
            </a:r>
            <a:r>
              <a:rPr lang="fr-FR" sz="2000" dirty="0" smtClean="0"/>
              <a:t> </a:t>
            </a:r>
            <a:r>
              <a:rPr lang="fr-FR" sz="2000" dirty="0" err="1" smtClean="0"/>
              <a:t>Topology</a:t>
            </a:r>
            <a:r>
              <a:rPr lang="fr-FR" sz="2000" dirty="0" smtClean="0"/>
              <a:t> (SNT) [5]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+ Sémantique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-  </a:t>
            </a:r>
            <a:r>
              <a:rPr lang="fr-FR" sz="2000" dirty="0" err="1" smtClean="0"/>
              <a:t>Ambiguité</a:t>
            </a:r>
            <a:endParaRPr lang="fr-FR" sz="20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2000" dirty="0" smtClean="0"/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3 niveaux de nœuds: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Top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State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Event</a:t>
            </a:r>
          </a:p>
          <a:p>
            <a:pPr marL="285750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2 types de branches: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Explicite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000" dirty="0" smtClean="0"/>
              <a:t>Implicite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endParaRPr lang="fr-FR" dirty="0"/>
          </a:p>
          <a:p>
            <a:pPr lvl="1">
              <a:spcBef>
                <a:spcPts val="600"/>
              </a:spcBef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2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Travaux à venir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Tuple</a:t>
            </a:r>
            <a:r>
              <a:rPr lang="fr-FR" sz="2800" dirty="0" smtClean="0"/>
              <a:t> de degré de risque pertinent pour l’aspect dynamique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Vérification/Validation non prioritaire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SAND inutile ?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Stratified</a:t>
            </a:r>
            <a:r>
              <a:rPr lang="fr-FR" sz="2800" dirty="0" smtClean="0"/>
              <a:t> </a:t>
            </a:r>
            <a:r>
              <a:rPr lang="fr-FR" sz="2800" dirty="0" err="1" smtClean="0"/>
              <a:t>Node</a:t>
            </a:r>
            <a:r>
              <a:rPr lang="fr-FR" sz="2800" dirty="0" smtClean="0"/>
              <a:t> </a:t>
            </a:r>
            <a:r>
              <a:rPr lang="fr-FR" sz="2800" dirty="0" err="1" smtClean="0"/>
              <a:t>Topology</a:t>
            </a:r>
            <a:r>
              <a:rPr lang="fr-FR" sz="2800" dirty="0" smtClean="0"/>
              <a:t> pertinente</a:t>
            </a:r>
          </a:p>
          <a:p>
            <a:pPr marL="742950" lvl="1" indent="-285750">
              <a:spcBef>
                <a:spcPts val="600"/>
              </a:spcBef>
              <a:buFont typeface="Arial" charset="0"/>
              <a:buChar char="•"/>
            </a:pPr>
            <a:r>
              <a:rPr lang="fr-FR" sz="2800" dirty="0" smtClean="0"/>
              <a:t>Nécessaire ?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Méthodologie </a:t>
            </a:r>
            <a:r>
              <a:rPr lang="fr-FR" sz="2800" dirty="0" err="1" smtClean="0"/>
              <a:t>PimCA</a:t>
            </a:r>
            <a:endParaRPr lang="fr-FR" sz="2800" dirty="0" smtClean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13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Bibliographie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[1] </a:t>
            </a:r>
            <a:r>
              <a:rPr lang="fr-FR" i="1" dirty="0" smtClean="0"/>
              <a:t>AVOIDIT : A Cyber Attack </a:t>
            </a:r>
            <a:r>
              <a:rPr lang="fr-FR" i="1" dirty="0" err="1" smtClean="0"/>
              <a:t>Taxonomy</a:t>
            </a:r>
            <a:r>
              <a:rPr lang="fr-FR" i="1" dirty="0"/>
              <a:t> </a:t>
            </a:r>
            <a:r>
              <a:rPr lang="fr-FR" dirty="0" smtClean="0"/>
              <a:t>/ Chris B. Simmons, </a:t>
            </a:r>
            <a:r>
              <a:rPr lang="fr-FR" dirty="0" err="1" smtClean="0"/>
              <a:t>Sajjan</a:t>
            </a:r>
            <a:r>
              <a:rPr lang="fr-FR" dirty="0" smtClean="0"/>
              <a:t> G. Shiva, </a:t>
            </a:r>
            <a:r>
              <a:rPr lang="fr-FR" dirty="0" err="1" smtClean="0"/>
              <a:t>Harkeerat</a:t>
            </a:r>
            <a:r>
              <a:rPr lang="fr-FR" dirty="0" smtClean="0"/>
              <a:t> </a:t>
            </a:r>
            <a:r>
              <a:rPr lang="fr-FR" dirty="0" err="1" smtClean="0"/>
              <a:t>Bedi</a:t>
            </a:r>
            <a:r>
              <a:rPr lang="fr-FR" dirty="0" smtClean="0"/>
              <a:t>, </a:t>
            </a:r>
            <a:r>
              <a:rPr lang="fr-FR" dirty="0" err="1" smtClean="0"/>
              <a:t>Dipankar</a:t>
            </a:r>
            <a:r>
              <a:rPr lang="fr-FR" dirty="0" smtClean="0"/>
              <a:t> </a:t>
            </a:r>
            <a:r>
              <a:rPr lang="fr-FR" dirty="0" err="1" smtClean="0"/>
              <a:t>Dasgupta</a:t>
            </a:r>
            <a:r>
              <a:rPr lang="fr-FR" dirty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University</a:t>
            </a:r>
            <a:r>
              <a:rPr lang="fr-FR" dirty="0" smtClean="0"/>
              <a:t> of Memphis, Memphis, Tennessee, USA / Juin 2014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[2] </a:t>
            </a:r>
            <a:r>
              <a:rPr lang="fr-FR" i="1" dirty="0" smtClean="0"/>
              <a:t>Attack </a:t>
            </a:r>
            <a:r>
              <a:rPr lang="fr-FR" i="1" dirty="0" err="1" smtClean="0"/>
              <a:t>Modeling</a:t>
            </a:r>
            <a:r>
              <a:rPr lang="fr-FR" i="1" dirty="0" smtClean="0"/>
              <a:t> for Information Security and </a:t>
            </a:r>
            <a:r>
              <a:rPr lang="fr-FR" i="1" dirty="0" err="1" smtClean="0"/>
              <a:t>Survivability</a:t>
            </a:r>
            <a:r>
              <a:rPr lang="fr-FR" i="1" dirty="0" smtClean="0"/>
              <a:t> </a:t>
            </a:r>
            <a:r>
              <a:rPr lang="fr-FR" dirty="0" smtClean="0"/>
              <a:t>/ Andrew P. Moore, Robert J. Ellison, Richard C. Linger/ Software Engineering Institute, Carnegie Mellon </a:t>
            </a:r>
            <a:r>
              <a:rPr lang="fr-FR" dirty="0" err="1" smtClean="0"/>
              <a:t>University</a:t>
            </a:r>
            <a:r>
              <a:rPr lang="fr-FR" dirty="0" smtClean="0"/>
              <a:t>, USA / Mars 2001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[3] </a:t>
            </a:r>
            <a:r>
              <a:rPr lang="fr-FR" i="1" dirty="0" err="1" smtClean="0"/>
              <a:t>Using</a:t>
            </a:r>
            <a:r>
              <a:rPr lang="fr-FR" i="1" dirty="0" smtClean="0"/>
              <a:t> Attack </a:t>
            </a:r>
            <a:r>
              <a:rPr lang="fr-FR" i="1" dirty="0" err="1" smtClean="0"/>
              <a:t>Trees</a:t>
            </a:r>
            <a:r>
              <a:rPr lang="fr-FR" i="1" dirty="0" smtClean="0"/>
              <a:t> to </a:t>
            </a:r>
            <a:r>
              <a:rPr lang="fr-FR" i="1" dirty="0" err="1" smtClean="0"/>
              <a:t>Identify</a:t>
            </a:r>
            <a:r>
              <a:rPr lang="fr-FR" i="1" dirty="0" smtClean="0"/>
              <a:t> </a:t>
            </a:r>
            <a:r>
              <a:rPr lang="fr-FR" i="1" dirty="0" err="1" smtClean="0"/>
              <a:t>Malicious</a:t>
            </a:r>
            <a:r>
              <a:rPr lang="fr-FR" i="1" dirty="0" smtClean="0"/>
              <a:t> </a:t>
            </a:r>
            <a:r>
              <a:rPr lang="fr-FR" i="1" dirty="0" err="1" smtClean="0"/>
              <a:t>Attacks</a:t>
            </a:r>
            <a:r>
              <a:rPr lang="fr-FR" i="1" dirty="0" smtClean="0"/>
              <a:t> </a:t>
            </a:r>
            <a:r>
              <a:rPr lang="fr-FR" i="1" dirty="0" err="1" smtClean="0"/>
              <a:t>from</a:t>
            </a:r>
            <a:r>
              <a:rPr lang="fr-FR" i="1" dirty="0" smtClean="0"/>
              <a:t> </a:t>
            </a:r>
            <a:r>
              <a:rPr lang="fr-FR" i="1" dirty="0" err="1" smtClean="0"/>
              <a:t>Authorized</a:t>
            </a:r>
            <a:r>
              <a:rPr lang="fr-FR" i="1" dirty="0" smtClean="0"/>
              <a:t> </a:t>
            </a:r>
            <a:r>
              <a:rPr lang="fr-FR" i="1" dirty="0" err="1" smtClean="0"/>
              <a:t>Insiders</a:t>
            </a:r>
            <a:r>
              <a:rPr lang="fr-FR" i="1" dirty="0" smtClean="0"/>
              <a:t> </a:t>
            </a:r>
            <a:r>
              <a:rPr lang="fr-FR" dirty="0" smtClean="0"/>
              <a:t>/ </a:t>
            </a:r>
            <a:r>
              <a:rPr lang="fr-FR" dirty="0" err="1" smtClean="0"/>
              <a:t>Indrajit</a:t>
            </a:r>
            <a:r>
              <a:rPr lang="fr-FR" dirty="0" smtClean="0"/>
              <a:t> Ray, Nayot </a:t>
            </a:r>
            <a:r>
              <a:rPr lang="fr-FR" dirty="0" err="1" smtClean="0"/>
              <a:t>Poolsapassit</a:t>
            </a:r>
            <a:r>
              <a:rPr lang="fr-FR" dirty="0" smtClean="0"/>
              <a:t> / Colorado State </a:t>
            </a:r>
            <a:r>
              <a:rPr lang="fr-FR" dirty="0" err="1" smtClean="0"/>
              <a:t>University</a:t>
            </a:r>
            <a:r>
              <a:rPr lang="fr-FR" dirty="0" smtClean="0"/>
              <a:t>, USA / 2005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[4] </a:t>
            </a:r>
            <a:r>
              <a:rPr lang="fr-FR" i="1" dirty="0" smtClean="0"/>
              <a:t>Is </a:t>
            </a:r>
            <a:r>
              <a:rPr lang="fr-FR" i="1" dirty="0" err="1" smtClean="0"/>
              <a:t>my</a:t>
            </a:r>
            <a:r>
              <a:rPr lang="fr-FR" i="1" dirty="0" smtClean="0"/>
              <a:t> </a:t>
            </a:r>
            <a:r>
              <a:rPr lang="fr-FR" i="1" dirty="0" err="1" smtClean="0"/>
              <a:t>attack</a:t>
            </a:r>
            <a:r>
              <a:rPr lang="fr-FR" i="1" dirty="0" smtClean="0"/>
              <a:t> </a:t>
            </a:r>
            <a:r>
              <a:rPr lang="fr-FR" i="1" dirty="0" err="1" smtClean="0"/>
              <a:t>tree</a:t>
            </a:r>
            <a:r>
              <a:rPr lang="fr-FR" i="1" dirty="0" smtClean="0"/>
              <a:t> correct? </a:t>
            </a:r>
            <a:r>
              <a:rPr lang="fr-FR" dirty="0" smtClean="0"/>
              <a:t>/ Maxime </a:t>
            </a:r>
            <a:r>
              <a:rPr lang="fr-FR" dirty="0" err="1" smtClean="0"/>
              <a:t>Audinot</a:t>
            </a:r>
            <a:r>
              <a:rPr lang="fr-FR" dirty="0" smtClean="0"/>
              <a:t>, Sophie </a:t>
            </a:r>
            <a:r>
              <a:rPr lang="fr-FR" dirty="0" err="1" smtClean="0"/>
              <a:t>Pinchinat</a:t>
            </a:r>
            <a:r>
              <a:rPr lang="fr-FR" dirty="0" smtClean="0"/>
              <a:t>, Barbara </a:t>
            </a:r>
            <a:r>
              <a:rPr lang="fr-FR" dirty="0" err="1" smtClean="0"/>
              <a:t>Kordy</a:t>
            </a:r>
            <a:r>
              <a:rPr lang="fr-FR" dirty="0" smtClean="0"/>
              <a:t> / Rennes, France / Aout 2017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dirty="0" smtClean="0"/>
              <a:t>[5] </a:t>
            </a:r>
            <a:r>
              <a:rPr lang="fr-FR" i="1" dirty="0" smtClean="0"/>
              <a:t>A Structural Framework for </a:t>
            </a:r>
            <a:r>
              <a:rPr lang="fr-FR" i="1" dirty="0" err="1" smtClean="0"/>
              <a:t>Modeling</a:t>
            </a:r>
            <a:r>
              <a:rPr lang="fr-FR" i="1" dirty="0" smtClean="0"/>
              <a:t> </a:t>
            </a:r>
            <a:r>
              <a:rPr lang="fr-FR" i="1" dirty="0" err="1" smtClean="0"/>
              <a:t>Multi-Stage</a:t>
            </a:r>
            <a:r>
              <a:rPr lang="fr-FR" i="1" dirty="0" smtClean="0"/>
              <a:t> Network </a:t>
            </a:r>
            <a:r>
              <a:rPr lang="fr-FR" i="1" dirty="0" err="1" smtClean="0"/>
              <a:t>Attacks</a:t>
            </a:r>
            <a:r>
              <a:rPr lang="fr-FR" dirty="0" smtClean="0"/>
              <a:t> / </a:t>
            </a:r>
            <a:r>
              <a:rPr lang="fr-FR" dirty="0" err="1" smtClean="0"/>
              <a:t>Kristopher</a:t>
            </a:r>
            <a:r>
              <a:rPr lang="fr-FR" dirty="0" smtClean="0"/>
              <a:t> Daley, Ryan </a:t>
            </a:r>
            <a:r>
              <a:rPr lang="fr-FR" dirty="0" err="1" smtClean="0"/>
              <a:t>Larson</a:t>
            </a:r>
            <a:r>
              <a:rPr lang="fr-FR" dirty="0" smtClean="0"/>
              <a:t>, </a:t>
            </a:r>
            <a:r>
              <a:rPr lang="fr-FR" dirty="0" err="1" smtClean="0"/>
              <a:t>Jerald</a:t>
            </a:r>
            <a:r>
              <a:rPr lang="fr-FR" dirty="0" smtClean="0"/>
              <a:t> </a:t>
            </a:r>
            <a:r>
              <a:rPr lang="fr-FR" dirty="0" err="1" smtClean="0"/>
              <a:t>Dawkins</a:t>
            </a:r>
            <a:r>
              <a:rPr lang="fr-FR" dirty="0" smtClean="0"/>
              <a:t> / </a:t>
            </a:r>
            <a:r>
              <a:rPr lang="fr-FR" dirty="0" err="1" smtClean="0"/>
              <a:t>University</a:t>
            </a:r>
            <a:r>
              <a:rPr lang="fr-FR" dirty="0" smtClean="0"/>
              <a:t> of Tulsa, USA / 2002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2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Sujet de thèse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Taxonomie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Arbre d’Attaque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Principe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Exemple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Variations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Travaux à venir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5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Sujet de thèse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ModMenace</a:t>
            </a:r>
            <a:r>
              <a:rPr lang="fr-FR" sz="2800" dirty="0" smtClean="0"/>
              <a:t> – Modèle système dynamique pour l’analyse de la menace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Méthodologie </a:t>
            </a:r>
            <a:r>
              <a:rPr lang="fr-FR" sz="2800" dirty="0" err="1" smtClean="0"/>
              <a:t>PimCA</a:t>
            </a:r>
            <a:endParaRPr lang="fr-FR" sz="28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Prototype pour la simulation de la dynamique du modèle en explicitant: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les changements de la surface d’attaque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les impacts sur le comportements des attaquants et défenseurs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64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Sujet de thèse</a:t>
            </a:r>
            <a:br>
              <a:rPr lang="fr-FR" dirty="0" smtClean="0"/>
            </a:br>
            <a:r>
              <a:rPr lang="fr-FR" dirty="0" smtClean="0"/>
              <a:t>Axes de recherche proposés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Points de vue dynamique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Création d’un moteur d’exécution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sz="3200" dirty="0" smtClean="0"/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Réification de la surface d’attaque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Taxonomie : AVOIDIT [1]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628800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491880" y="1556792"/>
            <a:ext cx="230425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9553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142584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3815916" y="3737387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524295" y="3737386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7236296" y="3737385"/>
            <a:ext cx="1656184" cy="1203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3491879" y="167670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AVOIDIT: </a:t>
            </a:r>
          </a:p>
          <a:p>
            <a:pPr algn="ctr"/>
            <a:r>
              <a:rPr lang="fr-FR" sz="2400" dirty="0" smtClean="0"/>
              <a:t>Cyber Attack </a:t>
            </a:r>
            <a:r>
              <a:rPr lang="fr-FR" sz="2400" dirty="0" err="1" smtClean="0"/>
              <a:t>Taxonomy</a:t>
            </a:r>
            <a:endParaRPr lang="fr-FR" sz="2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412311" y="3989867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Attack </a:t>
            </a:r>
            <a:r>
              <a:rPr lang="fr-FR" sz="2400" dirty="0" err="1" smtClean="0"/>
              <a:t>Vector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2085658" y="3992449"/>
            <a:ext cx="17700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err="1" smtClean="0"/>
              <a:t>Operational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dirty="0" smtClean="0"/>
              <a:t>Impact</a:t>
            </a:r>
            <a:endParaRPr lang="fr-FR" sz="2400" dirty="0"/>
          </a:p>
        </p:txBody>
      </p:sp>
      <p:sp>
        <p:nvSpPr>
          <p:cNvPr id="21" name="Rectangle 20"/>
          <p:cNvSpPr/>
          <p:nvPr/>
        </p:nvSpPr>
        <p:spPr>
          <a:xfrm>
            <a:off x="5433252" y="3989866"/>
            <a:ext cx="18382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Informational</a:t>
            </a:r>
            <a:r>
              <a:rPr lang="fr-FR" sz="2400" dirty="0" smtClean="0"/>
              <a:t> </a:t>
            </a:r>
            <a:endParaRPr lang="fr-FR" sz="2400" dirty="0"/>
          </a:p>
          <a:p>
            <a:pPr algn="ctr"/>
            <a:r>
              <a:rPr lang="fr-FR" sz="2400" dirty="0"/>
              <a:t>Impact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2564" y="4139220"/>
            <a:ext cx="152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Target</a:t>
            </a:r>
            <a:endParaRPr lang="fr-FR" sz="2400" dirty="0"/>
          </a:p>
        </p:txBody>
      </p:sp>
      <p:sp>
        <p:nvSpPr>
          <p:cNvPr id="23" name="Rectangle 22"/>
          <p:cNvSpPr/>
          <p:nvPr/>
        </p:nvSpPr>
        <p:spPr>
          <a:xfrm>
            <a:off x="3925685" y="4146337"/>
            <a:ext cx="143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Defense</a:t>
            </a:r>
            <a:endParaRPr lang="fr-FR" sz="2400" dirty="0"/>
          </a:p>
        </p:txBody>
      </p:sp>
      <p:cxnSp>
        <p:nvCxnSpPr>
          <p:cNvPr id="25" name="Connecteur droit avec flèche 24"/>
          <p:cNvCxnSpPr>
            <a:endCxn id="10" idx="0"/>
          </p:cNvCxnSpPr>
          <p:nvPr/>
        </p:nvCxnSpPr>
        <p:spPr>
          <a:xfrm flipH="1">
            <a:off x="1223628" y="2996952"/>
            <a:ext cx="2268252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  <a:endCxn id="14" idx="0"/>
          </p:cNvCxnSpPr>
          <p:nvPr/>
        </p:nvCxnSpPr>
        <p:spPr>
          <a:xfrm>
            <a:off x="4644008" y="2996952"/>
            <a:ext cx="0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endCxn id="13" idx="0"/>
          </p:cNvCxnSpPr>
          <p:nvPr/>
        </p:nvCxnSpPr>
        <p:spPr>
          <a:xfrm flipH="1">
            <a:off x="2970676" y="2996952"/>
            <a:ext cx="955009" cy="74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>
            <a:endCxn id="15" idx="0"/>
          </p:cNvCxnSpPr>
          <p:nvPr/>
        </p:nvCxnSpPr>
        <p:spPr>
          <a:xfrm>
            <a:off x="5148064" y="2996952"/>
            <a:ext cx="1204323" cy="740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endCxn id="16" idx="0"/>
          </p:cNvCxnSpPr>
          <p:nvPr/>
        </p:nvCxnSpPr>
        <p:spPr>
          <a:xfrm>
            <a:off x="5724128" y="2996952"/>
            <a:ext cx="2340260" cy="7404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8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748" y="1419564"/>
            <a:ext cx="6732240" cy="463201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/>
          <a:lstStyle/>
          <a:p>
            <a:pPr algn="ctr"/>
            <a:r>
              <a:rPr lang="fr-FR" dirty="0" smtClean="0"/>
              <a:t>Taxonomie : AVOIDIT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33985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err="1" smtClean="0"/>
              <a:t>Process</a:t>
            </a:r>
            <a:r>
              <a:rPr lang="fr-FR" sz="3200" dirty="0" smtClean="0"/>
              <a:t> CADAT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Cause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Action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Defense</a:t>
            </a:r>
            <a:r>
              <a:rPr lang="fr-FR" sz="2800" dirty="0" smtClean="0"/>
              <a:t> 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err="1" smtClean="0"/>
              <a:t>Analysis</a:t>
            </a:r>
            <a:endParaRPr lang="fr-FR" sz="2800" dirty="0" smtClean="0"/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800" dirty="0" smtClean="0"/>
              <a:t>Target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86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" r="51849" b="-291"/>
          <a:stretch/>
        </p:blipFill>
        <p:spPr>
          <a:xfrm>
            <a:off x="3484137" y="1458206"/>
            <a:ext cx="4680520" cy="43865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Principe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45365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Modèle d’attaque [2]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Nœud = Objectif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Racine = Objectif principal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Nœud interne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Condition AND</a:t>
            </a:r>
          </a:p>
          <a:p>
            <a:pPr marL="742950" lvl="1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400" dirty="0" smtClean="0"/>
              <a:t>Condition OR</a:t>
            </a:r>
          </a:p>
          <a:p>
            <a:pPr>
              <a:spcBef>
                <a:spcPts val="2400"/>
              </a:spcBef>
            </a:pPr>
            <a:endParaRPr lang="fr-FR" dirty="0" smtClean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98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3200" dirty="0" smtClean="0"/>
              <a:t>Man-in-the-middle</a:t>
            </a:r>
          </a:p>
        </p:txBody>
      </p:sp>
      <p:sp>
        <p:nvSpPr>
          <p:cNvPr id="3" name="Ellipse 2"/>
          <p:cNvSpPr/>
          <p:nvPr/>
        </p:nvSpPr>
        <p:spPr>
          <a:xfrm>
            <a:off x="3960974" y="1394485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491595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2480782" y="2924944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355976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6444208" y="4653136"/>
            <a:ext cx="1512168" cy="1080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>
            <a:stCxn id="3" idx="3"/>
            <a:endCxn id="9" idx="7"/>
          </p:cNvCxnSpPr>
          <p:nvPr/>
        </p:nvCxnSpPr>
        <p:spPr>
          <a:xfrm flipH="1">
            <a:off x="3771498" y="2316425"/>
            <a:ext cx="410928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3" idx="5"/>
            <a:endCxn id="8" idx="1"/>
          </p:cNvCxnSpPr>
          <p:nvPr/>
        </p:nvCxnSpPr>
        <p:spPr>
          <a:xfrm>
            <a:off x="5251690" y="2316425"/>
            <a:ext cx="461357" cy="7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8" idx="4"/>
            <a:endCxn id="10" idx="7"/>
          </p:cNvCxnSpPr>
          <p:nvPr/>
        </p:nvCxnSpPr>
        <p:spPr>
          <a:xfrm flipH="1">
            <a:off x="5646692" y="4005064"/>
            <a:ext cx="600987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8" idx="4"/>
            <a:endCxn id="11" idx="1"/>
          </p:cNvCxnSpPr>
          <p:nvPr/>
        </p:nvCxnSpPr>
        <p:spPr>
          <a:xfrm>
            <a:off x="6247679" y="4005064"/>
            <a:ext cx="417981" cy="806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32425" y="1611378"/>
            <a:ext cx="1706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Intercepter les communications</a:t>
            </a: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2595714" y="3141838"/>
            <a:ext cx="128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Accéder au</a:t>
            </a:r>
          </a:p>
          <a:p>
            <a:pPr algn="ctr"/>
            <a:r>
              <a:rPr lang="fr-FR" dirty="0" smtClean="0"/>
              <a:t>réseau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538455" y="3151656"/>
            <a:ext cx="146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Utiliser les clés publiques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4474256" y="4809926"/>
            <a:ext cx="1404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Intercepter l’échange de clés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474728" y="4731531"/>
            <a:ext cx="149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Obtenir les clés d’Alice/Bob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3992951" y="2699774"/>
            <a:ext cx="1489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8105283">
            <a:off x="5743944" y="3707538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/>
          <p:cNvSpPr/>
          <p:nvPr/>
        </p:nvSpPr>
        <p:spPr>
          <a:xfrm rot="7895135">
            <a:off x="5917254" y="3862191"/>
            <a:ext cx="504729" cy="55077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4355976" y="2852936"/>
            <a:ext cx="111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AND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04148" y="4305398"/>
            <a:ext cx="75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OR</a:t>
            </a:r>
            <a:endParaRPr lang="fr-FR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85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428" y="2060848"/>
            <a:ext cx="6668431" cy="427732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0351" y="166549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Arbre d’Attaque/Attack </a:t>
            </a:r>
            <a:r>
              <a:rPr lang="fr-FR" dirty="0" err="1" smtClean="0"/>
              <a:t>Tree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Variations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8" y="86637"/>
            <a:ext cx="1522958" cy="69548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B534-4A47-4AD2-8BAB-CAD041FBAA56}" type="slidenum">
              <a:rPr lang="fr-FR" smtClean="0"/>
              <a:t>9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657" y="0"/>
            <a:ext cx="933138" cy="112474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395536" y="1412776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Augmented</a:t>
            </a:r>
            <a:r>
              <a:rPr lang="fr-FR" sz="2000" dirty="0" smtClean="0"/>
              <a:t>  Attack  </a:t>
            </a:r>
            <a:r>
              <a:rPr lang="fr-FR" sz="2000" dirty="0" err="1" smtClean="0"/>
              <a:t>Tree</a:t>
            </a:r>
            <a:r>
              <a:rPr lang="fr-FR" sz="2000" dirty="0" smtClean="0"/>
              <a:t> [3]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smtClean="0"/>
              <a:t>Détection d’une attaque infiltrée</a:t>
            </a:r>
          </a:p>
          <a:p>
            <a:pPr marL="285750" indent="-285750">
              <a:spcBef>
                <a:spcPts val="2400"/>
              </a:spcBef>
              <a:buFont typeface="Arial" charset="0"/>
              <a:buChar char="•"/>
            </a:pPr>
            <a:r>
              <a:rPr lang="fr-FR" sz="2000" dirty="0" err="1" smtClean="0"/>
              <a:t>Tuple</a:t>
            </a:r>
            <a:r>
              <a:rPr lang="fr-FR" sz="2000" dirty="0" smtClean="0"/>
              <a:t> de degré de risque </a:t>
            </a:r>
            <a:r>
              <a:rPr lang="fr-FR" sz="2000" i="1" dirty="0" smtClean="0"/>
              <a:t>&lt;</a:t>
            </a:r>
            <a:r>
              <a:rPr lang="fr-FR" sz="2000" i="1" dirty="0" err="1" smtClean="0"/>
              <a:t>n,m</a:t>
            </a:r>
            <a:r>
              <a:rPr lang="fr-FR" sz="2000" i="1" dirty="0" smtClean="0"/>
              <a:t>&gt;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17/11/2017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814</TotalTime>
  <Words>429</Words>
  <Application>Microsoft Office PowerPoint</Application>
  <PresentationFormat>Affichage à l'écran (4:3)</PresentationFormat>
  <Paragraphs>119</Paragraphs>
  <Slides>13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Origine</vt:lpstr>
      <vt:lpstr>Compte-rendu 17/11/2017 Etude des Arbres d’Attaque</vt:lpstr>
      <vt:lpstr>Sommaire</vt:lpstr>
      <vt:lpstr>Sujet de thèse</vt:lpstr>
      <vt:lpstr>Sujet de thèse Axes de recherche proposés</vt:lpstr>
      <vt:lpstr>Taxonomie : AVOIDIT [1]</vt:lpstr>
      <vt:lpstr>Taxonomie : AVOIDIT</vt:lpstr>
      <vt:lpstr>Arbre d’Attaque/Attack Tree Principe</vt:lpstr>
      <vt:lpstr>Arbre d’Attaque/Attack Tree Exemple</vt:lpstr>
      <vt:lpstr>Arbre d’Attaque/Attack Tree Variations</vt:lpstr>
      <vt:lpstr>Arbre d’Attaque/Attack Tree Variations</vt:lpstr>
      <vt:lpstr>Arbre d’Attaque/Attack Tree Variations</vt:lpstr>
      <vt:lpstr>Travaux à venir</vt:lpstr>
      <vt:lpstr>Bibliographie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ensta</dc:creator>
  <cp:lastModifiedBy>ensta</cp:lastModifiedBy>
  <cp:revision>38</cp:revision>
  <dcterms:created xsi:type="dcterms:W3CDTF">2017-11-15T10:26:53Z</dcterms:created>
  <dcterms:modified xsi:type="dcterms:W3CDTF">2018-02-20T17:02:05Z</dcterms:modified>
</cp:coreProperties>
</file>