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7"/>
  </p:notesMasterIdLst>
  <p:sldIdLst>
    <p:sldId id="256" r:id="rId4"/>
    <p:sldId id="257" r:id="rId5"/>
    <p:sldId id="290" r:id="rId6"/>
    <p:sldId id="261" r:id="rId7"/>
    <p:sldId id="313" r:id="rId8"/>
    <p:sldId id="282" r:id="rId9"/>
    <p:sldId id="293" r:id="rId10"/>
    <p:sldId id="312" r:id="rId11"/>
    <p:sldId id="331" r:id="rId12"/>
    <p:sldId id="294" r:id="rId13"/>
    <p:sldId id="314" r:id="rId14"/>
    <p:sldId id="321" r:id="rId15"/>
    <p:sldId id="262" r:id="rId16"/>
    <p:sldId id="278" r:id="rId17"/>
    <p:sldId id="286" r:id="rId18"/>
    <p:sldId id="327" r:id="rId19"/>
    <p:sldId id="315" r:id="rId20"/>
    <p:sldId id="301" r:id="rId21"/>
    <p:sldId id="316" r:id="rId22"/>
    <p:sldId id="309" r:id="rId23"/>
    <p:sldId id="323" r:id="rId24"/>
    <p:sldId id="324" r:id="rId25"/>
    <p:sldId id="325" r:id="rId26"/>
    <p:sldId id="317" r:id="rId27"/>
    <p:sldId id="310" r:id="rId28"/>
    <p:sldId id="319" r:id="rId29"/>
    <p:sldId id="322" r:id="rId30"/>
    <p:sldId id="326" r:id="rId31"/>
    <p:sldId id="297" r:id="rId32"/>
    <p:sldId id="328" r:id="rId33"/>
    <p:sldId id="329" r:id="rId34"/>
    <p:sldId id="258" r:id="rId35"/>
    <p:sldId id="318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fld id="{A628817C-89D7-464A-99ED-EDD521EE4C12}" type="datetime1">
              <a:rPr lang="fr-FR" smtClean="0"/>
              <a:t>23/02/2018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2F0-0B29-442A-AF30-9EE246654B2E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FE5-4777-4B7B-8EB8-556189B0ED95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fld id="{298A8EA1-2213-4467-9147-57A7DF7DFB57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E98307A0-092B-4806-B2E0-00CDB4AD9F94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008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FF7F856-4DB2-4DB7-9CC1-8890F2A2D0E3}" type="datetime1">
              <a:rPr lang="fr-FR" smtClean="0">
                <a:solidFill>
                  <a:srgbClr val="DDE9EC"/>
                </a:solidFill>
              </a:rPr>
              <a:t>23/02/2018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C08-5BF1-48FE-958D-449B152AC37C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18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71C1-F66A-4043-82A8-B23F4731AE18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177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A7A-89B2-4A2D-A29F-137369D682AE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13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4294-B94E-4F14-AE8C-ED6C38A23B80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439E-DC6A-426A-93D5-60614BD6E90A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92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1C08315D-AF2C-4D3A-BF74-40926E3233DC}" type="datetime1">
              <a:rPr lang="fr-FR" smtClean="0"/>
              <a:t>23/02/2018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6FA3-E80A-4269-9600-379D06140816}" type="datetime1">
              <a:rPr lang="fr-FR" smtClean="0">
                <a:solidFill>
                  <a:srgbClr val="DDE9EC"/>
                </a:solidFill>
              </a:rPr>
              <a:t>23/02/2018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1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6BCF-CE3C-4B6F-ACB6-FA2B4B96BE3B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A14D-FDC8-4DD6-AD3D-C6F60B6F28C8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48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dirty="0" smtClean="0">
                <a:solidFill>
                  <a:srgbClr val="464653"/>
                </a:solidFill>
              </a:rPr>
              <a:t>17/11/2017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dirty="0" smtClean="0">
                <a:solidFill>
                  <a:srgbClr val="464653"/>
                </a:solidFill>
              </a:rPr>
              <a:t>17/11/2017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525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17/11/2017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7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979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3831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42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6884D9C-DE1F-4F5D-8FDA-945A206BD2F2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0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17/11/2017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8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724-B555-409D-9DCA-D41C60F950F4}" type="datetime1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ABAA-AB6B-44FA-86B5-B01CB4F309E2}" type="datetime1">
              <a:rPr lang="fr-FR" smtClean="0"/>
              <a:t>23/02/2018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D3C-74C8-41B2-AE2F-BA67C4B70ECE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D1DD-5946-40A2-B5BA-D252AA102B66}" type="datetime1">
              <a:rPr lang="fr-FR" smtClean="0"/>
              <a:t>23/02/2018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C56A-074F-4841-A486-8CDE6A833BA3}" type="datetime1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75D5-D9DE-40A6-8189-23B4595FB7F7}" type="datetime1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7CEF26-8A53-4A8A-8FFA-799E57A0B309}" type="datetime1">
              <a:rPr lang="fr-FR" smtClean="0"/>
              <a:t>23/02/2018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1D3481-7176-4910-863D-DE4E14CDF5CF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254" y="3789040"/>
            <a:ext cx="7043154" cy="990600"/>
          </a:xfrm>
        </p:spPr>
        <p:txBody>
          <a:bodyPr>
            <a:noAutofit/>
          </a:bodyPr>
          <a:lstStyle/>
          <a:p>
            <a:r>
              <a:rPr lang="fr-FR" dirty="0" smtClean="0"/>
              <a:t>Compte-rendu </a:t>
            </a:r>
            <a:r>
              <a:rPr lang="fr-FR" dirty="0" smtClean="0"/>
              <a:t>23/02/2018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Synthèse &amp; Théorie des jeux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EFBA-9553-4F58-BCB1-357AC4606435}" type="datetime1">
              <a:rPr lang="fr-FR" smtClean="0"/>
              <a:t>23/02/2018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Définitions &amp; Concepts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8A1-03D0-40F6-A5EB-72C7F551AF7F}" type="datetime1">
              <a:rPr lang="fr-FR" smtClean="0"/>
              <a:t>23/02/2018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Cyber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Intelligence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Connaissance sur les adversaires, leurs motivations, leurs intentions et leurs méthodes, collectée, analysée et partagée entre différents agents à différents niveaux pour protéger les biens </a:t>
            </a:r>
            <a:r>
              <a:rPr lang="fr-FR" sz="2800" dirty="0" smtClean="0">
                <a:solidFill>
                  <a:prstClr val="black"/>
                </a:solidFill>
              </a:rPr>
              <a:t>critiques. </a:t>
            </a:r>
            <a:r>
              <a:rPr lang="fr-FR" sz="2800" dirty="0" smtClean="0">
                <a:solidFill>
                  <a:prstClr val="black"/>
                </a:solidFill>
              </a:rPr>
              <a:t>[</a:t>
            </a:r>
            <a:r>
              <a:rPr lang="fr-FR" sz="2800" dirty="0">
                <a:solidFill>
                  <a:prstClr val="black"/>
                </a:solidFill>
              </a:rPr>
              <a:t>4</a:t>
            </a:r>
            <a:r>
              <a:rPr lang="fr-FR" sz="2800" dirty="0" smtClean="0">
                <a:solidFill>
                  <a:prstClr val="black"/>
                </a:solidFill>
              </a:rPr>
              <a:t>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6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 : 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A)Définitions &amp; Concepts</a:t>
            </a:r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B)Langages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56DE-D464-4194-8648-41D5F17B2DD2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4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Taxonomie : AVOIDIT [7]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endParaRPr lang="fr-FR">
              <a:solidFill>
                <a:srgbClr val="46465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6288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17/11/2017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1556792"/>
            <a:ext cx="230425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2584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591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24295" y="3737386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6296" y="3737385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491879" y="167670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AVOIDIT: </a:t>
            </a:r>
          </a:p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Cyber Attack </a:t>
            </a:r>
            <a:r>
              <a:rPr lang="fr-FR" sz="2400" dirty="0" err="1" smtClean="0">
                <a:solidFill>
                  <a:prstClr val="black"/>
                </a:solidFill>
              </a:rPr>
              <a:t>Taxonomy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2311" y="3989867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Attack </a:t>
            </a:r>
            <a:r>
              <a:rPr lang="fr-FR" sz="2400" dirty="0" err="1" smtClean="0">
                <a:solidFill>
                  <a:prstClr val="black"/>
                </a:solidFill>
              </a:rPr>
              <a:t>Vector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5658" y="3992449"/>
            <a:ext cx="1770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Operational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Impact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33252" y="3989866"/>
            <a:ext cx="1838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Informational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endParaRPr lang="fr-FR" sz="2400" dirty="0">
              <a:solidFill>
                <a:prstClr val="black"/>
              </a:solidFill>
            </a:endParaRPr>
          </a:p>
          <a:p>
            <a:pPr algn="ctr"/>
            <a:r>
              <a:rPr lang="fr-FR" sz="2400" dirty="0">
                <a:solidFill>
                  <a:prstClr val="black"/>
                </a:solidFill>
              </a:rPr>
              <a:t>Impact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62564" y="4139220"/>
            <a:ext cx="1529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Target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5685" y="4146337"/>
            <a:ext cx="143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Defense</a:t>
            </a:r>
            <a:endParaRPr lang="fr-FR" sz="2400" dirty="0">
              <a:solidFill>
                <a:prstClr val="black"/>
              </a:solidFill>
            </a:endParaRPr>
          </a:p>
        </p:txBody>
      </p:sp>
      <p:cxnSp>
        <p:nvCxnSpPr>
          <p:cNvPr id="25" name="Connecteur droit avec flèche 24"/>
          <p:cNvCxnSpPr>
            <a:endCxn id="10" idx="0"/>
          </p:cNvCxnSpPr>
          <p:nvPr/>
        </p:nvCxnSpPr>
        <p:spPr>
          <a:xfrm flipH="1">
            <a:off x="1223628" y="2996952"/>
            <a:ext cx="2268252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  <a:endCxn id="14" idx="0"/>
          </p:cNvCxnSpPr>
          <p:nvPr/>
        </p:nvCxnSpPr>
        <p:spPr>
          <a:xfrm>
            <a:off x="4644008" y="2996952"/>
            <a:ext cx="0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3" idx="0"/>
          </p:cNvCxnSpPr>
          <p:nvPr/>
        </p:nvCxnSpPr>
        <p:spPr>
          <a:xfrm flipH="1">
            <a:off x="2970676" y="2996952"/>
            <a:ext cx="955009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5" idx="0"/>
          </p:cNvCxnSpPr>
          <p:nvPr/>
        </p:nvCxnSpPr>
        <p:spPr>
          <a:xfrm>
            <a:off x="5148064" y="2996952"/>
            <a:ext cx="1204323" cy="740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6" idx="0"/>
          </p:cNvCxnSpPr>
          <p:nvPr/>
        </p:nvCxnSpPr>
        <p:spPr>
          <a:xfrm>
            <a:off x="5724128" y="2996952"/>
            <a:ext cx="2340260" cy="74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Langages</a:t>
            </a:r>
            <a:br>
              <a:rPr lang="fr-FR" dirty="0"/>
            </a:br>
            <a:r>
              <a:rPr lang="fr-FR" dirty="0" smtClean="0"/>
              <a:t>STIX </a:t>
            </a:r>
            <a:r>
              <a:rPr lang="fr-FR" dirty="0" smtClean="0"/>
              <a:t>[5]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8F7F-48DC-4A88-A09A-3BD3243A4EA7}" type="datetime1">
              <a:rPr lang="fr-FR" smtClean="0"/>
              <a:t>23/02/2018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Langages</a:t>
            </a:r>
            <a:br>
              <a:rPr lang="fr-FR" dirty="0" smtClean="0"/>
            </a:br>
            <a:r>
              <a:rPr lang="fr-FR" dirty="0" err="1" smtClean="0"/>
              <a:t>Operational</a:t>
            </a:r>
            <a:r>
              <a:rPr lang="fr-FR" dirty="0" smtClean="0"/>
              <a:t> Design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F17A-E453-48BB-BF4F-6C56FE1794B3}" type="datetime1">
              <a:rPr lang="fr-FR" smtClean="0"/>
              <a:t>23/02/2018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20601" r="15820" b="19204"/>
          <a:stretch/>
        </p:blipFill>
        <p:spPr>
          <a:xfrm>
            <a:off x="755576" y="1268760"/>
            <a:ext cx="7623837" cy="505719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7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Langages</a:t>
            </a:r>
            <a:br>
              <a:rPr lang="fr-FR" dirty="0"/>
            </a:br>
            <a:r>
              <a:rPr lang="fr-FR" dirty="0" err="1" smtClean="0"/>
              <a:t>Operational</a:t>
            </a:r>
            <a:r>
              <a:rPr lang="fr-FR" dirty="0" smtClean="0"/>
              <a:t> Design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Méthodologie d’identification du </a:t>
            </a:r>
            <a:r>
              <a:rPr lang="fr-FR" sz="3600" dirty="0" err="1" smtClean="0"/>
              <a:t>CoG</a:t>
            </a:r>
            <a:r>
              <a:rPr lang="fr-FR" sz="3600" dirty="0"/>
              <a:t> </a:t>
            </a:r>
            <a:r>
              <a:rPr lang="fr-FR" sz="3600" dirty="0" smtClean="0"/>
              <a:t>[6]</a:t>
            </a:r>
            <a:endParaRPr lang="fr-FR" sz="36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16CB-FEDC-4E85-8707-F10DC2F5576E}" type="datetime1">
              <a:rPr lang="fr-FR" smtClean="0"/>
              <a:t>23/02/2018</a:t>
            </a:fld>
            <a:endParaRPr lang="fr-FR"/>
          </a:p>
        </p:txBody>
      </p:sp>
      <p:pic>
        <p:nvPicPr>
          <p:cNvPr id="1026" name="Picture 2" descr="C:\Users\sunti\Desktop\Thèse\Presentation\OperationalDesig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10686" r="24248" b="21057"/>
          <a:stretch/>
        </p:blipFill>
        <p:spPr bwMode="auto">
          <a:xfrm>
            <a:off x="971600" y="2028958"/>
            <a:ext cx="7030773" cy="42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9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140520"/>
            <a:ext cx="849694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Plan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800" dirty="0" smtClean="0"/>
              <a:t>Définitions</a:t>
            </a:r>
          </a:p>
          <a:p>
            <a:pPr marL="1200150" lvl="2" indent="-285750">
              <a:buFont typeface="Arial" charset="0"/>
              <a:buChar char="•"/>
            </a:pPr>
            <a:r>
              <a:rPr lang="fr-FR" sz="2800" dirty="0" smtClean="0"/>
              <a:t>Termes</a:t>
            </a:r>
            <a:endParaRPr lang="fr-FR" sz="2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fr-FR" sz="2800" dirty="0" smtClean="0"/>
              <a:t>Structures</a:t>
            </a:r>
          </a:p>
          <a:p>
            <a:pPr marL="1657350" lvl="3" indent="-285750">
              <a:buFont typeface="Arial" charset="0"/>
              <a:buChar char="•"/>
            </a:pPr>
            <a:r>
              <a:rPr lang="fr-FR" sz="2800" dirty="0" smtClean="0"/>
              <a:t>Arbres d’attaque : Principe et Exemples</a:t>
            </a:r>
          </a:p>
          <a:p>
            <a:pPr marL="1657350" lvl="3" indent="-285750">
              <a:buFont typeface="Arial" charset="0"/>
              <a:buChar char="•"/>
            </a:pPr>
            <a:r>
              <a:rPr lang="fr-FR" sz="2800" dirty="0" smtClean="0"/>
              <a:t>Cyber </a:t>
            </a:r>
            <a:r>
              <a:rPr lang="fr-FR" sz="2800" dirty="0" err="1" smtClean="0"/>
              <a:t>Threat</a:t>
            </a:r>
            <a:r>
              <a:rPr lang="fr-FR" sz="2800" dirty="0" smtClean="0"/>
              <a:t> Intelligence</a:t>
            </a:r>
            <a:endParaRPr lang="fr-FR" sz="2800" dirty="0" smtClean="0"/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800" dirty="0" smtClean="0"/>
              <a:t>Langages</a:t>
            </a:r>
          </a:p>
          <a:p>
            <a:pPr marL="1200150" lvl="2" indent="-285750">
              <a:buFont typeface="Arial" charset="0"/>
              <a:buChar char="•"/>
            </a:pPr>
            <a:r>
              <a:rPr lang="fr-FR" sz="2800" dirty="0" smtClean="0"/>
              <a:t>Taxonomie AVOIDIT</a:t>
            </a:r>
            <a:endParaRPr lang="fr-FR" sz="2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fr-FR" sz="2800" dirty="0" smtClean="0"/>
              <a:t>STIX</a:t>
            </a:r>
          </a:p>
          <a:p>
            <a:pPr marL="1200150" lvl="2" indent="-285750">
              <a:buFont typeface="Arial" charset="0"/>
              <a:buChar char="•"/>
            </a:pPr>
            <a:r>
              <a:rPr lang="fr-FR" sz="2800" dirty="0" err="1" smtClean="0"/>
              <a:t>Operational</a:t>
            </a:r>
            <a:r>
              <a:rPr lang="fr-FR" sz="2800" dirty="0" smtClean="0"/>
              <a:t> Design</a:t>
            </a:r>
          </a:p>
          <a:p>
            <a:pPr marL="1657350" lvl="3" indent="-285750">
              <a:buFont typeface="Arial" charset="0"/>
              <a:buChar char="•"/>
            </a:pPr>
            <a:r>
              <a:rPr lang="fr-FR" sz="2800" dirty="0" smtClean="0"/>
              <a:t>Principe</a:t>
            </a:r>
          </a:p>
          <a:p>
            <a:pPr marL="1657350" lvl="3" indent="-285750">
              <a:buFont typeface="Arial" charset="0"/>
              <a:buChar char="•"/>
            </a:pPr>
            <a:r>
              <a:rPr lang="fr-FR" sz="2800" dirty="0" smtClean="0"/>
              <a:t>Appliqué à la Cyber </a:t>
            </a:r>
            <a:r>
              <a:rPr lang="fr-FR" sz="2800" dirty="0" smtClean="0"/>
              <a:t>Sécurité</a:t>
            </a:r>
            <a:endParaRPr lang="fr-FR" sz="28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740-635A-498D-89EC-6253A2946E6F}" type="datetime1">
              <a:rPr lang="fr-FR" smtClean="0"/>
              <a:t>23/02/2018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8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II : Point 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/>
              <a:t>A)Théorie des jeux…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/>
              <a:t>B)…appliquée à la Cyber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56DE-D464-4194-8648-41D5F17B2DD2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9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Sujet de thèse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6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Nouvel axe de recherche proposé choisi :</a:t>
            </a:r>
          </a:p>
          <a:p>
            <a:pPr lvl="1" algn="ctr">
              <a:spcBef>
                <a:spcPts val="2400"/>
              </a:spcBef>
            </a:pPr>
            <a:r>
              <a:rPr lang="fr-FR" sz="3600" b="1" i="1" dirty="0" smtClean="0"/>
              <a:t>Point de vue dynamique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86D3-DF0C-4FDC-ABCB-58C10A8ADD08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2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II : Point 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A)Théorie des jeux…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B)…appliquée à la Cyber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56DE-D464-4194-8648-41D5F17B2DD2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Définitions &amp; Concepts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Langages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Bilan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Point de vue dynamique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Théorie des jeux…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…</a:t>
            </a:r>
            <a:r>
              <a:rPr lang="fr-FR" sz="2800" dirty="0"/>
              <a:t>a</a:t>
            </a:r>
            <a:r>
              <a:rPr lang="fr-FR" sz="2800" dirty="0" smtClean="0"/>
              <a:t>ppliquée à la </a:t>
            </a:r>
            <a:r>
              <a:rPr lang="fr-FR" sz="2800" dirty="0" smtClean="0"/>
              <a:t>Cyber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Conclusion</a:t>
            </a:r>
            <a:endParaRPr lang="fr-FR" sz="36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944-0EF8-42ED-8476-75242AFAAD55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E9E6-C975-4713-ABB6-B8004E95C3CE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Théorie des jeux </a:t>
            </a:r>
            <a:r>
              <a:rPr lang="fr-FR" sz="4000" u="sng" dirty="0" smtClean="0">
                <a:solidFill>
                  <a:prstClr val="black"/>
                </a:solidFill>
              </a:rPr>
              <a:t>[8]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Domaine mathématique s’intéressant aux problèmes de décisions entre différents joueurs qui sont conscients de leurs interactions. Tous les joueurs sont supposés rationnels.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96" y="4345359"/>
            <a:ext cx="82098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Jeu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Ensemble de stratégies et de gains de tous les joueurs.</a:t>
            </a:r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E9E6-C975-4713-ABB6-B8004E95C3CE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Rationalité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>
                <a:solidFill>
                  <a:prstClr val="black"/>
                </a:solidFill>
              </a:rPr>
              <a:t>Choix optimal dans le cadre d’une connaissance parfaite et </a:t>
            </a:r>
            <a:r>
              <a:rPr lang="fr-FR" sz="2800" dirty="0" smtClean="0">
                <a:solidFill>
                  <a:prstClr val="black"/>
                </a:solidFill>
              </a:rPr>
              <a:t>complète.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96" y="3147645"/>
            <a:ext cx="82098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Information complète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Le joueur connait l’identité des autres joueurs et les gains associés à la stratégie qu’ils adoptent.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270" y="4653136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Information parfaite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Le joueur est capable d’observer la stratégie des autres joueurs.</a:t>
            </a:r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E9E6-C975-4713-ABB6-B8004E95C3CE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Jeu Bayésien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Modèle de jeu probabiliste dans un cadre d’information incomplète.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96" y="3016064"/>
            <a:ext cx="82098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Gain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Fonction numérique évaluant l’état du jeu.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i="1" dirty="0" smtClean="0">
                <a:solidFill>
                  <a:prstClr val="black"/>
                </a:solidFill>
              </a:rPr>
              <a:t>Jeu à somme nulle </a:t>
            </a:r>
            <a:r>
              <a:rPr lang="fr-FR" sz="2400" dirty="0" smtClean="0">
                <a:solidFill>
                  <a:prstClr val="black"/>
                </a:solidFill>
              </a:rPr>
              <a:t>: le gain d’un joueur est l’exact opposé de celui des autres joueurs.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i="1" dirty="0" smtClean="0">
                <a:solidFill>
                  <a:prstClr val="black"/>
                </a:solidFill>
              </a:rPr>
              <a:t>Jeu à somme constante </a:t>
            </a:r>
            <a:r>
              <a:rPr lang="fr-FR" sz="2400" dirty="0" smtClean="0">
                <a:solidFill>
                  <a:prstClr val="black"/>
                </a:solidFill>
              </a:rPr>
              <a:t>: la somme des gains de tous les joueurs est constante.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i="1" dirty="0" smtClean="0">
                <a:solidFill>
                  <a:prstClr val="black"/>
                </a:solidFill>
              </a:rPr>
              <a:t>Jeu à somme non-nulle </a:t>
            </a:r>
            <a:r>
              <a:rPr lang="fr-FR" sz="2400" dirty="0" smtClean="0">
                <a:solidFill>
                  <a:prstClr val="black"/>
                </a:solidFill>
              </a:rPr>
              <a:t>: le gain n’est soumis à aucune restriction structurelle.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E9E6-C975-4713-ABB6-B8004E95C3CE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Dilemme des prisonniers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99027"/>
              </p:ext>
            </p:extLst>
          </p:nvPr>
        </p:nvGraphicFramePr>
        <p:xfrm>
          <a:off x="683568" y="2420888"/>
          <a:ext cx="7776864" cy="367240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3024336"/>
                <a:gridCol w="2160240"/>
                <a:gridCol w="2592288"/>
              </a:tblGrid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sz="5400" b="1" dirty="0" smtClean="0"/>
                        <a:t>A\B</a:t>
                      </a:r>
                      <a:endParaRPr lang="fr-FR" sz="5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 reste silencieux</a:t>
                      </a:r>
                    </a:p>
                    <a:p>
                      <a:pPr algn="ctr"/>
                      <a:r>
                        <a:rPr lang="fr-FR" dirty="0" smtClean="0"/>
                        <a:t>(Coopération)</a:t>
                      </a:r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 parle</a:t>
                      </a:r>
                    </a:p>
                    <a:p>
                      <a:pPr algn="ctr"/>
                      <a:r>
                        <a:rPr lang="fr-FR" dirty="0" smtClean="0"/>
                        <a:t>(Trahison)</a:t>
                      </a:r>
                      <a:endParaRPr lang="fr-FR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reste silencieux</a:t>
                      </a:r>
                    </a:p>
                    <a:p>
                      <a:pPr algn="ctr"/>
                      <a:r>
                        <a:rPr lang="fr-FR" baseline="0" dirty="0" smtClean="0"/>
                        <a:t>(Coopération)</a:t>
                      </a:r>
                      <a:endParaRPr lang="fr-FR" dirty="0"/>
                    </a:p>
                  </a:txBody>
                  <a:tcPr anchor="ctr">
                    <a:lnT w="12700" cmpd="sng">
                      <a:noFill/>
                    </a:lnT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(1,1)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(5,0)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parle</a:t>
                      </a:r>
                    </a:p>
                    <a:p>
                      <a:pPr algn="ctr"/>
                      <a:r>
                        <a:rPr lang="fr-FR" dirty="0" smtClean="0"/>
                        <a:t>(Trahison)</a:t>
                      </a:r>
                      <a:endParaRPr lang="fr-FR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(0,5)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(3,3)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II : Point 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A)Théorie des jeux…</a:t>
            </a:r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B)…appliquée à la Cyber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56DE-D464-4194-8648-41D5F17B2DD2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88840"/>
            <a:ext cx="5592767" cy="415068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FBD0-0BBE-4C09-89E2-EE6BA7DAD71C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16909" y="1268760"/>
            <a:ext cx="82356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err="1" smtClean="0">
                <a:solidFill>
                  <a:prstClr val="black"/>
                </a:solidFill>
              </a:rPr>
              <a:t>Defense</a:t>
            </a:r>
            <a:r>
              <a:rPr lang="fr-FR" sz="4000" i="1" u="sng" dirty="0" smtClean="0">
                <a:solidFill>
                  <a:prstClr val="black"/>
                </a:solidFill>
              </a:rPr>
              <a:t>-by-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Deception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Mécanisme de défense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qui vise à renverser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l’asymétrie inhérente à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la cyberguerre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notamment par des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leurres. [9]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FBD0-0BBE-4C09-89E2-EE6BA7DAD71C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95536" y="1340768"/>
            <a:ext cx="823569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err="1" smtClean="0">
                <a:solidFill>
                  <a:prstClr val="black"/>
                </a:solidFill>
              </a:rPr>
              <a:t>Honeypot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Machine factice introduite dans le système afin de pouvoir observer le comportement d’un attaquant et/ou le mener sur une fausse piste. [10]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580854"/>
            <a:ext cx="813690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Domaine cyber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Jeu à connaissance </a:t>
            </a:r>
            <a:r>
              <a:rPr lang="fr-FR" sz="2800" dirty="0" smtClean="0">
                <a:solidFill>
                  <a:prstClr val="black"/>
                </a:solidFill>
              </a:rPr>
              <a:t>incomplète &amp; imparfaite, </a:t>
            </a:r>
            <a:r>
              <a:rPr lang="fr-FR" sz="2800" dirty="0" smtClean="0">
                <a:solidFill>
                  <a:prstClr val="black"/>
                </a:solidFill>
              </a:rPr>
              <a:t>à somme nulle.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=&gt; Modélisation bayésienne</a:t>
            </a:r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FBD0-0BBE-4C09-89E2-EE6BA7DAD71C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1525599"/>
            <a:ext cx="9144000" cy="4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FBD0-0BBE-4C09-89E2-EE6BA7DAD71C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28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70339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(1,-1)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(2,-2)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(4,-4)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(5,-5)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(2,-2)</a:t>
                      </a:r>
                      <a:endParaRPr lang="fr-FR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1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Game-Theory, modèle dynamique.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err="1" smtClean="0"/>
              <a:t>Defense</a:t>
            </a:r>
            <a:r>
              <a:rPr lang="fr-FR" sz="4000" dirty="0" smtClean="0"/>
              <a:t>-by-</a:t>
            </a:r>
            <a:r>
              <a:rPr lang="fr-FR" sz="4000" dirty="0" err="1" smtClean="0"/>
              <a:t>Deception</a:t>
            </a:r>
            <a:r>
              <a:rPr lang="fr-FR" sz="4000" dirty="0" smtClean="0"/>
              <a:t>, dynamique de la défense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Approche probabiliste, rationnelle mais déconnectée des problématiques réelles ?</a:t>
            </a:r>
            <a:endParaRPr lang="fr-FR" sz="4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740-635A-498D-89EC-6253A2946E6F}" type="datetime1">
              <a:rPr lang="fr-FR" smtClean="0"/>
              <a:t>23/02/2018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5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 : 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/>
              <a:t>A)Définitions &amp; Concepts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/>
              <a:t>B)Langages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56DE-D464-4194-8648-41D5F17B2DD2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1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>
          <a:xfrm>
            <a:off x="3923928" y="1000096"/>
            <a:ext cx="5220072" cy="53812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Travaux à venir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5544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Stratégie de </a:t>
            </a:r>
            <a:r>
              <a:rPr lang="fr-FR" sz="4000" dirty="0" err="1" smtClean="0"/>
              <a:t>Defense</a:t>
            </a:r>
            <a:r>
              <a:rPr lang="fr-FR" sz="4000" dirty="0" smtClean="0"/>
              <a:t>-by-</a:t>
            </a:r>
            <a:r>
              <a:rPr lang="fr-FR" sz="4000" dirty="0" err="1" smtClean="0"/>
              <a:t>Deception</a:t>
            </a: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Cyber </a:t>
            </a:r>
            <a:r>
              <a:rPr lang="fr-FR" sz="4000" dirty="0" err="1" smtClean="0"/>
              <a:t>Counterdeception</a:t>
            </a: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err="1" smtClean="0"/>
              <a:t>Automated</a:t>
            </a:r>
            <a:r>
              <a:rPr lang="fr-FR" sz="4000" dirty="0" smtClean="0"/>
              <a:t> </a:t>
            </a:r>
            <a:r>
              <a:rPr lang="fr-FR" sz="4000" dirty="0" err="1" smtClean="0"/>
              <a:t>Adversary</a:t>
            </a:r>
            <a:r>
              <a:rPr lang="fr-FR" sz="4000" dirty="0" smtClean="0"/>
              <a:t> </a:t>
            </a:r>
            <a:r>
              <a:rPr lang="fr-FR" sz="4000" dirty="0" err="1" smtClean="0"/>
              <a:t>Profiling</a:t>
            </a:r>
            <a:r>
              <a:rPr lang="fr-FR" sz="4000" dirty="0" smtClean="0"/>
              <a:t>[11]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740-635A-498D-89EC-6253A2946E6F}" type="datetime1">
              <a:rPr lang="fr-FR" smtClean="0"/>
              <a:t>23/02/2018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Travaux à venir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Rédaction de la synthèse sur la réification de la surface d’attaque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740-635A-498D-89EC-6253A2946E6F}" type="datetime1">
              <a:rPr lang="fr-FR" smtClean="0"/>
              <a:t>23/02/2018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9976" y="1268760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err="1" smtClean="0"/>
              <a:t>Towards</a:t>
            </a:r>
            <a:r>
              <a:rPr lang="fr-FR" i="1" dirty="0" smtClean="0"/>
              <a:t> </a:t>
            </a:r>
            <a:r>
              <a:rPr lang="fr-FR" i="1" dirty="0" err="1" smtClean="0"/>
              <a:t>Threat</a:t>
            </a:r>
            <a:r>
              <a:rPr lang="fr-FR" i="1" dirty="0" smtClean="0"/>
              <a:t>, Attack, and </a:t>
            </a:r>
            <a:r>
              <a:rPr lang="fr-FR" i="1" dirty="0" err="1" smtClean="0"/>
              <a:t>Vulnerability</a:t>
            </a:r>
            <a:r>
              <a:rPr lang="fr-FR" i="1" dirty="0" smtClean="0"/>
              <a:t> Taxonomies </a:t>
            </a:r>
            <a:r>
              <a:rPr lang="fr-FR" dirty="0" smtClean="0"/>
              <a:t>/ Dennis </a:t>
            </a:r>
            <a:r>
              <a:rPr lang="fr-FR" dirty="0" err="1" smtClean="0"/>
              <a:t>Hollingworth</a:t>
            </a:r>
            <a:r>
              <a:rPr lang="fr-FR" dirty="0" smtClean="0"/>
              <a:t> / Network Associates </a:t>
            </a:r>
            <a:r>
              <a:rPr lang="fr-FR" dirty="0" err="1" smtClean="0"/>
              <a:t>laboratories</a:t>
            </a:r>
            <a:r>
              <a:rPr lang="fr-FR" dirty="0" smtClean="0"/>
              <a:t> USA / 2003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smtClean="0"/>
              <a:t>Trust in Cyberspace </a:t>
            </a:r>
            <a:r>
              <a:rPr lang="fr-FR" dirty="0" smtClean="0"/>
              <a:t>/ Fred B. Schneider / </a:t>
            </a:r>
            <a:r>
              <a:rPr lang="fr-FR" dirty="0" err="1" smtClean="0"/>
              <a:t>Committee</a:t>
            </a:r>
            <a:r>
              <a:rPr lang="fr-FR" dirty="0" smtClean="0"/>
              <a:t> on Information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Trustworthiness</a:t>
            </a:r>
            <a:r>
              <a:rPr lang="fr-FR" dirty="0" smtClean="0"/>
              <a:t>, Washington, D.C. </a:t>
            </a:r>
            <a:r>
              <a:rPr lang="fr-FR" dirty="0"/>
              <a:t> </a:t>
            </a:r>
            <a:r>
              <a:rPr lang="fr-FR" dirty="0" smtClean="0"/>
              <a:t>USA / 1999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[3] </a:t>
            </a:r>
            <a:r>
              <a:rPr lang="fr-FR" i="1" dirty="0"/>
              <a:t>Attack </a:t>
            </a:r>
            <a:r>
              <a:rPr lang="fr-FR" i="1" dirty="0" err="1"/>
              <a:t>Modeling</a:t>
            </a:r>
            <a:r>
              <a:rPr lang="fr-FR" i="1" dirty="0"/>
              <a:t> for Information Security and </a:t>
            </a:r>
            <a:r>
              <a:rPr lang="fr-FR" i="1" dirty="0" err="1"/>
              <a:t>Survivability</a:t>
            </a:r>
            <a:r>
              <a:rPr lang="fr-FR" i="1" dirty="0"/>
              <a:t> </a:t>
            </a:r>
            <a:r>
              <a:rPr lang="fr-FR" dirty="0"/>
              <a:t>/ Andrew P. Moore, Robert J. Ellison, Richard C. Linger/ Software Engineering Institute, Carnegie Mellon </a:t>
            </a:r>
            <a:r>
              <a:rPr lang="fr-FR" dirty="0" err="1"/>
              <a:t>University</a:t>
            </a:r>
            <a:r>
              <a:rPr lang="fr-FR" dirty="0"/>
              <a:t>, USA / Mars </a:t>
            </a:r>
            <a:r>
              <a:rPr lang="fr-FR" dirty="0" smtClean="0"/>
              <a:t>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</a:t>
            </a:r>
            <a:r>
              <a:rPr lang="fr-FR" dirty="0"/>
              <a:t>4</a:t>
            </a:r>
            <a:r>
              <a:rPr lang="fr-FR" dirty="0" smtClean="0"/>
              <a:t>] </a:t>
            </a:r>
            <a:r>
              <a:rPr lang="fr-FR" i="1" dirty="0" err="1" smtClean="0"/>
              <a:t>Definitive</a:t>
            </a:r>
            <a:r>
              <a:rPr lang="fr-FR" i="1" dirty="0" smtClean="0"/>
              <a:t> Guide to Cyber </a:t>
            </a:r>
            <a:r>
              <a:rPr lang="fr-FR" i="1" dirty="0" err="1" smtClean="0"/>
              <a:t>Threat</a:t>
            </a:r>
            <a:r>
              <a:rPr lang="fr-FR" i="1" dirty="0" smtClean="0"/>
              <a:t> Intelligence </a:t>
            </a:r>
            <a:r>
              <a:rPr lang="fr-FR" dirty="0" smtClean="0"/>
              <a:t>/ Jon Friedman, Mark Bouchard,  CISSP / </a:t>
            </a:r>
            <a:r>
              <a:rPr lang="fr-FR" dirty="0" err="1" smtClean="0"/>
              <a:t>CyberEdge</a:t>
            </a:r>
            <a:r>
              <a:rPr lang="fr-FR" dirty="0" smtClean="0"/>
              <a:t> Group Annapolis, USA / </a:t>
            </a:r>
            <a:r>
              <a:rPr lang="fr-FR" dirty="0" smtClean="0"/>
              <a:t>2015</a:t>
            </a:r>
            <a:endParaRPr lang="fr-FR" i="1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[5] </a:t>
            </a:r>
            <a:r>
              <a:rPr lang="fr-FR" i="1" dirty="0" err="1"/>
              <a:t>Standardizing</a:t>
            </a:r>
            <a:r>
              <a:rPr lang="fr-FR" i="1" dirty="0"/>
              <a:t> Cyber </a:t>
            </a:r>
            <a:r>
              <a:rPr lang="fr-FR" i="1" dirty="0" err="1"/>
              <a:t>Threat</a:t>
            </a:r>
            <a:r>
              <a:rPr lang="fr-FR" i="1" dirty="0"/>
              <a:t> </a:t>
            </a:r>
            <a:r>
              <a:rPr lang="fr-FR" i="1" dirty="0" err="1"/>
              <a:t>Inteligence</a:t>
            </a:r>
            <a:r>
              <a:rPr lang="fr-FR" i="1" dirty="0"/>
              <a:t> Information </a:t>
            </a:r>
            <a:r>
              <a:rPr lang="fr-FR" i="1" dirty="0" err="1"/>
              <a:t>with</a:t>
            </a:r>
            <a:r>
              <a:rPr lang="fr-FR" i="1" dirty="0"/>
              <a:t> the </a:t>
            </a:r>
            <a:r>
              <a:rPr lang="fr-FR" i="1" dirty="0" err="1"/>
              <a:t>Structured</a:t>
            </a:r>
            <a:r>
              <a:rPr lang="fr-FR" i="1" dirty="0"/>
              <a:t> </a:t>
            </a:r>
            <a:r>
              <a:rPr lang="fr-FR" i="1" dirty="0" err="1"/>
              <a:t>Threat</a:t>
            </a:r>
            <a:r>
              <a:rPr lang="fr-FR" i="1" dirty="0"/>
              <a:t> Information </a:t>
            </a:r>
            <a:r>
              <a:rPr lang="fr-FR" i="1" dirty="0" err="1"/>
              <a:t>eXpression</a:t>
            </a:r>
            <a:r>
              <a:rPr lang="fr-FR" i="1" dirty="0"/>
              <a:t> (STIX) </a:t>
            </a:r>
            <a:r>
              <a:rPr lang="fr-FR" dirty="0"/>
              <a:t>/ Sean Barnum / The MITRE Corporation / 20 Février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[6] </a:t>
            </a:r>
            <a:r>
              <a:rPr lang="fr-FR" i="1" dirty="0" err="1"/>
              <a:t>Redefining</a:t>
            </a:r>
            <a:r>
              <a:rPr lang="fr-FR" i="1" dirty="0"/>
              <a:t> the Center of </a:t>
            </a:r>
            <a:r>
              <a:rPr lang="fr-FR" i="1" dirty="0" err="1"/>
              <a:t>Gravity</a:t>
            </a:r>
            <a:r>
              <a:rPr lang="fr-FR" i="1" dirty="0"/>
              <a:t> </a:t>
            </a:r>
            <a:r>
              <a:rPr lang="fr-FR" dirty="0"/>
              <a:t>in </a:t>
            </a:r>
            <a:r>
              <a:rPr lang="fr-FR" i="1" dirty="0"/>
              <a:t>Joint Force </a:t>
            </a:r>
            <a:r>
              <a:rPr lang="fr-FR" i="1" dirty="0" err="1"/>
              <a:t>Quarterly</a:t>
            </a:r>
            <a:r>
              <a:rPr lang="fr-FR" i="1" dirty="0"/>
              <a:t> (JFQ) issue 59 </a:t>
            </a:r>
            <a:r>
              <a:rPr lang="fr-FR" dirty="0"/>
              <a:t>/ Dale C. </a:t>
            </a:r>
            <a:r>
              <a:rPr lang="fr-FR" dirty="0" err="1"/>
              <a:t>Eikmeier</a:t>
            </a:r>
            <a:r>
              <a:rPr lang="fr-FR" dirty="0"/>
              <a:t> / Washington D.C. USA / </a:t>
            </a:r>
            <a:r>
              <a:rPr lang="fr-FR" dirty="0" smtClean="0"/>
              <a:t>2010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D71B-1EE4-414B-AFFA-63C7A6253523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[7] </a:t>
            </a:r>
            <a:r>
              <a:rPr lang="fr-FR" i="1" dirty="0"/>
              <a:t>AVOIDIT : A Cyber Attack </a:t>
            </a:r>
            <a:r>
              <a:rPr lang="fr-FR" i="1" dirty="0" err="1"/>
              <a:t>Taxonomy</a:t>
            </a:r>
            <a:r>
              <a:rPr lang="fr-FR" i="1" dirty="0"/>
              <a:t> </a:t>
            </a:r>
            <a:r>
              <a:rPr lang="fr-FR" dirty="0"/>
              <a:t>/ Chris B. Simmons, </a:t>
            </a:r>
            <a:r>
              <a:rPr lang="fr-FR" dirty="0" err="1"/>
              <a:t>Sajjan</a:t>
            </a:r>
            <a:r>
              <a:rPr lang="fr-FR" dirty="0"/>
              <a:t> G. Shiva, </a:t>
            </a:r>
            <a:r>
              <a:rPr lang="fr-FR" dirty="0" err="1"/>
              <a:t>Harkeerat</a:t>
            </a:r>
            <a:r>
              <a:rPr lang="fr-FR" dirty="0"/>
              <a:t> </a:t>
            </a:r>
            <a:r>
              <a:rPr lang="fr-FR" dirty="0" err="1"/>
              <a:t>Bedi</a:t>
            </a:r>
            <a:r>
              <a:rPr lang="fr-FR" dirty="0"/>
              <a:t>, </a:t>
            </a:r>
            <a:r>
              <a:rPr lang="fr-FR" dirty="0" err="1"/>
              <a:t>Dipankar</a:t>
            </a:r>
            <a:r>
              <a:rPr lang="fr-FR" dirty="0"/>
              <a:t> </a:t>
            </a:r>
            <a:r>
              <a:rPr lang="fr-FR" dirty="0" err="1"/>
              <a:t>Dasgupta</a:t>
            </a:r>
            <a:r>
              <a:rPr lang="fr-FR" dirty="0"/>
              <a:t> / </a:t>
            </a:r>
            <a:r>
              <a:rPr lang="fr-FR" dirty="0" err="1"/>
              <a:t>University</a:t>
            </a:r>
            <a:r>
              <a:rPr lang="fr-FR" dirty="0"/>
              <a:t> of Memphis, Memphis, Tennessee, USA / Juin </a:t>
            </a:r>
            <a:r>
              <a:rPr lang="fr-FR" dirty="0" smtClean="0"/>
              <a:t>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[8] </a:t>
            </a:r>
            <a:r>
              <a:rPr lang="en-US" i="1" dirty="0" err="1"/>
              <a:t>CyberWar</a:t>
            </a:r>
            <a:r>
              <a:rPr lang="en-US" i="1" dirty="0"/>
              <a:t> Games: Strategic Jostling </a:t>
            </a:r>
            <a:r>
              <a:rPr lang="en-US" i="1" dirty="0" smtClean="0"/>
              <a:t>Among Traditional Adversaries </a:t>
            </a:r>
            <a:r>
              <a:rPr lang="en-US" dirty="0" smtClean="0"/>
              <a:t>/ Sanjay </a:t>
            </a:r>
            <a:r>
              <a:rPr lang="en-US" dirty="0" err="1" smtClean="0"/>
              <a:t>Goel</a:t>
            </a:r>
            <a:r>
              <a:rPr lang="en-US" dirty="0" smtClean="0"/>
              <a:t>, Yuan Hong / University of New York, </a:t>
            </a:r>
            <a:r>
              <a:rPr lang="en-US" dirty="0"/>
              <a:t>N</a:t>
            </a:r>
            <a:r>
              <a:rPr lang="en-US" dirty="0" smtClean="0"/>
              <a:t>ew York, USA / 2015</a:t>
            </a:r>
            <a:endParaRPr lang="fr-FR" i="1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[9] </a:t>
            </a:r>
            <a:r>
              <a:rPr lang="en-US" i="1" dirty="0"/>
              <a:t>Attribution, Temptation, and </a:t>
            </a:r>
            <a:r>
              <a:rPr lang="en-US" i="1" dirty="0" smtClean="0"/>
              <a:t>Expectation : A </a:t>
            </a:r>
            <a:r>
              <a:rPr lang="en-US" i="1" dirty="0"/>
              <a:t>Formal Framework for </a:t>
            </a:r>
            <a:r>
              <a:rPr lang="en-US" i="1" dirty="0" smtClean="0"/>
              <a:t>Defense-by-Deception in Cyberwarfare /</a:t>
            </a:r>
            <a:r>
              <a:rPr lang="en-US" dirty="0"/>
              <a:t> </a:t>
            </a:r>
            <a:r>
              <a:rPr lang="en-US" dirty="0" err="1"/>
              <a:t>Ehab</a:t>
            </a:r>
            <a:r>
              <a:rPr lang="en-US" dirty="0"/>
              <a:t> </a:t>
            </a:r>
            <a:r>
              <a:rPr lang="en-US" dirty="0" smtClean="0"/>
              <a:t>Al-</a:t>
            </a:r>
            <a:r>
              <a:rPr lang="en-US" dirty="0" err="1" smtClean="0"/>
              <a:t>Shaer</a:t>
            </a:r>
            <a:r>
              <a:rPr lang="en-US" dirty="0" smtClean="0"/>
              <a:t>, Mohammad </a:t>
            </a:r>
            <a:r>
              <a:rPr lang="en-US" dirty="0" err="1"/>
              <a:t>Ashiqur</a:t>
            </a:r>
            <a:r>
              <a:rPr lang="en-US" dirty="0"/>
              <a:t> </a:t>
            </a:r>
            <a:r>
              <a:rPr lang="en-US" dirty="0" smtClean="0"/>
              <a:t>Rahman / University of North Carolina, Charlotte, USA / 2015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en-US" dirty="0" smtClean="0"/>
              <a:t>[10] </a:t>
            </a:r>
            <a:r>
              <a:rPr lang="en-US" i="1" dirty="0"/>
              <a:t>Game-Theoretic Foundations for the </a:t>
            </a:r>
            <a:r>
              <a:rPr lang="en-US" i="1" dirty="0" smtClean="0"/>
              <a:t>Strategic Use </a:t>
            </a:r>
            <a:r>
              <a:rPr lang="en-US" i="1" dirty="0"/>
              <a:t>of Honeypots in Network </a:t>
            </a:r>
            <a:r>
              <a:rPr lang="en-US" i="1" dirty="0" smtClean="0"/>
              <a:t>Security </a:t>
            </a:r>
            <a:r>
              <a:rPr lang="en-US" dirty="0"/>
              <a:t>/ Christopher </a:t>
            </a:r>
            <a:r>
              <a:rPr lang="en-US" dirty="0" err="1"/>
              <a:t>Kiekintveld</a:t>
            </a:r>
            <a:r>
              <a:rPr lang="en-US" dirty="0"/>
              <a:t>, </a:t>
            </a:r>
            <a:r>
              <a:rPr lang="en-US" dirty="0" err="1"/>
              <a:t>Viliam</a:t>
            </a:r>
            <a:r>
              <a:rPr lang="en-US" dirty="0"/>
              <a:t> </a:t>
            </a:r>
            <a:r>
              <a:rPr lang="en-US" dirty="0" err="1" smtClean="0"/>
              <a:t>Lisý</a:t>
            </a:r>
            <a:r>
              <a:rPr lang="en-US" dirty="0" smtClean="0"/>
              <a:t>, </a:t>
            </a:r>
            <a:r>
              <a:rPr lang="en-US" dirty="0" err="1" smtClean="0"/>
              <a:t>Radek</a:t>
            </a:r>
            <a:r>
              <a:rPr lang="en-US" dirty="0" smtClean="0"/>
              <a:t> </a:t>
            </a:r>
            <a:r>
              <a:rPr lang="en-US" dirty="0" err="1" smtClean="0"/>
              <a:t>Píbil</a:t>
            </a:r>
            <a:r>
              <a:rPr lang="en-US" dirty="0" smtClean="0"/>
              <a:t> / University </a:t>
            </a:r>
            <a:r>
              <a:rPr lang="en-US" dirty="0"/>
              <a:t>of Texas, El Paso, USA / Czech Technical </a:t>
            </a:r>
            <a:r>
              <a:rPr lang="en-US" dirty="0" smtClean="0"/>
              <a:t>University, Prague</a:t>
            </a:r>
            <a:r>
              <a:rPr lang="en-US" dirty="0"/>
              <a:t>, Czech Republic / </a:t>
            </a:r>
            <a:r>
              <a:rPr lang="en-US" dirty="0" smtClean="0"/>
              <a:t>2015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en-US" dirty="0"/>
              <a:t>[11] </a:t>
            </a:r>
            <a:r>
              <a:rPr lang="en-US" i="1" dirty="0"/>
              <a:t>Automated Adversary </a:t>
            </a:r>
            <a:r>
              <a:rPr lang="en-US" i="1" dirty="0" smtClean="0"/>
              <a:t>Profiling </a:t>
            </a:r>
            <a:r>
              <a:rPr lang="en-US" dirty="0" smtClean="0"/>
              <a:t>/ Samuel </a:t>
            </a:r>
            <a:r>
              <a:rPr lang="en-US" dirty="0"/>
              <a:t>N</a:t>
            </a:r>
            <a:r>
              <a:rPr lang="en-US" dirty="0" smtClean="0"/>
              <a:t>. Hamilton / Siege Technologies, Manchester, USA / 2015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D71B-1EE4-414B-AFFA-63C7A6253523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Sujet de thèse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err="1" smtClean="0"/>
              <a:t>ModMenace</a:t>
            </a:r>
            <a:r>
              <a:rPr lang="fr-FR" sz="3600" dirty="0" smtClean="0"/>
              <a:t> – Modèle système dynamique pour l’analyse de la menace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Axe de recherche étudié jusqu’ici :</a:t>
            </a:r>
          </a:p>
          <a:p>
            <a:pPr lvl="1" algn="ctr">
              <a:spcBef>
                <a:spcPts val="2400"/>
              </a:spcBef>
            </a:pPr>
            <a:r>
              <a:rPr lang="fr-FR" sz="3600" b="1" i="1" dirty="0" smtClean="0"/>
              <a:t>Réification de la surface d’attaque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A874-24E6-4F68-93EE-332AF939367A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08861" y="494116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Définitions &amp; Concepts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6876256" y="5095056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/>
              <a:t>Langages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 : 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A)Définitions &amp; Concepts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B)Langages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56DE-D464-4194-8648-41D5F17B2DD2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3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 &amp; Concepts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8181-7AC1-49D5-8101-2FFC02E8C501}" type="datetime1">
              <a:rPr lang="fr-FR" smtClean="0"/>
              <a:t>23/02/2018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Attaquant,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Actor, Adversaire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Entité ayant pour objectif de nuire au système. </a:t>
            </a:r>
            <a:r>
              <a:rPr lang="fr-FR" sz="2800" dirty="0">
                <a:solidFill>
                  <a:prstClr val="black"/>
                </a:solidFill>
              </a:rPr>
              <a:t>[1][2]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645024"/>
            <a:ext cx="82356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Vulnérabilité, Faille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Erreur ou faiblesse de conception, d’implémentation ou de fonctionnement. </a:t>
            </a:r>
            <a:r>
              <a:rPr lang="fr-FR" sz="2800" dirty="0">
                <a:solidFill>
                  <a:prstClr val="black"/>
                </a:solidFill>
              </a:rPr>
              <a:t>[1][2]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5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Définitions &amp; Concepts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E9DB-388F-4795-B1E0-17E98D5C1143}" type="datetime1">
              <a:rPr lang="fr-FR" smtClean="0"/>
              <a:t>23/02/2018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Menace,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Adversaire motivé et capable d’exploiter une vulnérabilité. </a:t>
            </a:r>
            <a:r>
              <a:rPr lang="fr-FR" sz="2800" dirty="0">
                <a:solidFill>
                  <a:prstClr val="black"/>
                </a:solidFill>
              </a:rPr>
              <a:t>[1][2</a:t>
            </a:r>
            <a:r>
              <a:rPr lang="fr-FR" sz="2800" dirty="0" smtClean="0">
                <a:solidFill>
                  <a:prstClr val="black"/>
                </a:solidFill>
              </a:rPr>
              <a:t>]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Définition ambiguë :  Expression d’une intention de nuire / Indication d’une telle intention.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5685" y="4365104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Attaque, Incident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Acte malveillant, moyen [séquence d’actions] d’exploiter une vulnérabilité. [1][2]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51849" b="-291"/>
          <a:stretch/>
        </p:blipFill>
        <p:spPr>
          <a:xfrm>
            <a:off x="3484137" y="1458206"/>
            <a:ext cx="4680520" cy="43865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Définitions &amp; Concepts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8</a:t>
            </a:fld>
            <a:endParaRPr lang="fr-FR">
              <a:solidFill>
                <a:srgbClr val="46465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Arbre d’Attaque [3] </a:t>
            </a:r>
            <a:r>
              <a:rPr lang="fr-FR" sz="4000" u="sng" dirty="0" smtClean="0">
                <a:solidFill>
                  <a:prstClr val="black"/>
                </a:solidFill>
              </a:rPr>
              <a:t>: </a:t>
            </a:r>
            <a:endParaRPr lang="fr-FR" sz="4000" u="sng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Nœud = Objectif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Racine = Objectif principal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Nœud interne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 AND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 OR</a:t>
            </a:r>
          </a:p>
          <a:p>
            <a:pPr>
              <a:spcBef>
                <a:spcPts val="2400"/>
              </a:spcBef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8A71-43A2-48F3-890F-3100FDDEC291}" type="datetime1">
              <a:rPr lang="fr-FR" smtClean="0">
                <a:solidFill>
                  <a:srgbClr val="464653"/>
                </a:solidFill>
              </a:rPr>
              <a:t>23/02/2018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Définitions &amp; Concepts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Man-in-the-middle</a:t>
            </a:r>
          </a:p>
        </p:txBody>
      </p:sp>
      <p:sp>
        <p:nvSpPr>
          <p:cNvPr id="3" name="Ellipse 2"/>
          <p:cNvSpPr/>
          <p:nvPr/>
        </p:nvSpPr>
        <p:spPr>
          <a:xfrm>
            <a:off x="3960974" y="1394485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491595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0782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55976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444208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3" idx="3"/>
            <a:endCxn id="9" idx="7"/>
          </p:cNvCxnSpPr>
          <p:nvPr/>
        </p:nvCxnSpPr>
        <p:spPr>
          <a:xfrm flipH="1">
            <a:off x="3771498" y="2316425"/>
            <a:ext cx="410928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3" idx="5"/>
            <a:endCxn id="8" idx="1"/>
          </p:cNvCxnSpPr>
          <p:nvPr/>
        </p:nvCxnSpPr>
        <p:spPr>
          <a:xfrm>
            <a:off x="5251690" y="2316425"/>
            <a:ext cx="461357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0" idx="7"/>
          </p:cNvCxnSpPr>
          <p:nvPr/>
        </p:nvCxnSpPr>
        <p:spPr>
          <a:xfrm flipH="1">
            <a:off x="5646692" y="4005064"/>
            <a:ext cx="600987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4"/>
            <a:endCxn id="11" idx="1"/>
          </p:cNvCxnSpPr>
          <p:nvPr/>
        </p:nvCxnSpPr>
        <p:spPr>
          <a:xfrm>
            <a:off x="6247679" y="4005064"/>
            <a:ext cx="417981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32425" y="1611378"/>
            <a:ext cx="170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Intercepter les communications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595714" y="3141838"/>
            <a:ext cx="12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Accéder au</a:t>
            </a:r>
          </a:p>
          <a:p>
            <a:pPr algn="ctr"/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538455" y="3151656"/>
            <a:ext cx="146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Utiliser les clés publiques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474256" y="4809926"/>
            <a:ext cx="140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Intercepter l’échange de clés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474728" y="4731531"/>
            <a:ext cx="149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Obtenir les clés d’Alice/Bob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992951" y="2699774"/>
            <a:ext cx="148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105283">
            <a:off x="5743944" y="3707538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rot="7895135">
            <a:off x="5917254" y="3862191"/>
            <a:ext cx="504729" cy="5507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55976" y="2852936"/>
            <a:ext cx="11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AND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04148" y="4305398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OR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9447</TotalTime>
  <Words>1207</Words>
  <Application>Microsoft Office PowerPoint</Application>
  <PresentationFormat>Affichage à l'écran (4:3)</PresentationFormat>
  <Paragraphs>274</Paragraphs>
  <Slides>33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33</vt:i4>
      </vt:variant>
    </vt:vector>
  </HeadingPairs>
  <TitlesOfParts>
    <vt:vector size="36" baseType="lpstr">
      <vt:lpstr>Origine</vt:lpstr>
      <vt:lpstr>1_Origine</vt:lpstr>
      <vt:lpstr>2_Origine</vt:lpstr>
      <vt:lpstr>Compte-rendu 23/02/2018 Synthèse &amp; Théorie des jeux</vt:lpstr>
      <vt:lpstr>Sommaire</vt:lpstr>
      <vt:lpstr>Présentation PowerPoint</vt:lpstr>
      <vt:lpstr>Sujet de thèse</vt:lpstr>
      <vt:lpstr>Présentation PowerPoint</vt:lpstr>
      <vt:lpstr>Définitions &amp; Concepts</vt:lpstr>
      <vt:lpstr>Définitions &amp; Concepts</vt:lpstr>
      <vt:lpstr>Définitions &amp; Concepts</vt:lpstr>
      <vt:lpstr>Définitions &amp; Concepts</vt:lpstr>
      <vt:lpstr>Définitions &amp; Concepts</vt:lpstr>
      <vt:lpstr>Présentation PowerPoint</vt:lpstr>
      <vt:lpstr>Taxonomie : AVOIDIT [7]</vt:lpstr>
      <vt:lpstr>Langages STIX [5]</vt:lpstr>
      <vt:lpstr>Langages Operational Design</vt:lpstr>
      <vt:lpstr>Langages Operational Design</vt:lpstr>
      <vt:lpstr>Bilan</vt:lpstr>
      <vt:lpstr>Présentation PowerPoint</vt:lpstr>
      <vt:lpstr>Sujet de thèse</vt:lpstr>
      <vt:lpstr>Présentation PowerPoint</vt:lpstr>
      <vt:lpstr>Théorie des jeux</vt:lpstr>
      <vt:lpstr>Théorie des jeux</vt:lpstr>
      <vt:lpstr>Théorie des jeux</vt:lpstr>
      <vt:lpstr>Théorie des jeux</vt:lpstr>
      <vt:lpstr>Présentation PowerPoint</vt:lpstr>
      <vt:lpstr>…appliquée à la Cyber</vt:lpstr>
      <vt:lpstr>…appliquée à la Cyber</vt:lpstr>
      <vt:lpstr>…appliquée à la Cyber</vt:lpstr>
      <vt:lpstr>…appliquée à la Cyber</vt:lpstr>
      <vt:lpstr>Conclusion Bilan</vt:lpstr>
      <vt:lpstr>Conclusion Travaux à venir</vt:lpstr>
      <vt:lpstr>Conclusion Travaux à venir</vt:lpstr>
      <vt:lpstr>Bibliographie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161</cp:revision>
  <dcterms:created xsi:type="dcterms:W3CDTF">2017-11-15T10:26:53Z</dcterms:created>
  <dcterms:modified xsi:type="dcterms:W3CDTF">2018-02-23T15:06:23Z</dcterms:modified>
</cp:coreProperties>
</file>