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90" r:id="rId5"/>
    <p:sldId id="282" r:id="rId6"/>
    <p:sldId id="293" r:id="rId7"/>
    <p:sldId id="294" r:id="rId8"/>
    <p:sldId id="291" r:id="rId9"/>
    <p:sldId id="278" r:id="rId10"/>
    <p:sldId id="286" r:id="rId11"/>
    <p:sldId id="296" r:id="rId12"/>
    <p:sldId id="295" r:id="rId13"/>
    <p:sldId id="262" r:id="rId14"/>
    <p:sldId id="298" r:id="rId15"/>
    <p:sldId id="299" r:id="rId16"/>
    <p:sldId id="297" r:id="rId17"/>
    <p:sldId id="258" r:id="rId18"/>
    <p:sldId id="30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30/01/2018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/>
              <a:t>30/01/2018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254" y="3789040"/>
            <a:ext cx="7043154" cy="990600"/>
          </a:xfrm>
        </p:spPr>
        <p:txBody>
          <a:bodyPr>
            <a:noAutofit/>
          </a:bodyPr>
          <a:lstStyle/>
          <a:p>
            <a:r>
              <a:rPr lang="fr-FR" dirty="0" smtClean="0"/>
              <a:t>Compte-rendu 30/01/2018</a:t>
            </a:r>
            <a:br>
              <a:rPr lang="fr-FR" dirty="0" smtClean="0"/>
            </a:br>
            <a:r>
              <a:rPr lang="fr-FR" dirty="0" smtClean="0"/>
              <a:t>Cyber </a:t>
            </a:r>
            <a:r>
              <a:rPr lang="fr-FR" dirty="0" err="1" smtClean="0"/>
              <a:t>Threat</a:t>
            </a:r>
            <a:r>
              <a:rPr lang="fr-FR" dirty="0" smtClean="0"/>
              <a:t> Intelligence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  <a:br>
              <a:rPr lang="fr-FR" dirty="0"/>
            </a:br>
            <a:r>
              <a:rPr lang="fr-FR" dirty="0"/>
              <a:t>Centre </a:t>
            </a:r>
            <a:r>
              <a:rPr lang="fr-FR" dirty="0" smtClean="0"/>
              <a:t>de Gravité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Méthodologie d’identification du </a:t>
            </a:r>
            <a:r>
              <a:rPr lang="fr-FR" sz="3600" dirty="0" err="1" smtClean="0"/>
              <a:t>CoG</a:t>
            </a:r>
            <a:r>
              <a:rPr lang="fr-FR" sz="3600" dirty="0"/>
              <a:t> </a:t>
            </a:r>
            <a:r>
              <a:rPr lang="fr-FR" sz="3600" dirty="0" smtClean="0"/>
              <a:t>[4]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pic>
        <p:nvPicPr>
          <p:cNvPr id="1026" name="Picture 2" descr="C:\Users\sunti\Desktop\Thèse\Presentation\OperationalDesig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10686" r="24248" b="21057"/>
          <a:stretch/>
        </p:blipFill>
        <p:spPr bwMode="auto">
          <a:xfrm>
            <a:off x="971600" y="2028958"/>
            <a:ext cx="7030773" cy="42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Cyber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  <a:br>
              <a:rPr lang="fr-FR" dirty="0"/>
            </a:br>
            <a:r>
              <a:rPr lang="fr-FR" dirty="0"/>
              <a:t>Principe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Méthodologie répondant à 3 points[3]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4000" dirty="0" smtClean="0"/>
              <a:t>Quel est le bien critique (« </a:t>
            </a:r>
            <a:r>
              <a:rPr lang="fr-FR" sz="4000" dirty="0" err="1" smtClean="0"/>
              <a:t>critical</a:t>
            </a:r>
            <a:r>
              <a:rPr lang="fr-FR" sz="4000" dirty="0" smtClean="0"/>
              <a:t> </a:t>
            </a:r>
            <a:r>
              <a:rPr lang="fr-FR" sz="4000" dirty="0" err="1" smtClean="0"/>
              <a:t>asset</a:t>
            </a:r>
            <a:r>
              <a:rPr lang="fr-FR" sz="4000" dirty="0" smtClean="0"/>
              <a:t> ») ?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4000" dirty="0" smtClean="0"/>
              <a:t>Quel est le type d’adversaire présumé ?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4000" dirty="0" smtClean="0"/>
              <a:t>Quel est le niveau (« </a:t>
            </a:r>
            <a:r>
              <a:rPr lang="fr-FR" sz="4000" dirty="0" err="1" smtClean="0"/>
              <a:t>level</a:t>
            </a:r>
            <a:r>
              <a:rPr lang="fr-FR" sz="4000" dirty="0" smtClean="0"/>
              <a:t> of </a:t>
            </a:r>
            <a:r>
              <a:rPr lang="fr-FR" sz="4000" dirty="0" err="1" smtClean="0"/>
              <a:t>war</a:t>
            </a:r>
            <a:r>
              <a:rPr lang="fr-FR" sz="4000" dirty="0" smtClean="0"/>
              <a:t> ») de l’agent concerné ?</a:t>
            </a:r>
            <a:endParaRPr lang="fr-FR" sz="44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1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2708920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b="1" i="1" dirty="0" err="1" smtClean="0"/>
              <a:t>Structured</a:t>
            </a:r>
            <a:r>
              <a:rPr lang="fr-FR" sz="5400" b="1" i="1" dirty="0" smtClean="0"/>
              <a:t> </a:t>
            </a:r>
            <a:r>
              <a:rPr lang="fr-FR" sz="5400" b="1" i="1" dirty="0" err="1" smtClean="0"/>
              <a:t>Threat</a:t>
            </a:r>
            <a:r>
              <a:rPr lang="fr-FR" sz="5400" b="1" i="1" dirty="0" smtClean="0"/>
              <a:t> Information Expression (STIX)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5" t="23386" r="36356" b="23187"/>
          <a:stretch/>
        </p:blipFill>
        <p:spPr>
          <a:xfrm>
            <a:off x="755576" y="1484784"/>
            <a:ext cx="1828801" cy="184244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19083" r="24466" b="21707"/>
          <a:stretch/>
        </p:blipFill>
        <p:spPr>
          <a:xfrm>
            <a:off x="6281266" y="2152910"/>
            <a:ext cx="1883391" cy="18895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 t="24116" r="36346" b="24835"/>
          <a:stretch/>
        </p:blipFill>
        <p:spPr>
          <a:xfrm>
            <a:off x="740126" y="3786974"/>
            <a:ext cx="1828801" cy="184800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7" t="37197" r="34396" b="17280"/>
          <a:stretch/>
        </p:blipFill>
        <p:spPr>
          <a:xfrm>
            <a:off x="6300192" y="4381216"/>
            <a:ext cx="1923427" cy="18560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843808" y="211362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Menace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3808" y="4418587"/>
            <a:ext cx="1513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 smtClean="0">
                <a:solidFill>
                  <a:prstClr val="black"/>
                </a:solidFill>
              </a:rPr>
              <a:t>Attaque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2963" y="2805291"/>
            <a:ext cx="2244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 smtClean="0">
                <a:solidFill>
                  <a:prstClr val="black"/>
                </a:solidFill>
              </a:rPr>
              <a:t>Vulnérabilité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03795" y="500336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 smtClean="0">
                <a:solidFill>
                  <a:prstClr val="black"/>
                </a:solidFill>
              </a:rPr>
              <a:t>Attaquant</a:t>
            </a:r>
            <a:endParaRPr lang="fr-FR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STIX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04" y="1124744"/>
            <a:ext cx="6806696" cy="53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Définition documentée des mots-clés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err="1"/>
              <a:t>Threat</a:t>
            </a:r>
            <a:r>
              <a:rPr lang="fr-FR" sz="3600" dirty="0"/>
              <a:t> </a:t>
            </a:r>
            <a:r>
              <a:rPr lang="fr-FR" sz="3600" dirty="0" err="1"/>
              <a:t>Modeling</a:t>
            </a:r>
            <a:r>
              <a:rPr lang="fr-FR" sz="3600" dirty="0"/>
              <a:t> + </a:t>
            </a:r>
            <a:r>
              <a:rPr lang="fr-FR" sz="3600" dirty="0" err="1"/>
              <a:t>Operational</a:t>
            </a:r>
            <a:r>
              <a:rPr lang="fr-FR" sz="3600" dirty="0"/>
              <a:t> Design </a:t>
            </a:r>
          </a:p>
          <a:p>
            <a:pPr>
              <a:spcBef>
                <a:spcPts val="2400"/>
              </a:spcBef>
            </a:pPr>
            <a:r>
              <a:rPr lang="fr-FR" sz="3600" dirty="0"/>
              <a:t>  = Cyber </a:t>
            </a:r>
            <a:r>
              <a:rPr lang="fr-FR" sz="3600" dirty="0" err="1"/>
              <a:t>Threat</a:t>
            </a:r>
            <a:r>
              <a:rPr lang="fr-FR" sz="3600" dirty="0"/>
              <a:t> </a:t>
            </a:r>
            <a:r>
              <a:rPr lang="fr-FR" sz="3600" dirty="0" smtClean="0"/>
              <a:t>Intelligence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Travaux à venir : 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Développer un DSL sur le modèle de STIX?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Formuler un plan de rédaction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5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err="1" smtClean="0"/>
              <a:t>Towards</a:t>
            </a:r>
            <a:r>
              <a:rPr lang="fr-FR" i="1" dirty="0" smtClean="0"/>
              <a:t> </a:t>
            </a:r>
            <a:r>
              <a:rPr lang="fr-FR" i="1" dirty="0" err="1" smtClean="0"/>
              <a:t>Threat</a:t>
            </a:r>
            <a:r>
              <a:rPr lang="fr-FR" i="1" dirty="0" smtClean="0"/>
              <a:t>, Attack, and </a:t>
            </a:r>
            <a:r>
              <a:rPr lang="fr-FR" i="1" dirty="0" err="1" smtClean="0"/>
              <a:t>Vulnerability</a:t>
            </a:r>
            <a:r>
              <a:rPr lang="fr-FR" i="1" dirty="0" smtClean="0"/>
              <a:t> Taxonomies </a:t>
            </a:r>
            <a:r>
              <a:rPr lang="fr-FR" dirty="0" smtClean="0"/>
              <a:t>/ Dennis </a:t>
            </a:r>
            <a:r>
              <a:rPr lang="fr-FR" dirty="0" err="1" smtClean="0"/>
              <a:t>Hollingworth</a:t>
            </a:r>
            <a:r>
              <a:rPr lang="fr-FR" dirty="0" smtClean="0"/>
              <a:t> / Network Associates </a:t>
            </a:r>
            <a:r>
              <a:rPr lang="fr-FR" dirty="0" err="1" smtClean="0"/>
              <a:t>laboratories</a:t>
            </a:r>
            <a:r>
              <a:rPr lang="fr-FR" dirty="0" smtClean="0"/>
              <a:t> USA / 2003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smtClean="0"/>
              <a:t>Trust in Cyberspace </a:t>
            </a:r>
            <a:r>
              <a:rPr lang="fr-FR" dirty="0" smtClean="0"/>
              <a:t>/ Fred B. Schneider / </a:t>
            </a:r>
            <a:r>
              <a:rPr lang="fr-FR" dirty="0" err="1" smtClean="0"/>
              <a:t>Committee</a:t>
            </a:r>
            <a:r>
              <a:rPr lang="fr-FR" dirty="0" smtClean="0"/>
              <a:t> on Information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Trustworthiness</a:t>
            </a:r>
            <a:r>
              <a:rPr lang="fr-FR" dirty="0" smtClean="0"/>
              <a:t>, Washington, D.C. </a:t>
            </a:r>
            <a:r>
              <a:rPr lang="fr-FR" dirty="0"/>
              <a:t> </a:t>
            </a:r>
            <a:r>
              <a:rPr lang="fr-FR" dirty="0" smtClean="0"/>
              <a:t>USA / 1999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</a:t>
            </a:r>
            <a:r>
              <a:rPr lang="fr-FR" dirty="0"/>
              <a:t>3] </a:t>
            </a:r>
            <a:r>
              <a:rPr lang="fr-FR" i="1" dirty="0" err="1" smtClean="0"/>
              <a:t>Definitive</a:t>
            </a:r>
            <a:r>
              <a:rPr lang="fr-FR" i="1" dirty="0" smtClean="0"/>
              <a:t> Guide to Cyber </a:t>
            </a:r>
            <a:r>
              <a:rPr lang="fr-FR" i="1" dirty="0" err="1" smtClean="0"/>
              <a:t>Threat</a:t>
            </a:r>
            <a:r>
              <a:rPr lang="fr-FR" i="1" smtClean="0"/>
              <a:t> </a:t>
            </a:r>
            <a:r>
              <a:rPr lang="fr-FR" i="1" smtClean="0"/>
              <a:t>Intelligence </a:t>
            </a:r>
            <a:r>
              <a:rPr lang="fr-FR" dirty="0" smtClean="0"/>
              <a:t>/ Jon Friedman, Mark Bouchard,  CISSP / </a:t>
            </a:r>
            <a:r>
              <a:rPr lang="fr-FR" dirty="0" err="1" smtClean="0"/>
              <a:t>CyberEdge</a:t>
            </a:r>
            <a:r>
              <a:rPr lang="fr-FR" dirty="0" smtClean="0"/>
              <a:t> Group Annapolis, USA / 2015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/>
              <a:t>[4] </a:t>
            </a:r>
            <a:r>
              <a:rPr lang="fr-FR" i="1" dirty="0" err="1"/>
              <a:t>Redefining</a:t>
            </a:r>
            <a:r>
              <a:rPr lang="fr-FR" i="1" dirty="0"/>
              <a:t> the Center of </a:t>
            </a:r>
            <a:r>
              <a:rPr lang="fr-FR" i="1" dirty="0" err="1"/>
              <a:t>Gravity</a:t>
            </a:r>
            <a:r>
              <a:rPr lang="fr-FR" i="1" dirty="0"/>
              <a:t> </a:t>
            </a:r>
            <a:r>
              <a:rPr lang="fr-FR" dirty="0"/>
              <a:t>in </a:t>
            </a:r>
            <a:r>
              <a:rPr lang="fr-FR" i="1" dirty="0"/>
              <a:t>Joint Force </a:t>
            </a:r>
            <a:r>
              <a:rPr lang="fr-FR" i="1" dirty="0" err="1"/>
              <a:t>Quarterly</a:t>
            </a:r>
            <a:r>
              <a:rPr lang="fr-FR" i="1" dirty="0"/>
              <a:t> (JFQ) issue 59 </a:t>
            </a:r>
            <a:r>
              <a:rPr lang="fr-FR" dirty="0"/>
              <a:t>/ Dale C. </a:t>
            </a:r>
            <a:r>
              <a:rPr lang="fr-FR" dirty="0" err="1"/>
              <a:t>Eikmeier</a:t>
            </a:r>
            <a:r>
              <a:rPr lang="fr-FR" dirty="0"/>
              <a:t> / Washington D.C. USA / </a:t>
            </a:r>
            <a:r>
              <a:rPr lang="fr-FR" dirty="0" smtClean="0"/>
              <a:t>2010</a:t>
            </a:r>
            <a:endParaRPr lang="fr-FR" i="1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</a:t>
            </a:r>
            <a:r>
              <a:rPr lang="fr-FR" dirty="0"/>
              <a:t>5</a:t>
            </a:r>
            <a:r>
              <a:rPr lang="fr-FR" dirty="0" smtClean="0"/>
              <a:t>] </a:t>
            </a:r>
            <a:r>
              <a:rPr lang="fr-FR" i="1" dirty="0" err="1" smtClean="0"/>
              <a:t>Standardizing</a:t>
            </a:r>
            <a:r>
              <a:rPr lang="fr-FR" i="1" dirty="0" smtClean="0"/>
              <a:t> Cyber </a:t>
            </a:r>
            <a:r>
              <a:rPr lang="fr-FR" i="1" dirty="0" err="1" smtClean="0"/>
              <a:t>Threat</a:t>
            </a:r>
            <a:r>
              <a:rPr lang="fr-FR" i="1" dirty="0" smtClean="0"/>
              <a:t> </a:t>
            </a:r>
            <a:r>
              <a:rPr lang="fr-FR" i="1" dirty="0" err="1" smtClean="0"/>
              <a:t>Inteligence</a:t>
            </a:r>
            <a:r>
              <a:rPr lang="fr-FR" i="1" dirty="0" smtClean="0"/>
              <a:t> Information </a:t>
            </a:r>
            <a:r>
              <a:rPr lang="fr-FR" i="1" dirty="0" err="1" smtClean="0"/>
              <a:t>with</a:t>
            </a:r>
            <a:r>
              <a:rPr lang="fr-FR" i="1" dirty="0" smtClean="0"/>
              <a:t> the </a:t>
            </a:r>
            <a:r>
              <a:rPr lang="fr-FR" i="1" dirty="0" err="1" smtClean="0"/>
              <a:t>Structured</a:t>
            </a:r>
            <a:r>
              <a:rPr lang="fr-FR" i="1" dirty="0" smtClean="0"/>
              <a:t> </a:t>
            </a:r>
            <a:r>
              <a:rPr lang="fr-FR" i="1" dirty="0" err="1" smtClean="0"/>
              <a:t>Threat</a:t>
            </a:r>
            <a:r>
              <a:rPr lang="fr-FR" i="1" dirty="0" smtClean="0"/>
              <a:t> Information </a:t>
            </a:r>
            <a:r>
              <a:rPr lang="fr-FR" i="1" dirty="0" err="1" smtClean="0"/>
              <a:t>eXpression</a:t>
            </a:r>
            <a:r>
              <a:rPr lang="fr-FR" i="1" dirty="0" smtClean="0"/>
              <a:t> (STIX) </a:t>
            </a:r>
            <a:r>
              <a:rPr lang="fr-FR" dirty="0" smtClean="0"/>
              <a:t>/ Sean Barnum / The MITRE Corporation / 20 Février 2014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Plan hypothétique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2400" dirty="0" smtClean="0"/>
              <a:t>Quels sont les concepts nécessaires à la modélisation de la menace en </a:t>
            </a:r>
            <a:r>
              <a:rPr lang="fr-FR" sz="2400" dirty="0" err="1" smtClean="0"/>
              <a:t>cybersécurité</a:t>
            </a:r>
            <a:r>
              <a:rPr lang="fr-FR" sz="2400" dirty="0" smtClean="0"/>
              <a:t> ?</a:t>
            </a:r>
            <a:endParaRPr lang="fr-FR" sz="2400" dirty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2400" dirty="0" smtClean="0"/>
              <a:t>Introduction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2400" dirty="0" smtClean="0"/>
              <a:t>Cyber </a:t>
            </a:r>
            <a:r>
              <a:rPr lang="fr-FR" sz="2400" dirty="0" err="1" smtClean="0"/>
              <a:t>Threat</a:t>
            </a:r>
            <a:r>
              <a:rPr lang="fr-FR" sz="2400" dirty="0" smtClean="0"/>
              <a:t> Intelligence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dirty="0" err="1" smtClean="0"/>
              <a:t>Operational</a:t>
            </a:r>
            <a:r>
              <a:rPr lang="fr-FR" dirty="0" smtClean="0"/>
              <a:t> Design…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dirty="0" smtClean="0"/>
              <a:t>…appliqué à la Cyber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dirty="0" smtClean="0"/>
              <a:t>Définition des termes clés (Menace, Attaquant, Attaque, Vulnérabilité)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2400" dirty="0" smtClean="0"/>
              <a:t>Différentes approches de modélisation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dirty="0" smtClean="0"/>
              <a:t>Graphes Acycliques Dirigés</a:t>
            </a:r>
          </a:p>
          <a:p>
            <a:pPr marL="1200150" lvl="2" indent="-285750">
              <a:spcBef>
                <a:spcPts val="600"/>
              </a:spcBef>
              <a:buFont typeface="Arial" charset="0"/>
              <a:buChar char="•"/>
            </a:pPr>
            <a:r>
              <a:rPr lang="fr-FR" dirty="0" smtClean="0"/>
              <a:t>=/= Arbres</a:t>
            </a:r>
            <a:endParaRPr lang="fr-FR" dirty="0"/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dirty="0" smtClean="0"/>
              <a:t>STIX</a:t>
            </a:r>
            <a:endParaRPr lang="fr-FR" dirty="0"/>
          </a:p>
          <a:p>
            <a:pPr marL="1200150" lvl="2" indent="-285750">
              <a:spcBef>
                <a:spcPts val="2400"/>
              </a:spcBef>
              <a:buFont typeface="Arial" charset="0"/>
              <a:buChar char="•"/>
            </a:pPr>
            <a:endParaRPr lang="fr-FR" sz="1400" dirty="0" smtClean="0"/>
          </a:p>
          <a:p>
            <a:pPr marL="1200150" lvl="2" indent="-285750">
              <a:spcBef>
                <a:spcPts val="2400"/>
              </a:spcBef>
              <a:buFont typeface="Arial" charset="0"/>
              <a:buChar char="•"/>
            </a:pPr>
            <a:endParaRPr lang="fr-FR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endParaRPr lang="fr-FR" dirty="0" smtClean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Sujet de thèse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Définitions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Cyber </a:t>
            </a:r>
            <a:r>
              <a:rPr lang="fr-FR" sz="3600" dirty="0" err="1" smtClean="0"/>
              <a:t>Threat</a:t>
            </a:r>
            <a:r>
              <a:rPr lang="fr-FR" sz="3600" dirty="0" smtClean="0"/>
              <a:t> Intelligence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err="1" smtClean="0"/>
              <a:t>Structured</a:t>
            </a:r>
            <a:r>
              <a:rPr lang="fr-FR" sz="3600" dirty="0" smtClean="0"/>
              <a:t> </a:t>
            </a:r>
            <a:r>
              <a:rPr lang="fr-FR" sz="3600" dirty="0" err="1" smtClean="0"/>
              <a:t>Threat</a:t>
            </a:r>
            <a:r>
              <a:rPr lang="fr-FR" sz="3600" dirty="0" smtClean="0"/>
              <a:t> Information Expression (STIX)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 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Sujet de thèse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err="1" smtClean="0"/>
              <a:t>ModMenace</a:t>
            </a:r>
            <a:r>
              <a:rPr lang="fr-FR" sz="3600" dirty="0" smtClean="0"/>
              <a:t> – Modèle système dynamique pour l’analyse de la menace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6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Axe de recherche proposé choisi :</a:t>
            </a:r>
          </a:p>
          <a:p>
            <a:pPr lvl="1" algn="ctr">
              <a:spcBef>
                <a:spcPts val="2400"/>
              </a:spcBef>
            </a:pPr>
            <a:r>
              <a:rPr lang="fr-FR" sz="3600" b="1" i="1" dirty="0" smtClean="0"/>
              <a:t>Réification de la surface d’attaque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270892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b="1" i="1" dirty="0" smtClean="0"/>
              <a:t>Définitions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1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Attaquant,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Actor, Adversaire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Entité ayant pour objectif de nuire au système. </a:t>
            </a:r>
            <a:r>
              <a:rPr lang="fr-FR" sz="2800" dirty="0">
                <a:solidFill>
                  <a:prstClr val="black"/>
                </a:solidFill>
              </a:rPr>
              <a:t>[1][2]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645024"/>
            <a:ext cx="82356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Vulnérabilité, Faille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Erreur ou faiblesse de conception, d’implémentation ou de fonctionnement. </a:t>
            </a:r>
            <a:r>
              <a:rPr lang="fr-FR" sz="2800" dirty="0">
                <a:solidFill>
                  <a:prstClr val="black"/>
                </a:solidFill>
              </a:rPr>
              <a:t>[1][2]</a:t>
            </a: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Menace,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Adversaire motivé et capable d’exploiter une vulnérabilité. </a:t>
            </a:r>
            <a:r>
              <a:rPr lang="fr-FR" sz="2800" dirty="0">
                <a:solidFill>
                  <a:prstClr val="black"/>
                </a:solidFill>
              </a:rPr>
              <a:t>[1][2</a:t>
            </a:r>
            <a:r>
              <a:rPr lang="fr-FR" sz="2800" dirty="0" smtClean="0">
                <a:solidFill>
                  <a:prstClr val="black"/>
                </a:solidFill>
              </a:rPr>
              <a:t>]</a:t>
            </a:r>
          </a:p>
          <a:p>
            <a:r>
              <a:rPr lang="fr-FR" sz="2800" dirty="0" smtClean="0">
                <a:solidFill>
                  <a:prstClr val="black"/>
                </a:solidFill>
              </a:rPr>
              <a:t>Définition ambiguë :  Expression d’une intention de nuire / Indication d’une telle intention.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5685" y="4365104"/>
            <a:ext cx="8235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Attaque, Incident</a:t>
            </a:r>
            <a:r>
              <a:rPr lang="fr-FR" sz="4000" u="sng" dirty="0" smtClean="0">
                <a:solidFill>
                  <a:prstClr val="black"/>
                </a:solidFill>
              </a:rPr>
              <a:t> </a:t>
            </a:r>
            <a:r>
              <a:rPr lang="fr-FR" sz="4000" u="sng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2800" dirty="0" smtClean="0">
                <a:solidFill>
                  <a:prstClr val="black"/>
                </a:solidFill>
              </a:rPr>
              <a:t>Acte malveillant, moyen [séquence d’actions] d’exploiter une vulnérabilité. [1][2]</a:t>
            </a:r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Définitions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7344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Cyber </a:t>
            </a:r>
            <a:r>
              <a:rPr lang="fr-FR" sz="4000" i="1" u="sng" dirty="0" err="1" smtClean="0">
                <a:solidFill>
                  <a:prstClr val="black"/>
                </a:solidFill>
              </a:rPr>
              <a:t>Threat</a:t>
            </a:r>
            <a:r>
              <a:rPr lang="fr-FR" sz="4000" i="1" u="sng" dirty="0" smtClean="0">
                <a:solidFill>
                  <a:prstClr val="black"/>
                </a:solidFill>
              </a:rPr>
              <a:t> Intelligence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Connaissance sur les adversaires, leurs motivations, leurs intentions and leurs méthodes, collectée, analysée et partagée entre différents agents à différents niveaux pour protéger les biens critiques de l’entreprise. [3]</a:t>
            </a:r>
            <a:endParaRPr lang="fr-FR" sz="2800" dirty="0">
              <a:solidFill>
                <a:prstClr val="black"/>
              </a:solidFill>
            </a:endParaRPr>
          </a:p>
          <a:p>
            <a:pPr lvl="0"/>
            <a:endParaRPr lang="fr-F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270892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b="1" i="1" dirty="0" smtClean="0"/>
              <a:t>Cyber </a:t>
            </a:r>
            <a:r>
              <a:rPr lang="fr-FR" sz="5400" b="1" i="1" dirty="0" err="1" smtClean="0"/>
              <a:t>Threat</a:t>
            </a:r>
            <a:r>
              <a:rPr lang="fr-FR" sz="5400" b="1" i="1" dirty="0" smtClean="0"/>
              <a:t> Intelligence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7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Cyber </a:t>
            </a:r>
            <a:r>
              <a:rPr lang="fr-FR" dirty="0" err="1" smtClean="0"/>
              <a:t>Threat</a:t>
            </a:r>
            <a:r>
              <a:rPr lang="fr-FR" dirty="0" smtClean="0"/>
              <a:t> Intelligence</a:t>
            </a:r>
            <a:br>
              <a:rPr lang="fr-FR" dirty="0" smtClean="0"/>
            </a:br>
            <a:r>
              <a:rPr lang="fr-FR" dirty="0" smtClean="0"/>
              <a:t>3 Levels of </a:t>
            </a:r>
            <a:r>
              <a:rPr lang="fr-FR" dirty="0" err="1" smtClean="0"/>
              <a:t>War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30/01/2018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20601" r="15820" b="19204"/>
          <a:stretch/>
        </p:blipFill>
        <p:spPr>
          <a:xfrm>
            <a:off x="755576" y="1268760"/>
            <a:ext cx="7623837" cy="50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6085</TotalTime>
  <Words>464</Words>
  <Application>Microsoft Office PowerPoint</Application>
  <PresentationFormat>Affichage à l'écran (4:3)</PresentationFormat>
  <Paragraphs>95</Paragraphs>
  <Slides>18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Origine</vt:lpstr>
      <vt:lpstr>Compte-rendu 30/01/2018 Cyber Threat Intelligence</vt:lpstr>
      <vt:lpstr>Sommaire</vt:lpstr>
      <vt:lpstr>Sujet de thèse</vt:lpstr>
      <vt:lpstr>Présentation PowerPoint</vt:lpstr>
      <vt:lpstr>Définitions</vt:lpstr>
      <vt:lpstr>Définitions</vt:lpstr>
      <vt:lpstr>Définitions</vt:lpstr>
      <vt:lpstr>Présentation PowerPoint</vt:lpstr>
      <vt:lpstr>Cyber Threat Intelligence 3 Levels of War</vt:lpstr>
      <vt:lpstr>Cyber Threat Intelligence Centre de Gravité</vt:lpstr>
      <vt:lpstr>Cyber Threat Intelligence Principe</vt:lpstr>
      <vt:lpstr>Présentation PowerPoint</vt:lpstr>
      <vt:lpstr>STIX</vt:lpstr>
      <vt:lpstr>STIX</vt:lpstr>
      <vt:lpstr>STIX</vt:lpstr>
      <vt:lpstr>Conclusion Bilan</vt:lpstr>
      <vt:lpstr>Bibliographie</vt:lpstr>
      <vt:lpstr>Plan hypothétique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123</cp:revision>
  <dcterms:created xsi:type="dcterms:W3CDTF">2017-11-15T10:26:53Z</dcterms:created>
  <dcterms:modified xsi:type="dcterms:W3CDTF">2018-01-30T12:44:21Z</dcterms:modified>
</cp:coreProperties>
</file>