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9" r:id="rId10"/>
    <p:sldId id="268" r:id="rId11"/>
    <p:sldId id="267" r:id="rId12"/>
    <p:sldId id="270" r:id="rId13"/>
    <p:sldId id="271" r:id="rId14"/>
    <p:sldId id="275" r:id="rId15"/>
    <p:sldId id="272" r:id="rId16"/>
    <p:sldId id="273" r:id="rId17"/>
    <p:sldId id="274" r:id="rId18"/>
    <p:sldId id="276" r:id="rId19"/>
    <p:sldId id="291" r:id="rId20"/>
    <p:sldId id="292" r:id="rId21"/>
    <p:sldId id="293" r:id="rId22"/>
    <p:sldId id="29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0" r:id="rId31"/>
    <p:sldId id="288" r:id="rId32"/>
    <p:sldId id="289" r:id="rId33"/>
    <p:sldId id="290" r:id="rId34"/>
    <p:sldId id="284" r:id="rId35"/>
    <p:sldId id="285" r:id="rId36"/>
    <p:sldId id="286" r:id="rId37"/>
    <p:sldId id="295" r:id="rId38"/>
    <p:sldId id="297" r:id="rId39"/>
    <p:sldId id="298" r:id="rId40"/>
    <p:sldId id="296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09" r:id="rId51"/>
    <p:sldId id="310" r:id="rId52"/>
    <p:sldId id="311" r:id="rId53"/>
    <p:sldId id="301" r:id="rId54"/>
    <p:sldId id="313" r:id="rId55"/>
    <p:sldId id="316" r:id="rId56"/>
    <p:sldId id="314" r:id="rId57"/>
    <p:sldId id="317" r:id="rId5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4580" autoAdjust="0"/>
  </p:normalViewPr>
  <p:slideViewPr>
    <p:cSldViewPr>
      <p:cViewPr>
        <p:scale>
          <a:sx n="110" d="100"/>
          <a:sy n="110" d="100"/>
        </p:scale>
        <p:origin x="-5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splitter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5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/57</a:t>
            </a: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r>
              <a:rPr lang="fr-FR" dirty="0" smtClean="0"/>
              <a:t> /54</a:t>
            </a:r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04/04/2019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r>
              <a:rPr lang="fr-FR" dirty="0" smtClean="0"/>
              <a:t>/54</a:t>
            </a:r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jpe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jpe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jpe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Modèle </a:t>
            </a:r>
            <a:r>
              <a:rPr lang="fr-FR" dirty="0" smtClean="0"/>
              <a:t>dynamique de système pour </a:t>
            </a:r>
            <a:r>
              <a:rPr lang="fr-FR" dirty="0"/>
              <a:t>l’analyse de la menace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Philippe </a:t>
            </a:r>
            <a:r>
              <a:rPr lang="fr-FR" dirty="0" err="1">
                <a:solidFill>
                  <a:schemeClr val="tx1"/>
                </a:solidFill>
              </a:rPr>
              <a:t>Dhaussy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  <a:p>
            <a:r>
              <a:rPr lang="fr-FR" dirty="0">
                <a:solidFill>
                  <a:schemeClr val="tx1"/>
                </a:solidFill>
              </a:rPr>
              <a:t>Lionel Van </a:t>
            </a:r>
            <a:r>
              <a:rPr lang="fr-FR" dirty="0" err="1">
                <a:solidFill>
                  <a:schemeClr val="tx1"/>
                </a:solidFill>
              </a:rPr>
              <a:t>Aertryck</a:t>
            </a:r>
            <a:r>
              <a:rPr lang="fr-FR" dirty="0">
                <a:solidFill>
                  <a:schemeClr val="tx1"/>
                </a:solidFill>
              </a:rPr>
              <a:t> (DGA-MI)</a:t>
            </a:r>
          </a:p>
          <a:p>
            <a:r>
              <a:rPr lang="fr-FR" dirty="0">
                <a:solidFill>
                  <a:schemeClr val="tx1"/>
                </a:solidFill>
              </a:rPr>
              <a:t>Ciprian </a:t>
            </a:r>
            <a:r>
              <a:rPr lang="fr-FR" dirty="0" err="1">
                <a:solidFill>
                  <a:schemeClr val="tx1"/>
                </a:solidFill>
              </a:rPr>
              <a:t>Teodorov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Lab</a:t>
            </a:r>
            <a:r>
              <a:rPr lang="fr-FR" dirty="0">
                <a:solidFill>
                  <a:schemeClr val="tx1"/>
                </a:solidFill>
              </a:rPr>
              <a:t>-STICC)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5749" r="1061" b="1164"/>
          <a:stretch/>
        </p:blipFill>
        <p:spPr>
          <a:xfrm>
            <a:off x="467544" y="2094117"/>
            <a:ext cx="3242843" cy="37476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d’attaque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800" smtClean="0"/>
              <a:t>[5] </a:t>
            </a:r>
            <a:r>
              <a:rPr lang="fr-FR" sz="800" i="1" smtClean="0"/>
              <a:t>Attack Modeling for Information Security and Survivability </a:t>
            </a:r>
            <a:r>
              <a:rPr lang="fr-FR" sz="800" smtClean="0"/>
              <a:t>/ Andrew P. Moore, Robert J. Ellison, Richard C. Linger/ Software Engineering Institute, Carnegie Mellon University, USA / Mars 2001</a:t>
            </a:r>
          </a:p>
          <a:p>
            <a:r>
              <a:rPr lang="fr-FR" sz="800" smtClean="0"/>
              <a:t>[6] </a:t>
            </a:r>
            <a:r>
              <a:rPr lang="fr-FR" sz="800" i="1" smtClean="0"/>
              <a:t>Is my attack tree correct? </a:t>
            </a:r>
            <a:r>
              <a:rPr lang="fr-FR" sz="800" smtClean="0"/>
              <a:t>/ Maxime Audinot, Sophie Pinchinat, &amp; Barbara Kordy / IRISA Rennes, University Rennes 1, INSA Rennes, France / Août 2017</a:t>
            </a:r>
          </a:p>
          <a:p>
            <a:endParaRPr lang="fr-FR" sz="700" dirty="0">
              <a:solidFill>
                <a:srgbClr val="464653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420147" y="1283829"/>
            <a:ext cx="15841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Atteindre Salle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75237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 Fenêtre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307485" y="2228317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Passer par Porte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452320" y="3337786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Désactiver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Caméra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420147" y="3350759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Ouvrir</a:t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>
                <a:solidFill>
                  <a:prstClr val="black"/>
                </a:solidFill>
              </a:rPr>
              <a:t>Verrou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436643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Obtenir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Clé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78549" y="4581128"/>
            <a:ext cx="17281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Crocheter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Serrure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4" name="Connecteur droit 23"/>
          <p:cNvCxnSpPr>
            <a:stCxn id="10" idx="3"/>
            <a:endCxn id="14" idx="0"/>
          </p:cNvCxnSpPr>
          <p:nvPr/>
        </p:nvCxnSpPr>
        <p:spPr>
          <a:xfrm flipH="1">
            <a:off x="4939333" y="1959918"/>
            <a:ext cx="712811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5"/>
            <a:endCxn id="16" idx="0"/>
          </p:cNvCxnSpPr>
          <p:nvPr/>
        </p:nvCxnSpPr>
        <p:spPr>
          <a:xfrm>
            <a:off x="6772326" y="1959918"/>
            <a:ext cx="399255" cy="26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6" idx="3"/>
            <a:endCxn id="18" idx="0"/>
          </p:cNvCxnSpPr>
          <p:nvPr/>
        </p:nvCxnSpPr>
        <p:spPr>
          <a:xfrm flipH="1">
            <a:off x="6284243" y="2904406"/>
            <a:ext cx="276330" cy="44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6" idx="5"/>
            <a:endCxn id="17" idx="0"/>
          </p:cNvCxnSpPr>
          <p:nvPr/>
        </p:nvCxnSpPr>
        <p:spPr>
          <a:xfrm>
            <a:off x="7782589" y="2904406"/>
            <a:ext cx="533827" cy="43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3"/>
            <a:endCxn id="20" idx="0"/>
          </p:cNvCxnSpPr>
          <p:nvPr/>
        </p:nvCxnSpPr>
        <p:spPr>
          <a:xfrm flipH="1">
            <a:off x="5242645" y="4026848"/>
            <a:ext cx="430590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8" idx="5"/>
            <a:endCxn id="19" idx="0"/>
          </p:cNvCxnSpPr>
          <p:nvPr/>
        </p:nvCxnSpPr>
        <p:spPr>
          <a:xfrm>
            <a:off x="6895251" y="4026848"/>
            <a:ext cx="405488" cy="5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 55"/>
          <p:cNvSpPr/>
          <p:nvPr/>
        </p:nvSpPr>
        <p:spPr>
          <a:xfrm>
            <a:off x="5587405" y="4074237"/>
            <a:ext cx="1363084" cy="45642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/>
        </p:nvSpPr>
        <p:spPr>
          <a:xfrm>
            <a:off x="5494536" y="4177127"/>
            <a:ext cx="1509787" cy="548017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/>
        </p:nvSpPr>
        <p:spPr>
          <a:xfrm>
            <a:off x="5494536" y="1985697"/>
            <a:ext cx="1361207" cy="247852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9" name="Forme libre 58"/>
          <p:cNvSpPr/>
          <p:nvPr/>
        </p:nvSpPr>
        <p:spPr>
          <a:xfrm>
            <a:off x="5242645" y="2071204"/>
            <a:ext cx="1707844" cy="349684"/>
          </a:xfrm>
          <a:custGeom>
            <a:avLst/>
            <a:gdLst>
              <a:gd name="connsiteX0" fmla="*/ 0 w 1143000"/>
              <a:gd name="connsiteY0" fmla="*/ 66675 h 495704"/>
              <a:gd name="connsiteX1" fmla="*/ 600075 w 1143000"/>
              <a:gd name="connsiteY1" fmla="*/ 495300 h 495704"/>
              <a:gd name="connsiteX2" fmla="*/ 1143000 w 1143000"/>
              <a:gd name="connsiteY2" fmla="*/ 0 h 49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95704">
                <a:moveTo>
                  <a:pt x="0" y="66675"/>
                </a:moveTo>
                <a:cubicBezTo>
                  <a:pt x="204787" y="286543"/>
                  <a:pt x="409575" y="506412"/>
                  <a:pt x="600075" y="495300"/>
                </a:cubicBezTo>
                <a:cubicBezTo>
                  <a:pt x="790575" y="484188"/>
                  <a:pt x="966787" y="242094"/>
                  <a:pt x="1143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6422408" y="3121096"/>
            <a:ext cx="1613269" cy="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624453" y="4579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Salle à atteindre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4127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Arbres d’Attaque </a:t>
            </a:r>
            <a:r>
              <a:rPr lang="fr-FR" sz="4000" dirty="0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6296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[5][</a:t>
            </a:r>
            <a:r>
              <a:rPr lang="fr-FR" dirty="0"/>
              <a:t>6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Stratégie attaque-défense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4000" b="1" dirty="0">
                <a:solidFill>
                  <a:prstClr val="black"/>
                </a:solidFill>
              </a:rPr>
              <a:t>RAFT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R</a:t>
            </a:r>
            <a:r>
              <a:rPr lang="fr-FR" sz="3200" dirty="0">
                <a:solidFill>
                  <a:prstClr val="black"/>
                </a:solidFill>
              </a:rPr>
              <a:t>elations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A</a:t>
            </a:r>
            <a:r>
              <a:rPr lang="fr-FR" sz="3200" dirty="0">
                <a:solidFill>
                  <a:prstClr val="black"/>
                </a:solidFill>
              </a:rPr>
              <a:t>cteurs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F</a:t>
            </a:r>
            <a:r>
              <a:rPr lang="fr-FR" sz="3200" dirty="0">
                <a:solidFill>
                  <a:prstClr val="black"/>
                </a:solidFill>
              </a:rPr>
              <a:t>onctions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>
                <a:solidFill>
                  <a:prstClr val="black"/>
                </a:solidFill>
              </a:rPr>
              <a:t>T</a:t>
            </a:r>
            <a:r>
              <a:rPr lang="fr-FR" sz="3200" dirty="0">
                <a:solidFill>
                  <a:prstClr val="black"/>
                </a:solidFill>
              </a:rPr>
              <a:t>ensions</a:t>
            </a:r>
          </a:p>
          <a:p>
            <a:pPr>
              <a:spcBef>
                <a:spcPts val="2400"/>
              </a:spcBef>
            </a:pPr>
            <a:r>
              <a:rPr lang="fr-FR" sz="4000" b="1" dirty="0" err="1">
                <a:solidFill>
                  <a:prstClr val="black"/>
                </a:solidFill>
              </a:rPr>
              <a:t>Pimca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3181" r="3169" b="20133"/>
          <a:stretch/>
        </p:blipFill>
        <p:spPr>
          <a:xfrm>
            <a:off x="2987824" y="2074460"/>
            <a:ext cx="6071827" cy="33707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5216224" cy="365760"/>
          </a:xfrm>
        </p:spPr>
        <p:txBody>
          <a:bodyPr/>
          <a:lstStyle/>
          <a:p>
            <a:r>
              <a:rPr lang="fr-FR" sz="1050" smtClean="0"/>
              <a:t>[7] </a:t>
            </a:r>
            <a:r>
              <a:rPr lang="fr-FR" sz="1050" i="1" smtClean="0"/>
              <a:t>Redefining the Center of Gravity </a:t>
            </a:r>
            <a:r>
              <a:rPr lang="fr-FR" sz="1050" smtClean="0"/>
              <a:t>in </a:t>
            </a:r>
            <a:r>
              <a:rPr lang="fr-FR" sz="1050" i="1" smtClean="0"/>
              <a:t>Joint Force Quarterly (JFQ) issue 59 </a:t>
            </a:r>
            <a:r>
              <a:rPr lang="fr-FR" sz="1050" smtClean="0"/>
              <a:t>/ Dale C. Eikmeier / Washington D.C. USA / 2010</a:t>
            </a:r>
          </a:p>
          <a:p>
            <a:endParaRPr lang="fr-FR" sz="1050" dirty="0">
              <a:solidFill>
                <a:srgbClr val="464653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11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40352" y="5404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2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Quelques limites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268760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Modélisation de système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très générique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Modélisation dédiée à un cas d’étude ou à un </a:t>
            </a:r>
            <a:r>
              <a:rPr lang="fr-FR" sz="2400" dirty="0" smtClean="0">
                <a:solidFill>
                  <a:prstClr val="black"/>
                </a:solidFill>
              </a:rPr>
              <a:t>domaine</a:t>
            </a:r>
            <a:endParaRPr lang="fr-FR" sz="36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>
                <a:solidFill>
                  <a:prstClr val="black"/>
                </a:solidFill>
              </a:rPr>
              <a:t>Modélisation d’attaque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Statique </a:t>
            </a:r>
            <a:r>
              <a:rPr lang="fr-FR" sz="2400" dirty="0">
                <a:solidFill>
                  <a:prstClr val="black"/>
                </a:solidFill>
              </a:rPr>
              <a:t>par rapport à l’évolution du système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Point de vue partiel</a:t>
            </a:r>
            <a:endParaRPr lang="fr-FR" sz="36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>
                <a:solidFill>
                  <a:prstClr val="black"/>
                </a:solidFill>
              </a:rPr>
              <a:t>Stratégie attaque-défense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Manque de formalisation (Dessin + langage naturel)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PimCA</a:t>
            </a:r>
            <a:r>
              <a:rPr lang="fr-FR" sz="2400" dirty="0">
                <a:solidFill>
                  <a:prstClr val="black"/>
                </a:solidFill>
              </a:rPr>
              <a:t> mieux, mais pas dynamique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Subjectif, besoin de standardiser 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Problématique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Nécessité d’une </a:t>
            </a:r>
            <a:r>
              <a:rPr lang="fr-FR" sz="4000" b="1" dirty="0" smtClean="0">
                <a:solidFill>
                  <a:prstClr val="black"/>
                </a:solidFill>
              </a:rPr>
              <a:t>vue système </a:t>
            </a:r>
            <a:r>
              <a:rPr lang="fr-FR" sz="4000" dirty="0" smtClean="0">
                <a:solidFill>
                  <a:prstClr val="black"/>
                </a:solidFill>
              </a:rPr>
              <a:t>holistique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Ressources </a:t>
            </a:r>
            <a:r>
              <a:rPr lang="fr-FR" sz="4000" b="1" dirty="0">
                <a:solidFill>
                  <a:prstClr val="black"/>
                </a:solidFill>
              </a:rPr>
              <a:t>hétérogènes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Point </a:t>
            </a:r>
            <a:r>
              <a:rPr lang="fr-FR" sz="4000" dirty="0">
                <a:solidFill>
                  <a:prstClr val="black"/>
                </a:solidFill>
              </a:rPr>
              <a:t>de vue </a:t>
            </a:r>
            <a:r>
              <a:rPr lang="fr-FR" sz="4000" b="1" dirty="0" smtClean="0">
                <a:solidFill>
                  <a:prstClr val="black"/>
                </a:solidFill>
              </a:rPr>
              <a:t>opérationnel</a:t>
            </a:r>
          </a:p>
          <a:p>
            <a:pPr marL="742950" lvl="1" algn="just">
              <a:buFont typeface="Arial" charset="0"/>
              <a:buChar char="•"/>
            </a:pPr>
            <a:r>
              <a:rPr lang="fr-FR" sz="4000" dirty="0" smtClean="0">
                <a:solidFill>
                  <a:prstClr val="black"/>
                </a:solidFill>
              </a:rPr>
              <a:t>Evolution et scénarios d’</a:t>
            </a:r>
            <a:r>
              <a:rPr lang="fr-FR" sz="4000" b="1" dirty="0" smtClean="0">
                <a:solidFill>
                  <a:prstClr val="black"/>
                </a:solidFill>
              </a:rPr>
              <a:t>attaque</a:t>
            </a:r>
          </a:p>
          <a:p>
            <a:pPr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Modèle dynamique de système pour l’analyse de la menace</a:t>
            </a:r>
            <a:endParaRPr lang="fr-FR" sz="4000" b="1" i="1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6463" r="2341" b="6463"/>
          <a:stretch/>
        </p:blipFill>
        <p:spPr>
          <a:xfrm>
            <a:off x="3707904" y="2924944"/>
            <a:ext cx="5184576" cy="18483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Approche</a:t>
            </a:r>
            <a:br>
              <a:rPr lang="fr-FR" dirty="0" smtClean="0"/>
            </a:br>
            <a:r>
              <a:rPr lang="fr-FR" dirty="0" smtClean="0"/>
              <a:t>Concept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5213" r="4140" b="4899"/>
          <a:stretch/>
        </p:blipFill>
        <p:spPr>
          <a:xfrm>
            <a:off x="5266898" y="1201768"/>
            <a:ext cx="2066588" cy="181161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4797" r="4548" b="4797"/>
          <a:stretch/>
        </p:blipFill>
        <p:spPr>
          <a:xfrm>
            <a:off x="5469520" y="4713176"/>
            <a:ext cx="1706240" cy="1598929"/>
          </a:xfrm>
          <a:prstGeom prst="rect">
            <a:avLst/>
          </a:prstGeom>
        </p:spPr>
      </p:pic>
      <p:sp>
        <p:nvSpPr>
          <p:cNvPr id="14" name="Virage 13"/>
          <p:cNvSpPr/>
          <p:nvPr/>
        </p:nvSpPr>
        <p:spPr>
          <a:xfrm rot="5400000">
            <a:off x="7563739" y="2348880"/>
            <a:ext cx="459432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Virage 14"/>
          <p:cNvSpPr/>
          <p:nvPr/>
        </p:nvSpPr>
        <p:spPr>
          <a:xfrm rot="10800000">
            <a:off x="7586051" y="5071475"/>
            <a:ext cx="459432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17582" r="50000" b="16536"/>
          <a:stretch/>
        </p:blipFill>
        <p:spPr>
          <a:xfrm>
            <a:off x="3563888" y="3047254"/>
            <a:ext cx="567267" cy="533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1" t="-5470" r="4757" b="5470"/>
          <a:stretch/>
        </p:blipFill>
        <p:spPr bwMode="auto">
          <a:xfrm flipH="1">
            <a:off x="8404295" y="3042275"/>
            <a:ext cx="553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 statique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Langage d’action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d’évolution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168352" cy="277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2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?)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83" y="3688432"/>
            <a:ext cx="6833017" cy="234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2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3672408" cy="343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/>
              <a:t>Concept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Mécanique d’exécution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Exploration en arbre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OBP2 </a:t>
            </a:r>
            <a:r>
              <a:rPr lang="fr-FR" sz="2400" dirty="0" smtClean="0">
                <a:solidFill>
                  <a:prstClr val="black"/>
                </a:solidFill>
              </a:rPr>
              <a:t>/ UPPAAL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17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67944" y="4437112"/>
            <a:ext cx="3096344" cy="86409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Problématique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Approche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Concept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Application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Implémentation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Discussion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528" y="4221087"/>
            <a:ext cx="3744416" cy="175719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68344" y="3212977"/>
            <a:ext cx="1368152" cy="36004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799295" y="5445224"/>
            <a:ext cx="1368152" cy="46105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4680" y="2420887"/>
            <a:ext cx="1380976" cy="115212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110067" y="2332525"/>
            <a:ext cx="8987728" cy="36457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2955" y="3212977"/>
            <a:ext cx="1277037" cy="32403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/>
        </p:blipFill>
        <p:spPr>
          <a:xfrm>
            <a:off x="20960" y="1984395"/>
            <a:ext cx="9076835" cy="18247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09110"/>
            <a:ext cx="4160474" cy="227057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4051102"/>
            <a:ext cx="4572199" cy="17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Premier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8" y="1916832"/>
            <a:ext cx="4987927" cy="43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3353"/>
          <a:stretch/>
        </p:blipFill>
        <p:spPr>
          <a:xfrm>
            <a:off x="827584" y="1976674"/>
            <a:ext cx="7594550" cy="43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395536" y="2564904"/>
            <a:ext cx="8116100" cy="3292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04994" y="2420888"/>
            <a:ext cx="1334020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39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27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366284" y="2276872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1259632" y="2348880"/>
            <a:ext cx="484632" cy="3713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nterdiction 15"/>
          <p:cNvSpPr/>
          <p:nvPr/>
        </p:nvSpPr>
        <p:spPr>
          <a:xfrm>
            <a:off x="1044748" y="3573016"/>
            <a:ext cx="914400" cy="914400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Cas d’étude: Alice &amp; Bob en cryptologie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28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366284" y="2276872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1259632" y="2348880"/>
            <a:ext cx="484632" cy="3713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 vers le haut 11"/>
          <p:cNvSpPr/>
          <p:nvPr/>
        </p:nvSpPr>
        <p:spPr>
          <a:xfrm>
            <a:off x="7455242" y="2312876"/>
            <a:ext cx="484632" cy="37136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nterdiction 15"/>
          <p:cNvSpPr/>
          <p:nvPr/>
        </p:nvSpPr>
        <p:spPr>
          <a:xfrm>
            <a:off x="1044748" y="3573016"/>
            <a:ext cx="914400" cy="914400"/>
          </a:xfrm>
          <a:prstGeom prst="noSmoking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79120" y="3090085"/>
            <a:ext cx="885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31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29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3"/>
            <a:ext cx="7704856" cy="50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Cyber sécurité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5383181" cy="30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Approche</a:t>
            </a:r>
            <a:br>
              <a:rPr lang="fr-FR" dirty="0"/>
            </a:br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7" y="1196752"/>
            <a:ext cx="7762801" cy="51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644"/>
          <a:stretch/>
        </p:blipFill>
        <p:spPr>
          <a:xfrm>
            <a:off x="395536" y="2564904"/>
            <a:ext cx="8116100" cy="32921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311860" y="2589891"/>
            <a:ext cx="309634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900" b="1" dirty="0" smtClean="0">
                <a:solidFill>
                  <a:srgbClr val="FF0000"/>
                </a:solidFill>
              </a:rPr>
              <a:t>X</a:t>
            </a:r>
            <a:endParaRPr lang="en-GB" sz="23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Trop vaste, difficilement applicable sur un cas jouet</a:t>
            </a:r>
            <a:endParaRPr lang="fr-FR" sz="2400" dirty="0" smtClean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32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Limites du méta-modèle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Trop vaste, difficilement applicable sur un cas jouet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Pas clair, mélange de données et de traitemen</a:t>
            </a:r>
            <a:r>
              <a:rPr lang="fr-FR" sz="2400" dirty="0" smtClean="0">
                <a:solidFill>
                  <a:prstClr val="black"/>
                </a:solidFill>
              </a:rPr>
              <a:t>ts, redondance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33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75" y="1340768"/>
            <a:ext cx="613014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4" y="1268760"/>
            <a:ext cx="4509972" cy="5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37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55776" y="2564905"/>
            <a:ext cx="2088232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8023" y="3356992"/>
            <a:ext cx="4309771" cy="122413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39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06375" y="3356992"/>
            <a:ext cx="2088233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4" t="31621" r="37188" b="25000"/>
          <a:stretch/>
        </p:blipFill>
        <p:spPr>
          <a:xfrm>
            <a:off x="3438524" y="2168580"/>
            <a:ext cx="2305051" cy="2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25782" y="2358091"/>
            <a:ext cx="9118218" cy="27249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90" y="3313649"/>
            <a:ext cx="2088232" cy="4320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5" name="Flèche courbée vers la gauche 14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0" y="1268760"/>
            <a:ext cx="2928486" cy="23047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169" y="4509120"/>
            <a:ext cx="2434267" cy="160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97360"/>
            <a:ext cx="1667108" cy="496321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5213172" y="2421147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87624" y="2132856"/>
            <a:ext cx="1368152" cy="1152128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7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1048"/>
            <a:ext cx="3867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1048"/>
            <a:ext cx="3867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22" y="3865810"/>
            <a:ext cx="3867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47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87" y="3865810"/>
            <a:ext cx="3851619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14799" y="4170204"/>
                <a:ext cx="176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2|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170204"/>
                <a:ext cx="17695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4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1" y="3865810"/>
            <a:ext cx="3662970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114799" y="4170204"/>
                <a:ext cx="1848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1|2|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4170204"/>
                <a:ext cx="184858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4355976" y="5589240"/>
                <a:ext cx="876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∁</m:t>
                    </m:r>
                    <m:r>
                      <a:rPr lang="fr-FR" b="0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589240"/>
                <a:ext cx="87652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098621" y="3933056"/>
                <a:ext cx="176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2|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1" y="3933056"/>
                <a:ext cx="1769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49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3" y="3865810"/>
            <a:ext cx="364690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1621" r="36250" b="24445"/>
          <a:stretch/>
        </p:blipFill>
        <p:spPr>
          <a:xfrm>
            <a:off x="3448050" y="2168580"/>
            <a:ext cx="2381250" cy="30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50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67744" y="3500925"/>
            <a:ext cx="1322676" cy="1296227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365104"/>
            <a:ext cx="1329550" cy="14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51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765"/>
            <a:ext cx="3659785" cy="2880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1337"/>
          <a:stretch/>
        </p:blipFill>
        <p:spPr bwMode="auto">
          <a:xfrm>
            <a:off x="4210333" y="1412776"/>
            <a:ext cx="3821251" cy="24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2837" y="3365459"/>
            <a:ext cx="1440160" cy="1584093"/>
          </a:xfrm>
          <a:prstGeom prst="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09120"/>
            <a:ext cx="13287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77" y="3933056"/>
            <a:ext cx="38528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èche droite 11"/>
          <p:cNvSpPr/>
          <p:nvPr/>
        </p:nvSpPr>
        <p:spPr>
          <a:xfrm>
            <a:off x="5250776" y="5229200"/>
            <a:ext cx="54535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52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5" name="Flèche courbée vers la gauche 14"/>
          <p:cNvSpPr/>
          <p:nvPr/>
        </p:nvSpPr>
        <p:spPr>
          <a:xfrm flipV="1">
            <a:off x="5724128" y="1844824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lèche courbée vers la gauche 15"/>
          <p:cNvSpPr/>
          <p:nvPr/>
        </p:nvSpPr>
        <p:spPr>
          <a:xfrm rot="10800000" flipV="1">
            <a:off x="2267743" y="1852960"/>
            <a:ext cx="1178660" cy="3168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vers le bas 6"/>
          <p:cNvSpPr/>
          <p:nvPr/>
        </p:nvSpPr>
        <p:spPr>
          <a:xfrm>
            <a:off x="3635896" y="2204864"/>
            <a:ext cx="57606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53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999"/>
          <a:stretch/>
        </p:blipFill>
        <p:spPr>
          <a:xfrm>
            <a:off x="179511" y="1340768"/>
            <a:ext cx="3373395" cy="10081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6" y="4581128"/>
            <a:ext cx="2406844" cy="13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366284" y="1700808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Méta-Modèle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Points de vue</a:t>
            </a:r>
          </a:p>
          <a:p>
            <a:pPr marL="285750" indent="-285750" algn="ctr">
              <a:spcBef>
                <a:spcPts val="2400"/>
              </a:spcBef>
              <a:buFont typeface="Arial" charset="0"/>
              <a:buChar char="•"/>
            </a:pPr>
            <a:endParaRPr lang="fr-FR" sz="3200" dirty="0" smtClean="0">
              <a:solidFill>
                <a:prstClr val="black"/>
              </a:solidFill>
            </a:endParaRPr>
          </a:p>
          <a:p>
            <a:pPr algn="ctr">
              <a:spcBef>
                <a:spcPts val="2400"/>
              </a:spcBef>
            </a:pPr>
            <a:r>
              <a:rPr lang="fr-FR" sz="3200" dirty="0" smtClean="0">
                <a:solidFill>
                  <a:prstClr val="black"/>
                </a:solidFill>
              </a:rPr>
              <a:t>Exécution &amp; Exploration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29852" y="2045347"/>
            <a:ext cx="885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cap="all" dirty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90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54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08" y="3745054"/>
            <a:ext cx="967713" cy="1062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55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796136" y="3500925"/>
            <a:ext cx="290909" cy="1008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7047243" y="43289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7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Discussion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56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4" y="1438517"/>
            <a:ext cx="3659785" cy="2880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71600"/>
            <a:ext cx="2886075" cy="2057400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5796136" y="3500925"/>
            <a:ext cx="290909" cy="1008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1835696" y="4276503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Points </a:t>
            </a:r>
            <a:r>
              <a:rPr lang="fr-FR" sz="3200" dirty="0">
                <a:solidFill>
                  <a:prstClr val="black"/>
                </a:solidFill>
              </a:rPr>
              <a:t>de </a:t>
            </a:r>
            <a:r>
              <a:rPr lang="fr-FR" sz="3200" dirty="0" smtClean="0">
                <a:solidFill>
                  <a:prstClr val="black"/>
                </a:solidFill>
              </a:rPr>
              <a:t>vue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Structurel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vision)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Comportemental (</a:t>
            </a:r>
            <a:r>
              <a:rPr lang="fr-FR" sz="2400" dirty="0" err="1" smtClean="0">
                <a:solidFill>
                  <a:prstClr val="black"/>
                </a:solidFill>
              </a:rPr>
              <a:t>ie</a:t>
            </a:r>
            <a:r>
              <a:rPr lang="fr-FR" sz="2400" dirty="0" smtClean="0">
                <a:solidFill>
                  <a:prstClr val="black"/>
                </a:solidFill>
              </a:rPr>
              <a:t> zone d’action, portée)</a:t>
            </a:r>
            <a:endParaRPr lang="fr-FR" sz="32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Informationnel (Liens de connaissance)</a:t>
            </a:r>
            <a:endParaRPr lang="fr-FR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Décision à travers ces </a:t>
            </a:r>
            <a:r>
              <a:rPr lang="fr-FR" sz="2400" dirty="0" err="1" smtClean="0">
                <a:solidFill>
                  <a:prstClr val="black"/>
                </a:solidFill>
              </a:rPr>
              <a:t>pdvues</a:t>
            </a:r>
            <a:r>
              <a:rPr lang="fr-FR" sz="2400" dirty="0" smtClean="0">
                <a:solidFill>
                  <a:prstClr val="black"/>
                </a:solidFill>
              </a:rPr>
              <a:t> (théorie des jeux ?)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08" y="3745054"/>
            <a:ext cx="967713" cy="106289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047243" y="432897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60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708" y="2723603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fr-FR" sz="5400" dirty="0" smtClean="0"/>
              <a:t>Merci de votre attention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04/04/2019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1621" r="13750" b="24028"/>
          <a:stretch/>
        </p:blipFill>
        <p:spPr>
          <a:xfrm>
            <a:off x="1295400" y="2168580"/>
            <a:ext cx="6591300" cy="30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8790" y="1460694"/>
            <a:ext cx="841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</a:pPr>
            <a:r>
              <a:rPr lang="fr-FR" sz="4000" b="1" i="1" dirty="0" smtClean="0">
                <a:solidFill>
                  <a:prstClr val="black"/>
                </a:solidFill>
              </a:rPr>
              <a:t>Définitions</a:t>
            </a:r>
            <a:r>
              <a:rPr lang="fr-FR" sz="4000" i="1" dirty="0" smtClean="0">
                <a:solidFill>
                  <a:prstClr val="black"/>
                </a:solidFill>
              </a:rPr>
              <a:t> </a:t>
            </a:r>
            <a:r>
              <a:rPr lang="fr-FR" sz="2000" i="1" dirty="0" smtClean="0">
                <a:solidFill>
                  <a:prstClr val="black"/>
                </a:solidFill>
              </a:rPr>
              <a:t>[1][2][3] </a:t>
            </a:r>
            <a:r>
              <a:rPr lang="fr-FR" sz="4000" dirty="0" smtClean="0">
                <a:solidFill>
                  <a:prstClr val="black"/>
                </a:solidFill>
              </a:rPr>
              <a:t>:</a:t>
            </a:r>
            <a:endParaRPr lang="fr-FR" sz="2800" dirty="0">
              <a:solidFill>
                <a:prstClr val="black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5432248" cy="365760"/>
          </a:xfrm>
        </p:spPr>
        <p:txBody>
          <a:bodyPr/>
          <a:lstStyle/>
          <a:p>
            <a:r>
              <a:rPr lang="fr-FR" sz="700" smtClean="0"/>
              <a:t>[1] </a:t>
            </a:r>
            <a:r>
              <a:rPr lang="fr-FR" sz="700" i="1" smtClean="0"/>
              <a:t>Analyse et réduction de la surface d’attaque </a:t>
            </a:r>
            <a:r>
              <a:rPr lang="fr-FR" sz="700" smtClean="0"/>
              <a:t>/ Mickael Dorigny / https://www.information-security.fr/ / 19 Décembre 2015</a:t>
            </a:r>
          </a:p>
          <a:p>
            <a:r>
              <a:rPr lang="fr-FR" sz="700" smtClean="0"/>
              <a:t>[2] </a:t>
            </a:r>
            <a:r>
              <a:rPr lang="fr-FR" sz="700" i="1" smtClean="0"/>
              <a:t>Towards Threat, Attack, and Vulnerability Taxonomies </a:t>
            </a:r>
            <a:r>
              <a:rPr lang="fr-FR" sz="700" smtClean="0"/>
              <a:t>/ Dennis Hollingworth / Network Associates laboratories USA / 2003</a:t>
            </a:r>
          </a:p>
          <a:p>
            <a:r>
              <a:rPr lang="fr-FR" sz="700" smtClean="0"/>
              <a:t>[3] </a:t>
            </a:r>
            <a:r>
              <a:rPr lang="fr-FR" sz="700" i="1" smtClean="0"/>
              <a:t>Trust in Cyberspace</a:t>
            </a:r>
            <a:r>
              <a:rPr lang="fr-FR" sz="700" smtClean="0"/>
              <a:t> / Fred B. Schneider / Committee on Information Systems Trustworthiness, Washington, D.C.  USA / 1999</a:t>
            </a:r>
          </a:p>
          <a:p>
            <a:endParaRPr lang="fr-FR" sz="700" smtClean="0"/>
          </a:p>
          <a:p>
            <a:endParaRPr lang="fr-FR" sz="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31621" r="13854" b="22083"/>
          <a:stretch/>
        </p:blipFill>
        <p:spPr>
          <a:xfrm>
            <a:off x="1123950" y="2168580"/>
            <a:ext cx="6753225" cy="31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4931" y="1412776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Analyse de la menace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8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00" y="2489994"/>
            <a:ext cx="6198493" cy="30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3" y="1988840"/>
            <a:ext cx="4267796" cy="4296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de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5299" y="140047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fr-FR" sz="3600" dirty="0">
                <a:solidFill>
                  <a:prstClr val="black"/>
                </a:solidFill>
              </a:rPr>
              <a:t>Moving Target </a:t>
            </a:r>
            <a:r>
              <a:rPr lang="fr-FR" sz="3600" dirty="0" err="1">
                <a:solidFill>
                  <a:prstClr val="black"/>
                </a:solidFill>
              </a:rPr>
              <a:t>Defense</a:t>
            </a:r>
            <a:r>
              <a:rPr lang="fr-FR" sz="3600" dirty="0">
                <a:solidFill>
                  <a:prstClr val="black"/>
                </a:solidFill>
              </a:rPr>
              <a:t> [4]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04/04/2019</a:t>
            </a:r>
            <a:endParaRPr lang="fr-FR" smtClean="0"/>
          </a:p>
          <a:p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5360240" cy="365760"/>
          </a:xfrm>
        </p:spPr>
        <p:txBody>
          <a:bodyPr/>
          <a:lstStyle/>
          <a:p>
            <a:r>
              <a:rPr lang="fr-FR" sz="1050" smtClean="0">
                <a:solidFill>
                  <a:srgbClr val="464653"/>
                </a:solidFill>
              </a:rPr>
              <a:t>[4] </a:t>
            </a:r>
            <a:r>
              <a:rPr lang="fr-FR" sz="1050" i="1" smtClean="0">
                <a:solidFill>
                  <a:srgbClr val="464653"/>
                </a:solidFill>
              </a:rPr>
              <a:t>Towards a Theory of Moving Target Defense </a:t>
            </a:r>
            <a:r>
              <a:rPr lang="fr-FR" sz="1050" smtClean="0">
                <a:solidFill>
                  <a:srgbClr val="464653"/>
                </a:solidFill>
              </a:rPr>
              <a:t>/ Rui Zhuang, Scott A. DeLoach, Xinming Ou /Kansas State University, Manhattan, USA / 2014</a:t>
            </a:r>
            <a:endParaRPr lang="fr-FR" sz="1050" i="1" dirty="0">
              <a:solidFill>
                <a:srgbClr val="464653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9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29067</TotalTime>
  <Words>1052</Words>
  <Application>Microsoft Office PowerPoint</Application>
  <PresentationFormat>Affichage à l'écran (4:3)</PresentationFormat>
  <Paragraphs>332</Paragraphs>
  <Slides>57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58" baseType="lpstr">
      <vt:lpstr>Origine</vt:lpstr>
      <vt:lpstr>Modèle dynamique de système pour l’analyse de la menace</vt:lpstr>
      <vt:lpstr>Sommaire</vt:lpstr>
      <vt:lpstr>Contexte</vt:lpstr>
      <vt:lpstr>Contexte</vt:lpstr>
      <vt:lpstr>Contexte</vt:lpstr>
      <vt:lpstr>Contexte</vt:lpstr>
      <vt:lpstr>Contexte</vt:lpstr>
      <vt:lpstr>Problématique</vt:lpstr>
      <vt:lpstr>Problématique Modélisation de système</vt:lpstr>
      <vt:lpstr>Problématique Modélisation d’attaque</vt:lpstr>
      <vt:lpstr>Problématique Stratégie attaque-défense</vt:lpstr>
      <vt:lpstr>Problématique Quelques limites</vt:lpstr>
      <vt:lpstr>Problématique</vt:lpstr>
      <vt:lpstr>Approche Concept</vt:lpstr>
      <vt:lpstr>Approche Concept</vt:lpstr>
      <vt:lpstr>Approche Concept</vt:lpstr>
      <vt:lpstr>Approche Concept</vt:lpstr>
      <vt:lpstr>Approche Application</vt:lpstr>
      <vt:lpstr>Approche Application</vt:lpstr>
      <vt:lpstr>Approche Application</vt:lpstr>
      <vt:lpstr>Approche Application</vt:lpstr>
      <vt:lpstr>Approche Application</vt:lpstr>
      <vt:lpstr>Approche Application</vt:lpstr>
      <vt:lpstr>Approche Application</vt:lpstr>
      <vt:lpstr>Approche Implémentation</vt:lpstr>
      <vt:lpstr>Approche Implémentation</vt:lpstr>
      <vt:lpstr>Approche Implémentation</vt:lpstr>
      <vt:lpstr>Approche Implémentation</vt:lpstr>
      <vt:lpstr>Approche Implémentation</vt:lpstr>
      <vt:lpstr>Approche Implémentation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325</cp:revision>
  <dcterms:created xsi:type="dcterms:W3CDTF">2017-11-15T10:26:53Z</dcterms:created>
  <dcterms:modified xsi:type="dcterms:W3CDTF">2019-04-05T09:11:47Z</dcterms:modified>
</cp:coreProperties>
</file>