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  <p:sldMasterId id="2147483720" r:id="rId3"/>
    <p:sldMasterId id="2147483732" r:id="rId4"/>
    <p:sldMasterId id="2147483744" r:id="rId5"/>
    <p:sldMasterId id="2147483756" r:id="rId6"/>
    <p:sldMasterId id="2147483768" r:id="rId7"/>
    <p:sldMasterId id="2147483780" r:id="rId8"/>
    <p:sldMasterId id="2147483792" r:id="rId9"/>
  </p:sldMasterIdLst>
  <p:notesMasterIdLst>
    <p:notesMasterId r:id="rId69"/>
  </p:notesMasterIdLst>
  <p:sldIdLst>
    <p:sldId id="256" r:id="rId10"/>
    <p:sldId id="374" r:id="rId11"/>
    <p:sldId id="375" r:id="rId12"/>
    <p:sldId id="355" r:id="rId13"/>
    <p:sldId id="380" r:id="rId14"/>
    <p:sldId id="376" r:id="rId15"/>
    <p:sldId id="377" r:id="rId16"/>
    <p:sldId id="427" r:id="rId17"/>
    <p:sldId id="409" r:id="rId18"/>
    <p:sldId id="410" r:id="rId19"/>
    <p:sldId id="411" r:id="rId20"/>
    <p:sldId id="379" r:id="rId21"/>
    <p:sldId id="290" r:id="rId22"/>
    <p:sldId id="367" r:id="rId23"/>
    <p:sldId id="282" r:id="rId24"/>
    <p:sldId id="293" r:id="rId25"/>
    <p:sldId id="294" r:id="rId26"/>
    <p:sldId id="370" r:id="rId27"/>
    <p:sldId id="262" r:id="rId28"/>
    <p:sldId id="357" r:id="rId29"/>
    <p:sldId id="359" r:id="rId30"/>
    <p:sldId id="361" r:id="rId31"/>
    <p:sldId id="362" r:id="rId32"/>
    <p:sldId id="364" r:id="rId33"/>
    <p:sldId id="368" r:id="rId34"/>
    <p:sldId id="425" r:id="rId35"/>
    <p:sldId id="339" r:id="rId36"/>
    <p:sldId id="381" r:id="rId37"/>
    <p:sldId id="389" r:id="rId38"/>
    <p:sldId id="365" r:id="rId39"/>
    <p:sldId id="354" r:id="rId40"/>
    <p:sldId id="412" r:id="rId41"/>
    <p:sldId id="413" r:id="rId42"/>
    <p:sldId id="414" r:id="rId43"/>
    <p:sldId id="415" r:id="rId44"/>
    <p:sldId id="424" r:id="rId45"/>
    <p:sldId id="316" r:id="rId46"/>
    <p:sldId id="429" r:id="rId47"/>
    <p:sldId id="391" r:id="rId48"/>
    <p:sldId id="416" r:id="rId49"/>
    <p:sldId id="417" r:id="rId50"/>
    <p:sldId id="418" r:id="rId51"/>
    <p:sldId id="419" r:id="rId52"/>
    <p:sldId id="420" r:id="rId53"/>
    <p:sldId id="421" r:id="rId54"/>
    <p:sldId id="423" r:id="rId55"/>
    <p:sldId id="406" r:id="rId56"/>
    <p:sldId id="407" r:id="rId57"/>
    <p:sldId id="431" r:id="rId58"/>
    <p:sldId id="329" r:id="rId59"/>
    <p:sldId id="309" r:id="rId60"/>
    <p:sldId id="366" r:id="rId61"/>
    <p:sldId id="399" r:id="rId62"/>
    <p:sldId id="426" r:id="rId63"/>
    <p:sldId id="430" r:id="rId64"/>
    <p:sldId id="371" r:id="rId65"/>
    <p:sldId id="258" r:id="rId66"/>
    <p:sldId id="318" r:id="rId67"/>
    <p:sldId id="386" r:id="rId6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80" autoAdjust="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61" Type="http://schemas.openxmlformats.org/officeDocument/2006/relationships/slide" Target="slides/slide52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9990-2520-4FC7-ACBB-75073F2B1803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A93B1-1CC2-4A5A-8C1C-E0B982C39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10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50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311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bilan ici (animation)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bilan ici (animation)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bilan ici (animation)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bilan ici (animation)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bilan ici (animation)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bilan ici (animation)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bilan ici (animation)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11/10/2018</a:t>
            </a:r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491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010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937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4635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24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09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12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3632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11/10/2018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4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65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71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5910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06222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996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83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4088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2234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4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59114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849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90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609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46982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77595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20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58024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37168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47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610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349268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44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5264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0848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67853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62150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007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25958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84113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30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5185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636305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66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677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9006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19732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79450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2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2998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8033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2055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619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30186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361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683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8047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153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07563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864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06238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6283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2597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881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842001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46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526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0297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01680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1446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80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91783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64758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73134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2105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43502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710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79066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8744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8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8314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20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2854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2358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32643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07787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0385610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008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49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11/10/2018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2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08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13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50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1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5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3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formation-security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6.jpe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jpeg"/><Relationship Id="rId9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jpeg"/><Relationship Id="rId9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information-security.fr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2860" y="2996952"/>
            <a:ext cx="7043154" cy="990600"/>
          </a:xfrm>
        </p:spPr>
        <p:txBody>
          <a:bodyPr>
            <a:noAutofit/>
          </a:bodyPr>
          <a:lstStyle/>
          <a:p>
            <a:r>
              <a:rPr lang="fr-FR" dirty="0"/>
              <a:t>Modèle système dynamique pour l’analyse de la menace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>
                <a:solidFill>
                  <a:schemeClr val="tx1"/>
                </a:solidFill>
              </a:rPr>
              <a:t>Tithnara</a:t>
            </a:r>
            <a:r>
              <a:rPr lang="fr-FR" sz="2800" dirty="0">
                <a:solidFill>
                  <a:schemeClr val="tx1"/>
                </a:solidFill>
              </a:rPr>
              <a:t> Nicolas SUN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16632"/>
            <a:ext cx="2857500" cy="13049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1179388" cy="1421557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40"/>
            <a:ext cx="1368152" cy="141033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808" y="26702"/>
            <a:ext cx="1368152" cy="1368152"/>
          </a:xfrm>
          <a:prstGeom prst="rect">
            <a:avLst/>
          </a:prstGeom>
        </p:spPr>
      </p:pic>
      <p:sp>
        <p:nvSpPr>
          <p:cNvPr id="12" name="Sous-titre 8"/>
          <p:cNvSpPr txBox="1">
            <a:spLocks/>
          </p:cNvSpPr>
          <p:nvPr/>
        </p:nvSpPr>
        <p:spPr>
          <a:xfrm>
            <a:off x="1209675" y="5157192"/>
            <a:ext cx="6858000" cy="533400"/>
          </a:xfrm>
          <a:prstGeom prst="rect">
            <a:avLst/>
          </a:prstGeom>
        </p:spPr>
        <p:txBody>
          <a:bodyPr vert="horz" numCol="2">
            <a:normAutofit fontScale="70000" lnSpcReduction="2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Philippe </a:t>
            </a:r>
            <a:r>
              <a:rPr lang="fr-FR" dirty="0" err="1">
                <a:solidFill>
                  <a:schemeClr val="tx1"/>
                </a:solidFill>
              </a:rPr>
              <a:t>Dhaussy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Lab</a:t>
            </a:r>
            <a:r>
              <a:rPr lang="fr-FR" dirty="0">
                <a:solidFill>
                  <a:schemeClr val="tx1"/>
                </a:solidFill>
              </a:rPr>
              <a:t>-STICC)</a:t>
            </a:r>
          </a:p>
          <a:p>
            <a:r>
              <a:rPr lang="fr-FR" dirty="0">
                <a:solidFill>
                  <a:schemeClr val="tx1"/>
                </a:solidFill>
              </a:rPr>
              <a:t>Lionel Van </a:t>
            </a:r>
            <a:r>
              <a:rPr lang="fr-FR" dirty="0" err="1">
                <a:solidFill>
                  <a:schemeClr val="tx1"/>
                </a:solidFill>
              </a:rPr>
              <a:t>Aertryck</a:t>
            </a:r>
            <a:r>
              <a:rPr lang="fr-FR" dirty="0">
                <a:solidFill>
                  <a:schemeClr val="tx1"/>
                </a:solidFill>
              </a:rPr>
              <a:t> (DGA-MI)</a:t>
            </a:r>
          </a:p>
          <a:p>
            <a:r>
              <a:rPr lang="fr-FR" dirty="0">
                <a:solidFill>
                  <a:schemeClr val="tx1"/>
                </a:solidFill>
              </a:rPr>
              <a:t>Ciprian </a:t>
            </a:r>
            <a:r>
              <a:rPr lang="fr-FR" dirty="0" err="1">
                <a:solidFill>
                  <a:schemeClr val="tx1"/>
                </a:solidFill>
              </a:rPr>
              <a:t>Teodorov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Lab</a:t>
            </a:r>
            <a:r>
              <a:rPr lang="fr-FR" dirty="0">
                <a:solidFill>
                  <a:schemeClr val="tx1"/>
                </a:solidFill>
              </a:rPr>
              <a:t>-STICC)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6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Axes de recherche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-235024" y="2708920"/>
            <a:ext cx="9035032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spcBef>
                <a:spcPts val="1800"/>
              </a:spcBef>
            </a:pPr>
            <a:r>
              <a:rPr lang="fr-FR" sz="4400" dirty="0">
                <a:solidFill>
                  <a:prstClr val="black"/>
                </a:solidFill>
              </a:rPr>
              <a:t>Réification de la surface d’attaque</a:t>
            </a:r>
          </a:p>
          <a:p>
            <a:pPr lvl="1" algn="ctr">
              <a:spcBef>
                <a:spcPts val="1800"/>
              </a:spcBef>
            </a:pPr>
            <a:r>
              <a:rPr lang="fr-FR" sz="4400" dirty="0">
                <a:solidFill>
                  <a:prstClr val="black"/>
                </a:solidFill>
              </a:rPr>
              <a:t>Aspect dynamique et exécution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10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536" y="1296343"/>
            <a:ext cx="8386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400"/>
              </a:spcBef>
            </a:pPr>
            <a:r>
              <a:rPr lang="fr-FR" sz="4000" i="1" dirty="0">
                <a:solidFill>
                  <a:schemeClr val="accent2">
                    <a:lumMod val="75000"/>
                  </a:schemeClr>
                </a:solidFill>
              </a:rPr>
              <a:t>Modèle</a:t>
            </a:r>
            <a:r>
              <a:rPr lang="fr-FR" sz="40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4000" i="1" dirty="0">
                <a:solidFill>
                  <a:schemeClr val="accent2">
                    <a:lumMod val="75000"/>
                  </a:schemeClr>
                </a:solidFill>
              </a:rPr>
              <a:t>système</a:t>
            </a:r>
            <a:r>
              <a:rPr lang="fr-FR" sz="40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4000" b="1" i="1" dirty="0">
                <a:solidFill>
                  <a:srgbClr val="00B050"/>
                </a:solidFill>
              </a:rPr>
              <a:t>dynamique</a:t>
            </a:r>
            <a:r>
              <a:rPr lang="fr-FR" sz="4000" b="1" i="1" dirty="0">
                <a:solidFill>
                  <a:prstClr val="black"/>
                </a:solidFill>
              </a:rPr>
              <a:t> </a:t>
            </a:r>
            <a:r>
              <a:rPr lang="fr-FR" sz="4000" i="1" dirty="0">
                <a:solidFill>
                  <a:prstClr val="black"/>
                </a:solidFill>
              </a:rPr>
              <a:t>pour l’analyse de la menace</a:t>
            </a:r>
          </a:p>
        </p:txBody>
      </p:sp>
    </p:spTree>
    <p:extLst>
      <p:ext uri="{BB962C8B-B14F-4D97-AF65-F5344CB8AC3E}">
        <p14:creationId xmlns:p14="http://schemas.microsoft.com/office/powerpoint/2010/main" val="20563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Axes de recherche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-235024" y="2708920"/>
            <a:ext cx="9035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spcBef>
                <a:spcPts val="1800"/>
              </a:spcBef>
            </a:pPr>
            <a:r>
              <a:rPr lang="fr-FR" sz="4400" dirty="0">
                <a:solidFill>
                  <a:prstClr val="black"/>
                </a:solidFill>
              </a:rPr>
              <a:t>Réification de la surface d’attaque</a:t>
            </a:r>
          </a:p>
          <a:p>
            <a:pPr lvl="1" algn="ctr">
              <a:spcBef>
                <a:spcPts val="1800"/>
              </a:spcBef>
            </a:pPr>
            <a:r>
              <a:rPr lang="fr-FR" sz="4400" dirty="0">
                <a:solidFill>
                  <a:prstClr val="black"/>
                </a:solidFill>
              </a:rPr>
              <a:t>Aspect dynamique et exécution</a:t>
            </a:r>
          </a:p>
          <a:p>
            <a:pPr lvl="1" algn="ctr">
              <a:spcBef>
                <a:spcPts val="1800"/>
              </a:spcBef>
            </a:pPr>
            <a:r>
              <a:rPr lang="fr-FR" sz="4400" dirty="0">
                <a:solidFill>
                  <a:prstClr val="black"/>
                </a:solidFill>
              </a:rPr>
              <a:t>Diagnostic &amp; métrique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11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536" y="1296343"/>
            <a:ext cx="8386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400"/>
              </a:spcBef>
            </a:pPr>
            <a:r>
              <a:rPr lang="fr-FR" sz="4000" i="1" dirty="0">
                <a:solidFill>
                  <a:schemeClr val="accent1"/>
                </a:solidFill>
              </a:rPr>
              <a:t>Modèle système </a:t>
            </a:r>
            <a:r>
              <a:rPr lang="fr-FR" sz="4000" i="1" dirty="0">
                <a:solidFill>
                  <a:srgbClr val="00B050"/>
                </a:solidFill>
              </a:rPr>
              <a:t>dynamique </a:t>
            </a:r>
            <a:r>
              <a:rPr lang="fr-FR" sz="4000" i="1" dirty="0">
                <a:solidFill>
                  <a:prstClr val="black"/>
                </a:solidFill>
              </a:rPr>
              <a:t>pour </a:t>
            </a:r>
            <a:r>
              <a:rPr lang="fr-FR" sz="4000" b="1" i="1" dirty="0">
                <a:solidFill>
                  <a:srgbClr val="C00000"/>
                </a:solidFill>
              </a:rPr>
              <a:t>l’analyse de la menace</a:t>
            </a:r>
          </a:p>
        </p:txBody>
      </p:sp>
    </p:spTree>
    <p:extLst>
      <p:ext uri="{BB962C8B-B14F-4D97-AF65-F5344CB8AC3E}">
        <p14:creationId xmlns:p14="http://schemas.microsoft.com/office/powerpoint/2010/main" val="121623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>
                <a:solidFill>
                  <a:prstClr val="white">
                    <a:lumMod val="75000"/>
                  </a:prstClr>
                </a:solidFill>
              </a:rPr>
              <a:t>Contexte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>
                <a:solidFill>
                  <a:prstClr val="white">
                    <a:lumMod val="75000"/>
                  </a:prstClr>
                </a:solidFill>
              </a:rPr>
              <a:t>Problématique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sz="3200" b="1" dirty="0">
                <a:solidFill>
                  <a:prstClr val="black"/>
                </a:solidFill>
              </a:rPr>
              <a:t>Avancement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b="1" dirty="0">
                <a:solidFill>
                  <a:prstClr val="black"/>
                </a:solidFill>
              </a:rPr>
              <a:t>Réification de la surface d’attaque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Aspect dynamique et exécution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>
                <a:solidFill>
                  <a:prstClr val="white">
                    <a:lumMod val="75000"/>
                  </a:prstClr>
                </a:solidFill>
              </a:rPr>
              <a:t>Conclusion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white">
                    <a:lumMod val="75000"/>
                  </a:prstClr>
                </a:solidFill>
              </a:rPr>
              <a:t>Bilan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white">
                    <a:lumMod val="75000"/>
                  </a:prstClr>
                </a:solidFill>
              </a:rPr>
              <a:t>Perspectives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12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35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Avancement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6483" y="1340768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/>
              <a:t>Réification de la </a:t>
            </a:r>
            <a:br>
              <a:rPr lang="fr-FR" sz="6000" u="sng" dirty="0"/>
            </a:br>
            <a:r>
              <a:rPr lang="fr-FR" sz="6000" u="sng" dirty="0"/>
              <a:t>Surface d’Attaque</a:t>
            </a:r>
            <a:endParaRPr lang="fr-FR" sz="6000" b="1" i="1" u="sng" dirty="0"/>
          </a:p>
          <a:p>
            <a:pPr>
              <a:spcBef>
                <a:spcPts val="1200"/>
              </a:spcBef>
            </a:pPr>
            <a:r>
              <a:rPr lang="fr-FR" sz="4000" b="1" i="1" dirty="0"/>
              <a:t>A)Terminologie</a:t>
            </a:r>
          </a:p>
          <a:p>
            <a:pPr>
              <a:spcBef>
                <a:spcPts val="1200"/>
              </a:spcBef>
            </a:pPr>
            <a:r>
              <a:rPr lang="fr-FR" sz="4000" i="1" dirty="0">
                <a:solidFill>
                  <a:schemeClr val="bg1">
                    <a:lumMod val="65000"/>
                  </a:schemeClr>
                </a:solidFill>
              </a:rPr>
              <a:t>B)STIX</a:t>
            </a:r>
            <a:endParaRPr lang="fr-FR" sz="4000" i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fr-FR" sz="4000" i="1" dirty="0">
                <a:solidFill>
                  <a:schemeClr val="bg1">
                    <a:lumMod val="65000"/>
                  </a:schemeClr>
                </a:solidFill>
              </a:rPr>
              <a:t>C)Modèle système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1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Terminologie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841168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>
                <a:solidFill>
                  <a:prstClr val="black"/>
                </a:solidFill>
              </a:rPr>
              <a:t>Surface d’attaque </a:t>
            </a:r>
            <a:r>
              <a:rPr lang="fr-FR" sz="4000" u="sng" dirty="0">
                <a:solidFill>
                  <a:prstClr val="black"/>
                </a:solidFill>
              </a:rPr>
              <a:t>:</a:t>
            </a:r>
          </a:p>
          <a:p>
            <a:r>
              <a:rPr lang="fr-FR" sz="2800" dirty="0">
                <a:solidFill>
                  <a:prstClr val="black"/>
                </a:solidFill>
              </a:rPr>
              <a:t>Ensemble des </a:t>
            </a:r>
            <a:r>
              <a:rPr lang="fr-FR" sz="2800" b="1" dirty="0">
                <a:solidFill>
                  <a:prstClr val="black"/>
                </a:solidFill>
              </a:rPr>
              <a:t>points d’entrée </a:t>
            </a:r>
            <a:r>
              <a:rPr lang="fr-FR" sz="2800" dirty="0">
                <a:solidFill>
                  <a:prstClr val="black"/>
                </a:solidFill>
              </a:rPr>
              <a:t>et des </a:t>
            </a:r>
            <a:r>
              <a:rPr lang="fr-FR" sz="2800" b="1" dirty="0">
                <a:solidFill>
                  <a:prstClr val="black"/>
                </a:solidFill>
              </a:rPr>
              <a:t>points de communication </a:t>
            </a:r>
            <a:r>
              <a:rPr lang="fr-FR" sz="2800" dirty="0">
                <a:solidFill>
                  <a:prstClr val="black"/>
                </a:solidFill>
              </a:rPr>
              <a:t>qu’un système possède avec l’extérieur.[5]</a:t>
            </a:r>
          </a:p>
          <a:p>
            <a:endParaRPr lang="fr-FR" sz="2800" dirty="0">
              <a:solidFill>
                <a:prstClr val="black"/>
              </a:solidFill>
            </a:endParaRPr>
          </a:p>
          <a:p>
            <a:r>
              <a:rPr lang="fr-FR" sz="2800" dirty="0">
                <a:solidFill>
                  <a:prstClr val="black"/>
                </a:solidFill>
              </a:rPr>
              <a:t>Zone de contention entre l’attaquant &amp; la défense.</a:t>
            </a: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800"/>
              <a:t>[5] </a:t>
            </a:r>
            <a:r>
              <a:rPr lang="fr-FR" sz="800" i="1"/>
              <a:t>Analyse et réduction de la surface d’attaque </a:t>
            </a:r>
            <a:r>
              <a:rPr lang="fr-FR" sz="800"/>
              <a:t>/ Mickael Dorigny / </a:t>
            </a:r>
            <a:r>
              <a:rPr lang="fr-FR" sz="800">
                <a:hlinkClick r:id="rId6"/>
              </a:rPr>
              <a:t>https://www.information-security.fr/</a:t>
            </a:r>
            <a:r>
              <a:rPr lang="fr-FR" sz="800"/>
              <a:t> / 19 Décembre 2015</a:t>
            </a:r>
          </a:p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5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Terminologie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84116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>
                <a:solidFill>
                  <a:prstClr val="black"/>
                </a:solidFill>
              </a:rPr>
              <a:t>Attaquant, </a:t>
            </a:r>
            <a:r>
              <a:rPr lang="fr-FR" sz="4000" i="1" u="sng" dirty="0" err="1">
                <a:solidFill>
                  <a:prstClr val="black"/>
                </a:solidFill>
              </a:rPr>
              <a:t>Threat</a:t>
            </a:r>
            <a:r>
              <a:rPr lang="fr-FR" sz="4000" i="1" u="sng" dirty="0">
                <a:solidFill>
                  <a:prstClr val="black"/>
                </a:solidFill>
              </a:rPr>
              <a:t> Actor, Adversaire </a:t>
            </a:r>
            <a:r>
              <a:rPr lang="fr-FR" sz="4000" u="sng" dirty="0">
                <a:solidFill>
                  <a:prstClr val="black"/>
                </a:solidFill>
              </a:rPr>
              <a:t>:</a:t>
            </a:r>
          </a:p>
          <a:p>
            <a:r>
              <a:rPr lang="fr-FR" sz="2800" dirty="0">
                <a:solidFill>
                  <a:prstClr val="black"/>
                </a:solidFill>
              </a:rPr>
              <a:t>Entité ayant pour objectif de </a:t>
            </a:r>
            <a:r>
              <a:rPr lang="fr-FR" sz="2800" b="1" dirty="0">
                <a:solidFill>
                  <a:prstClr val="black"/>
                </a:solidFill>
              </a:rPr>
              <a:t>nuire</a:t>
            </a:r>
            <a:r>
              <a:rPr lang="fr-FR" sz="2800" dirty="0">
                <a:solidFill>
                  <a:prstClr val="black"/>
                </a:solidFill>
              </a:rPr>
              <a:t> au système. [6][7]</a:t>
            </a: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6" y="3645024"/>
            <a:ext cx="823569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>
                <a:solidFill>
                  <a:prstClr val="black"/>
                </a:solidFill>
              </a:rPr>
              <a:t>Vulnérabilité, Faille</a:t>
            </a:r>
            <a:r>
              <a:rPr lang="fr-FR" sz="4000" u="sng" dirty="0">
                <a:solidFill>
                  <a:prstClr val="black"/>
                </a:solidFill>
              </a:rPr>
              <a:t> :</a:t>
            </a:r>
          </a:p>
          <a:p>
            <a:r>
              <a:rPr lang="fr-FR" sz="2800" b="1" dirty="0">
                <a:solidFill>
                  <a:prstClr val="black"/>
                </a:solidFill>
              </a:rPr>
              <a:t>Erreur</a:t>
            </a:r>
            <a:r>
              <a:rPr lang="fr-FR" sz="2800" dirty="0">
                <a:solidFill>
                  <a:prstClr val="black"/>
                </a:solidFill>
              </a:rPr>
              <a:t> ou </a:t>
            </a:r>
            <a:r>
              <a:rPr lang="fr-FR" sz="2800" b="1" dirty="0">
                <a:solidFill>
                  <a:prstClr val="black"/>
                </a:solidFill>
              </a:rPr>
              <a:t>faiblesse</a:t>
            </a:r>
            <a:r>
              <a:rPr lang="fr-FR" sz="2800" dirty="0">
                <a:solidFill>
                  <a:prstClr val="black"/>
                </a:solidFill>
              </a:rPr>
              <a:t> de conception, d’implémentation ou de fonctionnement. [6][7]</a:t>
            </a: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700"/>
              <a:t>[6] </a:t>
            </a:r>
            <a:r>
              <a:rPr lang="fr-FR" sz="700" i="1"/>
              <a:t>Towards Threat, Attack, and Vulnerability Taxonomies </a:t>
            </a:r>
            <a:r>
              <a:rPr lang="fr-FR" sz="700"/>
              <a:t>/ Dennis Hollingworth / Network Associates laboratories USA / 2003</a:t>
            </a:r>
          </a:p>
          <a:p>
            <a:r>
              <a:rPr lang="fr-FR" sz="700"/>
              <a:t>[7] </a:t>
            </a:r>
            <a:r>
              <a:rPr lang="fr-FR" sz="700" i="1"/>
              <a:t>Trust in Cyberspace </a:t>
            </a:r>
            <a:r>
              <a:rPr lang="fr-FR" sz="700"/>
              <a:t>/ Fred B. Schneider / Committee on Information Systems Trustworthiness, Washington, D.C.  USA / 1999</a:t>
            </a:r>
          </a:p>
          <a:p>
            <a:endParaRPr lang="fr-FR" sz="600"/>
          </a:p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5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Terminologie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734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>
                <a:solidFill>
                  <a:prstClr val="black"/>
                </a:solidFill>
              </a:rPr>
              <a:t>Menace, </a:t>
            </a:r>
            <a:r>
              <a:rPr lang="fr-FR" sz="4000" i="1" u="sng" dirty="0" err="1">
                <a:solidFill>
                  <a:prstClr val="black"/>
                </a:solidFill>
              </a:rPr>
              <a:t>Threat</a:t>
            </a:r>
            <a:r>
              <a:rPr lang="fr-FR" sz="4000" i="1" u="sng" dirty="0">
                <a:solidFill>
                  <a:prstClr val="black"/>
                </a:solidFill>
              </a:rPr>
              <a:t> </a:t>
            </a:r>
            <a:r>
              <a:rPr lang="fr-FR" sz="4000" u="sng" dirty="0">
                <a:solidFill>
                  <a:prstClr val="black"/>
                </a:solidFill>
              </a:rPr>
              <a:t>:</a:t>
            </a:r>
          </a:p>
          <a:p>
            <a:r>
              <a:rPr lang="fr-FR" sz="2800" dirty="0">
                <a:solidFill>
                  <a:prstClr val="black"/>
                </a:solidFill>
              </a:rPr>
              <a:t>Adversaire motivé et capable d’</a:t>
            </a:r>
            <a:r>
              <a:rPr lang="fr-FR" sz="2800" b="1" dirty="0">
                <a:solidFill>
                  <a:prstClr val="black"/>
                </a:solidFill>
              </a:rPr>
              <a:t>exploiter</a:t>
            </a:r>
            <a:r>
              <a:rPr lang="fr-FR" sz="2800" dirty="0">
                <a:solidFill>
                  <a:prstClr val="black"/>
                </a:solidFill>
              </a:rPr>
              <a:t> une </a:t>
            </a:r>
            <a:r>
              <a:rPr lang="fr-FR" sz="2800" b="1" dirty="0">
                <a:solidFill>
                  <a:prstClr val="black"/>
                </a:solidFill>
              </a:rPr>
              <a:t>vulnérabilité</a:t>
            </a:r>
            <a:r>
              <a:rPr lang="fr-FR" sz="2800" dirty="0">
                <a:solidFill>
                  <a:prstClr val="black"/>
                </a:solidFill>
              </a:rPr>
              <a:t>. [6][7]</a:t>
            </a:r>
          </a:p>
          <a:p>
            <a:r>
              <a:rPr lang="fr-FR" sz="2800" dirty="0">
                <a:solidFill>
                  <a:prstClr val="black"/>
                </a:solidFill>
              </a:rPr>
              <a:t>Définition ambiguë :  Expression d’une intention de nuire / Indication d’une telle intention.</a:t>
            </a: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5685" y="4365104"/>
            <a:ext cx="82356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>
                <a:solidFill>
                  <a:prstClr val="black"/>
                </a:solidFill>
              </a:rPr>
              <a:t>Attaque, Incident</a:t>
            </a:r>
            <a:r>
              <a:rPr lang="fr-FR" sz="4000" u="sng" dirty="0">
                <a:solidFill>
                  <a:prstClr val="black"/>
                </a:solidFill>
              </a:rPr>
              <a:t> :</a:t>
            </a:r>
          </a:p>
          <a:p>
            <a:pPr lvl="0"/>
            <a:r>
              <a:rPr lang="fr-FR" sz="2800" b="1" dirty="0">
                <a:solidFill>
                  <a:prstClr val="black"/>
                </a:solidFill>
              </a:rPr>
              <a:t>Acte malveillant</a:t>
            </a:r>
            <a:r>
              <a:rPr lang="fr-FR" sz="2800" dirty="0">
                <a:solidFill>
                  <a:prstClr val="black"/>
                </a:solidFill>
              </a:rPr>
              <a:t>, moyen [séquence d’actions] d’exploiter une vulnérabilité. [6][7]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5360240" cy="365760"/>
          </a:xfrm>
        </p:spPr>
        <p:txBody>
          <a:bodyPr/>
          <a:lstStyle/>
          <a:p>
            <a:r>
              <a:rPr lang="fr-FR" sz="700"/>
              <a:t>[6] </a:t>
            </a:r>
            <a:r>
              <a:rPr lang="fr-FR" sz="700" i="1"/>
              <a:t>Towards Threat, Attack, and Vulnerability Taxonomies </a:t>
            </a:r>
            <a:r>
              <a:rPr lang="fr-FR" sz="700"/>
              <a:t>/ Dennis Hollingworth / Network Associates laboratories USA / 2003</a:t>
            </a:r>
          </a:p>
          <a:p>
            <a:r>
              <a:rPr lang="fr-FR" sz="700"/>
              <a:t>[7] </a:t>
            </a:r>
            <a:r>
              <a:rPr lang="fr-FR" sz="700" i="1"/>
              <a:t>Trust in Cyberspace </a:t>
            </a:r>
            <a:r>
              <a:rPr lang="fr-FR" sz="700"/>
              <a:t>/ Fred B. Schneider / Committee on Information Systems Trustworthiness, Washington, D.C.  USA / 1999</a:t>
            </a:r>
          </a:p>
          <a:p>
            <a:endParaRPr lang="fr-FR" sz="6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502968" cy="365760"/>
          </a:xfrm>
        </p:spPr>
        <p:txBody>
          <a:bodyPr/>
          <a:lstStyle/>
          <a:p>
            <a:fld id="{EDE0B534-4A47-4AD2-8BAB-CAD041FBAA56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Terminologie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734481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>
                <a:solidFill>
                  <a:prstClr val="black"/>
                </a:solidFill>
              </a:rPr>
              <a:t>Cyber </a:t>
            </a:r>
            <a:r>
              <a:rPr lang="fr-FR" sz="4000" i="1" u="sng" dirty="0" err="1">
                <a:solidFill>
                  <a:prstClr val="black"/>
                </a:solidFill>
              </a:rPr>
              <a:t>Threat</a:t>
            </a:r>
            <a:r>
              <a:rPr lang="fr-FR" sz="4000" i="1" u="sng" dirty="0">
                <a:solidFill>
                  <a:prstClr val="black"/>
                </a:solidFill>
              </a:rPr>
              <a:t> Intelligence </a:t>
            </a:r>
            <a:r>
              <a:rPr lang="fr-FR" sz="4000" u="sng" dirty="0">
                <a:solidFill>
                  <a:prstClr val="black"/>
                </a:solidFill>
              </a:rPr>
              <a:t>:</a:t>
            </a:r>
          </a:p>
          <a:p>
            <a:r>
              <a:rPr lang="fr-FR" sz="2800" b="1" dirty="0">
                <a:solidFill>
                  <a:prstClr val="black"/>
                </a:solidFill>
              </a:rPr>
              <a:t>Connaissance</a:t>
            </a:r>
            <a:r>
              <a:rPr lang="fr-FR" sz="2800" dirty="0">
                <a:solidFill>
                  <a:prstClr val="black"/>
                </a:solidFill>
              </a:rPr>
              <a:t> sur les </a:t>
            </a:r>
            <a:r>
              <a:rPr lang="fr-FR" sz="2800" b="1" dirty="0">
                <a:solidFill>
                  <a:prstClr val="black"/>
                </a:solidFill>
              </a:rPr>
              <a:t>adversaires</a:t>
            </a:r>
            <a:r>
              <a:rPr lang="fr-FR" sz="2800" dirty="0">
                <a:solidFill>
                  <a:prstClr val="black"/>
                </a:solidFill>
              </a:rPr>
              <a:t>, leurs </a:t>
            </a:r>
            <a:r>
              <a:rPr lang="fr-FR" sz="2800" b="1" dirty="0">
                <a:solidFill>
                  <a:prstClr val="black"/>
                </a:solidFill>
              </a:rPr>
              <a:t>motivations</a:t>
            </a:r>
            <a:r>
              <a:rPr lang="fr-FR" sz="2800" dirty="0">
                <a:solidFill>
                  <a:prstClr val="black"/>
                </a:solidFill>
              </a:rPr>
              <a:t>, leurs </a:t>
            </a:r>
            <a:r>
              <a:rPr lang="fr-FR" sz="2800" b="1" dirty="0">
                <a:solidFill>
                  <a:prstClr val="black"/>
                </a:solidFill>
              </a:rPr>
              <a:t>intentions</a:t>
            </a:r>
            <a:r>
              <a:rPr lang="fr-FR" sz="2800" dirty="0">
                <a:solidFill>
                  <a:prstClr val="black"/>
                </a:solidFill>
              </a:rPr>
              <a:t> et leurs </a:t>
            </a:r>
            <a:r>
              <a:rPr lang="fr-FR" sz="2800" b="1" dirty="0">
                <a:solidFill>
                  <a:prstClr val="black"/>
                </a:solidFill>
              </a:rPr>
              <a:t>méthodes</a:t>
            </a:r>
            <a:r>
              <a:rPr lang="fr-FR" sz="2800" dirty="0">
                <a:solidFill>
                  <a:prstClr val="black"/>
                </a:solidFill>
              </a:rPr>
              <a:t>, </a:t>
            </a:r>
            <a:r>
              <a:rPr lang="fr-FR" sz="2800" b="1" dirty="0">
                <a:solidFill>
                  <a:prstClr val="black"/>
                </a:solidFill>
              </a:rPr>
              <a:t>collectée</a:t>
            </a:r>
            <a:r>
              <a:rPr lang="fr-FR" sz="2800" dirty="0">
                <a:solidFill>
                  <a:prstClr val="black"/>
                </a:solidFill>
              </a:rPr>
              <a:t>, </a:t>
            </a:r>
            <a:r>
              <a:rPr lang="fr-FR" sz="2800" b="1" dirty="0">
                <a:solidFill>
                  <a:prstClr val="black"/>
                </a:solidFill>
              </a:rPr>
              <a:t>analysée</a:t>
            </a:r>
            <a:r>
              <a:rPr lang="fr-FR" sz="2800" dirty="0">
                <a:solidFill>
                  <a:prstClr val="black"/>
                </a:solidFill>
              </a:rPr>
              <a:t> et </a:t>
            </a:r>
            <a:r>
              <a:rPr lang="fr-FR" sz="2800" b="1" dirty="0">
                <a:solidFill>
                  <a:prstClr val="black"/>
                </a:solidFill>
              </a:rPr>
              <a:t>partagée</a:t>
            </a:r>
            <a:r>
              <a:rPr lang="fr-FR" sz="2800" dirty="0">
                <a:solidFill>
                  <a:prstClr val="black"/>
                </a:solidFill>
              </a:rPr>
              <a:t> entre différents agents à différents niveaux pour protéger les biens critiques. [8]</a:t>
            </a: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5360240" cy="365760"/>
          </a:xfrm>
        </p:spPr>
        <p:txBody>
          <a:bodyPr/>
          <a:lstStyle/>
          <a:p>
            <a:r>
              <a:rPr lang="fr-FR" sz="800"/>
              <a:t>[8] </a:t>
            </a:r>
            <a:r>
              <a:rPr lang="fr-FR" sz="800" i="1"/>
              <a:t>Definitive Guide to Cyber Threat Intelligence </a:t>
            </a:r>
            <a:r>
              <a:rPr lang="fr-FR" sz="800"/>
              <a:t>/ Jon Friedman, Mark Bouchard,  CISSP / CyberEdge Group Annapolis, USA / 2015</a:t>
            </a:r>
          </a:p>
          <a:p>
            <a:endParaRPr lang="fr-FR" sz="700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16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Avancement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6483" y="1340768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/>
              <a:t>Réification de la </a:t>
            </a:r>
            <a:br>
              <a:rPr lang="fr-FR" sz="6000" u="sng" dirty="0"/>
            </a:br>
            <a:r>
              <a:rPr lang="fr-FR" sz="6000" u="sng" dirty="0"/>
              <a:t>Surface d’Attaque</a:t>
            </a:r>
            <a:endParaRPr lang="fr-FR" sz="6000" b="1" i="1" u="sng" dirty="0"/>
          </a:p>
          <a:p>
            <a:pPr>
              <a:spcBef>
                <a:spcPts val="1200"/>
              </a:spcBef>
            </a:pPr>
            <a:r>
              <a:rPr lang="fr-FR" sz="4000" i="1" dirty="0">
                <a:solidFill>
                  <a:schemeClr val="bg1">
                    <a:lumMod val="65000"/>
                  </a:schemeClr>
                </a:solidFill>
              </a:rPr>
              <a:t>A)Définitions</a:t>
            </a:r>
          </a:p>
          <a:p>
            <a:pPr>
              <a:spcBef>
                <a:spcPts val="1200"/>
              </a:spcBef>
            </a:pPr>
            <a:r>
              <a:rPr lang="fr-FR" sz="4000" b="1" i="1" dirty="0"/>
              <a:t>B)STIX</a:t>
            </a:r>
            <a:endParaRPr lang="fr-FR" sz="4000" i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fr-FR" sz="4000" i="1" dirty="0">
                <a:solidFill>
                  <a:schemeClr val="bg1">
                    <a:lumMod val="65000"/>
                  </a:schemeClr>
                </a:solidFill>
              </a:rPr>
              <a:t>C)Modèle système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93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[9]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800"/>
              <a:t>[9] </a:t>
            </a:r>
            <a:r>
              <a:rPr lang="fr-FR" sz="800" i="1"/>
              <a:t>Standardizing Cyber Threat Inteligence Information with the Structured Threat Information eXpression (STIX) </a:t>
            </a:r>
            <a:r>
              <a:rPr lang="fr-FR" sz="800"/>
              <a:t>/ Sean Barnum / The MITRE Corporation / 20 Février 2014</a:t>
            </a:r>
          </a:p>
          <a:p>
            <a:endParaRPr lang="fr-FR" sz="80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51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>
                <a:solidFill>
                  <a:prstClr val="black"/>
                </a:solidFill>
              </a:rPr>
              <a:t>Contexte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>
                <a:solidFill>
                  <a:prstClr val="black"/>
                </a:solidFill>
              </a:rPr>
              <a:t>Problématique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>
                <a:solidFill>
                  <a:prstClr val="black"/>
                </a:solidFill>
              </a:rPr>
              <a:t>Avancement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Réification de la surface d’attaque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Aspect dynamique et exécution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>
                <a:solidFill>
                  <a:prstClr val="black"/>
                </a:solidFill>
              </a:rPr>
              <a:t>Conclusion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Bilan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Perspectives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7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[9]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3" t="6845" r="75494" b="74120"/>
          <a:stretch/>
        </p:blipFill>
        <p:spPr>
          <a:xfrm>
            <a:off x="1490133" y="1490132"/>
            <a:ext cx="999068" cy="101600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90133" y="1490132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489201" y="178806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MENACE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800"/>
              <a:t>[9] </a:t>
            </a:r>
            <a:r>
              <a:rPr lang="fr-FR" sz="800" i="1"/>
              <a:t>Standardizing Cyber Threat Inteligence Information with the Structured Threat Information eXpression (STIX) </a:t>
            </a:r>
            <a:r>
              <a:rPr lang="fr-FR" sz="800"/>
              <a:t>/ Sean Barnum / The MITRE Corporation / 20 Février 2014</a:t>
            </a:r>
          </a:p>
          <a:p>
            <a:endParaRPr lang="fr-FR" sz="8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[9]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3" t="6845" r="75494" b="74120"/>
          <a:stretch/>
        </p:blipFill>
        <p:spPr>
          <a:xfrm>
            <a:off x="1490133" y="1490132"/>
            <a:ext cx="999068" cy="101600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9" t="45074" r="75702" b="36684"/>
          <a:stretch/>
        </p:blipFill>
        <p:spPr>
          <a:xfrm>
            <a:off x="1481666" y="3530600"/>
            <a:ext cx="990601" cy="9736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81666" y="3530600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115616" y="4500736"/>
            <a:ext cx="1736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ATTAQUANT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800"/>
              <a:t>[9] </a:t>
            </a:r>
            <a:r>
              <a:rPr lang="fr-FR" sz="800" i="1"/>
              <a:t>Standardizing Cyber Threat Inteligence Information with the Structured Threat Information eXpression (STIX) </a:t>
            </a:r>
            <a:r>
              <a:rPr lang="fr-FR" sz="800"/>
              <a:t>/ Sean Barnum / The MITRE Corporation / 20 Février 2014</a:t>
            </a:r>
          </a:p>
          <a:p>
            <a:endParaRPr lang="fr-FR" sz="800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74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[9]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3" t="6845" r="75494" b="74120"/>
          <a:stretch/>
        </p:blipFill>
        <p:spPr>
          <a:xfrm>
            <a:off x="1490133" y="1490132"/>
            <a:ext cx="999068" cy="101600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9" t="45074" r="75702" b="36684"/>
          <a:stretch/>
        </p:blipFill>
        <p:spPr>
          <a:xfrm>
            <a:off x="1481666" y="3530600"/>
            <a:ext cx="990601" cy="97366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5" t="44916" r="20619" b="37160"/>
          <a:stretch/>
        </p:blipFill>
        <p:spPr>
          <a:xfrm>
            <a:off x="5969000" y="3522132"/>
            <a:ext cx="965200" cy="95673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969000" y="3522132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910234" y="4504267"/>
            <a:ext cx="1351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ATTAQUE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800"/>
              <a:t>[9] </a:t>
            </a:r>
            <a:r>
              <a:rPr lang="fr-FR" sz="800" i="1"/>
              <a:t>Standardizing Cyber Threat Inteligence Information with the Structured Threat Information eXpression (STIX) </a:t>
            </a:r>
            <a:r>
              <a:rPr lang="fr-FR" sz="800"/>
              <a:t>/ Sean Barnum / The MITRE Corporation / 20 Février 2014</a:t>
            </a:r>
          </a:p>
          <a:p>
            <a:endParaRPr lang="fr-FR" sz="600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589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[9]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3" t="6845" r="75494" b="74120"/>
          <a:stretch/>
        </p:blipFill>
        <p:spPr>
          <a:xfrm>
            <a:off x="1490133" y="1490132"/>
            <a:ext cx="999068" cy="101600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9" t="45074" r="75702" b="36684"/>
          <a:stretch/>
        </p:blipFill>
        <p:spPr>
          <a:xfrm>
            <a:off x="1481666" y="3530600"/>
            <a:ext cx="990601" cy="97366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5" t="44916" r="20619" b="37160"/>
          <a:stretch/>
        </p:blipFill>
        <p:spPr>
          <a:xfrm>
            <a:off x="5969000" y="3522132"/>
            <a:ext cx="965200" cy="95673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9" t="57446" r="59295" b="24471"/>
          <a:stretch/>
        </p:blipFill>
        <p:spPr>
          <a:xfrm>
            <a:off x="2836334" y="4191000"/>
            <a:ext cx="965200" cy="96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36334" y="4191000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417084" y="5178400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VULNERABILITE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800"/>
              <a:t>[9] </a:t>
            </a:r>
            <a:r>
              <a:rPr lang="fr-FR" sz="800" i="1"/>
              <a:t>Standardizing Cyber Threat Inteligence Information with the Structured Threat Information eXpression (STIX) </a:t>
            </a:r>
            <a:r>
              <a:rPr lang="fr-FR" sz="800"/>
              <a:t>/ Sean Barnum / The MITRE Corporation / 20 Février 2014</a:t>
            </a:r>
          </a:p>
          <a:p>
            <a:endParaRPr lang="fr-FR" sz="800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9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[9]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3" t="6845" r="75494" b="74120"/>
          <a:stretch/>
        </p:blipFill>
        <p:spPr>
          <a:xfrm>
            <a:off x="1490133" y="1490132"/>
            <a:ext cx="999068" cy="101600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9" t="45074" r="75702" b="36684"/>
          <a:stretch/>
        </p:blipFill>
        <p:spPr>
          <a:xfrm>
            <a:off x="1481666" y="3530600"/>
            <a:ext cx="990601" cy="97366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5" t="44916" r="20619" b="37160"/>
          <a:stretch/>
        </p:blipFill>
        <p:spPr>
          <a:xfrm>
            <a:off x="5969000" y="3522132"/>
            <a:ext cx="965200" cy="95673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9" t="57446" r="59295" b="24471"/>
          <a:stretch/>
        </p:blipFill>
        <p:spPr>
          <a:xfrm>
            <a:off x="2836334" y="4191000"/>
            <a:ext cx="965200" cy="96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36334" y="4191000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7" t="24771" r="52918" b="56195"/>
          <a:stretch/>
        </p:blipFill>
        <p:spPr>
          <a:xfrm>
            <a:off x="3335866" y="2446868"/>
            <a:ext cx="982133" cy="1016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335866" y="2472268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969000" y="3522134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481666" y="3501008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494366" y="1481665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02190" y="3501008"/>
            <a:ext cx="3862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CYBER THREAT INTELLIGENCE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fr-FR" sz="800" dirty="0"/>
              <a:t>[9] </a:t>
            </a:r>
            <a:r>
              <a:rPr lang="fr-FR" sz="800" i="1" dirty="0" err="1"/>
              <a:t>Standardizing</a:t>
            </a:r>
            <a:r>
              <a:rPr lang="fr-FR" sz="800" i="1" dirty="0"/>
              <a:t> Cyber </a:t>
            </a:r>
            <a:r>
              <a:rPr lang="fr-FR" sz="800" i="1" dirty="0" err="1"/>
              <a:t>Threat</a:t>
            </a:r>
            <a:r>
              <a:rPr lang="fr-FR" sz="800" i="1" dirty="0"/>
              <a:t> </a:t>
            </a:r>
            <a:r>
              <a:rPr lang="fr-FR" sz="800" i="1" dirty="0" err="1"/>
              <a:t>Inteligence</a:t>
            </a:r>
            <a:r>
              <a:rPr lang="fr-FR" sz="800" i="1" dirty="0"/>
              <a:t> Information </a:t>
            </a:r>
            <a:r>
              <a:rPr lang="fr-FR" sz="800" i="1" dirty="0" err="1"/>
              <a:t>with</a:t>
            </a:r>
            <a:r>
              <a:rPr lang="fr-FR" sz="800" i="1" dirty="0"/>
              <a:t> the </a:t>
            </a:r>
            <a:r>
              <a:rPr lang="fr-FR" sz="800" i="1" dirty="0" err="1"/>
              <a:t>Structured</a:t>
            </a:r>
            <a:r>
              <a:rPr lang="fr-FR" sz="800" i="1" dirty="0"/>
              <a:t> </a:t>
            </a:r>
            <a:r>
              <a:rPr lang="fr-FR" sz="800" i="1" dirty="0" err="1"/>
              <a:t>Threat</a:t>
            </a:r>
            <a:r>
              <a:rPr lang="fr-FR" sz="800" i="1" dirty="0"/>
              <a:t> Information </a:t>
            </a:r>
            <a:r>
              <a:rPr lang="fr-FR" sz="800" i="1" dirty="0" err="1"/>
              <a:t>eXpression</a:t>
            </a:r>
            <a:r>
              <a:rPr lang="fr-FR" sz="800" i="1" dirty="0"/>
              <a:t> (STIX) </a:t>
            </a:r>
            <a:r>
              <a:rPr lang="fr-FR" sz="800" dirty="0"/>
              <a:t>/ Sean Barnum / The MITRE Corporation / 20 Février 2014</a:t>
            </a: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53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[9]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9" t="57446" r="59295" b="24471"/>
          <a:stretch/>
        </p:blipFill>
        <p:spPr>
          <a:xfrm>
            <a:off x="2836334" y="4191000"/>
            <a:ext cx="965200" cy="96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36334" y="4191000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519933" y="5237490"/>
            <a:ext cx="1598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/>
              <a:t>SURFACE </a:t>
            </a:r>
          </a:p>
          <a:p>
            <a:pPr algn="ctr"/>
            <a:r>
              <a:rPr lang="fr-FR" b="1" dirty="0"/>
              <a:t>D’ATTAQUE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fr-FR" sz="800"/>
              <a:t>[9] </a:t>
            </a:r>
            <a:r>
              <a:rPr lang="fr-FR" sz="800" i="1"/>
              <a:t>Standardizing Cyber Threat Inteligence Information with the Structured Threat Information eXpression (STIX) </a:t>
            </a:r>
            <a:r>
              <a:rPr lang="fr-FR" sz="800"/>
              <a:t>/ Sean Barnum / The MITRE Corporation / 20 Février 2014</a:t>
            </a:r>
            <a:endParaRPr lang="fr-FR" sz="800" dirty="0"/>
          </a:p>
        </p:txBody>
      </p:sp>
      <p:sp>
        <p:nvSpPr>
          <p:cNvPr id="18" name="Rectangle 17"/>
          <p:cNvSpPr/>
          <p:nvPr/>
        </p:nvSpPr>
        <p:spPr>
          <a:xfrm>
            <a:off x="3801534" y="3929390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58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Avancement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6483" y="1340768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/>
              <a:t>Réification de la </a:t>
            </a:r>
            <a:br>
              <a:rPr lang="fr-FR" sz="6000" u="sng" dirty="0"/>
            </a:br>
            <a:r>
              <a:rPr lang="fr-FR" sz="6000" u="sng" dirty="0"/>
              <a:t>Surface d’Attaque</a:t>
            </a:r>
            <a:endParaRPr lang="fr-FR" sz="6000" b="1" i="1" u="sng" dirty="0"/>
          </a:p>
          <a:p>
            <a:pPr>
              <a:spcBef>
                <a:spcPts val="1200"/>
              </a:spcBef>
            </a:pPr>
            <a:r>
              <a:rPr lang="fr-FR" sz="4000" i="1" dirty="0">
                <a:solidFill>
                  <a:schemeClr val="bg1">
                    <a:lumMod val="65000"/>
                  </a:schemeClr>
                </a:solidFill>
              </a:rPr>
              <a:t>A)Terminologie</a:t>
            </a:r>
          </a:p>
          <a:p>
            <a:pPr>
              <a:spcBef>
                <a:spcPts val="1200"/>
              </a:spcBef>
            </a:pPr>
            <a:r>
              <a:rPr lang="fr-FR" sz="4000" i="1" dirty="0">
                <a:solidFill>
                  <a:schemeClr val="bg1">
                    <a:lumMod val="65000"/>
                  </a:schemeClr>
                </a:solidFill>
              </a:rPr>
              <a:t>B)STIX</a:t>
            </a:r>
            <a:endParaRPr lang="fr-FR" sz="4000" i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fr-FR" sz="4000" b="1" i="1" dirty="0"/>
              <a:t>C)Modèle système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47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1306819"/>
            <a:ext cx="6633392" cy="459483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Modèle Système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9" y="6356350"/>
            <a:ext cx="5360239" cy="365760"/>
          </a:xfrm>
        </p:spPr>
        <p:txBody>
          <a:bodyPr/>
          <a:lstStyle/>
          <a:p>
            <a:r>
              <a:rPr lang="en-US" sz="1050"/>
              <a:t>[10] </a:t>
            </a:r>
            <a:r>
              <a:rPr lang="en-US" sz="1050" i="1"/>
              <a:t>Introduction to Embedded Systems </a:t>
            </a:r>
            <a:r>
              <a:rPr lang="en-US" sz="1050"/>
              <a:t>A Cyber-Physical Systems Approach</a:t>
            </a:r>
            <a:r>
              <a:rPr lang="en-US" sz="1050" i="1"/>
              <a:t> / </a:t>
            </a:r>
            <a:r>
              <a:rPr lang="en-US" sz="1050"/>
              <a:t>Edward Ashford Lee, Sanjit Arunkumar Seshia / The MIT Press / Cambridge, Massachusetts, USA / 2017</a:t>
            </a:r>
          </a:p>
          <a:p>
            <a:endParaRPr lang="fr-FR" sz="105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[10]</a:t>
            </a:r>
          </a:p>
        </p:txBody>
      </p:sp>
    </p:spTree>
    <p:extLst>
      <p:ext uri="{BB962C8B-B14F-4D97-AF65-F5344CB8AC3E}">
        <p14:creationId xmlns:p14="http://schemas.microsoft.com/office/powerpoint/2010/main" val="192244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>
                <a:solidFill>
                  <a:prstClr val="white">
                    <a:lumMod val="75000"/>
                  </a:prstClr>
                </a:solidFill>
              </a:rPr>
              <a:t>Contexte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>
                <a:solidFill>
                  <a:prstClr val="white">
                    <a:lumMod val="75000"/>
                  </a:prstClr>
                </a:solidFill>
              </a:rPr>
              <a:t>Problématique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sz="3200" b="1" dirty="0">
                <a:solidFill>
                  <a:prstClr val="black"/>
                </a:solidFill>
              </a:rPr>
              <a:t>Avancement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Réification de la surface d’attaque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b="1" dirty="0"/>
              <a:t>Aspect dynamique et exécution</a:t>
            </a:r>
            <a:endParaRPr lang="fr-FR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>
                <a:solidFill>
                  <a:prstClr val="white">
                    <a:lumMod val="75000"/>
                  </a:prstClr>
                </a:solidFill>
              </a:rPr>
              <a:t>Conclusion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white">
                    <a:lumMod val="75000"/>
                  </a:prstClr>
                </a:solidFill>
              </a:rPr>
              <a:t>Bilan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white">
                    <a:lumMod val="75000"/>
                  </a:prstClr>
                </a:solidFill>
              </a:rPr>
              <a:t>Perspectives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28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9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Avancement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8099" y="1052736"/>
            <a:ext cx="849694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/>
              <a:t>Aspect Dynamique &amp; Exécution</a:t>
            </a:r>
            <a:endParaRPr lang="fr-FR" sz="6000" b="1" i="1" u="sng" dirty="0"/>
          </a:p>
          <a:p>
            <a:pPr>
              <a:spcBef>
                <a:spcPts val="2400"/>
              </a:spcBef>
            </a:pPr>
            <a:r>
              <a:rPr lang="fr-FR" sz="5400" b="1" i="1" dirty="0"/>
              <a:t>A)Théorie des jeux</a:t>
            </a:r>
          </a:p>
          <a:p>
            <a:pPr>
              <a:spcBef>
                <a:spcPts val="2400"/>
              </a:spcBef>
            </a:pPr>
            <a:r>
              <a:rPr lang="fr-FR" sz="5400" i="1" dirty="0">
                <a:solidFill>
                  <a:schemeClr val="bg1">
                    <a:lumMod val="65000"/>
                  </a:schemeClr>
                </a:solidFill>
              </a:rPr>
              <a:t>B)Exécution</a:t>
            </a:r>
          </a:p>
          <a:p>
            <a:pPr>
              <a:spcBef>
                <a:spcPts val="2400"/>
              </a:spcBef>
            </a:pPr>
            <a:r>
              <a:rPr lang="fr-FR" sz="5400" i="1" dirty="0">
                <a:solidFill>
                  <a:schemeClr val="bg1">
                    <a:lumMod val="65000"/>
                  </a:schemeClr>
                </a:solidFill>
              </a:rPr>
              <a:t>C)Implémentation</a:t>
            </a:r>
          </a:p>
          <a:p>
            <a:pPr>
              <a:spcBef>
                <a:spcPts val="2400"/>
              </a:spcBef>
            </a:pPr>
            <a:endParaRPr lang="fr-FR" sz="5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>
                <a:solidFill>
                  <a:prstClr val="black"/>
                </a:solidFill>
              </a:rPr>
              <a:t>Contexte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sz="3200" dirty="0">
                <a:solidFill>
                  <a:prstClr val="white">
                    <a:lumMod val="75000"/>
                  </a:prstClr>
                </a:solidFill>
              </a:rPr>
              <a:t>Problématique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sz="3200" dirty="0">
                <a:solidFill>
                  <a:prstClr val="white">
                    <a:lumMod val="75000"/>
                  </a:prstClr>
                </a:solidFill>
              </a:rPr>
              <a:t>Avancement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white">
                    <a:lumMod val="75000"/>
                  </a:prstClr>
                </a:solidFill>
              </a:rPr>
              <a:t>Réification de la surface d’attaque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Aspect dynamique et exécution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>
                <a:solidFill>
                  <a:prstClr val="white">
                    <a:lumMod val="75000"/>
                  </a:prstClr>
                </a:solidFill>
              </a:rPr>
              <a:t>Conclusion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white">
                    <a:lumMod val="75000"/>
                  </a:prstClr>
                </a:solidFill>
              </a:rPr>
              <a:t>Bilan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white">
                    <a:lumMod val="75000"/>
                  </a:prstClr>
                </a:solidFill>
              </a:rPr>
              <a:t>Perspectives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Théorie des jeux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1366" y="1484784"/>
            <a:ext cx="823569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>
                <a:solidFill>
                  <a:prstClr val="black"/>
                </a:solidFill>
              </a:rPr>
              <a:t>Théorie des jeux </a:t>
            </a:r>
            <a:r>
              <a:rPr lang="fr-FR" sz="4000" u="sng" dirty="0">
                <a:solidFill>
                  <a:prstClr val="black"/>
                </a:solidFill>
              </a:rPr>
              <a:t>[11] :</a:t>
            </a:r>
          </a:p>
          <a:p>
            <a:pPr lvl="0"/>
            <a:r>
              <a:rPr lang="fr-FR" sz="2800" dirty="0">
                <a:solidFill>
                  <a:prstClr val="black"/>
                </a:solidFill>
              </a:rPr>
              <a:t>Domaine mathématique s’intéressant aux </a:t>
            </a:r>
            <a:r>
              <a:rPr lang="fr-FR" sz="2800" b="1" dirty="0">
                <a:solidFill>
                  <a:prstClr val="black"/>
                </a:solidFill>
              </a:rPr>
              <a:t>problèmes de décisions </a:t>
            </a:r>
            <a:r>
              <a:rPr lang="fr-FR" sz="2800" dirty="0">
                <a:solidFill>
                  <a:prstClr val="black"/>
                </a:solidFill>
              </a:rPr>
              <a:t>entre </a:t>
            </a:r>
            <a:r>
              <a:rPr lang="fr-FR" sz="2800" b="1" dirty="0">
                <a:solidFill>
                  <a:prstClr val="black"/>
                </a:solidFill>
              </a:rPr>
              <a:t>différents joueurs </a:t>
            </a:r>
            <a:r>
              <a:rPr lang="fr-FR" sz="2800" dirty="0">
                <a:solidFill>
                  <a:prstClr val="black"/>
                </a:solidFill>
              </a:rPr>
              <a:t>qui sont conscients de leurs </a:t>
            </a:r>
            <a:r>
              <a:rPr lang="fr-FR" sz="2800" b="1" dirty="0">
                <a:solidFill>
                  <a:prstClr val="black"/>
                </a:solidFill>
              </a:rPr>
              <a:t>interactions</a:t>
            </a:r>
            <a:r>
              <a:rPr lang="fr-FR" sz="2800" dirty="0">
                <a:solidFill>
                  <a:prstClr val="black"/>
                </a:solidFill>
              </a:rPr>
              <a:t>. Tous les joueurs sont supposés rationnels.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196" y="4345359"/>
            <a:ext cx="82098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>
                <a:solidFill>
                  <a:prstClr val="black"/>
                </a:solidFill>
              </a:rPr>
              <a:t>Jeu </a:t>
            </a:r>
            <a:r>
              <a:rPr lang="fr-FR" sz="4000" u="sng" dirty="0">
                <a:solidFill>
                  <a:prstClr val="black"/>
                </a:solidFill>
              </a:rPr>
              <a:t>:</a:t>
            </a:r>
          </a:p>
          <a:p>
            <a:pPr lvl="0"/>
            <a:r>
              <a:rPr lang="fr-FR" sz="2800" dirty="0">
                <a:solidFill>
                  <a:prstClr val="black"/>
                </a:solidFill>
              </a:rPr>
              <a:t>Ensemble de stratégies et de gains de tous les joueurs.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800"/>
              <a:t>[11] </a:t>
            </a:r>
            <a:r>
              <a:rPr lang="en-US" sz="800" i="1"/>
              <a:t>CyberWar Games: Strategic Jostling Among Traditional Adversaries </a:t>
            </a:r>
            <a:r>
              <a:rPr lang="en-US" sz="800"/>
              <a:t>/ Sanjay Goel, Yuan Hong / University of New York, New York, USA / 2015</a:t>
            </a:r>
            <a:endParaRPr lang="fr-FR" sz="800"/>
          </a:p>
          <a:p>
            <a:endParaRPr lang="fr-FR" sz="70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70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6838664" cy="492768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Théorie des jeux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31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793"/>
            <a:ext cx="7056784" cy="41913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Théorie des jeux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32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Théorie des jeux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33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" y="2708920"/>
            <a:ext cx="3456384" cy="20528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01" y="1124744"/>
            <a:ext cx="4210404" cy="2448272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 flipV="1">
            <a:off x="3723560" y="2708920"/>
            <a:ext cx="85034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05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Théorie des jeux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34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" y="2708920"/>
            <a:ext cx="3456384" cy="20528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01" y="1124744"/>
            <a:ext cx="2105202" cy="1224136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 flipV="1">
            <a:off x="3723560" y="1844824"/>
            <a:ext cx="850341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555" y="2420888"/>
            <a:ext cx="4238313" cy="2465784"/>
          </a:xfrm>
          <a:prstGeom prst="rect">
            <a:avLst/>
          </a:prstGeom>
        </p:spPr>
      </p:pic>
      <p:cxnSp>
        <p:nvCxnSpPr>
          <p:cNvPr id="22" name="Connecteur droit avec flèche 21"/>
          <p:cNvCxnSpPr/>
          <p:nvPr/>
        </p:nvCxnSpPr>
        <p:spPr>
          <a:xfrm>
            <a:off x="3723560" y="3861048"/>
            <a:ext cx="9250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99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Théorie des jeux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35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" y="2708920"/>
            <a:ext cx="3456384" cy="20528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01" y="1124744"/>
            <a:ext cx="2105202" cy="1224136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 flipV="1">
            <a:off x="3723560" y="1844824"/>
            <a:ext cx="850341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19" y="3735362"/>
            <a:ext cx="4447724" cy="255559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556" y="2420888"/>
            <a:ext cx="2025548" cy="1178432"/>
          </a:xfrm>
          <a:prstGeom prst="rect">
            <a:avLst/>
          </a:prstGeom>
        </p:spPr>
      </p:pic>
      <p:cxnSp>
        <p:nvCxnSpPr>
          <p:cNvPr id="22" name="Connecteur droit avec flèche 21"/>
          <p:cNvCxnSpPr>
            <a:endCxn id="21" idx="1"/>
          </p:cNvCxnSpPr>
          <p:nvPr/>
        </p:nvCxnSpPr>
        <p:spPr>
          <a:xfrm flipV="1">
            <a:off x="3723560" y="3010104"/>
            <a:ext cx="929996" cy="850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723560" y="4293096"/>
            <a:ext cx="92999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7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Théorie des jeux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36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5" y="1983663"/>
            <a:ext cx="3456384" cy="20528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01" y="1124744"/>
            <a:ext cx="2105202" cy="1224136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stCxn id="15" idx="3"/>
          </p:cNvCxnSpPr>
          <p:nvPr/>
        </p:nvCxnSpPr>
        <p:spPr>
          <a:xfrm flipV="1">
            <a:off x="3724469" y="1844824"/>
            <a:ext cx="849432" cy="1165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465" y="3573016"/>
            <a:ext cx="2030485" cy="1166687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556" y="2348880"/>
            <a:ext cx="2025548" cy="1178432"/>
          </a:xfrm>
          <a:prstGeom prst="rect">
            <a:avLst/>
          </a:prstGeom>
        </p:spPr>
      </p:pic>
      <p:cxnSp>
        <p:nvCxnSpPr>
          <p:cNvPr id="22" name="Connecteur droit avec flèche 21"/>
          <p:cNvCxnSpPr>
            <a:endCxn id="21" idx="1"/>
          </p:cNvCxnSpPr>
          <p:nvPr/>
        </p:nvCxnSpPr>
        <p:spPr>
          <a:xfrm flipV="1">
            <a:off x="3724469" y="2938096"/>
            <a:ext cx="929087" cy="130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endCxn id="20" idx="1"/>
          </p:cNvCxnSpPr>
          <p:nvPr/>
        </p:nvCxnSpPr>
        <p:spPr>
          <a:xfrm>
            <a:off x="3724469" y="3573016"/>
            <a:ext cx="929996" cy="583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51027"/>
              </p:ext>
            </p:extLst>
          </p:nvPr>
        </p:nvGraphicFramePr>
        <p:xfrm>
          <a:off x="2699792" y="4797152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Att\</a:t>
                      </a:r>
                      <a:r>
                        <a:rPr lang="fr-FR" dirty="0" err="1"/>
                        <a:t>Déf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Z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+1\-1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-10\+10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+1\-1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+6\-6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+6\-6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-4\+4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-4\+4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-4\+4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+6\-6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3" name="ZoneTexte 22"/>
          <p:cNvSpPr txBox="1"/>
          <p:nvPr/>
        </p:nvSpPr>
        <p:spPr>
          <a:xfrm>
            <a:off x="3991413" y="224279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  <a:endParaRPr lang="en-GB" dirty="0"/>
          </a:p>
        </p:txBody>
      </p:sp>
      <p:sp>
        <p:nvSpPr>
          <p:cNvPr id="24" name="ZoneTexte 23"/>
          <p:cNvSpPr txBox="1"/>
          <p:nvPr/>
        </p:nvSpPr>
        <p:spPr>
          <a:xfrm>
            <a:off x="4005169" y="282543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  <a:endParaRPr lang="en-GB" dirty="0"/>
          </a:p>
        </p:txBody>
      </p:sp>
      <p:sp>
        <p:nvSpPr>
          <p:cNvPr id="25" name="ZoneTexte 24"/>
          <p:cNvSpPr txBox="1"/>
          <p:nvPr/>
        </p:nvSpPr>
        <p:spPr>
          <a:xfrm>
            <a:off x="4005169" y="368002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0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Avancement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8099" y="1052736"/>
            <a:ext cx="849694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/>
              <a:t>Aspect Dynamique &amp; Exécution</a:t>
            </a:r>
            <a:endParaRPr lang="fr-FR" sz="6000" b="1" i="1" u="sng" dirty="0"/>
          </a:p>
          <a:p>
            <a:pPr>
              <a:spcBef>
                <a:spcPts val="2400"/>
              </a:spcBef>
            </a:pPr>
            <a:r>
              <a:rPr lang="fr-FR" sz="5400" i="1" dirty="0">
                <a:solidFill>
                  <a:schemeClr val="bg1">
                    <a:lumMod val="65000"/>
                  </a:schemeClr>
                </a:solidFill>
              </a:rPr>
              <a:t>A)Théorie des jeux</a:t>
            </a:r>
          </a:p>
          <a:p>
            <a:pPr>
              <a:spcBef>
                <a:spcPts val="2400"/>
              </a:spcBef>
            </a:pPr>
            <a:r>
              <a:rPr lang="fr-FR" sz="5400" b="1" i="1" dirty="0"/>
              <a:t>B)Exécution</a:t>
            </a:r>
          </a:p>
          <a:p>
            <a:pPr>
              <a:spcBef>
                <a:spcPts val="2400"/>
              </a:spcBef>
            </a:pPr>
            <a:r>
              <a:rPr lang="fr-FR" sz="5400" i="1" dirty="0">
                <a:solidFill>
                  <a:schemeClr val="bg1">
                    <a:lumMod val="65000"/>
                  </a:schemeClr>
                </a:solidFill>
              </a:rPr>
              <a:t>C)Implémentation</a:t>
            </a:r>
          </a:p>
          <a:p>
            <a:pPr>
              <a:spcBef>
                <a:spcPts val="2400"/>
              </a:spcBef>
            </a:pPr>
            <a:endParaRPr lang="fr-FR" sz="5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82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Exécution vers le</a:t>
            </a:r>
            <a:br>
              <a:rPr lang="fr-FR" dirty="0"/>
            </a:br>
            <a:r>
              <a:rPr lang="fr-FR" dirty="0"/>
              <a:t>Model </a:t>
            </a:r>
            <a:r>
              <a:rPr lang="fr-FR" dirty="0" err="1"/>
              <a:t>checking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653"/>
                </a:solidFill>
              </a:rPr>
              <a:t>11</a:t>
            </a:r>
            <a:r>
              <a:rPr lang="en-US" dirty="0" smtClean="0">
                <a:solidFill>
                  <a:srgbClr val="464653"/>
                </a:solidFill>
              </a:rPr>
              <a:t>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761" y="1127696"/>
            <a:ext cx="84116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400"/>
              </a:spcBef>
            </a:pPr>
            <a:r>
              <a:rPr lang="fr-FR" sz="4000" i="1" dirty="0">
                <a:solidFill>
                  <a:prstClr val="black"/>
                </a:solidFill>
              </a:rPr>
              <a:t>Model </a:t>
            </a:r>
            <a:r>
              <a:rPr lang="fr-FR" sz="4000" i="1" dirty="0" err="1">
                <a:solidFill>
                  <a:prstClr val="black"/>
                </a:solidFill>
              </a:rPr>
              <a:t>checking</a:t>
            </a:r>
            <a:r>
              <a:rPr lang="fr-FR" sz="4000" i="1" dirty="0">
                <a:solidFill>
                  <a:prstClr val="black"/>
                </a:solidFill>
              </a:rPr>
              <a:t> </a:t>
            </a:r>
            <a:r>
              <a:rPr lang="fr-FR" sz="2000" i="1" dirty="0">
                <a:solidFill>
                  <a:prstClr val="black"/>
                </a:solidFill>
              </a:rPr>
              <a:t>[10]</a:t>
            </a:r>
            <a:r>
              <a:rPr lang="fr-FR" sz="4000" i="1" dirty="0">
                <a:solidFill>
                  <a:prstClr val="black"/>
                </a:solidFill>
              </a:rPr>
              <a:t> </a:t>
            </a:r>
            <a:r>
              <a:rPr lang="fr-FR" sz="4000" dirty="0">
                <a:solidFill>
                  <a:prstClr val="black"/>
                </a:solidFill>
              </a:rPr>
              <a:t>:</a:t>
            </a:r>
          </a:p>
          <a:p>
            <a:r>
              <a:rPr lang="fr-FR" sz="2800" dirty="0">
                <a:solidFill>
                  <a:prstClr val="black"/>
                </a:solidFill>
              </a:rPr>
              <a:t>Exécution exhaustive</a:t>
            </a:r>
          </a:p>
          <a:p>
            <a:r>
              <a:rPr lang="fr-FR" sz="2800" dirty="0">
                <a:solidFill>
                  <a:prstClr val="black"/>
                </a:solidFill>
              </a:rPr>
              <a:t>Propriétés à vérifier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09320"/>
            <a:ext cx="5432248" cy="412790"/>
          </a:xfrm>
        </p:spPr>
        <p:txBody>
          <a:bodyPr/>
          <a:lstStyle/>
          <a:p>
            <a:r>
              <a:rPr lang="fr-FR" sz="700" dirty="0">
                <a:solidFill>
                  <a:srgbClr val="464653"/>
                </a:solidFill>
              </a:rPr>
              <a:t>[10] </a:t>
            </a:r>
            <a:r>
              <a:rPr lang="fr-FR" sz="800" i="1" dirty="0">
                <a:solidFill>
                  <a:srgbClr val="464653"/>
                </a:solidFill>
              </a:rPr>
              <a:t>Contribution à la modélisation et la vérification formelle par model </a:t>
            </a:r>
            <a:r>
              <a:rPr lang="fr-FR" sz="800" i="1" dirty="0" err="1">
                <a:solidFill>
                  <a:srgbClr val="464653"/>
                </a:solidFill>
              </a:rPr>
              <a:t>checking</a:t>
            </a:r>
            <a:r>
              <a:rPr lang="fr-FR" sz="800" i="1" dirty="0">
                <a:solidFill>
                  <a:srgbClr val="464653"/>
                </a:solidFill>
              </a:rPr>
              <a:t> - Symétries pour les Réseaux de </a:t>
            </a:r>
            <a:r>
              <a:rPr lang="fr-FR" sz="800" i="1" dirty="0" err="1">
                <a:solidFill>
                  <a:srgbClr val="464653"/>
                </a:solidFill>
              </a:rPr>
              <a:t>Petri</a:t>
            </a:r>
            <a:r>
              <a:rPr lang="fr-FR" sz="800" i="1" dirty="0">
                <a:solidFill>
                  <a:srgbClr val="464653"/>
                </a:solidFill>
              </a:rPr>
              <a:t> temporels. Systèmes embarqués</a:t>
            </a:r>
            <a:r>
              <a:rPr lang="fr-FR" sz="800" dirty="0">
                <a:solidFill>
                  <a:srgbClr val="464653"/>
                </a:solidFill>
              </a:rPr>
              <a:t> / Pierre-Alain </a:t>
            </a:r>
            <a:r>
              <a:rPr lang="fr-FR" sz="800" dirty="0" err="1">
                <a:solidFill>
                  <a:srgbClr val="464653"/>
                </a:solidFill>
              </a:rPr>
              <a:t>Bourdil</a:t>
            </a:r>
            <a:r>
              <a:rPr lang="fr-FR" sz="800" dirty="0">
                <a:solidFill>
                  <a:srgbClr val="464653"/>
                </a:solidFill>
              </a:rPr>
              <a:t> / INSA de Toulouse / 2015.</a:t>
            </a:r>
          </a:p>
          <a:p>
            <a:r>
              <a:rPr lang="fr-FR" sz="700" dirty="0">
                <a:solidFill>
                  <a:srgbClr val="464653"/>
                </a:solidFill>
              </a:rPr>
              <a:t>[11]</a:t>
            </a:r>
            <a:r>
              <a:rPr lang="en-GB" sz="800" dirty="0">
                <a:solidFill>
                  <a:srgbClr val="464653"/>
                </a:solidFill>
              </a:rPr>
              <a:t> </a:t>
            </a:r>
            <a:r>
              <a:rPr lang="en-GB" sz="800" i="1" dirty="0">
                <a:solidFill>
                  <a:srgbClr val="464653"/>
                </a:solidFill>
              </a:rPr>
              <a:t>Using Model Checking to </a:t>
            </a:r>
            <a:r>
              <a:rPr lang="en-GB" sz="800" i="1" dirty="0" err="1">
                <a:solidFill>
                  <a:srgbClr val="464653"/>
                </a:solidFill>
              </a:rPr>
              <a:t>Analyze</a:t>
            </a:r>
            <a:r>
              <a:rPr lang="en-GB" sz="800" i="1" dirty="0">
                <a:solidFill>
                  <a:srgbClr val="464653"/>
                </a:solidFill>
              </a:rPr>
              <a:t> Network Vulnerabilities </a:t>
            </a:r>
            <a:r>
              <a:rPr lang="en-GB" sz="800" dirty="0">
                <a:solidFill>
                  <a:srgbClr val="464653"/>
                </a:solidFill>
              </a:rPr>
              <a:t>/ Ronald W. Ritchey &amp; Paul </a:t>
            </a:r>
            <a:r>
              <a:rPr lang="en-GB" sz="800" dirty="0" err="1">
                <a:solidFill>
                  <a:srgbClr val="464653"/>
                </a:solidFill>
              </a:rPr>
              <a:t>Ammann</a:t>
            </a:r>
            <a:r>
              <a:rPr lang="en-GB" sz="800" dirty="0">
                <a:solidFill>
                  <a:srgbClr val="464653"/>
                </a:solidFill>
              </a:rPr>
              <a:t> /  National Security Team Booz Allen &amp; Hamilton &amp; Information and Software Engineering Department George Mason University / Virginia /2000</a:t>
            </a:r>
          </a:p>
          <a:p>
            <a:r>
              <a:rPr lang="en-GB" sz="800" i="1" dirty="0">
                <a:solidFill>
                  <a:srgbClr val="464653"/>
                </a:solidFill>
              </a:rPr>
              <a:t> </a:t>
            </a:r>
            <a:endParaRPr lang="fr-FR" sz="700" i="1" dirty="0">
              <a:solidFill>
                <a:srgbClr val="464653"/>
              </a:solidFill>
            </a:endParaRPr>
          </a:p>
          <a:p>
            <a:r>
              <a:rPr lang="fr-FR" sz="800" dirty="0">
                <a:solidFill>
                  <a:srgbClr val="464653"/>
                </a:solidFill>
              </a:rPr>
              <a:t> </a:t>
            </a:r>
            <a:endParaRPr lang="fr-FR" sz="700" dirty="0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501778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38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" t="8811" r="2471" b="11154"/>
          <a:stretch/>
        </p:blipFill>
        <p:spPr>
          <a:xfrm>
            <a:off x="1114426" y="2567904"/>
            <a:ext cx="7050232" cy="338137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75856" y="5229200"/>
            <a:ext cx="2592288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6761" y="5254516"/>
            <a:ext cx="67475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>
                <a:solidFill>
                  <a:prstClr val="black"/>
                </a:solidFill>
              </a:rPr>
              <a:t>Analyse de vulnérabilités de réseaux [11]</a:t>
            </a:r>
          </a:p>
        </p:txBody>
      </p:sp>
    </p:spTree>
    <p:extLst>
      <p:ext uri="{BB962C8B-B14F-4D97-AF65-F5344CB8AC3E}">
        <p14:creationId xmlns:p14="http://schemas.microsoft.com/office/powerpoint/2010/main" val="33073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Exécution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115616" y="6356350"/>
            <a:ext cx="5288232" cy="365760"/>
          </a:xfrm>
        </p:spPr>
        <p:txBody>
          <a:bodyPr/>
          <a:lstStyle/>
          <a:p>
            <a:r>
              <a:rPr lang="en-US" sz="1050"/>
              <a:t>[14] </a:t>
            </a:r>
            <a:r>
              <a:rPr lang="en-US" sz="1050" i="1"/>
              <a:t>New Directions in Cryptography </a:t>
            </a:r>
            <a:r>
              <a:rPr lang="en-US" sz="1050"/>
              <a:t>/ Whitfield Diffie, Martin E. Hellman / IEEE Transactions on Information Theory / Novembre 1976</a:t>
            </a:r>
          </a:p>
          <a:p>
            <a:endParaRPr lang="fr-FR" sz="105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39552" y="1268760"/>
            <a:ext cx="8091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3600" dirty="0">
                <a:solidFill>
                  <a:prstClr val="black"/>
                </a:solidFill>
              </a:rPr>
              <a:t>Echange de clés de </a:t>
            </a:r>
            <a:r>
              <a:rPr lang="fr-FR" sz="3600" dirty="0" err="1">
                <a:solidFill>
                  <a:prstClr val="black"/>
                </a:solidFill>
              </a:rPr>
              <a:t>Diffie-Hellman</a:t>
            </a:r>
            <a:r>
              <a:rPr lang="fr-FR" sz="3600" dirty="0">
                <a:solidFill>
                  <a:prstClr val="black"/>
                </a:solidFill>
              </a:rPr>
              <a:t> [14] :</a:t>
            </a:r>
            <a:endParaRPr lang="fr-FR" sz="20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701" y="2060848"/>
            <a:ext cx="490537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9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Contexte</a:t>
            </a:r>
            <a:br>
              <a:rPr lang="fr-FR" dirty="0"/>
            </a:br>
            <a:r>
              <a:rPr lang="fr-FR" dirty="0"/>
              <a:t>Stratégie attaque-défense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fr-FR" sz="4000" b="1" dirty="0">
                <a:solidFill>
                  <a:prstClr val="black"/>
                </a:solidFill>
              </a:rPr>
              <a:t>RAFT</a:t>
            </a:r>
            <a:endParaRPr lang="fr-FR" sz="4000" dirty="0"/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>
                <a:solidFill>
                  <a:prstClr val="black"/>
                </a:solidFill>
              </a:rPr>
              <a:t>R</a:t>
            </a:r>
            <a:r>
              <a:rPr lang="fr-FR" sz="3200" dirty="0">
                <a:solidFill>
                  <a:prstClr val="black"/>
                </a:solidFill>
              </a:rPr>
              <a:t>elations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>
                <a:solidFill>
                  <a:prstClr val="black"/>
                </a:solidFill>
              </a:rPr>
              <a:t>A</a:t>
            </a:r>
            <a:r>
              <a:rPr lang="fr-FR" sz="3200" dirty="0">
                <a:solidFill>
                  <a:prstClr val="black"/>
                </a:solidFill>
              </a:rPr>
              <a:t>cteurs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>
                <a:solidFill>
                  <a:prstClr val="black"/>
                </a:solidFill>
              </a:rPr>
              <a:t>F</a:t>
            </a:r>
            <a:r>
              <a:rPr lang="fr-FR" sz="3200" dirty="0">
                <a:solidFill>
                  <a:prstClr val="black"/>
                </a:solidFill>
              </a:rPr>
              <a:t>onctions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>
                <a:solidFill>
                  <a:prstClr val="black"/>
                </a:solidFill>
              </a:rPr>
              <a:t>T</a:t>
            </a:r>
            <a:r>
              <a:rPr lang="fr-FR" sz="3200" dirty="0">
                <a:solidFill>
                  <a:prstClr val="black"/>
                </a:solidFill>
              </a:rPr>
              <a:t>ensions</a:t>
            </a:r>
          </a:p>
          <a:p>
            <a:pPr>
              <a:spcBef>
                <a:spcPts val="2400"/>
              </a:spcBef>
            </a:pPr>
            <a:r>
              <a:rPr lang="fr-FR" sz="4000" b="1" dirty="0" err="1">
                <a:solidFill>
                  <a:prstClr val="black"/>
                </a:solidFill>
              </a:rPr>
              <a:t>Pimca</a:t>
            </a:r>
            <a:endParaRPr lang="fr-FR" sz="3200" dirty="0">
              <a:solidFill>
                <a:prstClr val="black"/>
              </a:solidFill>
            </a:endParaRP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6" t="13181" r="3169" b="20133"/>
          <a:stretch/>
        </p:blipFill>
        <p:spPr>
          <a:xfrm>
            <a:off x="2987824" y="2074460"/>
            <a:ext cx="6071827" cy="337076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5216224" cy="365760"/>
          </a:xfrm>
        </p:spPr>
        <p:txBody>
          <a:bodyPr/>
          <a:lstStyle/>
          <a:p>
            <a:r>
              <a:rPr lang="fr-FR" sz="1050" dirty="0"/>
              <a:t>[1] </a:t>
            </a:r>
            <a:r>
              <a:rPr lang="fr-FR" sz="1050" i="1" dirty="0" err="1"/>
              <a:t>Redefining</a:t>
            </a:r>
            <a:r>
              <a:rPr lang="fr-FR" sz="1050" i="1" dirty="0"/>
              <a:t> the Center of </a:t>
            </a:r>
            <a:r>
              <a:rPr lang="fr-FR" sz="1050" i="1" dirty="0" err="1"/>
              <a:t>Gravity</a:t>
            </a:r>
            <a:r>
              <a:rPr lang="fr-FR" sz="1050" i="1" dirty="0"/>
              <a:t> </a:t>
            </a:r>
            <a:r>
              <a:rPr lang="fr-FR" sz="1050" dirty="0"/>
              <a:t>in </a:t>
            </a:r>
            <a:r>
              <a:rPr lang="fr-FR" sz="1050" i="1" dirty="0"/>
              <a:t>Joint Force </a:t>
            </a:r>
            <a:r>
              <a:rPr lang="fr-FR" sz="1050" i="1" dirty="0" err="1"/>
              <a:t>Quarterly</a:t>
            </a:r>
            <a:r>
              <a:rPr lang="fr-FR" sz="1050" i="1" dirty="0"/>
              <a:t> (JFQ) issue 59 </a:t>
            </a:r>
            <a:r>
              <a:rPr lang="fr-FR" sz="1050" dirty="0"/>
              <a:t>/ Dale C. </a:t>
            </a:r>
            <a:r>
              <a:rPr lang="fr-FR" sz="1050" dirty="0" err="1"/>
              <a:t>Eikmeier</a:t>
            </a:r>
            <a:r>
              <a:rPr lang="fr-FR" sz="1050" dirty="0"/>
              <a:t> / Washington D.C. USA / 2010</a:t>
            </a:r>
          </a:p>
          <a:p>
            <a:endParaRPr lang="fr-FR" sz="1050" dirty="0">
              <a:solidFill>
                <a:srgbClr val="464653"/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740352" y="540457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5084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Exécution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40</a:t>
            </a:fld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2987824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012160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3762477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00191" y="3642473"/>
            <a:ext cx="39839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1" name="Ellipse 20"/>
          <p:cNvSpPr/>
          <p:nvPr/>
        </p:nvSpPr>
        <p:spPr>
          <a:xfrm>
            <a:off x="4932040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" name="Ellipse 21"/>
          <p:cNvSpPr/>
          <p:nvPr/>
        </p:nvSpPr>
        <p:spPr>
          <a:xfrm>
            <a:off x="4355370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4355370" y="4653136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9" name="Connecteur droit 28"/>
          <p:cNvCxnSpPr>
            <a:stCxn id="22" idx="7"/>
          </p:cNvCxnSpPr>
          <p:nvPr/>
        </p:nvCxnSpPr>
        <p:spPr>
          <a:xfrm flipV="1">
            <a:off x="4601221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necteur droit 2048"/>
          <p:cNvCxnSpPr>
            <a:stCxn id="21" idx="5"/>
          </p:cNvCxnSpPr>
          <p:nvPr/>
        </p:nvCxnSpPr>
        <p:spPr>
          <a:xfrm>
            <a:off x="5177891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Connecteur droit 2051"/>
          <p:cNvCxnSpPr>
            <a:stCxn id="19" idx="3"/>
          </p:cNvCxnSpPr>
          <p:nvPr/>
        </p:nvCxnSpPr>
        <p:spPr>
          <a:xfrm flipH="1">
            <a:off x="3635896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ZoneTexte 2052"/>
          <p:cNvSpPr txBox="1"/>
          <p:nvPr/>
        </p:nvSpPr>
        <p:spPr>
          <a:xfrm>
            <a:off x="5076056" y="234888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Ai,Bi</a:t>
            </a:r>
            <a:endParaRPr lang="fr-FR" sz="1000" dirty="0"/>
          </a:p>
          <a:p>
            <a:r>
              <a:rPr lang="fr-FR" sz="1000" dirty="0" err="1"/>
              <a:t>gAi,gBi</a:t>
            </a:r>
            <a:endParaRPr lang="en-GB" sz="1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5364088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</a:t>
            </a:r>
          </a:p>
          <a:p>
            <a:r>
              <a:rPr lang="fr-FR" sz="1000" dirty="0" err="1"/>
              <a:t>gB</a:t>
            </a:r>
            <a:endParaRPr lang="en-GB" sz="1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3228594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</a:t>
            </a:r>
          </a:p>
          <a:p>
            <a:r>
              <a:rPr lang="fr-FR" sz="1000" dirty="0" err="1"/>
              <a:t>gA</a:t>
            </a:r>
            <a:endParaRPr lang="en-GB" sz="1000" dirty="0"/>
          </a:p>
        </p:txBody>
      </p:sp>
      <p:sp>
        <p:nvSpPr>
          <p:cNvPr id="40" name="Ellipse 39"/>
          <p:cNvSpPr/>
          <p:nvPr/>
        </p:nvSpPr>
        <p:spPr>
          <a:xfrm>
            <a:off x="688349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26063" y="3642473"/>
            <a:ext cx="39839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2" name="Ellipse 41"/>
          <p:cNvSpPr/>
          <p:nvPr/>
        </p:nvSpPr>
        <p:spPr>
          <a:xfrm>
            <a:off x="1857912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Ellipse 42"/>
          <p:cNvSpPr/>
          <p:nvPr/>
        </p:nvSpPr>
        <p:spPr>
          <a:xfrm>
            <a:off x="1281242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>
            <a:stCxn id="43" idx="7"/>
          </p:cNvCxnSpPr>
          <p:nvPr/>
        </p:nvCxnSpPr>
        <p:spPr>
          <a:xfrm flipV="1">
            <a:off x="1527093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2" idx="5"/>
          </p:cNvCxnSpPr>
          <p:nvPr/>
        </p:nvCxnSpPr>
        <p:spPr>
          <a:xfrm>
            <a:off x="2103763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0" idx="3"/>
          </p:cNvCxnSpPr>
          <p:nvPr/>
        </p:nvCxnSpPr>
        <p:spPr>
          <a:xfrm flipH="1">
            <a:off x="561768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001928" y="234888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Ai,Bi</a:t>
            </a:r>
            <a:endParaRPr lang="fr-FR" sz="1000" dirty="0"/>
          </a:p>
          <a:p>
            <a:r>
              <a:rPr lang="fr-FR" sz="1000" dirty="0" err="1"/>
              <a:t>gAi,gBi</a:t>
            </a:r>
            <a:endParaRPr lang="en-GB" sz="1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289960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</a:t>
            </a:r>
          </a:p>
          <a:p>
            <a:r>
              <a:rPr lang="fr-FR" sz="1000" dirty="0" err="1"/>
              <a:t>gB</a:t>
            </a:r>
            <a:endParaRPr lang="en-GB" sz="1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154466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</a:t>
            </a:r>
          </a:p>
          <a:p>
            <a:r>
              <a:rPr lang="fr-FR" sz="1000" dirty="0" err="1"/>
              <a:t>gA</a:t>
            </a:r>
            <a:endParaRPr lang="en-GB" sz="1000" dirty="0"/>
          </a:p>
        </p:txBody>
      </p:sp>
      <p:sp>
        <p:nvSpPr>
          <p:cNvPr id="51" name="Ellipse 50"/>
          <p:cNvSpPr/>
          <p:nvPr/>
        </p:nvSpPr>
        <p:spPr>
          <a:xfrm>
            <a:off x="6609083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46797" y="3642473"/>
            <a:ext cx="39839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3" name="Ellipse 52"/>
          <p:cNvSpPr/>
          <p:nvPr/>
        </p:nvSpPr>
        <p:spPr>
          <a:xfrm>
            <a:off x="7778646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7" name="Connecteur droit 56"/>
          <p:cNvCxnSpPr>
            <a:stCxn id="53" idx="5"/>
          </p:cNvCxnSpPr>
          <p:nvPr/>
        </p:nvCxnSpPr>
        <p:spPr>
          <a:xfrm>
            <a:off x="8024497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51" idx="3"/>
          </p:cNvCxnSpPr>
          <p:nvPr/>
        </p:nvCxnSpPr>
        <p:spPr>
          <a:xfrm flipH="1">
            <a:off x="6482502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8210694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</a:t>
            </a:r>
          </a:p>
          <a:p>
            <a:r>
              <a:rPr lang="fr-FR" sz="1000" dirty="0" err="1"/>
              <a:t>gB</a:t>
            </a:r>
            <a:endParaRPr lang="en-GB" sz="1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6075200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</a:t>
            </a:r>
          </a:p>
          <a:p>
            <a:r>
              <a:rPr lang="fr-FR" sz="1000" dirty="0" err="1"/>
              <a:t>gA</a:t>
            </a:r>
            <a:endParaRPr lang="en-GB" sz="1000" dirty="0"/>
          </a:p>
        </p:txBody>
      </p:sp>
      <p:sp>
        <p:nvSpPr>
          <p:cNvPr id="8" name="ZoneTexte 7"/>
          <p:cNvSpPr txBox="1"/>
          <p:nvPr/>
        </p:nvSpPr>
        <p:spPr>
          <a:xfrm>
            <a:off x="323528" y="162880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Attaquant</a:t>
            </a:r>
            <a:endParaRPr lang="en-GB" dirty="0"/>
          </a:p>
        </p:txBody>
      </p:sp>
      <p:sp>
        <p:nvSpPr>
          <p:cNvPr id="44" name="ZoneTexte 43"/>
          <p:cNvSpPr txBox="1"/>
          <p:nvPr/>
        </p:nvSpPr>
        <p:spPr>
          <a:xfrm>
            <a:off x="3131234" y="162880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d’or</a:t>
            </a:r>
            <a:endParaRPr lang="en-GB" dirty="0"/>
          </a:p>
        </p:txBody>
      </p:sp>
      <p:sp>
        <p:nvSpPr>
          <p:cNvPr id="54" name="ZoneTexte 53"/>
          <p:cNvSpPr txBox="1"/>
          <p:nvPr/>
        </p:nvSpPr>
        <p:spPr>
          <a:xfrm>
            <a:off x="6186914" y="16195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Défenseur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0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Exécution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41</a:t>
            </a:fld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2987824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012160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3762477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00191" y="3642473"/>
            <a:ext cx="39839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1" name="Ellipse 20"/>
          <p:cNvSpPr/>
          <p:nvPr/>
        </p:nvSpPr>
        <p:spPr>
          <a:xfrm>
            <a:off x="4932040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" name="Ellipse 21"/>
          <p:cNvSpPr/>
          <p:nvPr/>
        </p:nvSpPr>
        <p:spPr>
          <a:xfrm>
            <a:off x="4355370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4355370" y="4653136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9" name="Connecteur droit 28"/>
          <p:cNvCxnSpPr>
            <a:stCxn id="22" idx="7"/>
          </p:cNvCxnSpPr>
          <p:nvPr/>
        </p:nvCxnSpPr>
        <p:spPr>
          <a:xfrm flipV="1">
            <a:off x="4601221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necteur droit 2048"/>
          <p:cNvCxnSpPr>
            <a:stCxn id="21" idx="5"/>
          </p:cNvCxnSpPr>
          <p:nvPr/>
        </p:nvCxnSpPr>
        <p:spPr>
          <a:xfrm>
            <a:off x="5177891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Connecteur droit 2051"/>
          <p:cNvCxnSpPr>
            <a:stCxn id="19" idx="3"/>
          </p:cNvCxnSpPr>
          <p:nvPr/>
        </p:nvCxnSpPr>
        <p:spPr>
          <a:xfrm flipH="1">
            <a:off x="3635896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ZoneTexte 2052"/>
          <p:cNvSpPr txBox="1"/>
          <p:nvPr/>
        </p:nvSpPr>
        <p:spPr>
          <a:xfrm>
            <a:off x="5076056" y="234888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Ai,Bi</a:t>
            </a:r>
            <a:endParaRPr lang="fr-FR" sz="1000" dirty="0"/>
          </a:p>
          <a:p>
            <a:r>
              <a:rPr lang="fr-FR" sz="1000" dirty="0" err="1"/>
              <a:t>gAi,gBi</a:t>
            </a:r>
            <a:endParaRPr lang="en-GB" sz="1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5364088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</a:t>
            </a:r>
          </a:p>
          <a:p>
            <a:r>
              <a:rPr lang="fr-FR" sz="1000" dirty="0" err="1"/>
              <a:t>gB</a:t>
            </a:r>
            <a:endParaRPr lang="en-GB" sz="1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3228594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</a:t>
            </a:r>
          </a:p>
          <a:p>
            <a:r>
              <a:rPr lang="fr-FR" sz="1000" dirty="0" err="1"/>
              <a:t>gA</a:t>
            </a:r>
            <a:endParaRPr lang="en-GB" sz="1000" dirty="0"/>
          </a:p>
        </p:txBody>
      </p:sp>
      <p:sp>
        <p:nvSpPr>
          <p:cNvPr id="40" name="Ellipse 39"/>
          <p:cNvSpPr/>
          <p:nvPr/>
        </p:nvSpPr>
        <p:spPr>
          <a:xfrm>
            <a:off x="688349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26063" y="3642473"/>
            <a:ext cx="39839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2" name="Ellipse 41"/>
          <p:cNvSpPr/>
          <p:nvPr/>
        </p:nvSpPr>
        <p:spPr>
          <a:xfrm>
            <a:off x="1857912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Ellipse 42"/>
          <p:cNvSpPr/>
          <p:nvPr/>
        </p:nvSpPr>
        <p:spPr>
          <a:xfrm>
            <a:off x="1281242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>
            <a:stCxn id="43" idx="7"/>
          </p:cNvCxnSpPr>
          <p:nvPr/>
        </p:nvCxnSpPr>
        <p:spPr>
          <a:xfrm flipV="1">
            <a:off x="1527093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2" idx="5"/>
          </p:cNvCxnSpPr>
          <p:nvPr/>
        </p:nvCxnSpPr>
        <p:spPr>
          <a:xfrm>
            <a:off x="2103763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0" idx="3"/>
          </p:cNvCxnSpPr>
          <p:nvPr/>
        </p:nvCxnSpPr>
        <p:spPr>
          <a:xfrm flipH="1">
            <a:off x="561768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001928" y="234888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Ai,Bi</a:t>
            </a:r>
            <a:endParaRPr lang="fr-FR" sz="1000" dirty="0"/>
          </a:p>
          <a:p>
            <a:r>
              <a:rPr lang="fr-FR" sz="1000" dirty="0" err="1"/>
              <a:t>gAi,gBi</a:t>
            </a:r>
            <a:endParaRPr lang="en-GB" sz="1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289960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</a:t>
            </a:r>
          </a:p>
          <a:p>
            <a:r>
              <a:rPr lang="fr-FR" sz="1000" dirty="0" err="1"/>
              <a:t>gB</a:t>
            </a:r>
            <a:endParaRPr lang="en-GB" sz="1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154466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</a:t>
            </a:r>
          </a:p>
          <a:p>
            <a:r>
              <a:rPr lang="fr-FR" sz="1000" dirty="0" err="1"/>
              <a:t>gA</a:t>
            </a:r>
            <a:endParaRPr lang="en-GB" sz="1000" dirty="0"/>
          </a:p>
        </p:txBody>
      </p:sp>
      <p:sp>
        <p:nvSpPr>
          <p:cNvPr id="51" name="Ellipse 50"/>
          <p:cNvSpPr/>
          <p:nvPr/>
        </p:nvSpPr>
        <p:spPr>
          <a:xfrm>
            <a:off x="6609083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46797" y="3642473"/>
            <a:ext cx="39839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3" name="Ellipse 52"/>
          <p:cNvSpPr/>
          <p:nvPr/>
        </p:nvSpPr>
        <p:spPr>
          <a:xfrm>
            <a:off x="7778646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7" name="Connecteur droit 56"/>
          <p:cNvCxnSpPr>
            <a:stCxn id="53" idx="5"/>
          </p:cNvCxnSpPr>
          <p:nvPr/>
        </p:nvCxnSpPr>
        <p:spPr>
          <a:xfrm>
            <a:off x="8024497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51" idx="3"/>
          </p:cNvCxnSpPr>
          <p:nvPr/>
        </p:nvCxnSpPr>
        <p:spPr>
          <a:xfrm flipH="1">
            <a:off x="6482502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8210694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</a:t>
            </a:r>
          </a:p>
          <a:p>
            <a:r>
              <a:rPr lang="fr-FR" sz="1000" dirty="0" err="1"/>
              <a:t>gB</a:t>
            </a:r>
            <a:endParaRPr lang="en-GB" sz="1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6075200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</a:t>
            </a:r>
          </a:p>
          <a:p>
            <a:r>
              <a:rPr lang="fr-FR" sz="1000" dirty="0" err="1"/>
              <a:t>gA</a:t>
            </a:r>
            <a:endParaRPr lang="en-GB" sz="1000" dirty="0"/>
          </a:p>
        </p:txBody>
      </p:sp>
      <p:cxnSp>
        <p:nvCxnSpPr>
          <p:cNvPr id="9" name="Connecteur droit 8"/>
          <p:cNvCxnSpPr>
            <a:stCxn id="40" idx="7"/>
            <a:endCxn id="41" idx="1"/>
          </p:cNvCxnSpPr>
          <p:nvPr/>
        </p:nvCxnSpPr>
        <p:spPr>
          <a:xfrm flipV="1">
            <a:off x="934200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43" idx="4"/>
            <a:endCxn id="41" idx="0"/>
          </p:cNvCxnSpPr>
          <p:nvPr/>
        </p:nvCxnSpPr>
        <p:spPr>
          <a:xfrm>
            <a:off x="1425258" y="3282433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20" idx="0"/>
            <a:endCxn id="22" idx="4"/>
          </p:cNvCxnSpPr>
          <p:nvPr/>
        </p:nvCxnSpPr>
        <p:spPr>
          <a:xfrm flipV="1">
            <a:off x="4499386" y="3282433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Connecteur droit 2049"/>
          <p:cNvCxnSpPr>
            <a:stCxn id="20" idx="1"/>
            <a:endCxn id="19" idx="7"/>
          </p:cNvCxnSpPr>
          <p:nvPr/>
        </p:nvCxnSpPr>
        <p:spPr>
          <a:xfrm flipH="1">
            <a:off x="4008328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Connecteur droit 2053"/>
          <p:cNvCxnSpPr>
            <a:stCxn id="20" idx="2"/>
            <a:endCxn id="23" idx="0"/>
          </p:cNvCxnSpPr>
          <p:nvPr/>
        </p:nvCxnSpPr>
        <p:spPr>
          <a:xfrm>
            <a:off x="4499386" y="4002513"/>
            <a:ext cx="0" cy="650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Connecteur droit 2055"/>
          <p:cNvCxnSpPr>
            <a:stCxn id="51" idx="7"/>
            <a:endCxn id="52" idx="1"/>
          </p:cNvCxnSpPr>
          <p:nvPr/>
        </p:nvCxnSpPr>
        <p:spPr>
          <a:xfrm flipV="1">
            <a:off x="6854934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Connecteur droit 2059"/>
          <p:cNvCxnSpPr>
            <a:stCxn id="41" idx="3"/>
            <a:endCxn id="42" idx="1"/>
          </p:cNvCxnSpPr>
          <p:nvPr/>
        </p:nvCxnSpPr>
        <p:spPr>
          <a:xfrm>
            <a:off x="1624453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Connecteur droit 2061"/>
          <p:cNvCxnSpPr>
            <a:stCxn id="20" idx="3"/>
            <a:endCxn id="21" idx="1"/>
          </p:cNvCxnSpPr>
          <p:nvPr/>
        </p:nvCxnSpPr>
        <p:spPr>
          <a:xfrm>
            <a:off x="4698581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necteur droit 2063"/>
          <p:cNvCxnSpPr>
            <a:stCxn id="52" idx="3"/>
            <a:endCxn id="53" idx="1"/>
          </p:cNvCxnSpPr>
          <p:nvPr/>
        </p:nvCxnSpPr>
        <p:spPr>
          <a:xfrm>
            <a:off x="7545187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323528" y="162880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Attaquant</a:t>
            </a:r>
            <a:endParaRPr lang="en-GB" dirty="0"/>
          </a:p>
        </p:txBody>
      </p:sp>
      <p:sp>
        <p:nvSpPr>
          <p:cNvPr id="55" name="ZoneTexte 54"/>
          <p:cNvSpPr txBox="1"/>
          <p:nvPr/>
        </p:nvSpPr>
        <p:spPr>
          <a:xfrm>
            <a:off x="3131234" y="162880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d’or</a:t>
            </a:r>
            <a:endParaRPr lang="en-GB" dirty="0"/>
          </a:p>
        </p:txBody>
      </p:sp>
      <p:sp>
        <p:nvSpPr>
          <p:cNvPr id="56" name="ZoneTexte 55"/>
          <p:cNvSpPr txBox="1"/>
          <p:nvPr/>
        </p:nvSpPr>
        <p:spPr>
          <a:xfrm>
            <a:off x="6186914" y="16195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Défenseur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8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Exécution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42</a:t>
            </a:fld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2987824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012160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3762477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00191" y="3642473"/>
            <a:ext cx="39839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1" name="Ellipse 20"/>
          <p:cNvSpPr/>
          <p:nvPr/>
        </p:nvSpPr>
        <p:spPr>
          <a:xfrm>
            <a:off x="4932040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" name="Ellipse 21"/>
          <p:cNvSpPr/>
          <p:nvPr/>
        </p:nvSpPr>
        <p:spPr>
          <a:xfrm>
            <a:off x="4355370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4355370" y="4653136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9" name="Connecteur droit 28"/>
          <p:cNvCxnSpPr>
            <a:stCxn id="22" idx="7"/>
          </p:cNvCxnSpPr>
          <p:nvPr/>
        </p:nvCxnSpPr>
        <p:spPr>
          <a:xfrm flipV="1">
            <a:off x="4601221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necteur droit 2048"/>
          <p:cNvCxnSpPr>
            <a:stCxn id="21" idx="5"/>
          </p:cNvCxnSpPr>
          <p:nvPr/>
        </p:nvCxnSpPr>
        <p:spPr>
          <a:xfrm>
            <a:off x="5177891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Connecteur droit 2051"/>
          <p:cNvCxnSpPr>
            <a:stCxn id="19" idx="3"/>
          </p:cNvCxnSpPr>
          <p:nvPr/>
        </p:nvCxnSpPr>
        <p:spPr>
          <a:xfrm flipH="1">
            <a:off x="3635896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ZoneTexte 2052"/>
          <p:cNvSpPr txBox="1"/>
          <p:nvPr/>
        </p:nvSpPr>
        <p:spPr>
          <a:xfrm>
            <a:off x="5076056" y="234888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Ai,Bi</a:t>
            </a:r>
            <a:endParaRPr lang="fr-FR" sz="1000" dirty="0"/>
          </a:p>
          <a:p>
            <a:r>
              <a:rPr lang="fr-FR" sz="1000" dirty="0" err="1"/>
              <a:t>gAi,gBi</a:t>
            </a:r>
            <a:endParaRPr lang="en-GB" sz="1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5364088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</a:t>
            </a:r>
          </a:p>
          <a:p>
            <a:r>
              <a:rPr lang="fr-FR" sz="1000" dirty="0" err="1"/>
              <a:t>gB</a:t>
            </a:r>
            <a:endParaRPr lang="en-GB" sz="1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3228594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</a:t>
            </a:r>
          </a:p>
          <a:p>
            <a:r>
              <a:rPr lang="fr-FR" sz="1000" dirty="0" err="1"/>
              <a:t>gA</a:t>
            </a:r>
            <a:endParaRPr lang="en-GB" sz="1000" dirty="0"/>
          </a:p>
        </p:txBody>
      </p:sp>
      <p:sp>
        <p:nvSpPr>
          <p:cNvPr id="40" name="Ellipse 39"/>
          <p:cNvSpPr/>
          <p:nvPr/>
        </p:nvSpPr>
        <p:spPr>
          <a:xfrm>
            <a:off x="688349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26063" y="3642473"/>
            <a:ext cx="39839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2" name="Ellipse 41"/>
          <p:cNvSpPr/>
          <p:nvPr/>
        </p:nvSpPr>
        <p:spPr>
          <a:xfrm>
            <a:off x="1857912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Ellipse 42"/>
          <p:cNvSpPr/>
          <p:nvPr/>
        </p:nvSpPr>
        <p:spPr>
          <a:xfrm>
            <a:off x="1281242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>
            <a:stCxn id="43" idx="7"/>
          </p:cNvCxnSpPr>
          <p:nvPr/>
        </p:nvCxnSpPr>
        <p:spPr>
          <a:xfrm flipV="1">
            <a:off x="1527093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2" idx="5"/>
          </p:cNvCxnSpPr>
          <p:nvPr/>
        </p:nvCxnSpPr>
        <p:spPr>
          <a:xfrm>
            <a:off x="2103763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0" idx="3"/>
          </p:cNvCxnSpPr>
          <p:nvPr/>
        </p:nvCxnSpPr>
        <p:spPr>
          <a:xfrm flipH="1">
            <a:off x="561768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001928" y="234888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Ai,Bi</a:t>
            </a:r>
            <a:endParaRPr lang="fr-FR" sz="1000" dirty="0"/>
          </a:p>
          <a:p>
            <a:r>
              <a:rPr lang="fr-FR" sz="1000" dirty="0" err="1"/>
              <a:t>gAi,gBi</a:t>
            </a:r>
            <a:endParaRPr lang="en-GB" sz="1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289960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</a:t>
            </a:r>
          </a:p>
          <a:p>
            <a:r>
              <a:rPr lang="fr-FR" sz="1000" dirty="0" err="1"/>
              <a:t>gB</a:t>
            </a:r>
            <a:endParaRPr lang="en-GB" sz="1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154466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</a:t>
            </a:r>
          </a:p>
          <a:p>
            <a:r>
              <a:rPr lang="fr-FR" sz="1000" dirty="0" err="1"/>
              <a:t>gA</a:t>
            </a:r>
            <a:endParaRPr lang="en-GB" sz="1000" dirty="0"/>
          </a:p>
        </p:txBody>
      </p:sp>
      <p:sp>
        <p:nvSpPr>
          <p:cNvPr id="51" name="Ellipse 50"/>
          <p:cNvSpPr/>
          <p:nvPr/>
        </p:nvSpPr>
        <p:spPr>
          <a:xfrm>
            <a:off x="6609083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46797" y="3642473"/>
            <a:ext cx="39839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3" name="Ellipse 52"/>
          <p:cNvSpPr/>
          <p:nvPr/>
        </p:nvSpPr>
        <p:spPr>
          <a:xfrm>
            <a:off x="7778646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7" name="Connecteur droit 56"/>
          <p:cNvCxnSpPr>
            <a:stCxn id="53" idx="5"/>
          </p:cNvCxnSpPr>
          <p:nvPr/>
        </p:nvCxnSpPr>
        <p:spPr>
          <a:xfrm>
            <a:off x="8024497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51" idx="3"/>
          </p:cNvCxnSpPr>
          <p:nvPr/>
        </p:nvCxnSpPr>
        <p:spPr>
          <a:xfrm flipH="1">
            <a:off x="6482502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8210694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</a:t>
            </a:r>
          </a:p>
          <a:p>
            <a:r>
              <a:rPr lang="fr-FR" sz="1000" dirty="0" err="1"/>
              <a:t>gB</a:t>
            </a:r>
            <a:endParaRPr lang="en-GB" sz="1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6075200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</a:t>
            </a:r>
          </a:p>
          <a:p>
            <a:r>
              <a:rPr lang="fr-FR" sz="1000" dirty="0" err="1"/>
              <a:t>gA</a:t>
            </a:r>
            <a:endParaRPr lang="en-GB" sz="1000" dirty="0"/>
          </a:p>
        </p:txBody>
      </p:sp>
      <p:cxnSp>
        <p:nvCxnSpPr>
          <p:cNvPr id="9" name="Connecteur droit 8"/>
          <p:cNvCxnSpPr>
            <a:stCxn id="40" idx="7"/>
            <a:endCxn id="41" idx="1"/>
          </p:cNvCxnSpPr>
          <p:nvPr/>
        </p:nvCxnSpPr>
        <p:spPr>
          <a:xfrm flipV="1">
            <a:off x="934200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43" idx="4"/>
            <a:endCxn id="41" idx="0"/>
          </p:cNvCxnSpPr>
          <p:nvPr/>
        </p:nvCxnSpPr>
        <p:spPr>
          <a:xfrm>
            <a:off x="1425258" y="3282433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20" idx="0"/>
            <a:endCxn id="22" idx="4"/>
          </p:cNvCxnSpPr>
          <p:nvPr/>
        </p:nvCxnSpPr>
        <p:spPr>
          <a:xfrm flipV="1">
            <a:off x="4499386" y="3282433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Connecteur droit 2049"/>
          <p:cNvCxnSpPr>
            <a:stCxn id="20" idx="1"/>
            <a:endCxn id="19" idx="7"/>
          </p:cNvCxnSpPr>
          <p:nvPr/>
        </p:nvCxnSpPr>
        <p:spPr>
          <a:xfrm flipH="1">
            <a:off x="4008328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Connecteur droit 2053"/>
          <p:cNvCxnSpPr>
            <a:stCxn id="20" idx="2"/>
            <a:endCxn id="23" idx="0"/>
          </p:cNvCxnSpPr>
          <p:nvPr/>
        </p:nvCxnSpPr>
        <p:spPr>
          <a:xfrm>
            <a:off x="4499386" y="4002513"/>
            <a:ext cx="0" cy="650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Connecteur droit 2055"/>
          <p:cNvCxnSpPr>
            <a:stCxn id="51" idx="7"/>
            <a:endCxn id="52" idx="1"/>
          </p:cNvCxnSpPr>
          <p:nvPr/>
        </p:nvCxnSpPr>
        <p:spPr>
          <a:xfrm flipV="1">
            <a:off x="6854934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Connecteur droit 2059"/>
          <p:cNvCxnSpPr>
            <a:stCxn id="41" idx="3"/>
            <a:endCxn id="42" idx="1"/>
          </p:cNvCxnSpPr>
          <p:nvPr/>
        </p:nvCxnSpPr>
        <p:spPr>
          <a:xfrm>
            <a:off x="1624453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Connecteur droit 2061"/>
          <p:cNvCxnSpPr>
            <a:stCxn id="20" idx="3"/>
            <a:endCxn id="21" idx="1"/>
          </p:cNvCxnSpPr>
          <p:nvPr/>
        </p:nvCxnSpPr>
        <p:spPr>
          <a:xfrm>
            <a:off x="4698581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necteur droit 2063"/>
          <p:cNvCxnSpPr>
            <a:stCxn id="52" idx="3"/>
            <a:endCxn id="53" idx="1"/>
          </p:cNvCxnSpPr>
          <p:nvPr/>
        </p:nvCxnSpPr>
        <p:spPr>
          <a:xfrm>
            <a:off x="7545187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323528" y="162880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Attaquant</a:t>
            </a:r>
            <a:endParaRPr lang="en-GB" dirty="0"/>
          </a:p>
        </p:txBody>
      </p:sp>
      <p:sp>
        <p:nvSpPr>
          <p:cNvPr id="55" name="ZoneTexte 54"/>
          <p:cNvSpPr txBox="1"/>
          <p:nvPr/>
        </p:nvSpPr>
        <p:spPr>
          <a:xfrm>
            <a:off x="3131234" y="162880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d’or</a:t>
            </a:r>
            <a:endParaRPr lang="en-GB" dirty="0"/>
          </a:p>
        </p:txBody>
      </p:sp>
      <p:sp>
        <p:nvSpPr>
          <p:cNvPr id="56" name="ZoneTexte 55"/>
          <p:cNvSpPr txBox="1"/>
          <p:nvPr/>
        </p:nvSpPr>
        <p:spPr>
          <a:xfrm>
            <a:off x="6186914" y="16195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Défenseur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4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Exécution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43</a:t>
            </a:fld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2987824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012160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3762477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00191" y="3642473"/>
            <a:ext cx="39839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1" name="Ellipse 20"/>
          <p:cNvSpPr/>
          <p:nvPr/>
        </p:nvSpPr>
        <p:spPr>
          <a:xfrm>
            <a:off x="4932040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" name="Ellipse 21"/>
          <p:cNvSpPr/>
          <p:nvPr/>
        </p:nvSpPr>
        <p:spPr>
          <a:xfrm>
            <a:off x="4355370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4355370" y="4653136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9" name="Connecteur droit 28"/>
          <p:cNvCxnSpPr>
            <a:stCxn id="22" idx="7"/>
          </p:cNvCxnSpPr>
          <p:nvPr/>
        </p:nvCxnSpPr>
        <p:spPr>
          <a:xfrm flipV="1">
            <a:off x="4601221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necteur droit 2048"/>
          <p:cNvCxnSpPr>
            <a:stCxn id="21" idx="5"/>
          </p:cNvCxnSpPr>
          <p:nvPr/>
        </p:nvCxnSpPr>
        <p:spPr>
          <a:xfrm>
            <a:off x="5177891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Connecteur droit 2051"/>
          <p:cNvCxnSpPr>
            <a:stCxn id="19" idx="3"/>
          </p:cNvCxnSpPr>
          <p:nvPr/>
        </p:nvCxnSpPr>
        <p:spPr>
          <a:xfrm flipH="1">
            <a:off x="3635896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ZoneTexte 2052"/>
          <p:cNvSpPr txBox="1"/>
          <p:nvPr/>
        </p:nvSpPr>
        <p:spPr>
          <a:xfrm>
            <a:off x="5076056" y="234888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Ai,Bi</a:t>
            </a:r>
            <a:endParaRPr lang="fr-FR" sz="1000" dirty="0"/>
          </a:p>
          <a:p>
            <a:r>
              <a:rPr lang="fr-FR" sz="1000" dirty="0" err="1"/>
              <a:t>gA,gAi,gBi</a:t>
            </a:r>
            <a:endParaRPr lang="en-GB" sz="1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5364088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</a:t>
            </a:r>
          </a:p>
          <a:p>
            <a:r>
              <a:rPr lang="fr-FR" sz="1000" dirty="0" err="1"/>
              <a:t>gAi,gB</a:t>
            </a:r>
            <a:endParaRPr lang="en-GB" sz="1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3228594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</a:t>
            </a:r>
          </a:p>
          <a:p>
            <a:r>
              <a:rPr lang="fr-FR" sz="1000" dirty="0" err="1"/>
              <a:t>gA</a:t>
            </a:r>
            <a:endParaRPr lang="en-GB" sz="1000" dirty="0"/>
          </a:p>
        </p:txBody>
      </p:sp>
      <p:sp>
        <p:nvSpPr>
          <p:cNvPr id="40" name="Ellipse 39"/>
          <p:cNvSpPr/>
          <p:nvPr/>
        </p:nvSpPr>
        <p:spPr>
          <a:xfrm>
            <a:off x="688349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26063" y="3642473"/>
            <a:ext cx="39839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2" name="Ellipse 41"/>
          <p:cNvSpPr/>
          <p:nvPr/>
        </p:nvSpPr>
        <p:spPr>
          <a:xfrm>
            <a:off x="1857912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Ellipse 42"/>
          <p:cNvSpPr/>
          <p:nvPr/>
        </p:nvSpPr>
        <p:spPr>
          <a:xfrm>
            <a:off x="1281242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>
            <a:stCxn id="43" idx="7"/>
          </p:cNvCxnSpPr>
          <p:nvPr/>
        </p:nvCxnSpPr>
        <p:spPr>
          <a:xfrm flipV="1">
            <a:off x="1527093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2" idx="5"/>
          </p:cNvCxnSpPr>
          <p:nvPr/>
        </p:nvCxnSpPr>
        <p:spPr>
          <a:xfrm>
            <a:off x="2103763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0" idx="3"/>
          </p:cNvCxnSpPr>
          <p:nvPr/>
        </p:nvCxnSpPr>
        <p:spPr>
          <a:xfrm flipH="1">
            <a:off x="561768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001928" y="234888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Ai,Bi</a:t>
            </a:r>
            <a:endParaRPr lang="fr-FR" sz="1000" dirty="0"/>
          </a:p>
          <a:p>
            <a:r>
              <a:rPr lang="fr-FR" sz="1000" dirty="0" err="1"/>
              <a:t>gA,gAi,gBi</a:t>
            </a:r>
            <a:endParaRPr lang="en-GB" sz="1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289960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SB</a:t>
            </a:r>
          </a:p>
          <a:p>
            <a:r>
              <a:rPr lang="fr-FR" sz="1000" dirty="0" err="1"/>
              <a:t>gAi,gB</a:t>
            </a:r>
            <a:endParaRPr lang="en-GB" sz="1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154466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</a:t>
            </a:r>
          </a:p>
          <a:p>
            <a:r>
              <a:rPr lang="fr-FR" sz="1000" dirty="0" err="1"/>
              <a:t>gA</a:t>
            </a:r>
            <a:endParaRPr lang="en-GB" sz="1000" dirty="0"/>
          </a:p>
        </p:txBody>
      </p:sp>
      <p:sp>
        <p:nvSpPr>
          <p:cNvPr id="51" name="Ellipse 50"/>
          <p:cNvSpPr/>
          <p:nvPr/>
        </p:nvSpPr>
        <p:spPr>
          <a:xfrm>
            <a:off x="6609083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46797" y="3642473"/>
            <a:ext cx="39839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3" name="Ellipse 52"/>
          <p:cNvSpPr/>
          <p:nvPr/>
        </p:nvSpPr>
        <p:spPr>
          <a:xfrm>
            <a:off x="7778646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7" name="Connecteur droit 56"/>
          <p:cNvCxnSpPr>
            <a:stCxn id="53" idx="5"/>
          </p:cNvCxnSpPr>
          <p:nvPr/>
        </p:nvCxnSpPr>
        <p:spPr>
          <a:xfrm>
            <a:off x="8024497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51" idx="3"/>
          </p:cNvCxnSpPr>
          <p:nvPr/>
        </p:nvCxnSpPr>
        <p:spPr>
          <a:xfrm flipH="1">
            <a:off x="6482502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8210694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</a:t>
            </a:r>
          </a:p>
          <a:p>
            <a:r>
              <a:rPr lang="fr-FR" sz="1000" dirty="0" err="1"/>
              <a:t>gA,gB</a:t>
            </a:r>
            <a:endParaRPr lang="en-GB" sz="1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6075200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</a:t>
            </a:r>
          </a:p>
          <a:p>
            <a:r>
              <a:rPr lang="fr-FR" sz="1000" dirty="0" err="1"/>
              <a:t>gA</a:t>
            </a:r>
            <a:endParaRPr lang="en-GB" sz="1000" dirty="0"/>
          </a:p>
        </p:txBody>
      </p:sp>
      <p:cxnSp>
        <p:nvCxnSpPr>
          <p:cNvPr id="9" name="Connecteur droit 8"/>
          <p:cNvCxnSpPr>
            <a:stCxn id="40" idx="7"/>
            <a:endCxn id="41" idx="1"/>
          </p:cNvCxnSpPr>
          <p:nvPr/>
        </p:nvCxnSpPr>
        <p:spPr>
          <a:xfrm flipV="1">
            <a:off x="934200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43" idx="4"/>
            <a:endCxn id="41" idx="0"/>
          </p:cNvCxnSpPr>
          <p:nvPr/>
        </p:nvCxnSpPr>
        <p:spPr>
          <a:xfrm>
            <a:off x="1425258" y="3282433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20" idx="0"/>
            <a:endCxn id="22" idx="4"/>
          </p:cNvCxnSpPr>
          <p:nvPr/>
        </p:nvCxnSpPr>
        <p:spPr>
          <a:xfrm flipV="1">
            <a:off x="4499386" y="3282433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Connecteur droit 2049"/>
          <p:cNvCxnSpPr>
            <a:stCxn id="20" idx="1"/>
            <a:endCxn id="19" idx="7"/>
          </p:cNvCxnSpPr>
          <p:nvPr/>
        </p:nvCxnSpPr>
        <p:spPr>
          <a:xfrm flipH="1">
            <a:off x="4008328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Connecteur droit 2053"/>
          <p:cNvCxnSpPr>
            <a:stCxn id="20" idx="2"/>
            <a:endCxn id="23" idx="0"/>
          </p:cNvCxnSpPr>
          <p:nvPr/>
        </p:nvCxnSpPr>
        <p:spPr>
          <a:xfrm>
            <a:off x="4499386" y="4002513"/>
            <a:ext cx="0" cy="650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Connecteur droit 2055"/>
          <p:cNvCxnSpPr>
            <a:stCxn id="51" idx="7"/>
            <a:endCxn id="52" idx="1"/>
          </p:cNvCxnSpPr>
          <p:nvPr/>
        </p:nvCxnSpPr>
        <p:spPr>
          <a:xfrm flipV="1">
            <a:off x="6854934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Connecteur droit 2059"/>
          <p:cNvCxnSpPr>
            <a:stCxn id="41" idx="3"/>
            <a:endCxn id="42" idx="1"/>
          </p:cNvCxnSpPr>
          <p:nvPr/>
        </p:nvCxnSpPr>
        <p:spPr>
          <a:xfrm>
            <a:off x="1624453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Connecteur droit 2061"/>
          <p:cNvCxnSpPr>
            <a:stCxn id="20" idx="3"/>
            <a:endCxn id="21" idx="1"/>
          </p:cNvCxnSpPr>
          <p:nvPr/>
        </p:nvCxnSpPr>
        <p:spPr>
          <a:xfrm>
            <a:off x="4698581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necteur droit 2063"/>
          <p:cNvCxnSpPr>
            <a:stCxn id="52" idx="3"/>
            <a:endCxn id="53" idx="1"/>
          </p:cNvCxnSpPr>
          <p:nvPr/>
        </p:nvCxnSpPr>
        <p:spPr>
          <a:xfrm>
            <a:off x="7545187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rc 29"/>
          <p:cNvCxnSpPr>
            <a:stCxn id="43" idx="6"/>
            <a:endCxn id="41" idx="3"/>
          </p:cNvCxnSpPr>
          <p:nvPr/>
        </p:nvCxnSpPr>
        <p:spPr>
          <a:xfrm>
            <a:off x="1569274" y="3138417"/>
            <a:ext cx="55179" cy="684076"/>
          </a:xfrm>
          <a:prstGeom prst="curvedConnector3">
            <a:avLst>
              <a:gd name="adj1" fmla="val 5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necteur en arc 2047"/>
          <p:cNvCxnSpPr>
            <a:stCxn id="41" idx="3"/>
            <a:endCxn id="42" idx="0"/>
          </p:cNvCxnSpPr>
          <p:nvPr/>
        </p:nvCxnSpPr>
        <p:spPr>
          <a:xfrm>
            <a:off x="1624453" y="3822493"/>
            <a:ext cx="377475" cy="3902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Connecteur en arc 2054"/>
          <p:cNvCxnSpPr>
            <a:stCxn id="40" idx="0"/>
            <a:endCxn id="41" idx="1"/>
          </p:cNvCxnSpPr>
          <p:nvPr/>
        </p:nvCxnSpPr>
        <p:spPr>
          <a:xfrm rot="5400000" flipH="1" flipV="1">
            <a:off x="834109" y="3820750"/>
            <a:ext cx="390211" cy="39369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Connecteur en arc 2057"/>
          <p:cNvCxnSpPr>
            <a:stCxn id="41" idx="1"/>
            <a:endCxn id="43" idx="2"/>
          </p:cNvCxnSpPr>
          <p:nvPr/>
        </p:nvCxnSpPr>
        <p:spPr>
          <a:xfrm rot="10800000" flipH="1">
            <a:off x="1226062" y="3138417"/>
            <a:ext cx="55179" cy="684076"/>
          </a:xfrm>
          <a:prstGeom prst="curvedConnector3">
            <a:avLst>
              <a:gd name="adj1" fmla="val -4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Connecteur en arc 2060"/>
          <p:cNvCxnSpPr>
            <a:stCxn id="19" idx="0"/>
            <a:endCxn id="20" idx="1"/>
          </p:cNvCxnSpPr>
          <p:nvPr/>
        </p:nvCxnSpPr>
        <p:spPr>
          <a:xfrm rot="5400000" flipH="1" flipV="1">
            <a:off x="3908237" y="3820750"/>
            <a:ext cx="390211" cy="39369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Connecteur en arc 2064"/>
          <p:cNvCxnSpPr>
            <a:stCxn id="20" idx="1"/>
            <a:endCxn id="22" idx="2"/>
          </p:cNvCxnSpPr>
          <p:nvPr/>
        </p:nvCxnSpPr>
        <p:spPr>
          <a:xfrm rot="10800000" flipH="1">
            <a:off x="4300190" y="3138417"/>
            <a:ext cx="55179" cy="684076"/>
          </a:xfrm>
          <a:prstGeom prst="curvedConnector3">
            <a:avLst>
              <a:gd name="adj1" fmla="val -4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Connecteur en arc 2066"/>
          <p:cNvCxnSpPr>
            <a:stCxn id="22" idx="6"/>
            <a:endCxn id="20" idx="3"/>
          </p:cNvCxnSpPr>
          <p:nvPr/>
        </p:nvCxnSpPr>
        <p:spPr>
          <a:xfrm>
            <a:off x="4643402" y="3138417"/>
            <a:ext cx="55179" cy="684076"/>
          </a:xfrm>
          <a:prstGeom prst="curvedConnector3">
            <a:avLst>
              <a:gd name="adj1" fmla="val 5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Connecteur en arc 2068"/>
          <p:cNvCxnSpPr>
            <a:stCxn id="20" idx="3"/>
            <a:endCxn id="21" idx="0"/>
          </p:cNvCxnSpPr>
          <p:nvPr/>
        </p:nvCxnSpPr>
        <p:spPr>
          <a:xfrm>
            <a:off x="4698581" y="3822493"/>
            <a:ext cx="377475" cy="3902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Connecteur en arc 2070"/>
          <p:cNvCxnSpPr>
            <a:stCxn id="51" idx="6"/>
            <a:endCxn id="52" idx="2"/>
          </p:cNvCxnSpPr>
          <p:nvPr/>
        </p:nvCxnSpPr>
        <p:spPr>
          <a:xfrm flipV="1">
            <a:off x="6897115" y="4002513"/>
            <a:ext cx="448877" cy="35420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Connecteur en arc 2072"/>
          <p:cNvCxnSpPr>
            <a:stCxn id="52" idx="2"/>
            <a:endCxn id="53" idx="2"/>
          </p:cNvCxnSpPr>
          <p:nvPr/>
        </p:nvCxnSpPr>
        <p:spPr>
          <a:xfrm rot="16200000" flipH="1">
            <a:off x="7385216" y="3963289"/>
            <a:ext cx="354207" cy="4326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Connecteur en arc 2074"/>
          <p:cNvCxnSpPr>
            <a:stCxn id="40" idx="6"/>
            <a:endCxn id="42" idx="2"/>
          </p:cNvCxnSpPr>
          <p:nvPr/>
        </p:nvCxnSpPr>
        <p:spPr>
          <a:xfrm>
            <a:off x="976381" y="4356720"/>
            <a:ext cx="881531" cy="12700"/>
          </a:xfrm>
          <a:prstGeom prst="curvedConnector3">
            <a:avLst/>
          </a:prstGeom>
          <a:ln cmpd="sng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8" name="Losange 2077"/>
          <p:cNvSpPr/>
          <p:nvPr/>
        </p:nvSpPr>
        <p:spPr>
          <a:xfrm>
            <a:off x="341683" y="3621017"/>
            <a:ext cx="77769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gA</a:t>
            </a:r>
            <a:endParaRPr lang="en-GB" sz="900" dirty="0"/>
          </a:p>
        </p:txBody>
      </p:sp>
      <p:sp>
        <p:nvSpPr>
          <p:cNvPr id="82" name="Losange 81"/>
          <p:cNvSpPr/>
          <p:nvPr/>
        </p:nvSpPr>
        <p:spPr>
          <a:xfrm>
            <a:off x="1714916" y="3621017"/>
            <a:ext cx="77769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gAi</a:t>
            </a:r>
            <a:endParaRPr lang="en-GB" sz="900" dirty="0"/>
          </a:p>
        </p:txBody>
      </p:sp>
      <p:sp>
        <p:nvSpPr>
          <p:cNvPr id="83" name="Losange 82"/>
          <p:cNvSpPr/>
          <p:nvPr/>
        </p:nvSpPr>
        <p:spPr>
          <a:xfrm>
            <a:off x="3415811" y="3621017"/>
            <a:ext cx="77769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gA</a:t>
            </a:r>
            <a:endParaRPr lang="en-GB" sz="900" dirty="0"/>
          </a:p>
        </p:txBody>
      </p:sp>
      <p:sp>
        <p:nvSpPr>
          <p:cNvPr id="84" name="Losange 83"/>
          <p:cNvSpPr/>
          <p:nvPr/>
        </p:nvSpPr>
        <p:spPr>
          <a:xfrm>
            <a:off x="4789044" y="3621017"/>
            <a:ext cx="77769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gAi</a:t>
            </a:r>
            <a:endParaRPr lang="en-GB" sz="900" dirty="0"/>
          </a:p>
        </p:txBody>
      </p:sp>
      <p:sp>
        <p:nvSpPr>
          <p:cNvPr id="87" name="Losange 86"/>
          <p:cNvSpPr/>
          <p:nvPr/>
        </p:nvSpPr>
        <p:spPr>
          <a:xfrm>
            <a:off x="6957145" y="4254885"/>
            <a:ext cx="77769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gA</a:t>
            </a:r>
            <a:endParaRPr lang="en-GB" sz="900" dirty="0"/>
          </a:p>
        </p:txBody>
      </p:sp>
      <p:sp>
        <p:nvSpPr>
          <p:cNvPr id="65" name="ZoneTexte 64"/>
          <p:cNvSpPr txBox="1"/>
          <p:nvPr/>
        </p:nvSpPr>
        <p:spPr>
          <a:xfrm>
            <a:off x="323528" y="162880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Attaquant</a:t>
            </a:r>
            <a:endParaRPr lang="en-GB" dirty="0"/>
          </a:p>
        </p:txBody>
      </p:sp>
      <p:sp>
        <p:nvSpPr>
          <p:cNvPr id="66" name="ZoneTexte 65"/>
          <p:cNvSpPr txBox="1"/>
          <p:nvPr/>
        </p:nvSpPr>
        <p:spPr>
          <a:xfrm>
            <a:off x="3131234" y="162880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d’or</a:t>
            </a:r>
            <a:endParaRPr lang="en-GB" dirty="0"/>
          </a:p>
        </p:txBody>
      </p:sp>
      <p:sp>
        <p:nvSpPr>
          <p:cNvPr id="67" name="ZoneTexte 66"/>
          <p:cNvSpPr txBox="1"/>
          <p:nvPr/>
        </p:nvSpPr>
        <p:spPr>
          <a:xfrm>
            <a:off x="6186914" y="16195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Défenseur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6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Exécution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44</a:t>
            </a:fld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2987824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012160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3762477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00191" y="3642473"/>
            <a:ext cx="39839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1" name="Ellipse 20"/>
          <p:cNvSpPr/>
          <p:nvPr/>
        </p:nvSpPr>
        <p:spPr>
          <a:xfrm>
            <a:off x="4932040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" name="Ellipse 21"/>
          <p:cNvSpPr/>
          <p:nvPr/>
        </p:nvSpPr>
        <p:spPr>
          <a:xfrm>
            <a:off x="4355370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4355370" y="4653136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9" name="Connecteur droit 28"/>
          <p:cNvCxnSpPr>
            <a:stCxn id="22" idx="7"/>
          </p:cNvCxnSpPr>
          <p:nvPr/>
        </p:nvCxnSpPr>
        <p:spPr>
          <a:xfrm flipV="1">
            <a:off x="4601221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necteur droit 2048"/>
          <p:cNvCxnSpPr>
            <a:stCxn id="21" idx="5"/>
          </p:cNvCxnSpPr>
          <p:nvPr/>
        </p:nvCxnSpPr>
        <p:spPr>
          <a:xfrm>
            <a:off x="5177891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Connecteur droit 2051"/>
          <p:cNvCxnSpPr>
            <a:stCxn id="19" idx="3"/>
          </p:cNvCxnSpPr>
          <p:nvPr/>
        </p:nvCxnSpPr>
        <p:spPr>
          <a:xfrm flipH="1">
            <a:off x="3635896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ZoneTexte 2052"/>
          <p:cNvSpPr txBox="1"/>
          <p:nvPr/>
        </p:nvSpPr>
        <p:spPr>
          <a:xfrm>
            <a:off x="5076056" y="234888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Ai,Bi</a:t>
            </a:r>
            <a:endParaRPr lang="fr-FR" sz="1000" dirty="0"/>
          </a:p>
          <a:p>
            <a:r>
              <a:rPr lang="fr-FR" sz="1000" dirty="0" err="1"/>
              <a:t>gA,gB,gAi,gBi</a:t>
            </a:r>
            <a:endParaRPr lang="en-GB" sz="1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5364088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</a:t>
            </a:r>
          </a:p>
          <a:p>
            <a:r>
              <a:rPr lang="fr-FR" sz="1000" dirty="0" err="1"/>
              <a:t>gAi,gB</a:t>
            </a:r>
            <a:endParaRPr lang="en-GB" sz="1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3228594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</a:t>
            </a:r>
          </a:p>
          <a:p>
            <a:r>
              <a:rPr lang="fr-FR" sz="1000" dirty="0" err="1"/>
              <a:t>gA,gBi</a:t>
            </a:r>
            <a:endParaRPr lang="en-GB" sz="1000" dirty="0"/>
          </a:p>
        </p:txBody>
      </p:sp>
      <p:sp>
        <p:nvSpPr>
          <p:cNvPr id="40" name="Ellipse 39"/>
          <p:cNvSpPr/>
          <p:nvPr/>
        </p:nvSpPr>
        <p:spPr>
          <a:xfrm>
            <a:off x="688349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26063" y="3642473"/>
            <a:ext cx="39839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2" name="Ellipse 41"/>
          <p:cNvSpPr/>
          <p:nvPr/>
        </p:nvSpPr>
        <p:spPr>
          <a:xfrm>
            <a:off x="1857912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Ellipse 42"/>
          <p:cNvSpPr/>
          <p:nvPr/>
        </p:nvSpPr>
        <p:spPr>
          <a:xfrm>
            <a:off x="1281242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>
            <a:stCxn id="43" idx="7"/>
          </p:cNvCxnSpPr>
          <p:nvPr/>
        </p:nvCxnSpPr>
        <p:spPr>
          <a:xfrm flipV="1">
            <a:off x="1527093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2" idx="5"/>
          </p:cNvCxnSpPr>
          <p:nvPr/>
        </p:nvCxnSpPr>
        <p:spPr>
          <a:xfrm>
            <a:off x="2103763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0" idx="3"/>
          </p:cNvCxnSpPr>
          <p:nvPr/>
        </p:nvCxnSpPr>
        <p:spPr>
          <a:xfrm flipH="1">
            <a:off x="561768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001928" y="2348880"/>
            <a:ext cx="985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Ai,Bi</a:t>
            </a:r>
            <a:endParaRPr lang="fr-FR" sz="1000" dirty="0"/>
          </a:p>
          <a:p>
            <a:r>
              <a:rPr lang="fr-FR" sz="1000" dirty="0" err="1"/>
              <a:t>gA,gB,gAi,gBi</a:t>
            </a:r>
            <a:endParaRPr lang="en-GB" sz="1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289960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</a:t>
            </a:r>
          </a:p>
          <a:p>
            <a:r>
              <a:rPr lang="fr-FR" sz="1000" dirty="0" err="1"/>
              <a:t>gAi,gB</a:t>
            </a:r>
            <a:endParaRPr lang="en-GB" sz="1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154466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</a:t>
            </a:r>
          </a:p>
          <a:p>
            <a:r>
              <a:rPr lang="fr-FR" sz="1000" dirty="0" err="1"/>
              <a:t>gA,gBi</a:t>
            </a:r>
            <a:endParaRPr lang="en-GB" sz="1000" dirty="0"/>
          </a:p>
        </p:txBody>
      </p:sp>
      <p:sp>
        <p:nvSpPr>
          <p:cNvPr id="51" name="Ellipse 50"/>
          <p:cNvSpPr/>
          <p:nvPr/>
        </p:nvSpPr>
        <p:spPr>
          <a:xfrm>
            <a:off x="6609083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46797" y="3642473"/>
            <a:ext cx="39839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3" name="Ellipse 52"/>
          <p:cNvSpPr/>
          <p:nvPr/>
        </p:nvSpPr>
        <p:spPr>
          <a:xfrm>
            <a:off x="7778646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7" name="Connecteur droit 56"/>
          <p:cNvCxnSpPr>
            <a:stCxn id="53" idx="5"/>
          </p:cNvCxnSpPr>
          <p:nvPr/>
        </p:nvCxnSpPr>
        <p:spPr>
          <a:xfrm>
            <a:off x="8024497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51" idx="3"/>
          </p:cNvCxnSpPr>
          <p:nvPr/>
        </p:nvCxnSpPr>
        <p:spPr>
          <a:xfrm flipH="1">
            <a:off x="6482502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8210694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</a:t>
            </a:r>
          </a:p>
          <a:p>
            <a:r>
              <a:rPr lang="fr-FR" sz="1000" dirty="0" err="1"/>
              <a:t>gA,gB</a:t>
            </a:r>
            <a:endParaRPr lang="en-GB" sz="1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6075200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</a:t>
            </a:r>
          </a:p>
          <a:p>
            <a:r>
              <a:rPr lang="fr-FR" sz="1000" dirty="0" err="1"/>
              <a:t>gA,gB</a:t>
            </a:r>
            <a:endParaRPr lang="en-GB" sz="1000" dirty="0"/>
          </a:p>
        </p:txBody>
      </p:sp>
      <p:cxnSp>
        <p:nvCxnSpPr>
          <p:cNvPr id="9" name="Connecteur droit 8"/>
          <p:cNvCxnSpPr>
            <a:stCxn id="40" idx="7"/>
            <a:endCxn id="41" idx="1"/>
          </p:cNvCxnSpPr>
          <p:nvPr/>
        </p:nvCxnSpPr>
        <p:spPr>
          <a:xfrm flipV="1">
            <a:off x="934200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43" idx="4"/>
            <a:endCxn id="41" idx="0"/>
          </p:cNvCxnSpPr>
          <p:nvPr/>
        </p:nvCxnSpPr>
        <p:spPr>
          <a:xfrm>
            <a:off x="1425258" y="3282433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20" idx="0"/>
            <a:endCxn id="22" idx="4"/>
          </p:cNvCxnSpPr>
          <p:nvPr/>
        </p:nvCxnSpPr>
        <p:spPr>
          <a:xfrm flipV="1">
            <a:off x="4499386" y="3282433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Connecteur droit 2049"/>
          <p:cNvCxnSpPr>
            <a:stCxn id="20" idx="1"/>
            <a:endCxn id="19" idx="7"/>
          </p:cNvCxnSpPr>
          <p:nvPr/>
        </p:nvCxnSpPr>
        <p:spPr>
          <a:xfrm flipH="1">
            <a:off x="4008328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Connecteur droit 2053"/>
          <p:cNvCxnSpPr>
            <a:stCxn id="20" idx="2"/>
            <a:endCxn id="23" idx="0"/>
          </p:cNvCxnSpPr>
          <p:nvPr/>
        </p:nvCxnSpPr>
        <p:spPr>
          <a:xfrm>
            <a:off x="4499386" y="4002513"/>
            <a:ext cx="0" cy="650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Connecteur droit 2055"/>
          <p:cNvCxnSpPr>
            <a:stCxn id="51" idx="7"/>
            <a:endCxn id="52" idx="1"/>
          </p:cNvCxnSpPr>
          <p:nvPr/>
        </p:nvCxnSpPr>
        <p:spPr>
          <a:xfrm flipV="1">
            <a:off x="6854934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Connecteur droit 2059"/>
          <p:cNvCxnSpPr>
            <a:stCxn id="41" idx="3"/>
            <a:endCxn id="42" idx="1"/>
          </p:cNvCxnSpPr>
          <p:nvPr/>
        </p:nvCxnSpPr>
        <p:spPr>
          <a:xfrm>
            <a:off x="1624453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Connecteur droit 2061"/>
          <p:cNvCxnSpPr>
            <a:stCxn id="20" idx="3"/>
            <a:endCxn id="21" idx="1"/>
          </p:cNvCxnSpPr>
          <p:nvPr/>
        </p:nvCxnSpPr>
        <p:spPr>
          <a:xfrm>
            <a:off x="4698581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necteur droit 2063"/>
          <p:cNvCxnSpPr>
            <a:stCxn id="52" idx="3"/>
            <a:endCxn id="53" idx="1"/>
          </p:cNvCxnSpPr>
          <p:nvPr/>
        </p:nvCxnSpPr>
        <p:spPr>
          <a:xfrm>
            <a:off x="7545187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8" name="Losange 2077"/>
          <p:cNvSpPr/>
          <p:nvPr/>
        </p:nvSpPr>
        <p:spPr>
          <a:xfrm>
            <a:off x="341683" y="3621017"/>
            <a:ext cx="77769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gBi</a:t>
            </a:r>
            <a:endParaRPr lang="en-GB" sz="900" dirty="0"/>
          </a:p>
        </p:txBody>
      </p:sp>
      <p:sp>
        <p:nvSpPr>
          <p:cNvPr id="82" name="Losange 81"/>
          <p:cNvSpPr/>
          <p:nvPr/>
        </p:nvSpPr>
        <p:spPr>
          <a:xfrm>
            <a:off x="1714916" y="3621017"/>
            <a:ext cx="77769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gB</a:t>
            </a:r>
            <a:endParaRPr lang="en-GB" sz="900" dirty="0"/>
          </a:p>
        </p:txBody>
      </p:sp>
      <p:sp>
        <p:nvSpPr>
          <p:cNvPr id="83" name="Losange 82"/>
          <p:cNvSpPr/>
          <p:nvPr/>
        </p:nvSpPr>
        <p:spPr>
          <a:xfrm>
            <a:off x="3415811" y="3621017"/>
            <a:ext cx="77769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gBi</a:t>
            </a:r>
            <a:endParaRPr lang="en-GB" sz="900" dirty="0"/>
          </a:p>
        </p:txBody>
      </p:sp>
      <p:sp>
        <p:nvSpPr>
          <p:cNvPr id="84" name="Losange 83"/>
          <p:cNvSpPr/>
          <p:nvPr/>
        </p:nvSpPr>
        <p:spPr>
          <a:xfrm>
            <a:off x="4789044" y="3621017"/>
            <a:ext cx="77769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gB</a:t>
            </a:r>
            <a:endParaRPr lang="en-GB" sz="900" dirty="0"/>
          </a:p>
        </p:txBody>
      </p:sp>
      <p:sp>
        <p:nvSpPr>
          <p:cNvPr id="87" name="Losange 86"/>
          <p:cNvSpPr/>
          <p:nvPr/>
        </p:nvSpPr>
        <p:spPr>
          <a:xfrm>
            <a:off x="6957145" y="4254885"/>
            <a:ext cx="77769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gB</a:t>
            </a:r>
            <a:endParaRPr lang="en-GB" sz="900" dirty="0"/>
          </a:p>
        </p:txBody>
      </p:sp>
      <p:cxnSp>
        <p:nvCxnSpPr>
          <p:cNvPr id="12" name="Connecteur droit avec flèche 11"/>
          <p:cNvCxnSpPr>
            <a:stCxn id="40" idx="6"/>
            <a:endCxn id="42" idx="2"/>
          </p:cNvCxnSpPr>
          <p:nvPr/>
        </p:nvCxnSpPr>
        <p:spPr>
          <a:xfrm>
            <a:off x="976381" y="4356720"/>
            <a:ext cx="881531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/>
          <p:cNvCxnSpPr>
            <a:stCxn id="42" idx="0"/>
            <a:endCxn id="41" idx="3"/>
          </p:cNvCxnSpPr>
          <p:nvPr/>
        </p:nvCxnSpPr>
        <p:spPr>
          <a:xfrm rot="16200000" flipV="1">
            <a:off x="1618086" y="3828861"/>
            <a:ext cx="390211" cy="3774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41" idx="3"/>
            <a:endCxn id="43" idx="6"/>
          </p:cNvCxnSpPr>
          <p:nvPr/>
        </p:nvCxnSpPr>
        <p:spPr>
          <a:xfrm flipH="1" flipV="1">
            <a:off x="1569274" y="3138417"/>
            <a:ext cx="55179" cy="684076"/>
          </a:xfrm>
          <a:prstGeom prst="curvedConnector3">
            <a:avLst>
              <a:gd name="adj1" fmla="val -4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rc 24"/>
          <p:cNvCxnSpPr>
            <a:stCxn id="43" idx="2"/>
            <a:endCxn id="41" idx="1"/>
          </p:cNvCxnSpPr>
          <p:nvPr/>
        </p:nvCxnSpPr>
        <p:spPr>
          <a:xfrm rot="10800000" flipV="1">
            <a:off x="1226064" y="3138417"/>
            <a:ext cx="55179" cy="684076"/>
          </a:xfrm>
          <a:prstGeom prst="curvedConnector3">
            <a:avLst>
              <a:gd name="adj1" fmla="val 5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rc 30"/>
          <p:cNvCxnSpPr>
            <a:stCxn id="41" idx="1"/>
            <a:endCxn id="40" idx="0"/>
          </p:cNvCxnSpPr>
          <p:nvPr/>
        </p:nvCxnSpPr>
        <p:spPr>
          <a:xfrm rot="10800000" flipV="1">
            <a:off x="832365" y="3822492"/>
            <a:ext cx="393698" cy="3902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Connecteur en arc 2056"/>
          <p:cNvCxnSpPr>
            <a:stCxn id="21" idx="0"/>
            <a:endCxn id="20" idx="3"/>
          </p:cNvCxnSpPr>
          <p:nvPr/>
        </p:nvCxnSpPr>
        <p:spPr>
          <a:xfrm rot="16200000" flipV="1">
            <a:off x="4692214" y="3828861"/>
            <a:ext cx="390211" cy="3774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necteur en arc 2062"/>
          <p:cNvCxnSpPr>
            <a:stCxn id="20" idx="3"/>
            <a:endCxn id="22" idx="6"/>
          </p:cNvCxnSpPr>
          <p:nvPr/>
        </p:nvCxnSpPr>
        <p:spPr>
          <a:xfrm flipH="1" flipV="1">
            <a:off x="4643402" y="3138417"/>
            <a:ext cx="55179" cy="684076"/>
          </a:xfrm>
          <a:prstGeom prst="curvedConnector3">
            <a:avLst>
              <a:gd name="adj1" fmla="val -4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Connecteur en arc 2067"/>
          <p:cNvCxnSpPr>
            <a:stCxn id="22" idx="2"/>
            <a:endCxn id="20" idx="1"/>
          </p:cNvCxnSpPr>
          <p:nvPr/>
        </p:nvCxnSpPr>
        <p:spPr>
          <a:xfrm rot="10800000" flipV="1">
            <a:off x="4300192" y="3138417"/>
            <a:ext cx="55179" cy="684076"/>
          </a:xfrm>
          <a:prstGeom prst="curvedConnector3">
            <a:avLst>
              <a:gd name="adj1" fmla="val 5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Connecteur en arc 2071"/>
          <p:cNvCxnSpPr>
            <a:stCxn id="20" idx="1"/>
            <a:endCxn id="19" idx="0"/>
          </p:cNvCxnSpPr>
          <p:nvPr/>
        </p:nvCxnSpPr>
        <p:spPr>
          <a:xfrm rot="10800000" flipV="1">
            <a:off x="3906493" y="3822492"/>
            <a:ext cx="393698" cy="3902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Connecteur en arc 2075"/>
          <p:cNvCxnSpPr>
            <a:stCxn id="53" idx="2"/>
            <a:endCxn id="52" idx="2"/>
          </p:cNvCxnSpPr>
          <p:nvPr/>
        </p:nvCxnSpPr>
        <p:spPr>
          <a:xfrm rot="10800000">
            <a:off x="7345992" y="4002514"/>
            <a:ext cx="432654" cy="35420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Connecteur en arc 2078"/>
          <p:cNvCxnSpPr>
            <a:stCxn id="52" idx="2"/>
            <a:endCxn id="51" idx="6"/>
          </p:cNvCxnSpPr>
          <p:nvPr/>
        </p:nvCxnSpPr>
        <p:spPr>
          <a:xfrm rot="5400000">
            <a:off x="6944451" y="3955178"/>
            <a:ext cx="354207" cy="44887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323528" y="162880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Attaquant</a:t>
            </a:r>
            <a:endParaRPr lang="en-GB" dirty="0"/>
          </a:p>
        </p:txBody>
      </p:sp>
      <p:sp>
        <p:nvSpPr>
          <p:cNvPr id="66" name="ZoneTexte 65"/>
          <p:cNvSpPr txBox="1"/>
          <p:nvPr/>
        </p:nvSpPr>
        <p:spPr>
          <a:xfrm>
            <a:off x="3131234" y="162880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d’or</a:t>
            </a:r>
            <a:endParaRPr lang="en-GB" dirty="0"/>
          </a:p>
        </p:txBody>
      </p:sp>
      <p:sp>
        <p:nvSpPr>
          <p:cNvPr id="67" name="ZoneTexte 66"/>
          <p:cNvSpPr txBox="1"/>
          <p:nvPr/>
        </p:nvSpPr>
        <p:spPr>
          <a:xfrm>
            <a:off x="6186914" y="16195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Défenseur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43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Exécution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45</a:t>
            </a:fld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2987824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012160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3762477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00191" y="3642473"/>
            <a:ext cx="39839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1" name="Ellipse 20"/>
          <p:cNvSpPr/>
          <p:nvPr/>
        </p:nvSpPr>
        <p:spPr>
          <a:xfrm>
            <a:off x="4932040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" name="Ellipse 21"/>
          <p:cNvSpPr/>
          <p:nvPr/>
        </p:nvSpPr>
        <p:spPr>
          <a:xfrm>
            <a:off x="4355370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4355370" y="4653136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9" name="Connecteur droit 28"/>
          <p:cNvCxnSpPr>
            <a:stCxn id="22" idx="7"/>
          </p:cNvCxnSpPr>
          <p:nvPr/>
        </p:nvCxnSpPr>
        <p:spPr>
          <a:xfrm flipV="1">
            <a:off x="4601221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necteur droit 2048"/>
          <p:cNvCxnSpPr>
            <a:stCxn id="21" idx="5"/>
          </p:cNvCxnSpPr>
          <p:nvPr/>
        </p:nvCxnSpPr>
        <p:spPr>
          <a:xfrm>
            <a:off x="5177891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Connecteur droit 2051"/>
          <p:cNvCxnSpPr>
            <a:stCxn id="19" idx="3"/>
          </p:cNvCxnSpPr>
          <p:nvPr/>
        </p:nvCxnSpPr>
        <p:spPr>
          <a:xfrm flipH="1">
            <a:off x="3635896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ZoneTexte 2052"/>
          <p:cNvSpPr txBox="1"/>
          <p:nvPr/>
        </p:nvSpPr>
        <p:spPr>
          <a:xfrm>
            <a:off x="5076056" y="234888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Ai,Bi</a:t>
            </a:r>
            <a:endParaRPr lang="fr-FR" sz="1000" dirty="0"/>
          </a:p>
          <a:p>
            <a:r>
              <a:rPr lang="fr-FR" sz="1000" dirty="0" err="1"/>
              <a:t>gA,gB,gAi,gBi</a:t>
            </a:r>
            <a:endParaRPr lang="en-GB" sz="1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5364088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</a:t>
            </a:r>
          </a:p>
          <a:p>
            <a:r>
              <a:rPr lang="fr-FR" sz="1000" dirty="0" err="1"/>
              <a:t>gAi,gB</a:t>
            </a:r>
            <a:endParaRPr lang="en-GB" sz="1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3228594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</a:t>
            </a:r>
          </a:p>
          <a:p>
            <a:r>
              <a:rPr lang="fr-FR" sz="1000" dirty="0" err="1"/>
              <a:t>gA,gBi</a:t>
            </a:r>
            <a:endParaRPr lang="en-GB" sz="1000" dirty="0"/>
          </a:p>
        </p:txBody>
      </p:sp>
      <p:sp>
        <p:nvSpPr>
          <p:cNvPr id="40" name="Ellipse 39"/>
          <p:cNvSpPr/>
          <p:nvPr/>
        </p:nvSpPr>
        <p:spPr>
          <a:xfrm>
            <a:off x="688349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26063" y="3642473"/>
            <a:ext cx="39839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2" name="Ellipse 41"/>
          <p:cNvSpPr/>
          <p:nvPr/>
        </p:nvSpPr>
        <p:spPr>
          <a:xfrm>
            <a:off x="1857912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Ellipse 42"/>
          <p:cNvSpPr/>
          <p:nvPr/>
        </p:nvSpPr>
        <p:spPr>
          <a:xfrm>
            <a:off x="1281242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>
            <a:stCxn id="43" idx="7"/>
          </p:cNvCxnSpPr>
          <p:nvPr/>
        </p:nvCxnSpPr>
        <p:spPr>
          <a:xfrm flipV="1">
            <a:off x="1527093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2" idx="5"/>
          </p:cNvCxnSpPr>
          <p:nvPr/>
        </p:nvCxnSpPr>
        <p:spPr>
          <a:xfrm>
            <a:off x="2103763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0" idx="3"/>
          </p:cNvCxnSpPr>
          <p:nvPr/>
        </p:nvCxnSpPr>
        <p:spPr>
          <a:xfrm flipH="1">
            <a:off x="561768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001928" y="2348880"/>
            <a:ext cx="985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Ai,Bi</a:t>
            </a:r>
            <a:endParaRPr lang="fr-FR" sz="1000" dirty="0"/>
          </a:p>
          <a:p>
            <a:r>
              <a:rPr lang="fr-FR" sz="1000" dirty="0" err="1"/>
              <a:t>gA,gB,gAi,gBi</a:t>
            </a:r>
            <a:endParaRPr lang="en-GB" sz="1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289960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</a:t>
            </a:r>
          </a:p>
          <a:p>
            <a:r>
              <a:rPr lang="fr-FR" sz="1000" dirty="0" err="1"/>
              <a:t>gAi,gB</a:t>
            </a:r>
            <a:endParaRPr lang="en-GB" sz="1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154466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</a:t>
            </a:r>
          </a:p>
          <a:p>
            <a:r>
              <a:rPr lang="fr-FR" sz="1000" dirty="0" err="1"/>
              <a:t>gA,gBi</a:t>
            </a:r>
            <a:endParaRPr lang="en-GB" sz="1000" dirty="0"/>
          </a:p>
        </p:txBody>
      </p:sp>
      <p:cxnSp>
        <p:nvCxnSpPr>
          <p:cNvPr id="9" name="Connecteur droit 8"/>
          <p:cNvCxnSpPr>
            <a:stCxn id="40" idx="7"/>
            <a:endCxn id="41" idx="1"/>
          </p:cNvCxnSpPr>
          <p:nvPr/>
        </p:nvCxnSpPr>
        <p:spPr>
          <a:xfrm flipV="1">
            <a:off x="934200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43" idx="4"/>
            <a:endCxn id="41" idx="0"/>
          </p:cNvCxnSpPr>
          <p:nvPr/>
        </p:nvCxnSpPr>
        <p:spPr>
          <a:xfrm>
            <a:off x="1425258" y="3282433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20" idx="0"/>
            <a:endCxn id="22" idx="4"/>
          </p:cNvCxnSpPr>
          <p:nvPr/>
        </p:nvCxnSpPr>
        <p:spPr>
          <a:xfrm flipV="1">
            <a:off x="4499386" y="3282433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Connecteur droit 2049"/>
          <p:cNvCxnSpPr>
            <a:stCxn id="20" idx="1"/>
            <a:endCxn id="19" idx="7"/>
          </p:cNvCxnSpPr>
          <p:nvPr/>
        </p:nvCxnSpPr>
        <p:spPr>
          <a:xfrm flipH="1">
            <a:off x="4008328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Connecteur droit 2053"/>
          <p:cNvCxnSpPr>
            <a:stCxn id="20" idx="2"/>
            <a:endCxn id="23" idx="0"/>
          </p:cNvCxnSpPr>
          <p:nvPr/>
        </p:nvCxnSpPr>
        <p:spPr>
          <a:xfrm>
            <a:off x="4499386" y="4002513"/>
            <a:ext cx="0" cy="650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Connecteur droit 2059"/>
          <p:cNvCxnSpPr>
            <a:stCxn id="41" idx="3"/>
            <a:endCxn id="42" idx="1"/>
          </p:cNvCxnSpPr>
          <p:nvPr/>
        </p:nvCxnSpPr>
        <p:spPr>
          <a:xfrm>
            <a:off x="1624453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Connecteur droit 2061"/>
          <p:cNvCxnSpPr>
            <a:stCxn id="20" idx="3"/>
            <a:endCxn id="21" idx="1"/>
          </p:cNvCxnSpPr>
          <p:nvPr/>
        </p:nvCxnSpPr>
        <p:spPr>
          <a:xfrm>
            <a:off x="4698581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rc 29"/>
          <p:cNvCxnSpPr>
            <a:stCxn id="43" idx="6"/>
            <a:endCxn id="41" idx="3"/>
          </p:cNvCxnSpPr>
          <p:nvPr/>
        </p:nvCxnSpPr>
        <p:spPr>
          <a:xfrm>
            <a:off x="1569274" y="3138417"/>
            <a:ext cx="55179" cy="684076"/>
          </a:xfrm>
          <a:prstGeom prst="curvedConnector3">
            <a:avLst>
              <a:gd name="adj1" fmla="val 5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necteur en arc 2047"/>
          <p:cNvCxnSpPr>
            <a:stCxn id="41" idx="3"/>
            <a:endCxn id="42" idx="0"/>
          </p:cNvCxnSpPr>
          <p:nvPr/>
        </p:nvCxnSpPr>
        <p:spPr>
          <a:xfrm>
            <a:off x="1624453" y="3822493"/>
            <a:ext cx="377475" cy="3902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Connecteur en arc 2054"/>
          <p:cNvCxnSpPr>
            <a:stCxn id="40" idx="0"/>
            <a:endCxn id="41" idx="1"/>
          </p:cNvCxnSpPr>
          <p:nvPr/>
        </p:nvCxnSpPr>
        <p:spPr>
          <a:xfrm rot="5400000" flipH="1" flipV="1">
            <a:off x="834109" y="3820750"/>
            <a:ext cx="390211" cy="39369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Connecteur en arc 2057"/>
          <p:cNvCxnSpPr>
            <a:stCxn id="41" idx="1"/>
            <a:endCxn id="43" idx="2"/>
          </p:cNvCxnSpPr>
          <p:nvPr/>
        </p:nvCxnSpPr>
        <p:spPr>
          <a:xfrm rot="10800000" flipH="1">
            <a:off x="1226062" y="3138417"/>
            <a:ext cx="55179" cy="684076"/>
          </a:xfrm>
          <a:prstGeom prst="curvedConnector3">
            <a:avLst>
              <a:gd name="adj1" fmla="val -4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Connecteur en arc 2060"/>
          <p:cNvCxnSpPr>
            <a:stCxn id="19" idx="0"/>
            <a:endCxn id="20" idx="1"/>
          </p:cNvCxnSpPr>
          <p:nvPr/>
        </p:nvCxnSpPr>
        <p:spPr>
          <a:xfrm rot="5400000" flipH="1" flipV="1">
            <a:off x="3908237" y="3820750"/>
            <a:ext cx="390211" cy="39369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Connecteur en arc 2064"/>
          <p:cNvCxnSpPr>
            <a:stCxn id="20" idx="1"/>
            <a:endCxn id="22" idx="2"/>
          </p:cNvCxnSpPr>
          <p:nvPr/>
        </p:nvCxnSpPr>
        <p:spPr>
          <a:xfrm rot="10800000" flipH="1">
            <a:off x="4300190" y="3138417"/>
            <a:ext cx="55179" cy="684076"/>
          </a:xfrm>
          <a:prstGeom prst="curvedConnector3">
            <a:avLst>
              <a:gd name="adj1" fmla="val -4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Connecteur en arc 2066"/>
          <p:cNvCxnSpPr>
            <a:stCxn id="22" idx="6"/>
            <a:endCxn id="20" idx="3"/>
          </p:cNvCxnSpPr>
          <p:nvPr/>
        </p:nvCxnSpPr>
        <p:spPr>
          <a:xfrm>
            <a:off x="4643402" y="3138417"/>
            <a:ext cx="55179" cy="684076"/>
          </a:xfrm>
          <a:prstGeom prst="curvedConnector3">
            <a:avLst>
              <a:gd name="adj1" fmla="val 5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Connecteur en arc 2068"/>
          <p:cNvCxnSpPr>
            <a:stCxn id="20" idx="3"/>
            <a:endCxn id="21" idx="0"/>
          </p:cNvCxnSpPr>
          <p:nvPr/>
        </p:nvCxnSpPr>
        <p:spPr>
          <a:xfrm>
            <a:off x="4698581" y="3822493"/>
            <a:ext cx="377475" cy="3902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8" name="Losange 2077"/>
          <p:cNvSpPr/>
          <p:nvPr/>
        </p:nvSpPr>
        <p:spPr>
          <a:xfrm>
            <a:off x="35496" y="3621017"/>
            <a:ext cx="1083881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82" name="Losange 81"/>
          <p:cNvSpPr/>
          <p:nvPr/>
        </p:nvSpPr>
        <p:spPr>
          <a:xfrm>
            <a:off x="1714916" y="3621017"/>
            <a:ext cx="984876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83" name="Losange 82"/>
          <p:cNvSpPr/>
          <p:nvPr/>
        </p:nvSpPr>
        <p:spPr>
          <a:xfrm>
            <a:off x="3228594" y="3621017"/>
            <a:ext cx="964911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84" name="Losange 83"/>
          <p:cNvSpPr/>
          <p:nvPr/>
        </p:nvSpPr>
        <p:spPr>
          <a:xfrm>
            <a:off x="4789044" y="3621017"/>
            <a:ext cx="1007092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cxnSp>
        <p:nvCxnSpPr>
          <p:cNvPr id="12" name="Connecteur droit avec flèche 11"/>
          <p:cNvCxnSpPr>
            <a:stCxn id="40" idx="6"/>
            <a:endCxn id="42" idx="2"/>
          </p:cNvCxnSpPr>
          <p:nvPr/>
        </p:nvCxnSpPr>
        <p:spPr>
          <a:xfrm>
            <a:off x="976381" y="4356720"/>
            <a:ext cx="881531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6609083" y="4746777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146797" y="4176546"/>
            <a:ext cx="39839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1" name="Ellipse 70"/>
          <p:cNvSpPr/>
          <p:nvPr/>
        </p:nvSpPr>
        <p:spPr>
          <a:xfrm>
            <a:off x="7778646" y="4746777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2" name="Connecteur droit 71"/>
          <p:cNvCxnSpPr>
            <a:stCxn id="71" idx="5"/>
            <a:endCxn id="74" idx="0"/>
          </p:cNvCxnSpPr>
          <p:nvPr/>
        </p:nvCxnSpPr>
        <p:spPr>
          <a:xfrm>
            <a:off x="8024497" y="4992628"/>
            <a:ext cx="469455" cy="31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69" idx="3"/>
            <a:endCxn id="75" idx="0"/>
          </p:cNvCxnSpPr>
          <p:nvPr/>
        </p:nvCxnSpPr>
        <p:spPr>
          <a:xfrm flipH="1">
            <a:off x="6363232" y="4992628"/>
            <a:ext cx="288032" cy="31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8205920" y="530712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</a:t>
            </a:r>
          </a:p>
          <a:p>
            <a:r>
              <a:rPr lang="fr-FR" sz="1000" dirty="0" err="1"/>
              <a:t>gA,gB</a:t>
            </a:r>
            <a:endParaRPr lang="en-GB" sz="1000" dirty="0"/>
          </a:p>
        </p:txBody>
      </p:sp>
      <p:sp>
        <p:nvSpPr>
          <p:cNvPr id="75" name="ZoneTexte 74"/>
          <p:cNvSpPr txBox="1"/>
          <p:nvPr/>
        </p:nvSpPr>
        <p:spPr>
          <a:xfrm>
            <a:off x="6075200" y="530712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</a:t>
            </a:r>
          </a:p>
          <a:p>
            <a:r>
              <a:rPr lang="fr-FR" sz="1000" dirty="0" err="1"/>
              <a:t>gA,gB</a:t>
            </a:r>
            <a:endParaRPr lang="en-GB" sz="1000" dirty="0"/>
          </a:p>
        </p:txBody>
      </p:sp>
      <p:cxnSp>
        <p:nvCxnSpPr>
          <p:cNvPr id="76" name="Connecteur droit 75"/>
          <p:cNvCxnSpPr>
            <a:stCxn id="69" idx="7"/>
            <a:endCxn id="70" idx="1"/>
          </p:cNvCxnSpPr>
          <p:nvPr/>
        </p:nvCxnSpPr>
        <p:spPr>
          <a:xfrm flipV="1">
            <a:off x="6854934" y="4356566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70" idx="3"/>
            <a:endCxn id="71" idx="1"/>
          </p:cNvCxnSpPr>
          <p:nvPr/>
        </p:nvCxnSpPr>
        <p:spPr>
          <a:xfrm>
            <a:off x="7545187" y="4356566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69" idx="6"/>
            <a:endCxn id="70" idx="2"/>
          </p:cNvCxnSpPr>
          <p:nvPr/>
        </p:nvCxnSpPr>
        <p:spPr>
          <a:xfrm flipV="1">
            <a:off x="6897115" y="4536586"/>
            <a:ext cx="448877" cy="35420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en arc 78"/>
          <p:cNvCxnSpPr>
            <a:stCxn id="70" idx="2"/>
            <a:endCxn id="71" idx="2"/>
          </p:cNvCxnSpPr>
          <p:nvPr/>
        </p:nvCxnSpPr>
        <p:spPr>
          <a:xfrm rot="16200000" flipH="1">
            <a:off x="7385216" y="4497362"/>
            <a:ext cx="354207" cy="4326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Losange 79"/>
          <p:cNvSpPr/>
          <p:nvPr/>
        </p:nvSpPr>
        <p:spPr>
          <a:xfrm>
            <a:off x="6957145" y="4788958"/>
            <a:ext cx="77769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81" name="Ellipse 80"/>
          <p:cNvSpPr/>
          <p:nvPr/>
        </p:nvSpPr>
        <p:spPr>
          <a:xfrm>
            <a:off x="6609083" y="301846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146797" y="2448230"/>
            <a:ext cx="39839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6" name="Ellipse 85"/>
          <p:cNvSpPr/>
          <p:nvPr/>
        </p:nvSpPr>
        <p:spPr>
          <a:xfrm>
            <a:off x="7778646" y="301846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8" name="Connecteur droit 87"/>
          <p:cNvCxnSpPr>
            <a:stCxn id="86" idx="5"/>
            <a:endCxn id="90" idx="0"/>
          </p:cNvCxnSpPr>
          <p:nvPr/>
        </p:nvCxnSpPr>
        <p:spPr>
          <a:xfrm>
            <a:off x="8024497" y="3264312"/>
            <a:ext cx="469455" cy="31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81" idx="3"/>
            <a:endCxn id="91" idx="0"/>
          </p:cNvCxnSpPr>
          <p:nvPr/>
        </p:nvCxnSpPr>
        <p:spPr>
          <a:xfrm flipH="1">
            <a:off x="6363232" y="3264312"/>
            <a:ext cx="288032" cy="31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8205920" y="35788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</a:t>
            </a:r>
          </a:p>
          <a:p>
            <a:r>
              <a:rPr lang="fr-FR" sz="1000" dirty="0" err="1"/>
              <a:t>gA,gB</a:t>
            </a:r>
            <a:endParaRPr lang="en-GB" sz="1000" dirty="0"/>
          </a:p>
        </p:txBody>
      </p:sp>
      <p:sp>
        <p:nvSpPr>
          <p:cNvPr id="91" name="ZoneTexte 90"/>
          <p:cNvSpPr txBox="1"/>
          <p:nvPr/>
        </p:nvSpPr>
        <p:spPr>
          <a:xfrm>
            <a:off x="6075200" y="35788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</a:t>
            </a:r>
          </a:p>
          <a:p>
            <a:r>
              <a:rPr lang="fr-FR" sz="1000" dirty="0" err="1"/>
              <a:t>gA,gB</a:t>
            </a:r>
            <a:endParaRPr lang="en-GB" sz="1000" dirty="0"/>
          </a:p>
        </p:txBody>
      </p:sp>
      <p:cxnSp>
        <p:nvCxnSpPr>
          <p:cNvPr id="92" name="Connecteur droit 91"/>
          <p:cNvCxnSpPr>
            <a:stCxn id="81" idx="7"/>
            <a:endCxn id="85" idx="1"/>
          </p:cNvCxnSpPr>
          <p:nvPr/>
        </p:nvCxnSpPr>
        <p:spPr>
          <a:xfrm flipV="1">
            <a:off x="6854934" y="2628250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85" idx="3"/>
            <a:endCxn id="86" idx="1"/>
          </p:cNvCxnSpPr>
          <p:nvPr/>
        </p:nvCxnSpPr>
        <p:spPr>
          <a:xfrm>
            <a:off x="7545187" y="2628250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en arc 93"/>
          <p:cNvCxnSpPr>
            <a:stCxn id="81" idx="6"/>
            <a:endCxn id="85" idx="2"/>
          </p:cNvCxnSpPr>
          <p:nvPr/>
        </p:nvCxnSpPr>
        <p:spPr>
          <a:xfrm flipV="1">
            <a:off x="6897115" y="2808270"/>
            <a:ext cx="448877" cy="35420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85" idx="2"/>
            <a:endCxn id="86" idx="2"/>
          </p:cNvCxnSpPr>
          <p:nvPr/>
        </p:nvCxnSpPr>
        <p:spPr>
          <a:xfrm rot="16200000" flipH="1">
            <a:off x="7385216" y="2769046"/>
            <a:ext cx="354207" cy="4326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Losange 95"/>
          <p:cNvSpPr/>
          <p:nvPr/>
        </p:nvSpPr>
        <p:spPr>
          <a:xfrm>
            <a:off x="6897115" y="3060642"/>
            <a:ext cx="83772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6075200" y="4038689"/>
            <a:ext cx="288928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001928" y="2710684"/>
            <a:ext cx="1057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gABi,gAiB</a:t>
            </a:r>
            <a:endParaRPr lang="en-GB" sz="1400" dirty="0"/>
          </a:p>
        </p:txBody>
      </p:sp>
      <p:sp>
        <p:nvSpPr>
          <p:cNvPr id="97" name="ZoneTexte 96"/>
          <p:cNvSpPr txBox="1"/>
          <p:nvPr/>
        </p:nvSpPr>
        <p:spPr>
          <a:xfrm>
            <a:off x="154466" y="569717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gABi</a:t>
            </a:r>
            <a:endParaRPr lang="en-GB" sz="1400" dirty="0"/>
          </a:p>
        </p:txBody>
      </p:sp>
      <p:sp>
        <p:nvSpPr>
          <p:cNvPr id="98" name="ZoneTexte 97"/>
          <p:cNvSpPr txBox="1"/>
          <p:nvPr/>
        </p:nvSpPr>
        <p:spPr>
          <a:xfrm>
            <a:off x="2289960" y="558931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gAiB</a:t>
            </a:r>
            <a:endParaRPr lang="en-GB" sz="1400" dirty="0"/>
          </a:p>
        </p:txBody>
      </p:sp>
      <p:sp>
        <p:nvSpPr>
          <p:cNvPr id="99" name="ZoneTexte 98"/>
          <p:cNvSpPr txBox="1"/>
          <p:nvPr/>
        </p:nvSpPr>
        <p:spPr>
          <a:xfrm>
            <a:off x="5076056" y="2655009"/>
            <a:ext cx="999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gABi,gAiB</a:t>
            </a:r>
            <a:endParaRPr lang="en-GB" sz="1400" dirty="0"/>
          </a:p>
        </p:txBody>
      </p:sp>
      <p:sp>
        <p:nvSpPr>
          <p:cNvPr id="100" name="ZoneTexte 99"/>
          <p:cNvSpPr txBox="1"/>
          <p:nvPr/>
        </p:nvSpPr>
        <p:spPr>
          <a:xfrm>
            <a:off x="3228594" y="564150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gABi</a:t>
            </a:r>
            <a:endParaRPr lang="en-GB" sz="1400" dirty="0"/>
          </a:p>
        </p:txBody>
      </p:sp>
      <p:sp>
        <p:nvSpPr>
          <p:cNvPr id="101" name="ZoneTexte 100"/>
          <p:cNvSpPr txBox="1"/>
          <p:nvPr/>
        </p:nvSpPr>
        <p:spPr>
          <a:xfrm>
            <a:off x="5364088" y="553363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gAiB</a:t>
            </a:r>
            <a:endParaRPr lang="en-GB" sz="1400" dirty="0"/>
          </a:p>
        </p:txBody>
      </p:sp>
      <p:sp>
        <p:nvSpPr>
          <p:cNvPr id="102" name="ZoneTexte 101"/>
          <p:cNvSpPr txBox="1"/>
          <p:nvPr/>
        </p:nvSpPr>
        <p:spPr>
          <a:xfrm>
            <a:off x="6482915" y="5445224"/>
            <a:ext cx="51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gAB</a:t>
            </a:r>
            <a:endParaRPr lang="en-GB" sz="14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8612415" y="5419382"/>
            <a:ext cx="531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gAB</a:t>
            </a:r>
            <a:endParaRPr lang="en-GB" sz="1400" dirty="0"/>
          </a:p>
        </p:txBody>
      </p:sp>
      <p:sp>
        <p:nvSpPr>
          <p:cNvPr id="104" name="ZoneTexte 103"/>
          <p:cNvSpPr txBox="1"/>
          <p:nvPr/>
        </p:nvSpPr>
        <p:spPr>
          <a:xfrm>
            <a:off x="6482916" y="3642473"/>
            <a:ext cx="63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gAB</a:t>
            </a:r>
            <a:endParaRPr lang="en-GB" sz="1400" dirty="0"/>
          </a:p>
        </p:txBody>
      </p:sp>
      <p:sp>
        <p:nvSpPr>
          <p:cNvPr id="105" name="ZoneTexte 104"/>
          <p:cNvSpPr txBox="1"/>
          <p:nvPr/>
        </p:nvSpPr>
        <p:spPr>
          <a:xfrm>
            <a:off x="8612414" y="3703918"/>
            <a:ext cx="48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gAB</a:t>
            </a:r>
            <a:endParaRPr lang="en-GB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154466" y="3621017"/>
            <a:ext cx="92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M,gABi</a:t>
            </a:r>
            <a:endParaRPr lang="en-GB" dirty="0"/>
          </a:p>
        </p:txBody>
      </p:sp>
      <p:sp>
        <p:nvSpPr>
          <p:cNvPr id="106" name="ZoneTexte 105"/>
          <p:cNvSpPr txBox="1"/>
          <p:nvPr/>
        </p:nvSpPr>
        <p:spPr>
          <a:xfrm>
            <a:off x="1796343" y="3580367"/>
            <a:ext cx="92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M’,</a:t>
            </a:r>
            <a:r>
              <a:rPr lang="fr-FR" dirty="0" err="1"/>
              <a:t>gAiB</a:t>
            </a:r>
            <a:endParaRPr lang="en-GB" dirty="0"/>
          </a:p>
        </p:txBody>
      </p:sp>
      <p:sp>
        <p:nvSpPr>
          <p:cNvPr id="107" name="ZoneTexte 106"/>
          <p:cNvSpPr txBox="1"/>
          <p:nvPr/>
        </p:nvSpPr>
        <p:spPr>
          <a:xfrm>
            <a:off x="3228594" y="3563724"/>
            <a:ext cx="92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M,gABi</a:t>
            </a:r>
            <a:endParaRPr lang="en-GB" dirty="0"/>
          </a:p>
        </p:txBody>
      </p:sp>
      <p:sp>
        <p:nvSpPr>
          <p:cNvPr id="108" name="ZoneTexte 107"/>
          <p:cNvSpPr txBox="1"/>
          <p:nvPr/>
        </p:nvSpPr>
        <p:spPr>
          <a:xfrm>
            <a:off x="4870471" y="3523074"/>
            <a:ext cx="92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M’,</a:t>
            </a:r>
            <a:r>
              <a:rPr lang="fr-FR" dirty="0" err="1"/>
              <a:t>gAiB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865475" y="3019992"/>
            <a:ext cx="797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M,gAB</a:t>
            </a:r>
            <a:endParaRPr lang="en-GB" dirty="0"/>
          </a:p>
        </p:txBody>
      </p:sp>
      <p:sp>
        <p:nvSpPr>
          <p:cNvPr id="109" name="ZoneTexte 108"/>
          <p:cNvSpPr txBox="1"/>
          <p:nvPr/>
        </p:nvSpPr>
        <p:spPr>
          <a:xfrm>
            <a:off x="6852981" y="4773884"/>
            <a:ext cx="92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M’,</a:t>
            </a:r>
            <a:r>
              <a:rPr lang="fr-FR" dirty="0" err="1"/>
              <a:t>gAB</a:t>
            </a:r>
            <a:endParaRPr lang="en-GB" dirty="0"/>
          </a:p>
        </p:txBody>
      </p:sp>
      <p:sp>
        <p:nvSpPr>
          <p:cNvPr id="110" name="ZoneTexte 109"/>
          <p:cNvSpPr txBox="1"/>
          <p:nvPr/>
        </p:nvSpPr>
        <p:spPr>
          <a:xfrm>
            <a:off x="323528" y="162880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Attaquant</a:t>
            </a:r>
            <a:endParaRPr lang="en-GB" dirty="0"/>
          </a:p>
        </p:txBody>
      </p:sp>
      <p:sp>
        <p:nvSpPr>
          <p:cNvPr id="111" name="ZoneTexte 110"/>
          <p:cNvSpPr txBox="1"/>
          <p:nvPr/>
        </p:nvSpPr>
        <p:spPr>
          <a:xfrm>
            <a:off x="3131234" y="162880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d’or</a:t>
            </a:r>
            <a:endParaRPr lang="en-GB" dirty="0"/>
          </a:p>
        </p:txBody>
      </p:sp>
      <p:sp>
        <p:nvSpPr>
          <p:cNvPr id="112" name="ZoneTexte 111"/>
          <p:cNvSpPr txBox="1"/>
          <p:nvPr/>
        </p:nvSpPr>
        <p:spPr>
          <a:xfrm>
            <a:off x="6186914" y="16195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Défenseur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05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Avancement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8099" y="1052736"/>
            <a:ext cx="849694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/>
              <a:t>Aspect Dynamique &amp; Exécution</a:t>
            </a:r>
            <a:endParaRPr lang="fr-FR" sz="6000" b="1" i="1" u="sng" dirty="0"/>
          </a:p>
          <a:p>
            <a:pPr>
              <a:spcBef>
                <a:spcPts val="2400"/>
              </a:spcBef>
            </a:pPr>
            <a:r>
              <a:rPr lang="fr-FR" sz="5400" i="1" dirty="0">
                <a:solidFill>
                  <a:schemeClr val="bg1">
                    <a:lumMod val="65000"/>
                  </a:schemeClr>
                </a:solidFill>
              </a:rPr>
              <a:t>A)Théorie des jeux</a:t>
            </a:r>
          </a:p>
          <a:p>
            <a:pPr>
              <a:spcBef>
                <a:spcPts val="2400"/>
              </a:spcBef>
            </a:pPr>
            <a:r>
              <a:rPr lang="fr-FR" sz="5400" i="1" dirty="0">
                <a:solidFill>
                  <a:schemeClr val="bg1">
                    <a:lumMod val="65000"/>
                  </a:schemeClr>
                </a:solidFill>
              </a:rPr>
              <a:t>B)Exécution</a:t>
            </a:r>
          </a:p>
          <a:p>
            <a:pPr>
              <a:spcBef>
                <a:spcPts val="2400"/>
              </a:spcBef>
            </a:pPr>
            <a:r>
              <a:rPr lang="fr-FR" sz="5400" b="1" i="1" dirty="0"/>
              <a:t>C)Implémentation</a:t>
            </a:r>
          </a:p>
          <a:p>
            <a:pPr>
              <a:spcBef>
                <a:spcPts val="2400"/>
              </a:spcBef>
            </a:pPr>
            <a:endParaRPr lang="fr-FR" sz="5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22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Implémentation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47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31081"/>
            <a:ext cx="8892480" cy="3841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060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Implémentation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48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"/>
          <a:stretch/>
        </p:blipFill>
        <p:spPr>
          <a:xfrm>
            <a:off x="323528" y="1556792"/>
            <a:ext cx="8483832" cy="4312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860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Implémentation</a:t>
            </a:r>
            <a:br>
              <a:rPr lang="fr-FR" dirty="0"/>
            </a:br>
            <a:r>
              <a:rPr lang="fr-FR" dirty="0"/>
              <a:t>(à venir)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49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"/>
          <a:stretch/>
        </p:blipFill>
        <p:spPr>
          <a:xfrm>
            <a:off x="323528" y="1556792"/>
            <a:ext cx="8483832" cy="4312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3" t="22339" r="9394" b="28071"/>
          <a:stretch/>
        </p:blipFill>
        <p:spPr>
          <a:xfrm>
            <a:off x="3347864" y="1748455"/>
            <a:ext cx="5358640" cy="13332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324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7" t="5749" r="1061" b="1164"/>
          <a:stretch/>
        </p:blipFill>
        <p:spPr>
          <a:xfrm>
            <a:off x="467544" y="2094117"/>
            <a:ext cx="3242843" cy="374767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Contexte</a:t>
            </a:r>
            <a:br>
              <a:rPr lang="fr-FR" dirty="0"/>
            </a:br>
            <a:r>
              <a:rPr lang="fr-FR" dirty="0"/>
              <a:t>Modélisation d’attaque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5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800" dirty="0"/>
              <a:t>[2] </a:t>
            </a:r>
            <a:r>
              <a:rPr lang="fr-FR" sz="800" i="1" dirty="0"/>
              <a:t>Attack </a:t>
            </a:r>
            <a:r>
              <a:rPr lang="fr-FR" sz="800" i="1" dirty="0" err="1"/>
              <a:t>Modeling</a:t>
            </a:r>
            <a:r>
              <a:rPr lang="fr-FR" sz="800" i="1" dirty="0"/>
              <a:t> for Information Security and </a:t>
            </a:r>
            <a:r>
              <a:rPr lang="fr-FR" sz="800" i="1" dirty="0" err="1"/>
              <a:t>Survivability</a:t>
            </a:r>
            <a:r>
              <a:rPr lang="fr-FR" sz="800" i="1" dirty="0"/>
              <a:t> </a:t>
            </a:r>
            <a:r>
              <a:rPr lang="fr-FR" sz="800" dirty="0"/>
              <a:t>/ Andrew P. Moore, Robert J. Ellison, Richard C. Linger/ Software Engineering Institute, Carnegie Mellon </a:t>
            </a:r>
            <a:r>
              <a:rPr lang="fr-FR" sz="800" dirty="0" err="1"/>
              <a:t>University</a:t>
            </a:r>
            <a:r>
              <a:rPr lang="fr-FR" sz="800" dirty="0"/>
              <a:t>, USA / Mars 2001</a:t>
            </a:r>
          </a:p>
          <a:p>
            <a:r>
              <a:rPr lang="fr-FR" sz="800" dirty="0"/>
              <a:t>[3] </a:t>
            </a:r>
            <a:r>
              <a:rPr lang="fr-FR" sz="800" i="1" dirty="0"/>
              <a:t>Is </a:t>
            </a:r>
            <a:r>
              <a:rPr lang="fr-FR" sz="800" i="1" dirty="0" err="1"/>
              <a:t>my</a:t>
            </a:r>
            <a:r>
              <a:rPr lang="fr-FR" sz="800" i="1" dirty="0"/>
              <a:t> </a:t>
            </a:r>
            <a:r>
              <a:rPr lang="fr-FR" sz="800" i="1" dirty="0" err="1"/>
              <a:t>attack</a:t>
            </a:r>
            <a:r>
              <a:rPr lang="fr-FR" sz="800" i="1" dirty="0"/>
              <a:t> </a:t>
            </a:r>
            <a:r>
              <a:rPr lang="fr-FR" sz="800" i="1" dirty="0" err="1"/>
              <a:t>tree</a:t>
            </a:r>
            <a:r>
              <a:rPr lang="fr-FR" sz="800" i="1" dirty="0"/>
              <a:t> correct? </a:t>
            </a:r>
            <a:r>
              <a:rPr lang="fr-FR" sz="800" dirty="0"/>
              <a:t>/ Maxime </a:t>
            </a:r>
            <a:r>
              <a:rPr lang="fr-FR" sz="800" dirty="0" err="1"/>
              <a:t>Audinot</a:t>
            </a:r>
            <a:r>
              <a:rPr lang="fr-FR" sz="800" dirty="0"/>
              <a:t>, Sophie </a:t>
            </a:r>
            <a:r>
              <a:rPr lang="fr-FR" sz="800" dirty="0" err="1"/>
              <a:t>Pinchinat</a:t>
            </a:r>
            <a:r>
              <a:rPr lang="fr-FR" sz="800" dirty="0"/>
              <a:t>, &amp; Barbara </a:t>
            </a:r>
            <a:r>
              <a:rPr lang="fr-FR" sz="800" dirty="0" err="1"/>
              <a:t>Kordy</a:t>
            </a:r>
            <a:r>
              <a:rPr lang="fr-FR" sz="800" dirty="0"/>
              <a:t> / IRISA Rennes, </a:t>
            </a:r>
            <a:r>
              <a:rPr lang="fr-FR" sz="800" dirty="0" err="1"/>
              <a:t>University</a:t>
            </a:r>
            <a:r>
              <a:rPr lang="fr-FR" sz="800" dirty="0"/>
              <a:t> Rennes 1, INSA Rennes, France / Août 2017</a:t>
            </a:r>
          </a:p>
          <a:p>
            <a:endParaRPr lang="fr-FR" sz="700" dirty="0">
              <a:solidFill>
                <a:srgbClr val="464653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420147" y="1283829"/>
            <a:ext cx="1584176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Atteindre Salle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075237" y="2228317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Passer par  Fenêtre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6307485" y="2228317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Passer par Porte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7452320" y="3337786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Désactiver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Caméra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5420147" y="3350759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Ouvrir</a:t>
            </a:r>
            <a:br>
              <a:rPr lang="fr-FR" dirty="0">
                <a:solidFill>
                  <a:prstClr val="black"/>
                </a:solidFill>
              </a:rPr>
            </a:br>
            <a:r>
              <a:rPr lang="fr-FR" dirty="0">
                <a:solidFill>
                  <a:prstClr val="black"/>
                </a:solidFill>
              </a:rPr>
              <a:t>Verrou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436643" y="4581128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Obtenir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Clé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378549" y="4581128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Crocheter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Serrure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4" name="Connecteur droit 23"/>
          <p:cNvCxnSpPr>
            <a:stCxn id="10" idx="3"/>
            <a:endCxn id="14" idx="0"/>
          </p:cNvCxnSpPr>
          <p:nvPr/>
        </p:nvCxnSpPr>
        <p:spPr>
          <a:xfrm flipH="1">
            <a:off x="4939333" y="1959918"/>
            <a:ext cx="712811" cy="26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0" idx="5"/>
            <a:endCxn id="16" idx="0"/>
          </p:cNvCxnSpPr>
          <p:nvPr/>
        </p:nvCxnSpPr>
        <p:spPr>
          <a:xfrm>
            <a:off x="6772326" y="1959918"/>
            <a:ext cx="399255" cy="26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6" idx="3"/>
            <a:endCxn id="18" idx="0"/>
          </p:cNvCxnSpPr>
          <p:nvPr/>
        </p:nvCxnSpPr>
        <p:spPr>
          <a:xfrm flipH="1">
            <a:off x="6284243" y="2904406"/>
            <a:ext cx="276330" cy="446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6" idx="5"/>
            <a:endCxn id="17" idx="0"/>
          </p:cNvCxnSpPr>
          <p:nvPr/>
        </p:nvCxnSpPr>
        <p:spPr>
          <a:xfrm>
            <a:off x="7782589" y="2904406"/>
            <a:ext cx="533827" cy="43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8" idx="3"/>
            <a:endCxn id="20" idx="0"/>
          </p:cNvCxnSpPr>
          <p:nvPr/>
        </p:nvCxnSpPr>
        <p:spPr>
          <a:xfrm flipH="1">
            <a:off x="5242645" y="4026848"/>
            <a:ext cx="430590" cy="55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8" idx="5"/>
            <a:endCxn id="19" idx="0"/>
          </p:cNvCxnSpPr>
          <p:nvPr/>
        </p:nvCxnSpPr>
        <p:spPr>
          <a:xfrm>
            <a:off x="6895251" y="4026848"/>
            <a:ext cx="405488" cy="55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e libre 55"/>
          <p:cNvSpPr/>
          <p:nvPr/>
        </p:nvSpPr>
        <p:spPr>
          <a:xfrm>
            <a:off x="5587405" y="4074237"/>
            <a:ext cx="1363084" cy="456424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7" name="Forme libre 56"/>
          <p:cNvSpPr/>
          <p:nvPr/>
        </p:nvSpPr>
        <p:spPr>
          <a:xfrm>
            <a:off x="5494536" y="4177127"/>
            <a:ext cx="1509787" cy="548017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8" name="Forme libre 57"/>
          <p:cNvSpPr/>
          <p:nvPr/>
        </p:nvSpPr>
        <p:spPr>
          <a:xfrm>
            <a:off x="5494536" y="1985697"/>
            <a:ext cx="1361207" cy="247852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9" name="Forme libre 58"/>
          <p:cNvSpPr/>
          <p:nvPr/>
        </p:nvSpPr>
        <p:spPr>
          <a:xfrm>
            <a:off x="5242645" y="2071204"/>
            <a:ext cx="1707844" cy="349684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6422408" y="3121096"/>
            <a:ext cx="1613269" cy="6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1624453" y="45798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Salle à atteindre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536" y="1412776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fr-FR" sz="3600" dirty="0">
                <a:solidFill>
                  <a:prstClr val="black"/>
                </a:solidFill>
              </a:rPr>
              <a:t>Arbres d’Attaque </a:t>
            </a:r>
            <a:r>
              <a:rPr lang="fr-FR" sz="4000" dirty="0">
                <a:solidFill>
                  <a:prstClr val="black"/>
                </a:solidFill>
              </a:rPr>
              <a:t>: 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[2][3]</a:t>
            </a:r>
          </a:p>
        </p:txBody>
      </p:sp>
    </p:spTree>
    <p:extLst>
      <p:ext uri="{BB962C8B-B14F-4D97-AF65-F5344CB8AC3E}">
        <p14:creationId xmlns:p14="http://schemas.microsoft.com/office/powerpoint/2010/main" val="16303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79724" y="2723603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5400" dirty="0"/>
              <a:t>Conclusion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48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Conclusion</a:t>
            </a:r>
            <a:br>
              <a:rPr lang="fr-FR" dirty="0"/>
            </a:br>
            <a:r>
              <a:rPr lang="fr-FR" dirty="0"/>
              <a:t>Bilan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47196" y="1268760"/>
            <a:ext cx="82356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3600" dirty="0">
                <a:solidFill>
                  <a:prstClr val="black"/>
                </a:solidFill>
              </a:rPr>
              <a:t>Réification de la surface d’attaque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Terminologie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STIX</a:t>
            </a:r>
          </a:p>
          <a:p>
            <a:pPr lvl="0" algn="just">
              <a:spcBef>
                <a:spcPts val="2400"/>
              </a:spcBef>
            </a:pPr>
            <a:r>
              <a:rPr lang="fr-FR" sz="3600" dirty="0">
                <a:solidFill>
                  <a:prstClr val="black"/>
                </a:solidFill>
              </a:rPr>
              <a:t>Aspect dynamique</a:t>
            </a:r>
            <a:endParaRPr lang="fr-FR" sz="2000" dirty="0">
              <a:solidFill>
                <a:prstClr val="black"/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Théorie des jeux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Simulation</a:t>
            </a:r>
          </a:p>
          <a:p>
            <a:pPr lvl="0" algn="just">
              <a:spcBef>
                <a:spcPts val="2400"/>
              </a:spcBef>
            </a:pPr>
            <a:r>
              <a:rPr lang="fr-FR" sz="3600" dirty="0">
                <a:solidFill>
                  <a:prstClr val="black"/>
                </a:solidFill>
              </a:rPr>
              <a:t>Mise en œuvre</a:t>
            </a:r>
            <a:endParaRPr lang="fr-FR" sz="2000" dirty="0">
              <a:solidFill>
                <a:prstClr val="black"/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Modèle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Actions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Intégration dans un cadre logiciel de simulation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06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Conclusion</a:t>
            </a:r>
            <a:br>
              <a:rPr lang="fr-FR" dirty="0"/>
            </a:br>
            <a:r>
              <a:rPr lang="fr-FR" dirty="0"/>
              <a:t>Bilan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2431" y="1484784"/>
            <a:ext cx="823569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3600" dirty="0">
                <a:solidFill>
                  <a:prstClr val="black"/>
                </a:solidFill>
              </a:rPr>
              <a:t>Formations:</a:t>
            </a:r>
          </a:p>
          <a:p>
            <a:pPr lvl="0" algn="just"/>
            <a:r>
              <a:rPr lang="fr-FR" sz="3600" dirty="0">
                <a:solidFill>
                  <a:prstClr val="black"/>
                </a:solidFill>
              </a:rPr>
              <a:t/>
            </a:r>
            <a:br>
              <a:rPr lang="fr-FR" sz="3600" dirty="0">
                <a:solidFill>
                  <a:prstClr val="black"/>
                </a:solidFill>
              </a:rPr>
            </a:br>
            <a:r>
              <a:rPr lang="fr-FR" sz="2400" dirty="0">
                <a:solidFill>
                  <a:prstClr val="black"/>
                </a:solidFill>
              </a:rPr>
              <a:t>Rentrée des doctorants </a:t>
            </a:r>
            <a:r>
              <a:rPr lang="fr-FR" sz="2400" dirty="0" err="1">
                <a:solidFill>
                  <a:prstClr val="black"/>
                </a:solidFill>
              </a:rPr>
              <a:t>MathSTIC</a:t>
            </a:r>
            <a:endParaRPr lang="fr-FR" sz="2400" dirty="0">
              <a:solidFill>
                <a:prstClr val="black"/>
              </a:solidFill>
            </a:endParaRPr>
          </a:p>
          <a:p>
            <a:pPr lvl="0" algn="just"/>
            <a:r>
              <a:rPr lang="fr-FR" sz="2400" dirty="0">
                <a:solidFill>
                  <a:prstClr val="black"/>
                </a:solidFill>
              </a:rPr>
              <a:t>2 Soutenances de thèse (</a:t>
            </a:r>
            <a:r>
              <a:rPr lang="fr-FR" sz="2400" dirty="0" err="1">
                <a:solidFill>
                  <a:prstClr val="black"/>
                </a:solidFill>
              </a:rPr>
              <a:t>Théotime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 err="1">
                <a:solidFill>
                  <a:prstClr val="black"/>
                </a:solidFill>
              </a:rPr>
              <a:t>Bollengier</a:t>
            </a:r>
            <a:r>
              <a:rPr lang="fr-FR" sz="2400" dirty="0">
                <a:solidFill>
                  <a:prstClr val="black"/>
                </a:solidFill>
              </a:rPr>
              <a:t>, Fadi </a:t>
            </a:r>
            <a:r>
              <a:rPr lang="fr-FR" sz="2400" dirty="0" err="1">
                <a:solidFill>
                  <a:prstClr val="black"/>
                </a:solidFill>
              </a:rPr>
              <a:t>Obeid</a:t>
            </a:r>
            <a:r>
              <a:rPr lang="fr-FR" sz="2400" dirty="0">
                <a:solidFill>
                  <a:prstClr val="black"/>
                </a:solidFill>
              </a:rPr>
              <a:t>)</a:t>
            </a:r>
          </a:p>
          <a:p>
            <a:pPr lvl="0" algn="just"/>
            <a:r>
              <a:rPr lang="fr-FR" sz="2400" dirty="0">
                <a:solidFill>
                  <a:prstClr val="black"/>
                </a:solidFill>
              </a:rPr>
              <a:t>Séminaire poster de l’équipe MOCS</a:t>
            </a:r>
          </a:p>
          <a:p>
            <a:pPr lvl="0" algn="just"/>
            <a:r>
              <a:rPr lang="fr-FR" sz="2400" dirty="0">
                <a:solidFill>
                  <a:prstClr val="black"/>
                </a:solidFill>
              </a:rPr>
              <a:t>Journée des doctorants de 1</a:t>
            </a:r>
            <a:r>
              <a:rPr lang="fr-FR" sz="2400" baseline="30000" dirty="0">
                <a:solidFill>
                  <a:prstClr val="black"/>
                </a:solidFill>
              </a:rPr>
              <a:t>ère</a:t>
            </a:r>
            <a:r>
              <a:rPr lang="fr-FR" sz="2400" dirty="0">
                <a:solidFill>
                  <a:prstClr val="black"/>
                </a:solidFill>
              </a:rPr>
              <a:t> année du </a:t>
            </a:r>
            <a:r>
              <a:rPr lang="fr-FR" sz="2400" dirty="0" err="1">
                <a:solidFill>
                  <a:prstClr val="black"/>
                </a:solidFill>
              </a:rPr>
              <a:t>Lab-Sticc</a:t>
            </a:r>
            <a:endParaRPr lang="fr-FR" sz="2400" dirty="0">
              <a:solidFill>
                <a:prstClr val="black"/>
              </a:solidFill>
            </a:endParaRPr>
          </a:p>
          <a:p>
            <a:pPr lvl="0" algn="just"/>
            <a:endParaRPr lang="fr-FR" sz="2400" dirty="0">
              <a:solidFill>
                <a:prstClr val="black"/>
              </a:solidFill>
            </a:endParaRPr>
          </a:p>
          <a:p>
            <a:pPr lvl="0" algn="just"/>
            <a:r>
              <a:rPr lang="fr-FR" sz="2400" dirty="0">
                <a:solidFill>
                  <a:prstClr val="black"/>
                </a:solidFill>
              </a:rPr>
              <a:t>Formation </a:t>
            </a:r>
            <a:r>
              <a:rPr lang="fr-FR" sz="2400" dirty="0" err="1">
                <a:solidFill>
                  <a:prstClr val="black"/>
                </a:solidFill>
              </a:rPr>
              <a:t>LaTeX</a:t>
            </a:r>
            <a:r>
              <a:rPr lang="fr-FR" sz="2400" dirty="0">
                <a:solidFill>
                  <a:prstClr val="black"/>
                </a:solidFill>
              </a:rPr>
              <a:t> par la pratique par Vincent LE GARREC</a:t>
            </a:r>
          </a:p>
          <a:p>
            <a:pPr lvl="0" algn="just"/>
            <a:r>
              <a:rPr lang="fr-FR" sz="2400" dirty="0">
                <a:solidFill>
                  <a:prstClr val="black"/>
                </a:solidFill>
              </a:rPr>
              <a:t>Encadrement de TD Base de données</a:t>
            </a:r>
          </a:p>
          <a:p>
            <a:pPr lvl="0" algn="just"/>
            <a:r>
              <a:rPr lang="fr-FR" sz="2400" dirty="0">
                <a:solidFill>
                  <a:prstClr val="black"/>
                </a:solidFill>
              </a:rPr>
              <a:t>Encadrement de Projet Informatique Python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84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Conclusion</a:t>
            </a:r>
            <a:br>
              <a:rPr lang="fr-FR" dirty="0"/>
            </a:br>
            <a:r>
              <a:rPr lang="fr-FR" dirty="0"/>
              <a:t>Perspectives (court terme)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43282" y="1556792"/>
            <a:ext cx="82356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prstClr val="black"/>
                </a:solidFill>
              </a:rPr>
              <a:t>Compatibilité avec OBP2</a:t>
            </a:r>
          </a:p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prstClr val="black"/>
                </a:solidFill>
              </a:rPr>
              <a:t>Enrichissement du modèle</a:t>
            </a:r>
          </a:p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prstClr val="black"/>
                </a:solidFill>
              </a:rPr>
              <a:t>Traitement d’un autre cas d’étude</a:t>
            </a:r>
          </a:p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prstClr val="black"/>
                </a:solidFill>
              </a:rPr>
              <a:t>Démarrage d’une dynamique de publication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97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Conclusion</a:t>
            </a:r>
            <a:br>
              <a:rPr lang="fr-FR" dirty="0"/>
            </a:br>
            <a:r>
              <a:rPr lang="fr-FR" dirty="0"/>
              <a:t>Perspectives (moyen terme)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47196" y="1844824"/>
            <a:ext cx="823569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prstClr val="black"/>
                </a:solidFill>
              </a:rPr>
              <a:t>Diagnostic &amp; métrique</a:t>
            </a:r>
          </a:p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prstClr val="black"/>
                </a:solidFill>
              </a:rPr>
              <a:t>Génération d’arbres d’attaques à partir de scénario</a:t>
            </a:r>
          </a:p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prstClr val="black"/>
                </a:solidFill>
              </a:rPr>
              <a:t>Estimation de gain pour le calcul de stratégie (Théorie des jeux)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1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Conclusion</a:t>
            </a:r>
            <a:br>
              <a:rPr lang="fr-FR" dirty="0"/>
            </a:br>
            <a:r>
              <a:rPr lang="fr-FR" dirty="0"/>
              <a:t>Perspectives (long terme)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47196" y="1700808"/>
            <a:ext cx="823569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prstClr val="black"/>
                </a:solidFill>
              </a:rPr>
              <a:t>STIX &amp; la surface d’attaque</a:t>
            </a:r>
          </a:p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prstClr val="black"/>
                </a:solidFill>
              </a:rPr>
              <a:t>Asymétrie inhérente à la cyber-sécurité</a:t>
            </a:r>
          </a:p>
          <a:p>
            <a:pPr marL="1028700" lvl="1" indent="-5715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prstClr val="black"/>
                </a:solidFill>
              </a:rPr>
              <a:t>Initiative de l’attaquant (proactif)</a:t>
            </a:r>
          </a:p>
          <a:p>
            <a:pPr marL="1028700" lvl="1" indent="-5715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prstClr val="black"/>
                </a:solidFill>
              </a:rPr>
              <a:t>Préparation et/ou remédiation du défenseur (passif/réactif)</a:t>
            </a:r>
            <a:endParaRPr lang="fr-FR" sz="36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53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81708" y="2723603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5400" dirty="0"/>
              <a:t>Merci de votre attention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00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Bibliographie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9976" y="1268760"/>
            <a:ext cx="849694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dirty="0"/>
              <a:t>[1] </a:t>
            </a:r>
            <a:r>
              <a:rPr lang="fr-FR" i="1" dirty="0" err="1"/>
              <a:t>Redefining</a:t>
            </a:r>
            <a:r>
              <a:rPr lang="fr-FR" i="1" dirty="0"/>
              <a:t> the Center of </a:t>
            </a:r>
            <a:r>
              <a:rPr lang="fr-FR" i="1" dirty="0" err="1"/>
              <a:t>Gravity</a:t>
            </a:r>
            <a:r>
              <a:rPr lang="fr-FR" i="1" dirty="0"/>
              <a:t> </a:t>
            </a:r>
            <a:r>
              <a:rPr lang="fr-FR" dirty="0"/>
              <a:t>in </a:t>
            </a:r>
            <a:r>
              <a:rPr lang="fr-FR" i="1" dirty="0"/>
              <a:t>Joint Force </a:t>
            </a:r>
            <a:r>
              <a:rPr lang="fr-FR" i="1" dirty="0" err="1"/>
              <a:t>Quarterly</a:t>
            </a:r>
            <a:r>
              <a:rPr lang="fr-FR" i="1" dirty="0"/>
              <a:t> (JFQ) issue 59 </a:t>
            </a:r>
            <a:r>
              <a:rPr lang="fr-FR" dirty="0"/>
              <a:t>/ Dale C. </a:t>
            </a:r>
            <a:r>
              <a:rPr lang="fr-FR" dirty="0" err="1"/>
              <a:t>Eikmeier</a:t>
            </a:r>
            <a:r>
              <a:rPr lang="fr-FR" dirty="0"/>
              <a:t> / Washington D.C. USA / 2010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/>
              <a:t>[2] </a:t>
            </a:r>
            <a:r>
              <a:rPr lang="fr-FR" i="1" dirty="0"/>
              <a:t>Attack </a:t>
            </a:r>
            <a:r>
              <a:rPr lang="fr-FR" i="1" dirty="0" err="1"/>
              <a:t>Modeling</a:t>
            </a:r>
            <a:r>
              <a:rPr lang="fr-FR" i="1" dirty="0"/>
              <a:t> for Information Security and </a:t>
            </a:r>
            <a:r>
              <a:rPr lang="fr-FR" i="1" dirty="0" err="1"/>
              <a:t>Survivability</a:t>
            </a:r>
            <a:r>
              <a:rPr lang="fr-FR" i="1" dirty="0"/>
              <a:t> </a:t>
            </a:r>
            <a:r>
              <a:rPr lang="fr-FR" dirty="0"/>
              <a:t>/ Andrew P. Moore, Robert J. Ellison, Richard C. Linger/ Software Engineering Institute, Carnegie Mellon </a:t>
            </a:r>
            <a:r>
              <a:rPr lang="fr-FR" dirty="0" err="1"/>
              <a:t>University</a:t>
            </a:r>
            <a:r>
              <a:rPr lang="fr-FR" dirty="0"/>
              <a:t>, USA / Mars 2001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/>
              <a:t>[3] </a:t>
            </a:r>
            <a:r>
              <a:rPr lang="fr-FR" i="1" dirty="0"/>
              <a:t>Is </a:t>
            </a:r>
            <a:r>
              <a:rPr lang="fr-FR" i="1" dirty="0" err="1"/>
              <a:t>my</a:t>
            </a:r>
            <a:r>
              <a:rPr lang="fr-FR" i="1" dirty="0"/>
              <a:t> </a:t>
            </a:r>
            <a:r>
              <a:rPr lang="fr-FR" i="1" dirty="0" err="1"/>
              <a:t>attack</a:t>
            </a:r>
            <a:r>
              <a:rPr lang="fr-FR" i="1" dirty="0"/>
              <a:t> </a:t>
            </a:r>
            <a:r>
              <a:rPr lang="fr-FR" i="1" dirty="0" err="1"/>
              <a:t>tree</a:t>
            </a:r>
            <a:r>
              <a:rPr lang="fr-FR" i="1" dirty="0"/>
              <a:t> correct? </a:t>
            </a:r>
            <a:r>
              <a:rPr lang="fr-FR" dirty="0"/>
              <a:t>/ Maxime </a:t>
            </a:r>
            <a:r>
              <a:rPr lang="fr-FR" dirty="0" err="1"/>
              <a:t>Audinot</a:t>
            </a:r>
            <a:r>
              <a:rPr lang="fr-FR" dirty="0"/>
              <a:t>, Sophie </a:t>
            </a:r>
            <a:r>
              <a:rPr lang="fr-FR" dirty="0" err="1"/>
              <a:t>Pinchinat</a:t>
            </a:r>
            <a:r>
              <a:rPr lang="fr-FR" dirty="0"/>
              <a:t>, &amp; Barbara </a:t>
            </a:r>
            <a:r>
              <a:rPr lang="fr-FR" dirty="0" err="1"/>
              <a:t>Kordy</a:t>
            </a:r>
            <a:r>
              <a:rPr lang="fr-FR" dirty="0"/>
              <a:t> / IRISA Rennes, </a:t>
            </a:r>
            <a:r>
              <a:rPr lang="fr-FR" dirty="0" err="1"/>
              <a:t>University</a:t>
            </a:r>
            <a:r>
              <a:rPr lang="fr-FR" dirty="0"/>
              <a:t> Rennes 1, INSA Rennes, France / Août 2017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/>
              <a:t>[4] </a:t>
            </a:r>
            <a:r>
              <a:rPr lang="fr-FR" i="1" dirty="0" err="1"/>
              <a:t>Towards</a:t>
            </a:r>
            <a:r>
              <a:rPr lang="fr-FR" i="1" dirty="0"/>
              <a:t> a Theory of </a:t>
            </a:r>
            <a:r>
              <a:rPr lang="fr-FR" i="1" dirty="0" err="1"/>
              <a:t>Moving</a:t>
            </a:r>
            <a:r>
              <a:rPr lang="fr-FR" i="1" dirty="0"/>
              <a:t> Target </a:t>
            </a:r>
            <a:r>
              <a:rPr lang="fr-FR" i="1" dirty="0" err="1"/>
              <a:t>Defense</a:t>
            </a:r>
            <a:r>
              <a:rPr lang="fr-FR" i="1" dirty="0"/>
              <a:t> </a:t>
            </a:r>
            <a:r>
              <a:rPr lang="fr-FR" dirty="0"/>
              <a:t>/ Rui Zhuang, Scott A. </a:t>
            </a:r>
            <a:r>
              <a:rPr lang="fr-FR" dirty="0" err="1"/>
              <a:t>DeLoach</a:t>
            </a:r>
            <a:r>
              <a:rPr lang="fr-FR" dirty="0"/>
              <a:t>, </a:t>
            </a:r>
            <a:r>
              <a:rPr lang="fr-FR" dirty="0" err="1"/>
              <a:t>Xinming</a:t>
            </a:r>
            <a:r>
              <a:rPr lang="fr-FR" dirty="0"/>
              <a:t> Ou /Kansas State </a:t>
            </a:r>
            <a:r>
              <a:rPr lang="fr-FR" dirty="0" err="1"/>
              <a:t>University</a:t>
            </a:r>
            <a:r>
              <a:rPr lang="fr-FR" dirty="0"/>
              <a:t>, Manhattan, USA / 2014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/>
              <a:t>[5] </a:t>
            </a:r>
            <a:r>
              <a:rPr lang="fr-FR" i="1" dirty="0"/>
              <a:t>Analyse et réduction de la surface d’attaque </a:t>
            </a:r>
            <a:r>
              <a:rPr lang="fr-FR" dirty="0"/>
              <a:t>/ Mickael </a:t>
            </a:r>
            <a:r>
              <a:rPr lang="fr-FR" dirty="0" err="1"/>
              <a:t>Dorigny</a:t>
            </a:r>
            <a:r>
              <a:rPr lang="fr-FR" dirty="0"/>
              <a:t> / </a:t>
            </a:r>
            <a:r>
              <a:rPr lang="fr-FR" dirty="0">
                <a:hlinkClick r:id="rId4"/>
              </a:rPr>
              <a:t>https://www.information-security.fr/</a:t>
            </a:r>
            <a:r>
              <a:rPr lang="fr-FR" dirty="0"/>
              <a:t> / 19 Décembre 2015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/>
              <a:t>[6] </a:t>
            </a:r>
            <a:r>
              <a:rPr lang="fr-FR" i="1" dirty="0" err="1"/>
              <a:t>Towards</a:t>
            </a:r>
            <a:r>
              <a:rPr lang="fr-FR" i="1" dirty="0"/>
              <a:t> </a:t>
            </a:r>
            <a:r>
              <a:rPr lang="fr-FR" i="1" dirty="0" err="1"/>
              <a:t>Threat</a:t>
            </a:r>
            <a:r>
              <a:rPr lang="fr-FR" i="1" dirty="0"/>
              <a:t>, Attack, and </a:t>
            </a:r>
            <a:r>
              <a:rPr lang="fr-FR" i="1" dirty="0" err="1"/>
              <a:t>Vulnerability</a:t>
            </a:r>
            <a:r>
              <a:rPr lang="fr-FR" i="1" dirty="0"/>
              <a:t> Taxonomies </a:t>
            </a:r>
            <a:r>
              <a:rPr lang="fr-FR" dirty="0"/>
              <a:t>/ Dennis </a:t>
            </a:r>
            <a:r>
              <a:rPr lang="fr-FR" dirty="0" err="1"/>
              <a:t>Hollingworth</a:t>
            </a:r>
            <a:r>
              <a:rPr lang="fr-FR" dirty="0"/>
              <a:t> / Network Associates </a:t>
            </a:r>
            <a:r>
              <a:rPr lang="fr-FR" dirty="0" err="1"/>
              <a:t>laboratories</a:t>
            </a:r>
            <a:r>
              <a:rPr lang="fr-FR" dirty="0"/>
              <a:t> USA / 2003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2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Bibliographie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196752"/>
            <a:ext cx="8496944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/>
              <a:t>[7] </a:t>
            </a:r>
            <a:r>
              <a:rPr lang="fr-FR" i="1" dirty="0"/>
              <a:t>Trust in Cyberspace </a:t>
            </a:r>
            <a:r>
              <a:rPr lang="fr-FR" dirty="0"/>
              <a:t>/ Fred B. Schneider / </a:t>
            </a:r>
            <a:r>
              <a:rPr lang="fr-FR" dirty="0" err="1"/>
              <a:t>Committee</a:t>
            </a:r>
            <a:r>
              <a:rPr lang="fr-FR" dirty="0"/>
              <a:t> on Information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Trustworthiness</a:t>
            </a:r>
            <a:r>
              <a:rPr lang="fr-FR" dirty="0"/>
              <a:t>, Washington, D.C.  USA / 1999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dirty="0"/>
              <a:t>[8] </a:t>
            </a:r>
            <a:r>
              <a:rPr lang="fr-FR" i="1" dirty="0" err="1"/>
              <a:t>Definitive</a:t>
            </a:r>
            <a:r>
              <a:rPr lang="fr-FR" i="1" dirty="0"/>
              <a:t> Guide to Cyber </a:t>
            </a:r>
            <a:r>
              <a:rPr lang="fr-FR" i="1" dirty="0" err="1"/>
              <a:t>Threat</a:t>
            </a:r>
            <a:r>
              <a:rPr lang="fr-FR" i="1" dirty="0"/>
              <a:t> Intelligence </a:t>
            </a:r>
            <a:r>
              <a:rPr lang="fr-FR" dirty="0"/>
              <a:t>/ Jon Friedman, Mark Bouchard,  CISSP / </a:t>
            </a:r>
            <a:r>
              <a:rPr lang="fr-FR" dirty="0" err="1"/>
              <a:t>CyberEdge</a:t>
            </a:r>
            <a:r>
              <a:rPr lang="fr-FR" dirty="0"/>
              <a:t> Group Annapolis, USA / 2015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dirty="0"/>
              <a:t>[9] </a:t>
            </a:r>
            <a:r>
              <a:rPr lang="fr-FR" i="1" dirty="0" err="1"/>
              <a:t>Standardizing</a:t>
            </a:r>
            <a:r>
              <a:rPr lang="fr-FR" i="1" dirty="0"/>
              <a:t> Cyber </a:t>
            </a:r>
            <a:r>
              <a:rPr lang="fr-FR" i="1" dirty="0" err="1"/>
              <a:t>Threat</a:t>
            </a:r>
            <a:r>
              <a:rPr lang="fr-FR" i="1" dirty="0"/>
              <a:t> </a:t>
            </a:r>
            <a:r>
              <a:rPr lang="fr-FR" i="1" dirty="0" err="1"/>
              <a:t>Inteligence</a:t>
            </a:r>
            <a:r>
              <a:rPr lang="fr-FR" i="1" dirty="0"/>
              <a:t> Information </a:t>
            </a:r>
            <a:r>
              <a:rPr lang="fr-FR" i="1" dirty="0" err="1"/>
              <a:t>with</a:t>
            </a:r>
            <a:r>
              <a:rPr lang="fr-FR" i="1" dirty="0"/>
              <a:t> the </a:t>
            </a:r>
            <a:r>
              <a:rPr lang="fr-FR" i="1" dirty="0" err="1"/>
              <a:t>Structured</a:t>
            </a:r>
            <a:r>
              <a:rPr lang="fr-FR" i="1" dirty="0"/>
              <a:t> </a:t>
            </a:r>
            <a:r>
              <a:rPr lang="fr-FR" i="1" dirty="0" err="1"/>
              <a:t>Threat</a:t>
            </a:r>
            <a:r>
              <a:rPr lang="fr-FR" i="1" dirty="0"/>
              <a:t> Information </a:t>
            </a:r>
            <a:r>
              <a:rPr lang="fr-FR" i="1" dirty="0" err="1"/>
              <a:t>eXpression</a:t>
            </a:r>
            <a:r>
              <a:rPr lang="fr-FR" i="1" dirty="0"/>
              <a:t> (STIX) </a:t>
            </a:r>
            <a:r>
              <a:rPr lang="fr-FR" dirty="0"/>
              <a:t>/ Sean Barnum / The MITRE Corporation / 20 Février 2014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en-US" dirty="0"/>
              <a:t>[10] </a:t>
            </a:r>
            <a:r>
              <a:rPr lang="en-US" i="1" dirty="0"/>
              <a:t>Introduction to Embedded Systems </a:t>
            </a:r>
            <a:r>
              <a:rPr lang="en-US" dirty="0"/>
              <a:t>A Cyber-Physical Systems Approach</a:t>
            </a:r>
            <a:r>
              <a:rPr lang="en-US" i="1" dirty="0"/>
              <a:t> / </a:t>
            </a:r>
            <a:r>
              <a:rPr lang="en-US" dirty="0"/>
              <a:t>Edward Ashford Lee, </a:t>
            </a:r>
            <a:r>
              <a:rPr lang="en-US" dirty="0" err="1"/>
              <a:t>Sanjit</a:t>
            </a:r>
            <a:r>
              <a:rPr lang="en-US" dirty="0"/>
              <a:t> </a:t>
            </a:r>
            <a:r>
              <a:rPr lang="en-US" dirty="0" err="1"/>
              <a:t>Arunkumar</a:t>
            </a:r>
            <a:r>
              <a:rPr lang="en-US" dirty="0"/>
              <a:t> </a:t>
            </a:r>
            <a:r>
              <a:rPr lang="en-US" dirty="0" err="1"/>
              <a:t>Seshia</a:t>
            </a:r>
            <a:r>
              <a:rPr lang="en-US" dirty="0"/>
              <a:t> / The MIT Press / Cambridge, Massachusetts, USA / 2017</a:t>
            </a:r>
            <a:endParaRPr lang="fr-FR" dirty="0"/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dirty="0"/>
              <a:t>[11] </a:t>
            </a:r>
            <a:r>
              <a:rPr lang="en-US" i="1" dirty="0" err="1"/>
              <a:t>CyberWar</a:t>
            </a:r>
            <a:r>
              <a:rPr lang="en-US" i="1" dirty="0"/>
              <a:t> Games: Strategic Jostling Among Traditional Adversaries </a:t>
            </a:r>
            <a:r>
              <a:rPr lang="en-US" dirty="0"/>
              <a:t>/ Sanjay </a:t>
            </a:r>
            <a:r>
              <a:rPr lang="en-US" dirty="0" err="1"/>
              <a:t>Goel</a:t>
            </a:r>
            <a:r>
              <a:rPr lang="en-US" dirty="0"/>
              <a:t>, Yuan Hong / University of New York, New York, USA / 2015</a:t>
            </a:r>
            <a:endParaRPr lang="fr-FR" dirty="0"/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dirty="0"/>
              <a:t>[12] </a:t>
            </a:r>
            <a:r>
              <a:rPr lang="fr-FR" i="1" dirty="0"/>
              <a:t>Contribution à la modélisation et la vérification formelle par model </a:t>
            </a:r>
            <a:r>
              <a:rPr lang="fr-FR" i="1" dirty="0" err="1"/>
              <a:t>checking</a:t>
            </a:r>
            <a:r>
              <a:rPr lang="fr-FR" i="1" dirty="0"/>
              <a:t> - Symétries pour les Réseaux de </a:t>
            </a:r>
            <a:r>
              <a:rPr lang="fr-FR" i="1" dirty="0" err="1"/>
              <a:t>Petri</a:t>
            </a:r>
            <a:r>
              <a:rPr lang="fr-FR" i="1" dirty="0"/>
              <a:t> temporels. Systèmes embarqués </a:t>
            </a:r>
            <a:r>
              <a:rPr lang="fr-FR" dirty="0"/>
              <a:t>/ Pierre-Alain </a:t>
            </a:r>
            <a:r>
              <a:rPr lang="fr-FR" dirty="0" err="1"/>
              <a:t>Bourdil</a:t>
            </a:r>
            <a:r>
              <a:rPr lang="fr-FR" dirty="0"/>
              <a:t> / INSA de Toulouse / 2015.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58</a:t>
            </a:fld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466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Bibliographie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196752"/>
            <a:ext cx="84969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dirty="0"/>
              <a:t>[13] </a:t>
            </a:r>
            <a:r>
              <a:rPr lang="fr-FR" i="1" dirty="0" err="1"/>
              <a:t>Using</a:t>
            </a:r>
            <a:r>
              <a:rPr lang="fr-FR" i="1" dirty="0"/>
              <a:t> Model </a:t>
            </a:r>
            <a:r>
              <a:rPr lang="fr-FR" i="1" dirty="0" err="1"/>
              <a:t>Checking</a:t>
            </a:r>
            <a:r>
              <a:rPr lang="fr-FR" i="1" dirty="0"/>
              <a:t> to </a:t>
            </a:r>
            <a:r>
              <a:rPr lang="fr-FR" i="1" dirty="0" err="1"/>
              <a:t>Analyze</a:t>
            </a:r>
            <a:r>
              <a:rPr lang="fr-FR" i="1" dirty="0"/>
              <a:t> Network </a:t>
            </a:r>
            <a:r>
              <a:rPr lang="fr-FR" i="1" dirty="0" err="1"/>
              <a:t>Vulnerabilities</a:t>
            </a:r>
            <a:r>
              <a:rPr lang="fr-FR" dirty="0"/>
              <a:t> / Ronald W. </a:t>
            </a:r>
            <a:r>
              <a:rPr lang="fr-FR" dirty="0" err="1"/>
              <a:t>Ritchey</a:t>
            </a:r>
            <a:r>
              <a:rPr lang="fr-FR" dirty="0"/>
              <a:t> &amp; Paul </a:t>
            </a:r>
            <a:r>
              <a:rPr lang="fr-FR" dirty="0" err="1"/>
              <a:t>Ammann</a:t>
            </a:r>
            <a:r>
              <a:rPr lang="fr-FR" dirty="0"/>
              <a:t> /  National Security Team Booz Allen &amp; Hamilton &amp; Information and Software Engineering </a:t>
            </a:r>
            <a:r>
              <a:rPr lang="fr-FR" dirty="0" err="1"/>
              <a:t>Department</a:t>
            </a:r>
            <a:r>
              <a:rPr lang="fr-FR" dirty="0"/>
              <a:t> George </a:t>
            </a:r>
            <a:r>
              <a:rPr lang="fr-FR" dirty="0" err="1"/>
              <a:t>Mason</a:t>
            </a:r>
            <a:r>
              <a:rPr lang="fr-FR" dirty="0"/>
              <a:t> </a:t>
            </a:r>
            <a:r>
              <a:rPr lang="fr-FR" dirty="0" err="1"/>
              <a:t>University</a:t>
            </a:r>
            <a:r>
              <a:rPr lang="fr-FR" dirty="0"/>
              <a:t> / Virginia /2000</a:t>
            </a:r>
            <a:endParaRPr lang="en-US" dirty="0"/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en-US" dirty="0"/>
              <a:t>[14] </a:t>
            </a:r>
            <a:r>
              <a:rPr lang="en-US" i="1" dirty="0"/>
              <a:t>New Directions in Cryptography </a:t>
            </a:r>
            <a:r>
              <a:rPr lang="en-US" dirty="0"/>
              <a:t>/ Whitfield </a:t>
            </a:r>
            <a:r>
              <a:rPr lang="en-US" dirty="0" err="1"/>
              <a:t>Diffie</a:t>
            </a:r>
            <a:r>
              <a:rPr lang="en-US" dirty="0"/>
              <a:t>, Martin E. Hellman / IEEE Transactions on Information Theory / </a:t>
            </a:r>
            <a:r>
              <a:rPr lang="en-US" dirty="0" err="1"/>
              <a:t>Novembre</a:t>
            </a:r>
            <a:r>
              <a:rPr lang="en-US" dirty="0"/>
              <a:t> 1976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61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93" y="1988840"/>
            <a:ext cx="4267796" cy="42963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Contexte</a:t>
            </a:r>
            <a:br>
              <a:rPr lang="fr-FR" dirty="0"/>
            </a:br>
            <a:r>
              <a:rPr lang="fr-FR" dirty="0"/>
              <a:t>Théorie de la </a:t>
            </a:r>
            <a:r>
              <a:rPr lang="fr-FR" dirty="0" err="1"/>
              <a:t>cyber-défense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5299" y="1400476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2400"/>
              </a:spcBef>
            </a:pPr>
            <a:r>
              <a:rPr lang="fr-FR" sz="3600" dirty="0">
                <a:solidFill>
                  <a:prstClr val="black"/>
                </a:solidFill>
              </a:rPr>
              <a:t>Moving Target </a:t>
            </a:r>
            <a:r>
              <a:rPr lang="fr-FR" sz="3600" dirty="0" err="1">
                <a:solidFill>
                  <a:prstClr val="black"/>
                </a:solidFill>
              </a:rPr>
              <a:t>Defense</a:t>
            </a:r>
            <a:r>
              <a:rPr lang="fr-FR" sz="3600" dirty="0">
                <a:solidFill>
                  <a:prstClr val="black"/>
                </a:solidFill>
              </a:rPr>
              <a:t> [4]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5360240" cy="365760"/>
          </a:xfrm>
        </p:spPr>
        <p:txBody>
          <a:bodyPr/>
          <a:lstStyle/>
          <a:p>
            <a:r>
              <a:rPr lang="fr-FR" sz="1050" dirty="0">
                <a:solidFill>
                  <a:srgbClr val="464653"/>
                </a:solidFill>
              </a:rPr>
              <a:t>[4] </a:t>
            </a:r>
            <a:r>
              <a:rPr lang="fr-FR" sz="1050" i="1" dirty="0" err="1">
                <a:solidFill>
                  <a:srgbClr val="464653"/>
                </a:solidFill>
              </a:rPr>
              <a:t>Towards</a:t>
            </a:r>
            <a:r>
              <a:rPr lang="fr-FR" sz="1050" i="1" dirty="0">
                <a:solidFill>
                  <a:srgbClr val="464653"/>
                </a:solidFill>
              </a:rPr>
              <a:t> a Theory of </a:t>
            </a:r>
            <a:r>
              <a:rPr lang="fr-FR" sz="1050" i="1" dirty="0" err="1">
                <a:solidFill>
                  <a:srgbClr val="464653"/>
                </a:solidFill>
              </a:rPr>
              <a:t>Moving</a:t>
            </a:r>
            <a:r>
              <a:rPr lang="fr-FR" sz="1050" i="1" dirty="0">
                <a:solidFill>
                  <a:srgbClr val="464653"/>
                </a:solidFill>
              </a:rPr>
              <a:t> Target </a:t>
            </a:r>
            <a:r>
              <a:rPr lang="fr-FR" sz="1050" i="1" dirty="0" err="1">
                <a:solidFill>
                  <a:srgbClr val="464653"/>
                </a:solidFill>
              </a:rPr>
              <a:t>Defense</a:t>
            </a:r>
            <a:r>
              <a:rPr lang="fr-FR" sz="1050" i="1" dirty="0">
                <a:solidFill>
                  <a:srgbClr val="464653"/>
                </a:solidFill>
              </a:rPr>
              <a:t> </a:t>
            </a:r>
            <a:r>
              <a:rPr lang="fr-FR" sz="1050" dirty="0">
                <a:solidFill>
                  <a:srgbClr val="464653"/>
                </a:solidFill>
              </a:rPr>
              <a:t>/ Rui Zhuang, Scott A. </a:t>
            </a:r>
            <a:r>
              <a:rPr lang="fr-FR" sz="1050" dirty="0" err="1">
                <a:solidFill>
                  <a:srgbClr val="464653"/>
                </a:solidFill>
              </a:rPr>
              <a:t>DeLoach</a:t>
            </a:r>
            <a:r>
              <a:rPr lang="fr-FR" sz="1050" dirty="0">
                <a:solidFill>
                  <a:srgbClr val="464653"/>
                </a:solidFill>
              </a:rPr>
              <a:t>, </a:t>
            </a:r>
            <a:r>
              <a:rPr lang="fr-FR" sz="1050" dirty="0" err="1">
                <a:solidFill>
                  <a:srgbClr val="464653"/>
                </a:solidFill>
              </a:rPr>
              <a:t>Xinming</a:t>
            </a:r>
            <a:r>
              <a:rPr lang="fr-FR" sz="1050" dirty="0">
                <a:solidFill>
                  <a:srgbClr val="464653"/>
                </a:solidFill>
              </a:rPr>
              <a:t> Ou /Kansas State </a:t>
            </a:r>
            <a:r>
              <a:rPr lang="fr-FR" sz="1050" dirty="0" err="1">
                <a:solidFill>
                  <a:srgbClr val="464653"/>
                </a:solidFill>
              </a:rPr>
              <a:t>University</a:t>
            </a:r>
            <a:r>
              <a:rPr lang="fr-FR" sz="1050" dirty="0">
                <a:solidFill>
                  <a:srgbClr val="464653"/>
                </a:solidFill>
              </a:rPr>
              <a:t>, Manhattan, USA / 2014</a:t>
            </a:r>
            <a:endParaRPr lang="fr-FR" sz="1050" i="1" dirty="0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6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Contexte</a:t>
            </a:r>
            <a:br>
              <a:rPr lang="fr-FR" dirty="0"/>
            </a:br>
            <a:r>
              <a:rPr lang="fr-FR" dirty="0"/>
              <a:t>Quelques limites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268760"/>
            <a:ext cx="849694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>
                <a:solidFill>
                  <a:prstClr val="black"/>
                </a:solidFill>
              </a:rPr>
              <a:t>Stratégie attaque-défense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Manque de formalisation (Dessin + langage naturel)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PimCA</a:t>
            </a:r>
            <a:r>
              <a:rPr lang="fr-FR" sz="2400" dirty="0">
                <a:solidFill>
                  <a:prstClr val="black"/>
                </a:solidFill>
              </a:rPr>
              <a:t> mieux, mais pas dynamique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Subjectif, besoin de standardiser </a:t>
            </a:r>
            <a:endParaRPr lang="fr-FR" sz="3200" dirty="0">
              <a:solidFill>
                <a:prstClr val="black"/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>
                <a:solidFill>
                  <a:prstClr val="black"/>
                </a:solidFill>
              </a:rPr>
              <a:t>Modélisation d’attaque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Statique par rapport à l’évolution du système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Point de vue partiel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>
                <a:solidFill>
                  <a:prstClr val="black"/>
                </a:solidFill>
              </a:rPr>
              <a:t>Moving Target </a:t>
            </a:r>
            <a:r>
              <a:rPr lang="fr-FR" sz="3600" dirty="0" err="1">
                <a:solidFill>
                  <a:prstClr val="black"/>
                </a:solidFill>
              </a:rPr>
              <a:t>Defense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Modélisation très générique, orientée réseau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Besoin d’un parallèle applicatif</a:t>
            </a:r>
          </a:p>
          <a:p>
            <a:pPr lvl="1"/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7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9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Problématique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>
                <a:solidFill>
                  <a:prstClr val="black"/>
                </a:solidFill>
              </a:rPr>
              <a:t>Nécessité d’une </a:t>
            </a:r>
            <a:r>
              <a:rPr lang="fr-FR" sz="4000" b="1" dirty="0">
                <a:solidFill>
                  <a:prstClr val="black"/>
                </a:solidFill>
              </a:rPr>
              <a:t>vue système </a:t>
            </a:r>
            <a:r>
              <a:rPr lang="fr-FR" sz="4000" dirty="0">
                <a:solidFill>
                  <a:prstClr val="black"/>
                </a:solidFill>
              </a:rPr>
              <a:t>holistique</a:t>
            </a:r>
          </a:p>
          <a:p>
            <a:pPr marL="742950" lvl="1" algn="just">
              <a:buFont typeface="Arial" charset="0"/>
              <a:buChar char="•"/>
            </a:pPr>
            <a:r>
              <a:rPr lang="fr-FR" sz="4000" dirty="0">
                <a:solidFill>
                  <a:prstClr val="black"/>
                </a:solidFill>
              </a:rPr>
              <a:t>Point de vue </a:t>
            </a:r>
            <a:r>
              <a:rPr lang="fr-FR" sz="4000" b="1" dirty="0">
                <a:solidFill>
                  <a:prstClr val="black"/>
                </a:solidFill>
              </a:rPr>
              <a:t>opérationnel</a:t>
            </a:r>
          </a:p>
          <a:p>
            <a:pPr marL="742950" lvl="1" algn="just">
              <a:buFont typeface="Arial" charset="0"/>
              <a:buChar char="•"/>
            </a:pPr>
            <a:r>
              <a:rPr lang="fr-FR" sz="4000" dirty="0">
                <a:solidFill>
                  <a:prstClr val="black"/>
                </a:solidFill>
              </a:rPr>
              <a:t>Ressources </a:t>
            </a:r>
            <a:r>
              <a:rPr lang="fr-FR" sz="4000" b="1" dirty="0">
                <a:solidFill>
                  <a:prstClr val="black"/>
                </a:solidFill>
              </a:rPr>
              <a:t>hétérogènes</a:t>
            </a:r>
          </a:p>
          <a:p>
            <a:pPr>
              <a:spcBef>
                <a:spcPts val="2400"/>
              </a:spcBef>
            </a:pPr>
            <a:r>
              <a:rPr lang="fr-FR" sz="4000" b="1" i="1" dirty="0">
                <a:solidFill>
                  <a:prstClr val="black"/>
                </a:solidFill>
              </a:rPr>
              <a:t>Modèle système dynamique pour l’analyse de la menace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8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7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Axes de recherche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-235024" y="2708920"/>
            <a:ext cx="903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spcBef>
                <a:spcPts val="1800"/>
              </a:spcBef>
            </a:pPr>
            <a:r>
              <a:rPr lang="fr-FR" sz="4400" dirty="0">
                <a:solidFill>
                  <a:prstClr val="black"/>
                </a:solidFill>
              </a:rPr>
              <a:t>Réification de la surface d’attaque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9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536" y="1296343"/>
            <a:ext cx="8386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400"/>
              </a:spcBef>
            </a:pPr>
            <a:r>
              <a:rPr lang="fr-FR" sz="4000" b="1" i="1" dirty="0">
                <a:solidFill>
                  <a:schemeClr val="accent2">
                    <a:lumMod val="75000"/>
                  </a:schemeClr>
                </a:solidFill>
              </a:rPr>
              <a:t>Modèle système </a:t>
            </a:r>
            <a:r>
              <a:rPr lang="fr-FR" sz="4000" i="1" dirty="0">
                <a:solidFill>
                  <a:prstClr val="black"/>
                </a:solidFill>
              </a:rPr>
              <a:t>dynamique pour l’analyse de la menace</a:t>
            </a:r>
          </a:p>
        </p:txBody>
      </p:sp>
    </p:spTree>
    <p:extLst>
      <p:ext uri="{BB962C8B-B14F-4D97-AF65-F5344CB8AC3E}">
        <p14:creationId xmlns:p14="http://schemas.microsoft.com/office/powerpoint/2010/main" val="172182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8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9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0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23341</TotalTime>
  <Words>2229</Words>
  <Application>Microsoft Office PowerPoint</Application>
  <PresentationFormat>Affichage à l'écran (4:3)</PresentationFormat>
  <Paragraphs>667</Paragraphs>
  <Slides>59</Slides>
  <Notes>34</Notes>
  <HiddenSlides>0</HiddenSlides>
  <MMClips>0</MMClips>
  <ScaleCrop>false</ScaleCrop>
  <HeadingPairs>
    <vt:vector size="4" baseType="variant">
      <vt:variant>
        <vt:lpstr>Thème</vt:lpstr>
      </vt:variant>
      <vt:variant>
        <vt:i4>9</vt:i4>
      </vt:variant>
      <vt:variant>
        <vt:lpstr>Titres des diapositives</vt:lpstr>
      </vt:variant>
      <vt:variant>
        <vt:i4>59</vt:i4>
      </vt:variant>
    </vt:vector>
  </HeadingPairs>
  <TitlesOfParts>
    <vt:vector size="68" baseType="lpstr">
      <vt:lpstr>Origine</vt:lpstr>
      <vt:lpstr>3_Origine</vt:lpstr>
      <vt:lpstr>5_Origine</vt:lpstr>
      <vt:lpstr>6_Origine</vt:lpstr>
      <vt:lpstr>7_Origine</vt:lpstr>
      <vt:lpstr>8_Origine</vt:lpstr>
      <vt:lpstr>9_Origine</vt:lpstr>
      <vt:lpstr>10_Origine</vt:lpstr>
      <vt:lpstr>11_Origine</vt:lpstr>
      <vt:lpstr>Modèle système dynamique pour l’analyse de la menace</vt:lpstr>
      <vt:lpstr>Sommaire</vt:lpstr>
      <vt:lpstr>Sommaire</vt:lpstr>
      <vt:lpstr>Contexte Stratégie attaque-défense</vt:lpstr>
      <vt:lpstr>Contexte Modélisation d’attaque</vt:lpstr>
      <vt:lpstr>Contexte Théorie de la cyber-défense</vt:lpstr>
      <vt:lpstr>Contexte Quelques limites</vt:lpstr>
      <vt:lpstr>Problématique</vt:lpstr>
      <vt:lpstr>Axes de recherche</vt:lpstr>
      <vt:lpstr>Axes de recherche</vt:lpstr>
      <vt:lpstr>Axes de recherche</vt:lpstr>
      <vt:lpstr>Sommaire</vt:lpstr>
      <vt:lpstr>Avancement</vt:lpstr>
      <vt:lpstr>Terminologie</vt:lpstr>
      <vt:lpstr>Terminologie</vt:lpstr>
      <vt:lpstr>Terminologie</vt:lpstr>
      <vt:lpstr>Terminologie</vt:lpstr>
      <vt:lpstr>Avancement</vt:lpstr>
      <vt:lpstr>STIX</vt:lpstr>
      <vt:lpstr>STIX</vt:lpstr>
      <vt:lpstr>STIX</vt:lpstr>
      <vt:lpstr>STIX</vt:lpstr>
      <vt:lpstr>STIX</vt:lpstr>
      <vt:lpstr>STIX</vt:lpstr>
      <vt:lpstr>STIX</vt:lpstr>
      <vt:lpstr>Avancement</vt:lpstr>
      <vt:lpstr>Modèle Système</vt:lpstr>
      <vt:lpstr>Sommaire</vt:lpstr>
      <vt:lpstr>Avancement</vt:lpstr>
      <vt:lpstr>Théorie des jeux</vt:lpstr>
      <vt:lpstr>Théorie des jeux</vt:lpstr>
      <vt:lpstr>Théorie des jeux</vt:lpstr>
      <vt:lpstr>Théorie des jeux</vt:lpstr>
      <vt:lpstr>Théorie des jeux</vt:lpstr>
      <vt:lpstr>Théorie des jeux</vt:lpstr>
      <vt:lpstr>Théorie des jeux</vt:lpstr>
      <vt:lpstr>Avancement</vt:lpstr>
      <vt:lpstr>Exécution vers le Model checking</vt:lpstr>
      <vt:lpstr>Exécution</vt:lpstr>
      <vt:lpstr>Exécution</vt:lpstr>
      <vt:lpstr>Exécution</vt:lpstr>
      <vt:lpstr>Exécution</vt:lpstr>
      <vt:lpstr>Exécution</vt:lpstr>
      <vt:lpstr>Exécution</vt:lpstr>
      <vt:lpstr>Exécution</vt:lpstr>
      <vt:lpstr>Avancement</vt:lpstr>
      <vt:lpstr>Implémentation</vt:lpstr>
      <vt:lpstr>Implémentation</vt:lpstr>
      <vt:lpstr>Implémentation (à venir)</vt:lpstr>
      <vt:lpstr>Présentation PowerPoint</vt:lpstr>
      <vt:lpstr>Conclusion Bilan</vt:lpstr>
      <vt:lpstr>Conclusion Bilan</vt:lpstr>
      <vt:lpstr>Conclusion Perspectives (court terme)</vt:lpstr>
      <vt:lpstr>Conclusion Perspectives (moyen terme)</vt:lpstr>
      <vt:lpstr>Conclusion Perspectives (long terme)</vt:lpstr>
      <vt:lpstr>Présentation PowerPoint</vt:lpstr>
      <vt:lpstr>Bibliographie</vt:lpstr>
      <vt:lpstr>Bibliographie</vt:lpstr>
      <vt:lpstr>Bibliographie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281</cp:revision>
  <dcterms:created xsi:type="dcterms:W3CDTF">2017-11-15T10:26:53Z</dcterms:created>
  <dcterms:modified xsi:type="dcterms:W3CDTF">2018-10-11T10:09:12Z</dcterms:modified>
</cp:coreProperties>
</file>